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32852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32852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32852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1" y="0"/>
                </a:moveTo>
                <a:lnTo>
                  <a:pt x="10614134" y="0"/>
                </a:lnTo>
                <a:lnTo>
                  <a:pt x="0" y="4008376"/>
                </a:lnTo>
                <a:lnTo>
                  <a:pt x="0" y="6857996"/>
                </a:lnTo>
                <a:lnTo>
                  <a:pt x="1409893" y="6857996"/>
                </a:lnTo>
                <a:lnTo>
                  <a:pt x="1713739" y="6832070"/>
                </a:lnTo>
                <a:lnTo>
                  <a:pt x="12192001" y="2903613"/>
                </a:lnTo>
                <a:lnTo>
                  <a:pt x="12192001" y="0"/>
                </a:lnTo>
                <a:close/>
              </a:path>
            </a:pathLst>
          </a:custGeom>
          <a:solidFill>
            <a:srgbClr val="ACCAF8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32852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79119" y="1124711"/>
            <a:ext cx="10100310" cy="0"/>
          </a:xfrm>
          <a:custGeom>
            <a:avLst/>
            <a:gdLst/>
            <a:ahLst/>
            <a:cxnLst/>
            <a:rect l="l" t="t" r="r" b="b"/>
            <a:pathLst>
              <a:path w="10100310" h="0">
                <a:moveTo>
                  <a:pt x="0" y="0"/>
                </a:moveTo>
                <a:lnTo>
                  <a:pt x="10100310" y="0"/>
                </a:lnTo>
              </a:path>
            </a:pathLst>
          </a:custGeom>
          <a:ln w="12192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649" y="754456"/>
            <a:ext cx="2499360" cy="331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32852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8939" y="1388111"/>
            <a:ext cx="10672445" cy="4584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278361" y="6461347"/>
            <a:ext cx="342900" cy="16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12.png"/><Relationship Id="rId4" Type="http://schemas.openxmlformats.org/officeDocument/2006/relationships/hyperlink" Target="https://www.mckinsey.com/industries/automotive-and-assembly/our-insights/profiling-tomorrows-trendsetting-car-buyers" TargetMode="External"/><Relationship Id="rId5" Type="http://schemas.openxmlformats.org/officeDocument/2006/relationships/hyperlink" Target="https://www.iea.org/gevo2018/" TargetMode="External"/><Relationship Id="rId6" Type="http://schemas.openxmlformats.org/officeDocument/2006/relationships/hyperlink" Target="https://insideevs.com/compare-plug-ins/" TargetMode="External"/><Relationship Id="rId7" Type="http://schemas.openxmlformats.org/officeDocument/2006/relationships/hyperlink" Target="https://insideevs.com/gm-electric-future-300-miles-range-desirable-affordable/" TargetMode="External"/><Relationship Id="rId8" Type="http://schemas.openxmlformats.org/officeDocument/2006/relationships/hyperlink" Target="https://insideevs.com/monthly-plug-in-ev-sales-scorecard-historical-charts/" TargetMode="External"/><Relationship Id="rId9" Type="http://schemas.openxmlformats.org/officeDocument/2006/relationships/hyperlink" Target="http://www.ev-volumes.com/country/total-world-plug-in-vehicle-volumes/" TargetMode="External"/><Relationship Id="rId10" Type="http://schemas.openxmlformats.org/officeDocument/2006/relationships/hyperlink" Target="https://patents.justia.com/" TargetMode="External"/><Relationship Id="rId11" Type="http://schemas.openxmlformats.org/officeDocument/2006/relationships/hyperlink" Target="https://www.sec.gov/Archives/edgar/data/1316517/000106299316008324/form10k.htm" TargetMode="External"/><Relationship Id="rId12" Type="http://schemas.openxmlformats.org/officeDocument/2006/relationships/hyperlink" Target="http://brandz.com/admin/uploads/files/BZ_Global_2018_DL.pdf" TargetMode="External"/><Relationship Id="rId13" Type="http://schemas.openxmlformats.org/officeDocument/2006/relationships/hyperlink" Target="https://ark-invest.com/research/automotive-consolidation" TargetMode="External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12.png"/><Relationship Id="rId4" Type="http://schemas.openxmlformats.org/officeDocument/2006/relationships/hyperlink" Target="https://electrek.co/2018/06/04/tesla-model-3-reservations-refunded-report/" TargetMode="External"/><Relationship Id="rId5" Type="http://schemas.openxmlformats.org/officeDocument/2006/relationships/hyperlink" Target="https://electrek.co/2018/11/20/tesla-gigafactory-battery-cells-made-cost-advantage-panasonic-lg-report/" TargetMode="External"/><Relationship Id="rId6" Type="http://schemas.openxmlformats.org/officeDocument/2006/relationships/hyperlink" Target="https://electrek.co/2018/06/22/volkswagen-invest-solid-states-batteries-electric-cars/" TargetMode="External"/><Relationship Id="rId7" Type="http://schemas.openxmlformats.org/officeDocument/2006/relationships/hyperlink" Target="https://electrek.co/2018/12/31/tesla-2019-model-y-model-s-x-refresh/" TargetMode="External"/><Relationship Id="rId8" Type="http://schemas.openxmlformats.org/officeDocument/2006/relationships/hyperlink" Target="https://electrek.co/2018/06/07/gm-honda-partner-next-gen-batteries-electric-vehicles/" TargetMode="External"/><Relationship Id="rId9" Type="http://schemas.openxmlformats.org/officeDocument/2006/relationships/hyperlink" Target="https://electrek.co/2018/11/29/rivian-r1t-electric-pickup-truck-order/" TargetMode="External"/><Relationship Id="rId10" Type="http://schemas.openxmlformats.org/officeDocument/2006/relationships/hyperlink" Target="https://electrek.co/2018/01/09/workhorse-opens-reservation-electric-pickup-truck/" TargetMode="External"/><Relationship Id="rId11" Type="http://schemas.openxmlformats.org/officeDocument/2006/relationships/hyperlink" Target="https://electrek.co/2018/11/26/rivian-r1t-all-electric-pickup-specs/" TargetMode="External"/><Relationship Id="rId12" Type="http://schemas.openxmlformats.org/officeDocument/2006/relationships/hyperlink" Target="https://www.reuters.com/article/us-gm-electric-insight-idUSKBN1EY0GG" TargetMode="External"/><Relationship Id="rId13" Type="http://schemas.openxmlformats.org/officeDocument/2006/relationships/hyperlink" Target="https://insideevs.com/video-atlis-xt-electric-pickup-truck-500-mile-range/" TargetMode="External"/><Relationship Id="rId14" Type="http://schemas.openxmlformats.org/officeDocument/2006/relationships/hyperlink" Target="https://insideevs.com/rivian-automotive-history-future/" TargetMode="External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12.png"/><Relationship Id="rId4" Type="http://schemas.openxmlformats.org/officeDocument/2006/relationships/hyperlink" Target="https://about.bnef.com/blog/electric-vehicles-to-be-35-of-global-new-car-sales-by-2040/" TargetMode="External"/><Relationship Id="rId5" Type="http://schemas.openxmlformats.org/officeDocument/2006/relationships/hyperlink" Target="https://www.forbes.com/sites/michelinemaynard/2015/08/19/4-differences-between-tesla-and-other-carmakers/" TargetMode="External"/><Relationship Id="rId6" Type="http://schemas.openxmlformats.org/officeDocument/2006/relationships/hyperlink" Target="https://www.ft.com/content/62506c24-0aae-11e9-9fe8-acdb36967cfc?sharetype=blocked" TargetMode="External"/><Relationship Id="rId7" Type="http://schemas.openxmlformats.org/officeDocument/2006/relationships/hyperlink" Target="https://www.mckinsey.com/industries/automotive-and-assembly/our-insights/electrifying-insights-how-automakers-can-drive-electrified-vehicle-sales-and-profitability" TargetMode="External"/><Relationship Id="rId8" Type="http://schemas.openxmlformats.org/officeDocument/2006/relationships/hyperlink" Target="https://wheels.blogs.nytimes.com/2010/09/09/g-m-ventures-invests-3-2-million-in-battery-company/" TargetMode="External"/><Relationship Id="rId9" Type="http://schemas.openxmlformats.org/officeDocument/2006/relationships/hyperlink" Target="https://twitter.com/elonmusk/status/1041500594467270656?lang=en" TargetMode="External"/><Relationship Id="rId10" Type="http://schemas.openxmlformats.org/officeDocument/2006/relationships/hyperlink" Target="https://www.nasdaq.com/" TargetMode="External"/><Relationship Id="rId11" Type="http://schemas.openxmlformats.org/officeDocument/2006/relationships/hyperlink" Target="https://s22.q4cdn.com/364334381/files/doc_financials/annual/2018/NVIDIA2018_AnnualReview-(new).pdf" TargetMode="External"/><Relationship Id="rId12" Type="http://schemas.openxmlformats.org/officeDocument/2006/relationships/hyperlink" Target="https://www.theverge.com/2018/10/10/17961494/bollinger-motors-b2-electric-pickup-truck" TargetMode="External"/><Relationship Id="rId13" Type="http://schemas.openxmlformats.org/officeDocument/2006/relationships/hyperlink" Target="http://www.oica.net/" TargetMode="External"/><Relationship Id="rId14" Type="http://schemas.openxmlformats.org/officeDocument/2006/relationships/hyperlink" Target="http://dx.doi.org/10.2139/ssrn.966700" TargetMode="External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12.png"/><Relationship Id="rId4" Type="http://schemas.openxmlformats.org/officeDocument/2006/relationships/hyperlink" Target="https://www.adaptbn.com/home/2018/5/23/rivian-announces-half-a-billion-in-funding-raising-200m-in-debt-from-london-based-bank" TargetMode="External"/><Relationship Id="rId5" Type="http://schemas.openxmlformats.org/officeDocument/2006/relationships/hyperlink" Target="https://cleantechnica.com/2018/07/30/teslas-business-model-more-similar-to-amazons-than-you-think/" TargetMode="External"/><Relationship Id="rId6" Type="http://schemas.openxmlformats.org/officeDocument/2006/relationships/hyperlink" Target="https://www.wsj.com/articles/elon-musk-supports-his-business-empire-with-unusual-financial-moves-1461781962" TargetMode="External"/><Relationship Id="rId7" Type="http://schemas.openxmlformats.org/officeDocument/2006/relationships/hyperlink" Target="https://www.strategyand.pwc.com/media/file/Connected-car-report-2016.pdf" TargetMode="External"/><Relationship Id="rId8" Type="http://schemas.openxmlformats.org/officeDocument/2006/relationships/hyperlink" Target="https://www.strategyand.pwc.com/media/file/2017-Strategyand-Digital-Auto-Report.pdf" TargetMode="External"/><Relationship Id="rId9" Type="http://schemas.openxmlformats.org/officeDocument/2006/relationships/hyperlink" Target="https://www.greentechmedia.com/articles/read/rivian-amazon-backed-electric-truck-startup" TargetMode="External"/><Relationship Id="rId10" Type="http://schemas.openxmlformats.org/officeDocument/2006/relationships/hyperlink" Target="https://www.electrive.com/2019/01/07/atlis-presents-electric-pickup-with-800-km-range/" TargetMode="External"/><Relationship Id="rId11" Type="http://schemas.openxmlformats.org/officeDocument/2006/relationships/hyperlink" Target="https://www.bloomberg.com/graphics/2018-tesla-tracker/" TargetMode="External"/><Relationship Id="rId12" Type="http://schemas.openxmlformats.org/officeDocument/2006/relationships/hyperlink" Target="https://www.renaissancecapital.com/IPO-Center/Stats/Largest-US-IPOs" TargetMode="External"/><Relationship Id="rId13" Type="http://schemas.openxmlformats.org/officeDocument/2006/relationships/hyperlink" Target="https://products.rivian.com/" TargetMode="External"/><Relationship Id="rId14" Type="http://schemas.openxmlformats.org/officeDocument/2006/relationships/hyperlink" Target="https://seekingalpha.com/news/3394743-cruise-valuation-15b" TargetMode="External"/><Relationship Id="rId15" Type="http://schemas.openxmlformats.org/officeDocument/2006/relationships/hyperlink" Target="https://seekingalpha.com/article/4243835-teslas-low-2019-capex-harm-growth-story-brand-value?dr=1" TargetMode="External"/><Relationship Id="rId16" Type="http://schemas.openxmlformats.org/officeDocument/2006/relationships/hyperlink" Target="https://www.engadget.com/2018/05/21/rivian-ev-truck-suv-detroit/?guccounter=1" TargetMode="External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12.png"/><Relationship Id="rId4" Type="http://schemas.openxmlformats.org/officeDocument/2006/relationships/hyperlink" Target="https://www.cnbc.com/2019/02/11/morgan-stanley-serious-tesla-electric-vehicle-competition-from-rivian.html" TargetMode="External"/><Relationship Id="rId5" Type="http://schemas.openxmlformats.org/officeDocument/2006/relationships/hyperlink" Target="https://www.cjponyparts.com/resources/chevy-silverado-vs-gmc-sierra" TargetMode="External"/><Relationship Id="rId6" Type="http://schemas.openxmlformats.org/officeDocument/2006/relationships/hyperlink" Target="http://www.experian.com/blogs/insights/2018/11/future-evs-greener-pastures/" TargetMode="External"/><Relationship Id="rId7" Type="http://schemas.openxmlformats.org/officeDocument/2006/relationships/hyperlink" Target="https://www.autonews.com/article/20170724/RETAIL01/170729911/crossovers-and-suvs-fatten-profit-margins" TargetMode="External"/><Relationship Id="rId8" Type="http://schemas.openxmlformats.org/officeDocument/2006/relationships/hyperlink" Target="https://media.cadillac.com/media/us/en/cadillac/news.detail.html/content/Pages/news/us/en/2019/jan/0114-cadillac-ev.html" TargetMode="External"/><Relationship Id="rId9" Type="http://schemas.openxmlformats.org/officeDocument/2006/relationships/hyperlink" Target="https://www.bloomberg.com/news/articles/2019-01-06/before-the-electric-car-takes-over-someone-needs-to-reinvent-the-battery" TargetMode="External"/><Relationship Id="rId10" Type="http://schemas.openxmlformats.org/officeDocument/2006/relationships/hyperlink" Target="https://www.forbes.com/sites/chucktannert/2019/02/08/meet-rj-scaringe-founder-of-rivian-automotiveand-teslas-worst-nightmare/#75b90e617113" TargetMode="External"/><Relationship Id="rId11" Type="http://schemas.openxmlformats.org/officeDocument/2006/relationships/hyperlink" Target="http://www.annualreports.com/HostedData/AnnualReportArchive/t/NASDAQ_TSLA_2010.pdf" TargetMode="External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12.png"/><Relationship Id="rId4" Type="http://schemas.openxmlformats.org/officeDocument/2006/relationships/hyperlink" Target="http://www.annualreports.com/HostedData/AnnualReportArchive/t/NASDAQ_TSLA_2014.pdf" TargetMode="External"/><Relationship Id="rId5" Type="http://schemas.openxmlformats.org/officeDocument/2006/relationships/hyperlink" Target="http://www.annualreports.com/HostedData/AnnualReportArchive/t/NASDAQ_TSLA_2015.pdf" TargetMode="External"/><Relationship Id="rId6" Type="http://schemas.openxmlformats.org/officeDocument/2006/relationships/hyperlink" Target="http://www.annualreports.com/HostedData/AnnualReportArchive/t/NASDAQ_TSLA_2016.pdf" TargetMode="External"/><Relationship Id="rId7" Type="http://schemas.openxmlformats.org/officeDocument/2006/relationships/hyperlink" Target="http://www.annualreports.com/HostedData/AnnualReports/PDF/NASDAQ_TSLA_2017.pdf" TargetMode="External"/><Relationship Id="rId8" Type="http://schemas.openxmlformats.org/officeDocument/2006/relationships/hyperlink" Target="http://ir.tesla.com/static-files/15df7636-8cd8-4b18-989b-4badeeda806c" TargetMode="External"/><Relationship Id="rId9" Type="http://schemas.openxmlformats.org/officeDocument/2006/relationships/hyperlink" Target="https://www.tesla.com/" TargetMode="External"/><Relationship Id="rId10" Type="http://schemas.openxmlformats.org/officeDocument/2006/relationships/hyperlink" Target="http://banker.thomsonib.com/" TargetMode="External"/><Relationship Id="rId11" Type="http://schemas.openxmlformats.org/officeDocument/2006/relationships/hyperlink" Target="https://www.ucsusa.org/clean-energy/renewable-energy/barriers-to-renewable-energy" TargetMode="External"/><Relationship Id="rId12" Type="http://schemas.openxmlformats.org/officeDocument/2006/relationships/hyperlink" Target="https://www.nytimes.com/2017/07/29/business/tesla-model-3-elon-musk.html" TargetMode="External"/><Relationship Id="rId13" Type="http://schemas.openxmlformats.org/officeDocument/2006/relationships/hyperlink" Target="https://www.volvogroup.com/content/dam/volvo/volvo-group/markets/global/en-en/investors/reports-and-presentations/annual-reports/annual-and-sustainability-report-2017.pdf" TargetMode="External"/><Relationship Id="rId14" Type="http://schemas.openxmlformats.org/officeDocument/2006/relationships/hyperlink" Target="https://www.autonews.com/article/20181203/OEM/181209962/unlike-2008-gm-cutting-jobs-plants-proactively" TargetMode="External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12.png"/><Relationship Id="rId4" Type="http://schemas.openxmlformats.org/officeDocument/2006/relationships/hyperlink" Target="https://www.bloomberg.com/news/articles/2017-11-15/gm-forecasts-1-million-electric-car-sales-by-2026-as-costs-drop" TargetMode="External"/><Relationship Id="rId5" Type="http://schemas.openxmlformats.org/officeDocument/2006/relationships/hyperlink" Target="https://www.bloomberg.com/news/articles/2018-08-30/gm-races-tesla-to-quicker-electric-car-battery-recharging-times" TargetMode="External"/><Relationship Id="rId6" Type="http://schemas.openxmlformats.org/officeDocument/2006/relationships/hyperlink" Target="https://www.bloomberg.com/news/articles/2018-11-26/gm-to-cut-10-000-jobs-targets-5-factories-for-closing-next-year" TargetMode="External"/><Relationship Id="rId7" Type="http://schemas.openxmlformats.org/officeDocument/2006/relationships/hyperlink" Target="https://www.bloomberg.com/news/articles/2018-06-15/gm-is-said-to-explore-listing-shares-of-cruise-self-driving-unit" TargetMode="External"/><Relationship Id="rId8" Type="http://schemas.openxmlformats.org/officeDocument/2006/relationships/hyperlink" Target="https://www.bollingermotors.com/" TargetMode="External"/><Relationship Id="rId9" Type="http://schemas.openxmlformats.org/officeDocument/2006/relationships/hyperlink" Target="https://www.bloomberg.com/hyperdrive" TargetMode="External"/><Relationship Id="rId10" Type="http://schemas.openxmlformats.org/officeDocument/2006/relationships/hyperlink" Target="https://www.bloomberg.com/news/articles/2018-11-14/china-is-leading-the-world-to-an-electric-car-future" TargetMode="Externa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20" Type="http://schemas.openxmlformats.org/officeDocument/2006/relationships/image" Target="../media/image32.png"/><Relationship Id="rId21" Type="http://schemas.openxmlformats.org/officeDocument/2006/relationships/image" Target="../media/image33.png"/><Relationship Id="rId22" Type="http://schemas.openxmlformats.org/officeDocument/2006/relationships/image" Target="../media/image34.png"/><Relationship Id="rId23" Type="http://schemas.openxmlformats.org/officeDocument/2006/relationships/image" Target="../media/image35.png"/><Relationship Id="rId24" Type="http://schemas.openxmlformats.org/officeDocument/2006/relationships/image" Target="../media/image36.png"/><Relationship Id="rId25" Type="http://schemas.openxmlformats.org/officeDocument/2006/relationships/image" Target="../media/image37.png"/><Relationship Id="rId26" Type="http://schemas.openxmlformats.org/officeDocument/2006/relationships/image" Target="../media/image3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jpg"/><Relationship Id="rId7" Type="http://schemas.openxmlformats.org/officeDocument/2006/relationships/image" Target="../media/image46.png"/><Relationship Id="rId8" Type="http://schemas.openxmlformats.org/officeDocument/2006/relationships/image" Target="../media/image47.jpg"/><Relationship Id="rId9" Type="http://schemas.openxmlformats.org/officeDocument/2006/relationships/image" Target="../media/image48.jp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jpg"/><Relationship Id="rId22" Type="http://schemas.openxmlformats.org/officeDocument/2006/relationships/image" Target="../media/image61.jpg"/><Relationship Id="rId23" Type="http://schemas.openxmlformats.org/officeDocument/2006/relationships/image" Target="../media/image62.png"/><Relationship Id="rId24" Type="http://schemas.openxmlformats.org/officeDocument/2006/relationships/image" Target="../media/image6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43.png"/><Relationship Id="rId7" Type="http://schemas.openxmlformats.org/officeDocument/2006/relationships/image" Target="../media/image70.png"/><Relationship Id="rId8" Type="http://schemas.openxmlformats.org/officeDocument/2006/relationships/image" Target="../media/image71.jpg"/><Relationship Id="rId9" Type="http://schemas.openxmlformats.org/officeDocument/2006/relationships/image" Target="../media/image72.png"/><Relationship Id="rId10" Type="http://schemas.openxmlformats.org/officeDocument/2006/relationships/image" Target="../media/image73.jpg"/><Relationship Id="rId11" Type="http://schemas.openxmlformats.org/officeDocument/2006/relationships/image" Target="../media/image74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7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11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81.png"/><Relationship Id="rId5" Type="http://schemas.openxmlformats.org/officeDocument/2006/relationships/image" Target="../media/image43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jpg"/><Relationship Id="rId9" Type="http://schemas.openxmlformats.org/officeDocument/2006/relationships/image" Target="../media/image8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90.png"/><Relationship Id="rId6" Type="http://schemas.openxmlformats.org/officeDocument/2006/relationships/image" Target="../media/image76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01.png"/><Relationship Id="rId18" Type="http://schemas.openxmlformats.org/officeDocument/2006/relationships/image" Target="../media/image102.png"/><Relationship Id="rId19" Type="http://schemas.openxmlformats.org/officeDocument/2006/relationships/image" Target="../media/image103.png"/><Relationship Id="rId20" Type="http://schemas.openxmlformats.org/officeDocument/2006/relationships/image" Target="../media/image104.png"/><Relationship Id="rId21" Type="http://schemas.openxmlformats.org/officeDocument/2006/relationships/image" Target="../media/image105.png"/><Relationship Id="rId22" Type="http://schemas.openxmlformats.org/officeDocument/2006/relationships/image" Target="../media/image10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jp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Relationship Id="rId18" Type="http://schemas.openxmlformats.org/officeDocument/2006/relationships/image" Target="../media/image121.png"/><Relationship Id="rId19" Type="http://schemas.openxmlformats.org/officeDocument/2006/relationships/image" Target="../media/image122.png"/><Relationship Id="rId20" Type="http://schemas.openxmlformats.org/officeDocument/2006/relationships/image" Target="../media/image123.png"/><Relationship Id="rId21" Type="http://schemas.openxmlformats.org/officeDocument/2006/relationships/image" Target="../media/image124.png"/><Relationship Id="rId22" Type="http://schemas.openxmlformats.org/officeDocument/2006/relationships/image" Target="../media/image125.png"/><Relationship Id="rId23" Type="http://schemas.openxmlformats.org/officeDocument/2006/relationships/image" Target="../media/image126.png"/><Relationship Id="rId24" Type="http://schemas.openxmlformats.org/officeDocument/2006/relationships/image" Target="../media/image12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128.jpg"/><Relationship Id="rId5" Type="http://schemas.openxmlformats.org/officeDocument/2006/relationships/image" Target="../media/image129.jpg"/><Relationship Id="rId6" Type="http://schemas.openxmlformats.org/officeDocument/2006/relationships/image" Target="../media/image1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132.jp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jp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jpg"/><Relationship Id="rId17" Type="http://schemas.openxmlformats.org/officeDocument/2006/relationships/image" Target="../media/image145.png"/><Relationship Id="rId18" Type="http://schemas.openxmlformats.org/officeDocument/2006/relationships/image" Target="../media/image146.jpg"/><Relationship Id="rId19" Type="http://schemas.openxmlformats.org/officeDocument/2006/relationships/image" Target="../media/image147.jpg"/><Relationship Id="rId20" Type="http://schemas.openxmlformats.org/officeDocument/2006/relationships/image" Target="../media/image148.png"/><Relationship Id="rId21" Type="http://schemas.openxmlformats.org/officeDocument/2006/relationships/image" Target="../media/image149.jpg"/><Relationship Id="rId22" Type="http://schemas.openxmlformats.org/officeDocument/2006/relationships/image" Target="../media/image150.png"/><Relationship Id="rId23" Type="http://schemas.openxmlformats.org/officeDocument/2006/relationships/image" Target="../media/image151.png"/><Relationship Id="rId24" Type="http://schemas.openxmlformats.org/officeDocument/2006/relationships/image" Target="../media/image152.png"/><Relationship Id="rId25" Type="http://schemas.openxmlformats.org/officeDocument/2006/relationships/image" Target="../media/image153.png"/><Relationship Id="rId26" Type="http://schemas.openxmlformats.org/officeDocument/2006/relationships/image" Target="../media/image154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167.jp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Relationship Id="rId13" Type="http://schemas.openxmlformats.org/officeDocument/2006/relationships/image" Target="../media/image176.png"/><Relationship Id="rId14" Type="http://schemas.openxmlformats.org/officeDocument/2006/relationships/image" Target="../media/image177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167.jpg"/><Relationship Id="rId5" Type="http://schemas.openxmlformats.org/officeDocument/2006/relationships/image" Target="../media/image178.jpg"/><Relationship Id="rId6" Type="http://schemas.openxmlformats.org/officeDocument/2006/relationships/image" Target="../media/image168.png"/><Relationship Id="rId7" Type="http://schemas.openxmlformats.org/officeDocument/2006/relationships/image" Target="../media/image170.png"/><Relationship Id="rId8" Type="http://schemas.openxmlformats.org/officeDocument/2006/relationships/image" Target="../media/image179.png"/><Relationship Id="rId9" Type="http://schemas.openxmlformats.org/officeDocument/2006/relationships/image" Target="../media/image172.png"/><Relationship Id="rId10" Type="http://schemas.openxmlformats.org/officeDocument/2006/relationships/image" Target="../media/image177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70.png"/><Relationship Id="rId9" Type="http://schemas.openxmlformats.org/officeDocument/2006/relationships/image" Target="../media/image179.png"/><Relationship Id="rId10" Type="http://schemas.openxmlformats.org/officeDocument/2006/relationships/image" Target="../media/image186.png"/><Relationship Id="rId11" Type="http://schemas.openxmlformats.org/officeDocument/2006/relationships/image" Target="../media/image177.png"/><Relationship Id="rId12" Type="http://schemas.openxmlformats.org/officeDocument/2006/relationships/image" Target="../media/image180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jp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Relationship Id="rId14" Type="http://schemas.openxmlformats.org/officeDocument/2006/relationships/image" Target="../media/image197.jpg"/><Relationship Id="rId15" Type="http://schemas.openxmlformats.org/officeDocument/2006/relationships/image" Target="../media/image198.png"/><Relationship Id="rId16" Type="http://schemas.openxmlformats.org/officeDocument/2006/relationships/image" Target="../media/image199.png"/><Relationship Id="rId17" Type="http://schemas.openxmlformats.org/officeDocument/2006/relationships/image" Target="../media/image200.jpg"/><Relationship Id="rId18" Type="http://schemas.openxmlformats.org/officeDocument/2006/relationships/image" Target="../media/image201.png"/><Relationship Id="rId19" Type="http://schemas.openxmlformats.org/officeDocument/2006/relationships/image" Target="../media/image202.png"/><Relationship Id="rId20" Type="http://schemas.openxmlformats.org/officeDocument/2006/relationships/image" Target="../media/image203.png"/><Relationship Id="rId21" Type="http://schemas.openxmlformats.org/officeDocument/2006/relationships/image" Target="../media/image204.png"/><Relationship Id="rId22" Type="http://schemas.openxmlformats.org/officeDocument/2006/relationships/image" Target="../media/image205.jpg"/><Relationship Id="rId23" Type="http://schemas.openxmlformats.org/officeDocument/2006/relationships/image" Target="../media/image206.png"/><Relationship Id="rId24" Type="http://schemas.openxmlformats.org/officeDocument/2006/relationships/image" Target="../media/image207.png"/><Relationship Id="rId25" Type="http://schemas.openxmlformats.org/officeDocument/2006/relationships/image" Target="../media/image208.png"/><Relationship Id="rId26" Type="http://schemas.openxmlformats.org/officeDocument/2006/relationships/image" Target="../media/image209.png"/><Relationship Id="rId27" Type="http://schemas.openxmlformats.org/officeDocument/2006/relationships/image" Target="../media/image210.png"/><Relationship Id="rId28" Type="http://schemas.openxmlformats.org/officeDocument/2006/relationships/image" Target="../media/image211.jpg"/><Relationship Id="rId29" Type="http://schemas.openxmlformats.org/officeDocument/2006/relationships/image" Target="../media/image212.jpg"/><Relationship Id="rId30" Type="http://schemas.openxmlformats.org/officeDocument/2006/relationships/image" Target="../media/image213.png"/><Relationship Id="rId31" Type="http://schemas.openxmlformats.org/officeDocument/2006/relationships/image" Target="../media/image214.png"/><Relationship Id="rId32" Type="http://schemas.openxmlformats.org/officeDocument/2006/relationships/image" Target="../media/image215.png"/><Relationship Id="rId33" Type="http://schemas.openxmlformats.org/officeDocument/2006/relationships/image" Target="../media/image216.png"/><Relationship Id="rId34" Type="http://schemas.openxmlformats.org/officeDocument/2006/relationships/image" Target="../media/image217.png"/><Relationship Id="rId35" Type="http://schemas.openxmlformats.org/officeDocument/2006/relationships/image" Target="../media/image218.png"/><Relationship Id="rId36" Type="http://schemas.openxmlformats.org/officeDocument/2006/relationships/image" Target="../media/image219.png"/><Relationship Id="rId37" Type="http://schemas.openxmlformats.org/officeDocument/2006/relationships/image" Target="../media/image220.png"/><Relationship Id="rId38" Type="http://schemas.openxmlformats.org/officeDocument/2006/relationships/image" Target="../media/image221.png"/><Relationship Id="rId39" Type="http://schemas.openxmlformats.org/officeDocument/2006/relationships/image" Target="../media/image222.png"/><Relationship Id="rId40" Type="http://schemas.openxmlformats.org/officeDocument/2006/relationships/image" Target="../media/image223.png"/><Relationship Id="rId41" Type="http://schemas.openxmlformats.org/officeDocument/2006/relationships/image" Target="../media/image224.jpg"/><Relationship Id="rId42" Type="http://schemas.openxmlformats.org/officeDocument/2006/relationships/image" Target="../media/image225.png"/><Relationship Id="rId43" Type="http://schemas.openxmlformats.org/officeDocument/2006/relationships/image" Target="../media/image226.png"/><Relationship Id="rId44" Type="http://schemas.openxmlformats.org/officeDocument/2006/relationships/image" Target="../media/image227.png"/><Relationship Id="rId45" Type="http://schemas.openxmlformats.org/officeDocument/2006/relationships/image" Target="../media/image228.png"/><Relationship Id="rId46" Type="http://schemas.openxmlformats.org/officeDocument/2006/relationships/image" Target="../media/image22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68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30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180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jp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40.png"/><Relationship Id="rId13" Type="http://schemas.openxmlformats.org/officeDocument/2006/relationships/image" Target="../media/image241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42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42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4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45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252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jpg"/><Relationship Id="rId8" Type="http://schemas.openxmlformats.org/officeDocument/2006/relationships/image" Target="../media/image258.png"/><Relationship Id="rId9" Type="http://schemas.openxmlformats.org/officeDocument/2006/relationships/image" Target="../media/image124.png"/><Relationship Id="rId10" Type="http://schemas.openxmlformats.org/officeDocument/2006/relationships/image" Target="../media/image229.png"/><Relationship Id="rId11" Type="http://schemas.openxmlformats.org/officeDocument/2006/relationships/image" Target="../media/image125.png"/><Relationship Id="rId12" Type="http://schemas.openxmlformats.org/officeDocument/2006/relationships/image" Target="../media/image259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Relationship Id="rId15" Type="http://schemas.openxmlformats.org/officeDocument/2006/relationships/image" Target="../media/image262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57.jp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jpg"/><Relationship Id="rId10" Type="http://schemas.openxmlformats.org/officeDocument/2006/relationships/image" Target="../media/image268.jp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Relationship Id="rId13" Type="http://schemas.openxmlformats.org/officeDocument/2006/relationships/image" Target="../media/image271.png"/><Relationship Id="rId14" Type="http://schemas.openxmlformats.org/officeDocument/2006/relationships/image" Target="../media/image272.png"/><Relationship Id="rId15" Type="http://schemas.openxmlformats.org/officeDocument/2006/relationships/image" Target="../media/image262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73.png"/><Relationship Id="rId5" Type="http://schemas.openxmlformats.org/officeDocument/2006/relationships/image" Target="../media/image274.jpg"/><Relationship Id="rId6" Type="http://schemas.openxmlformats.org/officeDocument/2006/relationships/image" Target="../media/image275.jp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jpg"/><Relationship Id="rId10" Type="http://schemas.openxmlformats.org/officeDocument/2006/relationships/image" Target="../media/image279.png"/><Relationship Id="rId11" Type="http://schemas.openxmlformats.org/officeDocument/2006/relationships/image" Target="../media/image280.png"/><Relationship Id="rId12" Type="http://schemas.openxmlformats.org/officeDocument/2006/relationships/image" Target="../media/image281.png"/><Relationship Id="rId13" Type="http://schemas.openxmlformats.org/officeDocument/2006/relationships/image" Target="../media/image282.png"/><Relationship Id="rId14" Type="http://schemas.openxmlformats.org/officeDocument/2006/relationships/image" Target="../media/image283.png"/><Relationship Id="rId15" Type="http://schemas.openxmlformats.org/officeDocument/2006/relationships/image" Target="../media/image284.png"/><Relationship Id="rId16" Type="http://schemas.openxmlformats.org/officeDocument/2006/relationships/image" Target="../media/image285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286.png"/><Relationship Id="rId4" Type="http://schemas.openxmlformats.org/officeDocument/2006/relationships/image" Target="../media/image4.png"/><Relationship Id="rId5" Type="http://schemas.openxmlformats.org/officeDocument/2006/relationships/image" Target="../media/image287.png"/><Relationship Id="rId6" Type="http://schemas.openxmlformats.org/officeDocument/2006/relationships/image" Target="../media/image288.jpg"/><Relationship Id="rId7" Type="http://schemas.openxmlformats.org/officeDocument/2006/relationships/image" Target="../media/image289.jpg"/><Relationship Id="rId8" Type="http://schemas.openxmlformats.org/officeDocument/2006/relationships/image" Target="../media/image290.png"/><Relationship Id="rId9" Type="http://schemas.openxmlformats.org/officeDocument/2006/relationships/image" Target="../media/image291.png"/><Relationship Id="rId10" Type="http://schemas.openxmlformats.org/officeDocument/2006/relationships/image" Target="../media/image292.png"/><Relationship Id="rId11" Type="http://schemas.openxmlformats.org/officeDocument/2006/relationships/image" Target="../media/image293.png"/><Relationship Id="rId12" Type="http://schemas.openxmlformats.org/officeDocument/2006/relationships/image" Target="../media/image294.png"/><Relationship Id="rId13" Type="http://schemas.openxmlformats.org/officeDocument/2006/relationships/image" Target="../media/image295.png"/><Relationship Id="rId14" Type="http://schemas.openxmlformats.org/officeDocument/2006/relationships/image" Target="../media/image296.png"/><Relationship Id="rId15" Type="http://schemas.openxmlformats.org/officeDocument/2006/relationships/image" Target="../media/image297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298.jp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jp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Relationship Id="rId11" Type="http://schemas.openxmlformats.org/officeDocument/2006/relationships/image" Target="../media/image305.jpg"/><Relationship Id="rId12" Type="http://schemas.openxmlformats.org/officeDocument/2006/relationships/image" Target="../media/image306.jpg"/><Relationship Id="rId13" Type="http://schemas.openxmlformats.org/officeDocument/2006/relationships/image" Target="../media/image307.jpg"/><Relationship Id="rId14" Type="http://schemas.openxmlformats.org/officeDocument/2006/relationships/image" Target="../media/image308.png"/><Relationship Id="rId15" Type="http://schemas.openxmlformats.org/officeDocument/2006/relationships/image" Target="../media/image309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310.jpg"/><Relationship Id="rId5" Type="http://schemas.openxmlformats.org/officeDocument/2006/relationships/image" Target="../media/image311.png"/><Relationship Id="rId6" Type="http://schemas.openxmlformats.org/officeDocument/2006/relationships/image" Target="../media/image290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14.png"/><Relationship Id="rId10" Type="http://schemas.openxmlformats.org/officeDocument/2006/relationships/image" Target="../media/image314.png"/><Relationship Id="rId11" Type="http://schemas.openxmlformats.org/officeDocument/2006/relationships/image" Target="../media/image315.png"/><Relationship Id="rId12" Type="http://schemas.openxmlformats.org/officeDocument/2006/relationships/image" Target="../media/image316.png"/><Relationship Id="rId13" Type="http://schemas.openxmlformats.org/officeDocument/2006/relationships/image" Target="../media/image317.png"/><Relationship Id="rId14" Type="http://schemas.openxmlformats.org/officeDocument/2006/relationships/image" Target="../media/image318.png"/><Relationship Id="rId15" Type="http://schemas.openxmlformats.org/officeDocument/2006/relationships/image" Target="../media/image319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0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4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Relationship Id="rId7" Type="http://schemas.openxmlformats.org/officeDocument/2006/relationships/image" Target="../media/image328.png"/><Relationship Id="rId8" Type="http://schemas.openxmlformats.org/officeDocument/2006/relationships/image" Target="../media/image329.jpg"/><Relationship Id="rId9" Type="http://schemas.openxmlformats.org/officeDocument/2006/relationships/image" Target="../media/image330.png"/><Relationship Id="rId10" Type="http://schemas.openxmlformats.org/officeDocument/2006/relationships/image" Target="../media/image331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208.png"/><Relationship Id="rId8" Type="http://schemas.openxmlformats.org/officeDocument/2006/relationships/image" Target="../media/image216.png"/><Relationship Id="rId9" Type="http://schemas.openxmlformats.org/officeDocument/2006/relationships/image" Target="../media/image203.png"/><Relationship Id="rId10" Type="http://schemas.openxmlformats.org/officeDocument/2006/relationships/image" Target="../media/image335.png"/><Relationship Id="rId11" Type="http://schemas.openxmlformats.org/officeDocument/2006/relationships/image" Target="../media/image336.png"/><Relationship Id="rId12" Type="http://schemas.openxmlformats.org/officeDocument/2006/relationships/image" Target="../media/image204.png"/><Relationship Id="rId13" Type="http://schemas.openxmlformats.org/officeDocument/2006/relationships/image" Target="../media/image337.png"/><Relationship Id="rId14" Type="http://schemas.openxmlformats.org/officeDocument/2006/relationships/image" Target="../media/image338.png"/><Relationship Id="rId15" Type="http://schemas.openxmlformats.org/officeDocument/2006/relationships/image" Target="../media/image339.png"/><Relationship Id="rId16" Type="http://schemas.openxmlformats.org/officeDocument/2006/relationships/image" Target="../media/image340.png"/><Relationship Id="rId17" Type="http://schemas.openxmlformats.org/officeDocument/2006/relationships/image" Target="../media/image341.png"/><Relationship Id="rId18" Type="http://schemas.openxmlformats.org/officeDocument/2006/relationships/image" Target="../media/image342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34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g"/><Relationship Id="rId7" Type="http://schemas.openxmlformats.org/officeDocument/2006/relationships/image" Target="../media/image9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344.png"/><Relationship Id="rId5" Type="http://schemas.openxmlformats.org/officeDocument/2006/relationships/image" Target="../media/image345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346.png"/><Relationship Id="rId5" Type="http://schemas.openxmlformats.org/officeDocument/2006/relationships/image" Target="../media/image347.png"/><Relationship Id="rId6" Type="http://schemas.openxmlformats.org/officeDocument/2006/relationships/image" Target="../media/image348.jpg"/><Relationship Id="rId7" Type="http://schemas.openxmlformats.org/officeDocument/2006/relationships/image" Target="../media/image349.png"/><Relationship Id="rId8" Type="http://schemas.openxmlformats.org/officeDocument/2006/relationships/image" Target="../media/image350.jpg"/><Relationship Id="rId9" Type="http://schemas.openxmlformats.org/officeDocument/2006/relationships/image" Target="../media/image351.png"/><Relationship Id="rId10" Type="http://schemas.openxmlformats.org/officeDocument/2006/relationships/image" Target="../media/image352.jp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353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354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355.png"/><Relationship Id="rId5" Type="http://schemas.openxmlformats.org/officeDocument/2006/relationships/image" Target="../media/image356.jpg"/><Relationship Id="rId6" Type="http://schemas.openxmlformats.org/officeDocument/2006/relationships/image" Target="../media/image357.jpg"/><Relationship Id="rId7" Type="http://schemas.openxmlformats.org/officeDocument/2006/relationships/image" Target="../media/image358.png"/><Relationship Id="rId8" Type="http://schemas.openxmlformats.org/officeDocument/2006/relationships/image" Target="../media/image359.png"/><Relationship Id="rId9" Type="http://schemas.openxmlformats.org/officeDocument/2006/relationships/image" Target="../media/image360.png"/><Relationship Id="rId10" Type="http://schemas.openxmlformats.org/officeDocument/2006/relationships/image" Target="../media/image361.jpg"/><Relationship Id="rId11" Type="http://schemas.openxmlformats.org/officeDocument/2006/relationships/image" Target="../media/image362.png"/><Relationship Id="rId12" Type="http://schemas.openxmlformats.org/officeDocument/2006/relationships/image" Target="../media/image363.jpg"/><Relationship Id="rId13" Type="http://schemas.openxmlformats.org/officeDocument/2006/relationships/image" Target="../media/image364.png"/><Relationship Id="rId14" Type="http://schemas.openxmlformats.org/officeDocument/2006/relationships/image" Target="../media/image365.png"/><Relationship Id="rId15" Type="http://schemas.openxmlformats.org/officeDocument/2006/relationships/image" Target="../media/image366.jpg"/><Relationship Id="rId16" Type="http://schemas.openxmlformats.org/officeDocument/2006/relationships/image" Target="../media/image367.jpg"/><Relationship Id="rId17" Type="http://schemas.openxmlformats.org/officeDocument/2006/relationships/image" Target="../media/image368.png"/><Relationship Id="rId18" Type="http://schemas.openxmlformats.org/officeDocument/2006/relationships/image" Target="../media/image369.jpg"/><Relationship Id="rId19" Type="http://schemas.openxmlformats.org/officeDocument/2006/relationships/image" Target="../media/image370.png"/><Relationship Id="rId20" Type="http://schemas.openxmlformats.org/officeDocument/2006/relationships/image" Target="../media/image371.png"/><Relationship Id="rId21" Type="http://schemas.openxmlformats.org/officeDocument/2006/relationships/image" Target="../media/image372.png"/><Relationship Id="rId22" Type="http://schemas.openxmlformats.org/officeDocument/2006/relationships/image" Target="../media/image373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374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375.png"/><Relationship Id="rId5" Type="http://schemas.openxmlformats.org/officeDocument/2006/relationships/image" Target="../media/image376.png"/><Relationship Id="rId6" Type="http://schemas.openxmlformats.org/officeDocument/2006/relationships/image" Target="../media/image377.jpg"/><Relationship Id="rId7" Type="http://schemas.openxmlformats.org/officeDocument/2006/relationships/image" Target="../media/image378.jpg"/><Relationship Id="rId8" Type="http://schemas.openxmlformats.org/officeDocument/2006/relationships/image" Target="../media/image379.png"/><Relationship Id="rId9" Type="http://schemas.openxmlformats.org/officeDocument/2006/relationships/image" Target="../media/image380.png"/><Relationship Id="rId10" Type="http://schemas.openxmlformats.org/officeDocument/2006/relationships/image" Target="../media/image381.png"/><Relationship Id="rId11" Type="http://schemas.openxmlformats.org/officeDocument/2006/relationships/image" Target="../media/image382.png"/><Relationship Id="rId12" Type="http://schemas.openxmlformats.org/officeDocument/2006/relationships/image" Target="../media/image383.png"/><Relationship Id="rId13" Type="http://schemas.openxmlformats.org/officeDocument/2006/relationships/image" Target="../media/image384.png"/><Relationship Id="rId14" Type="http://schemas.openxmlformats.org/officeDocument/2006/relationships/image" Target="../media/image385.pn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386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391.png"/><Relationship Id="rId9" Type="http://schemas.openxmlformats.org/officeDocument/2006/relationships/image" Target="../media/image392.png"/><Relationship Id="rId10" Type="http://schemas.openxmlformats.org/officeDocument/2006/relationships/image" Target="../media/image393.png"/><Relationship Id="rId11" Type="http://schemas.openxmlformats.org/officeDocument/2006/relationships/image" Target="../media/image394.pn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395.pn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396.jpg"/><Relationship Id="rId5" Type="http://schemas.openxmlformats.org/officeDocument/2006/relationships/image" Target="../media/image397.jpg"/><Relationship Id="rId6" Type="http://schemas.openxmlformats.org/officeDocument/2006/relationships/image" Target="../media/image398.png"/><Relationship Id="rId7" Type="http://schemas.openxmlformats.org/officeDocument/2006/relationships/image" Target="../media/image399.jpg"/><Relationship Id="rId8" Type="http://schemas.openxmlformats.org/officeDocument/2006/relationships/image" Target="../media/image400.png"/><Relationship Id="rId9" Type="http://schemas.openxmlformats.org/officeDocument/2006/relationships/image" Target="../media/image401.png"/><Relationship Id="rId10" Type="http://schemas.openxmlformats.org/officeDocument/2006/relationships/image" Target="../media/image402.png"/><Relationship Id="rId11" Type="http://schemas.openxmlformats.org/officeDocument/2006/relationships/image" Target="../media/image403.png"/><Relationship Id="rId12" Type="http://schemas.openxmlformats.org/officeDocument/2006/relationships/image" Target="../media/image404.png"/><Relationship Id="rId13" Type="http://schemas.openxmlformats.org/officeDocument/2006/relationships/image" Target="../media/image405.png"/><Relationship Id="rId14" Type="http://schemas.openxmlformats.org/officeDocument/2006/relationships/image" Target="../media/image406.png"/><Relationship Id="rId15" Type="http://schemas.openxmlformats.org/officeDocument/2006/relationships/image" Target="../media/image407.png"/><Relationship Id="rId16" Type="http://schemas.openxmlformats.org/officeDocument/2006/relationships/image" Target="../media/image408.png"/><Relationship Id="rId17" Type="http://schemas.openxmlformats.org/officeDocument/2006/relationships/image" Target="../media/image409.png"/><Relationship Id="rId18" Type="http://schemas.openxmlformats.org/officeDocument/2006/relationships/image" Target="../media/image410.pn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jp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hyperlink" Target="https://www.atlismotorvehicles.com/" TargetMode="External"/><Relationship Id="rId5" Type="http://schemas.openxmlformats.org/officeDocument/2006/relationships/hyperlink" Target="https://www.theatlas.com/charts/NkxGaqJOx" TargetMode="External"/><Relationship Id="rId6" Type="http://schemas.openxmlformats.org/officeDocument/2006/relationships/hyperlink" Target="http://www.baicmotor.com/Uploads/file/20180425/20180425182120_51593.pdf" TargetMode="External"/><Relationship Id="rId7" Type="http://schemas.openxmlformats.org/officeDocument/2006/relationships/hyperlink" Target="https://cleantechnica.com/2018/12/23/will-tesla-sales-plummet-in-2019-with-loss-of-tax-credit-backlog-filled/" TargetMode="External"/><Relationship Id="rId8" Type="http://schemas.openxmlformats.org/officeDocument/2006/relationships/hyperlink" Target="https://www.consumerreports.org/car-reliability-owner-satisfaction/car-brands-ranked-by-owner-satisfaction/" TargetMode="External"/><Relationship Id="rId9" Type="http://schemas.openxmlformats.org/officeDocument/2006/relationships/hyperlink" Target="https://www.bcg.com/documents/file36615.pdf" TargetMode="External"/><Relationship Id="rId10" Type="http://schemas.openxmlformats.org/officeDocument/2006/relationships/hyperlink" Target="https://www.bcg.com/publications/2018/future-battery-production-electric-vehicles.aspx" TargetMode="External"/><Relationship Id="rId11" Type="http://schemas.openxmlformats.org/officeDocument/2006/relationships/hyperlink" Target="http://image-src.bcg.com/Images/BCG-Synergies-Take-Center-Stage-Sep-2018_tcm9-202243.pdf" TargetMode="External"/><Relationship Id="rId12" Type="http://schemas.openxmlformats.org/officeDocument/2006/relationships/hyperlink" Target="https://data.bloomberglp.com/bnef/sites/14/2017/07/BNEF_EVO_2017_ExecutiveSummary.pdf" TargetMode="External"/><Relationship Id="rId13" Type="http://schemas.openxmlformats.org/officeDocument/2006/relationships/hyperlink" Target="https://bnef.turtl.co/story/evo2018?teaser=true" TargetMode="External"/><Relationship Id="rId14" Type="http://schemas.openxmlformats.org/officeDocument/2006/relationships/hyperlink" Target="https://www.bollingermotors.com/" TargetMode="External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hyperlink" Target="https://www.nytimes.com/2018/06/05/business/tesla-once-a-wall-street-darling-faces-investor-challenge.html" TargetMode="External"/><Relationship Id="rId5" Type="http://schemas.openxmlformats.org/officeDocument/2006/relationships/hyperlink" Target="https://www.businesswise.com/" TargetMode="External"/><Relationship Id="rId6" Type="http://schemas.openxmlformats.org/officeDocument/2006/relationships/hyperlink" Target="http://www3.hkexnews.hk/listedco/listconews/sehk/2018/0327/ltn201803271463.pdf" TargetMode="External"/><Relationship Id="rId7" Type="http://schemas.openxmlformats.org/officeDocument/2006/relationships/hyperlink" Target="https://www.dmv.ca.gov/portal/dmv/detail/vr/autonomous/disengagement_report_2018" TargetMode="External"/><Relationship Id="rId8" Type="http://schemas.openxmlformats.org/officeDocument/2006/relationships/hyperlink" Target="https://www.ft.com/content/6940cbaa-a7b7-11e8-8ecf-a7ae1beff35b" TargetMode="External"/><Relationship Id="rId9" Type="http://schemas.openxmlformats.org/officeDocument/2006/relationships/hyperlink" Target="https://www.caranddriver.com/news/g25558401/best-selling-cars-suv-trucks-2018/" TargetMode="External"/><Relationship Id="rId10" Type="http://schemas.openxmlformats.org/officeDocument/2006/relationships/hyperlink" Target="https://www.caranddriver.com/news/g25741172/best-selling-luxury-cars-suv-2018/" TargetMode="External"/><Relationship Id="rId11" Type="http://schemas.openxmlformats.org/officeDocument/2006/relationships/hyperlink" Target="http://carsalesbase.com/us-car-sales-data/" TargetMode="External"/><Relationship Id="rId12" Type="http://schemas.openxmlformats.org/officeDocument/2006/relationships/hyperlink" Target="http://www.globalchangan.com/article/news_content_395.html" TargetMode="External"/><Relationship Id="rId13" Type="http://schemas.openxmlformats.org/officeDocument/2006/relationships/hyperlink" Target="https://www.wired.co.uk/article/best-electric-cars-at-la-motor-show" TargetMode="External"/><Relationship Id="rId14" Type="http://schemas.openxmlformats.org/officeDocument/2006/relationships/hyperlink" Target="https://www.cnbc.com/2019/01/11/gms-cadillac-is-said-to-plan-to-introduce-ev--in-fight-against-tesla.html" TargetMode="External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hyperlink" Target="https://www.forbes.com/sites/arielcohen/2018/11/30/gm-must-adapt-or-die-a-lesson-for-u-s-automakers/#1eb3eb932c2d" TargetMode="External"/><Relationship Id="rId5" Type="http://schemas.openxmlformats.org/officeDocument/2006/relationships/hyperlink" Target="https://www.ucsusa.org/sites/default/files/attach/2018/06/cv-automaker-rankings-2018-report.pdf" TargetMode="External"/><Relationship Id="rId6" Type="http://schemas.openxmlformats.org/officeDocument/2006/relationships/hyperlink" Target="https://www.eia.gov/conference/2017/pdf/presentations/rebecca_lindland.pdf" TargetMode="External"/><Relationship Id="rId7" Type="http://schemas.openxmlformats.org/officeDocument/2006/relationships/hyperlink" Target="https://customer.guru/net-promoter-score/general-motors" TargetMode="External"/><Relationship Id="rId8" Type="http://schemas.openxmlformats.org/officeDocument/2006/relationships/hyperlink" Target="https://www.mckinsey.com/industries/automotive-and-assembly/our-insights/mobilitys-second-great-inflection-point" TargetMode="External"/><Relationship Id="rId9" Type="http://schemas.openxmlformats.org/officeDocument/2006/relationships/hyperlink" Target="https://www.justice.gov/" TargetMode="External"/><Relationship Id="rId10" Type="http://schemas.openxmlformats.org/officeDocument/2006/relationships/hyperlink" Target="http://thedrive.com/tech/23424/gm-to-expand-michigan-battery-lab-ahead-of-electric-car-push" TargetMode="External"/><Relationship Id="rId11" Type="http://schemas.openxmlformats.org/officeDocument/2006/relationships/hyperlink" Target="https://www.cnbc.com/2018/11/03/luxury-car-owners-trade-up-for-us-pickups-as-ford-gm-dominate-market.html" TargetMode="External"/><Relationship Id="rId12" Type="http://schemas.openxmlformats.org/officeDocument/2006/relationships/hyperlink" Target="https://www.cnbc.com/2019/01/23/pickups-ready-to-plug-in.html" TargetMode="External"/><Relationship Id="rId13" Type="http://schemas.openxmlformats.org/officeDocument/2006/relationships/hyperlink" Target="https://blog.euromonitor.com/evolution-cost-drivers-auto-industry/" TargetMode="External"/><Relationship Id="rId14" Type="http://schemas.openxmlformats.org/officeDocument/2006/relationships/hyperlink" Target="https://www.factset.com/hubfs/mergerstat_em/monthly/US-Flashwire-Monthly.pdf" TargetMode="External"/><Relationship Id="rId15" Type="http://schemas.openxmlformats.org/officeDocument/2006/relationships/hyperlink" Target="https://www.cnbc.com/2018/04/06/the-steadily-disappearing-american-car.html" TargetMode="External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hyperlink" Target="https://www.cnbc.com/2019/02/06/gm-doesnt-expect-to-make-money-off-electric-cars-until-next-decade.html" TargetMode="External"/><Relationship Id="rId5" Type="http://schemas.openxmlformats.org/officeDocument/2006/relationships/hyperlink" Target="https://www.cnbc.com/2018/03/21/tesla-shareholders-approve-elon-musks-multibilion-dollar-compensation-plan.html" TargetMode="External"/><Relationship Id="rId6" Type="http://schemas.openxmlformats.org/officeDocument/2006/relationships/hyperlink" Target="https://www.ftc.gov/" TargetMode="External"/><Relationship Id="rId7" Type="http://schemas.openxmlformats.org/officeDocument/2006/relationships/hyperlink" Target="https://www.foxnews.com/auto/the-10-best-selling-vehicles-in-the-united-states-in-2018-were-mostly-trucks-and-suvs" TargetMode="External"/><Relationship Id="rId8" Type="http://schemas.openxmlformats.org/officeDocument/2006/relationships/hyperlink" Target="http://www.geelyauto.com.hk/core/files/financial/en/2017-02.pdf" TargetMode="External"/><Relationship Id="rId9" Type="http://schemas.openxmlformats.org/officeDocument/2006/relationships/hyperlink" Target="http://www.annualreports.com/HostedData/AnnualReportArchive/g/NYSE_GM_2015.pdf" TargetMode="External"/><Relationship Id="rId10" Type="http://schemas.openxmlformats.org/officeDocument/2006/relationships/hyperlink" Target="http://www.annualreports.com/HostedData/AnnualReports/PDF/NYSE_GM_2017.pdf" TargetMode="External"/><Relationship Id="rId11" Type="http://schemas.openxmlformats.org/officeDocument/2006/relationships/hyperlink" Target="https://media.gm.com/media/us/en/gm/news.detail.html/content/Pages/news/us/en/2018/nov/1126-gm.html" TargetMode="External"/><Relationship Id="rId12" Type="http://schemas.openxmlformats.org/officeDocument/2006/relationships/hyperlink" Target="https://media.gm.com/content/dam/Media/gmcom/investor/2019/jan/Press-Release-1-11-19.pdf" TargetMode="External"/><Relationship Id="rId13" Type="http://schemas.openxmlformats.org/officeDocument/2006/relationships/hyperlink" Target="https://investor.gm.com/static-files/cbb78eee-fd3b-47bc-93c8-2c73c4800042" TargetMode="External"/><Relationship Id="rId14" Type="http://schemas.openxmlformats.org/officeDocument/2006/relationships/hyperlink" Target="https://media.gm.com/media/us/en/gm/home.detail.html/content/Pages/news/us/en/2019/jan/0103-gmsales.html" TargetMode="External"/><Relationship Id="rId15" Type="http://schemas.openxmlformats.org/officeDocument/2006/relationships/hyperlink" Target="https://secondmeasure.com/datapoints/tesla-faces-accelerating-rate-of-model-3-refunds/" TargetMode="External"/><Relationship Id="rId16" Type="http://schemas.openxmlformats.org/officeDocument/2006/relationships/hyperlink" Target="https://www.theguardian.com/technology/2018/jul/02/tesla-finally-hits-weekly-production-target-for-model-3-cars" TargetMode="External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hyperlink" Target="http://gmauthority.com/blog/gm/chevrolet/chevrolet-bolt-ev/chevrolet-bolt-ev-sales-numbers/" TargetMode="External"/><Relationship Id="rId5" Type="http://schemas.openxmlformats.org/officeDocument/2006/relationships/hyperlink" Target="http://gmauthority.com/blog/gm/chevrolet/volt/chevrolet-volt-sales-numbers/" TargetMode="External"/><Relationship Id="rId6" Type="http://schemas.openxmlformats.org/officeDocument/2006/relationships/hyperlink" Target="https://edition.cnn.com/2018/11/26/business/gm-oshawa-plant/index.html" TargetMode="External"/><Relationship Id="rId7" Type="http://schemas.openxmlformats.org/officeDocument/2006/relationships/hyperlink" Target="https://www2.deloitte.com/content/dam/Deloitte/nl/Documents/consumer-business/deloitte-nl-cb-ths-rise-of-mobility-as-a-service.pdf" TargetMode="External"/><Relationship Id="rId8" Type="http://schemas.openxmlformats.org/officeDocument/2006/relationships/hyperlink" Target="https://www.engineering.com/AdvancedManufacturing/ArticleID/17078/Honda-and-GM-Partnering-on-Next-Gen-Battery.aspx" TargetMode="External"/><Relationship Id="rId9" Type="http://schemas.openxmlformats.org/officeDocument/2006/relationships/hyperlink" Target="https://www.mckinsey.com/industries/automotive-and-assembly/our-insights/how-shared-mobility-will-change-the-automotive-industry" TargetMode="External"/><Relationship Id="rId10" Type="http://schemas.openxmlformats.org/officeDocument/2006/relationships/hyperlink" Target="https://www.ft.com/content/bcb902e4-1895-11e9-9e64-d150b3105d21" TargetMode="External"/><Relationship Id="rId11" Type="http://schemas.openxmlformats.org/officeDocument/2006/relationships/hyperlink" Target="https://societyofautomotiveanalysts.wildapricot.org/resources/Documents/SAA%20-Presentation-5-16-17_Henke.pdf" TargetMode="External"/><Relationship Id="rId12" Type="http://schemas.openxmlformats.org/officeDocument/2006/relationships/hyperlink" Target="https://www.thomsonreuters.co.jp/content/dam/openweb/documents/pdf/japan/market-review/2017/ma-4q-2017-e.pdf" TargetMode="External"/><Relationship Id="rId13" Type="http://schemas.openxmlformats.org/officeDocument/2006/relationships/hyperlink" Target="http://sse.cuhk.edu.cn/en/news/3848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361435" y="1550669"/>
            <a:ext cx="546989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Arial MT"/>
                <a:cs typeface="Arial MT"/>
              </a:rPr>
              <a:t>The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Cash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Cows</a:t>
            </a:r>
            <a:endParaRPr sz="1600">
              <a:latin typeface="Arial MT"/>
              <a:cs typeface="Arial MT"/>
            </a:endParaRPr>
          </a:p>
          <a:p>
            <a:pPr algn="ctr" marL="12700" marR="5080">
              <a:lnSpc>
                <a:spcPct val="100000"/>
              </a:lnSpc>
            </a:pPr>
            <a:r>
              <a:rPr dirty="0" sz="1600">
                <a:latin typeface="Arial MT"/>
                <a:cs typeface="Arial MT"/>
              </a:rPr>
              <a:t>Mathias</a:t>
            </a:r>
            <a:r>
              <a:rPr dirty="0" sz="1600" spc="-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Bohn,</a:t>
            </a:r>
            <a:r>
              <a:rPr dirty="0" sz="1600" spc="-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Rodrigo</a:t>
            </a:r>
            <a:r>
              <a:rPr dirty="0" sz="1600" spc="-5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Garcia,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Marlène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Luce,</a:t>
            </a:r>
            <a:r>
              <a:rPr dirty="0" sz="1600" spc="-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Roman</a:t>
            </a:r>
            <a:r>
              <a:rPr dirty="0" sz="1600" spc="-4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Zanoli </a:t>
            </a:r>
            <a:r>
              <a:rPr dirty="0" sz="1600">
                <a:latin typeface="Arial MT"/>
                <a:cs typeface="Arial MT"/>
              </a:rPr>
              <a:t>HEC</a:t>
            </a:r>
            <a:r>
              <a:rPr dirty="0" sz="1600" spc="-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Paris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dirty="0" sz="1600">
                <a:latin typeface="Arial MT"/>
                <a:cs typeface="Arial MT"/>
              </a:rPr>
              <a:t>Paris,</a:t>
            </a:r>
            <a:r>
              <a:rPr dirty="0" sz="1600" spc="-3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March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1,</a:t>
            </a:r>
            <a:r>
              <a:rPr dirty="0" sz="1600" spc="-15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2019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3355"/>
                <a:gridCol w="1195705"/>
                <a:gridCol w="1443355"/>
                <a:gridCol w="243204"/>
                <a:gridCol w="1199514"/>
                <a:gridCol w="243204"/>
                <a:gridCol w="1199514"/>
                <a:gridCol w="243204"/>
                <a:gridCol w="1199515"/>
                <a:gridCol w="243204"/>
                <a:gridCol w="1199515"/>
                <a:gridCol w="921384"/>
              </a:tblGrid>
              <a:tr h="202565">
                <a:tc>
                  <a:txBody>
                    <a:bodyPr/>
                    <a:lstStyle/>
                    <a:p>
                      <a:pPr marL="30353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47688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10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marL="31242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93775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In</a:t>
            </a:r>
            <a:r>
              <a:rPr dirty="0" spc="-35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same</a:t>
            </a:r>
            <a:r>
              <a:rPr dirty="0" spc="-30"/>
              <a:t> </a:t>
            </a:r>
            <a:r>
              <a:rPr dirty="0" spc="-10"/>
              <a:t>year,</a:t>
            </a:r>
            <a:r>
              <a:rPr dirty="0" spc="-45"/>
              <a:t> </a:t>
            </a:r>
            <a:r>
              <a:rPr dirty="0"/>
              <a:t>28%</a:t>
            </a:r>
            <a:r>
              <a:rPr dirty="0" spc="-35"/>
              <a:t> </a:t>
            </a:r>
            <a:r>
              <a:rPr dirty="0"/>
              <a:t>of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new</a:t>
            </a:r>
            <a:r>
              <a:rPr dirty="0" spc="-30"/>
              <a:t> </a:t>
            </a:r>
            <a:r>
              <a:rPr dirty="0"/>
              <a:t>car</a:t>
            </a:r>
            <a:r>
              <a:rPr dirty="0" spc="-40"/>
              <a:t> </a:t>
            </a:r>
            <a:r>
              <a:rPr dirty="0"/>
              <a:t>sales</a:t>
            </a:r>
            <a:r>
              <a:rPr dirty="0" spc="-25"/>
              <a:t> </a:t>
            </a:r>
            <a:r>
              <a:rPr dirty="0"/>
              <a:t>will</a:t>
            </a:r>
            <a:r>
              <a:rPr dirty="0" spc="-10"/>
              <a:t> </a:t>
            </a:r>
            <a:r>
              <a:rPr dirty="0"/>
              <a:t>be</a:t>
            </a:r>
            <a:r>
              <a:rPr dirty="0" spc="-30"/>
              <a:t> </a:t>
            </a:r>
            <a:r>
              <a:rPr dirty="0"/>
              <a:t>electric,</a:t>
            </a:r>
            <a:r>
              <a:rPr dirty="0" spc="-45"/>
              <a:t> </a:t>
            </a:r>
            <a:r>
              <a:rPr dirty="0"/>
              <a:t>but</a:t>
            </a:r>
            <a:r>
              <a:rPr dirty="0" spc="-30"/>
              <a:t> </a:t>
            </a:r>
            <a:r>
              <a:rPr dirty="0"/>
              <a:t>since</a:t>
            </a:r>
            <a:r>
              <a:rPr dirty="0" spc="-40"/>
              <a:t> </a:t>
            </a:r>
            <a:r>
              <a:rPr dirty="0"/>
              <a:t>forecasts</a:t>
            </a:r>
            <a:r>
              <a:rPr dirty="0" spc="-65"/>
              <a:t> </a:t>
            </a:r>
            <a:r>
              <a:rPr dirty="0"/>
              <a:t>have</a:t>
            </a:r>
            <a:r>
              <a:rPr dirty="0" spc="-15"/>
              <a:t> </a:t>
            </a:r>
            <a:r>
              <a:rPr dirty="0" spc="-20"/>
              <a:t>been</a:t>
            </a:r>
          </a:p>
          <a:p>
            <a:pPr marL="12700">
              <a:lnSpc>
                <a:spcPts val="2280"/>
              </a:lnSpc>
            </a:pPr>
            <a:r>
              <a:rPr dirty="0"/>
              <a:t>adjusted</a:t>
            </a:r>
            <a:r>
              <a:rPr dirty="0" spc="-50"/>
              <a:t> </a:t>
            </a:r>
            <a:r>
              <a:rPr dirty="0"/>
              <a:t>upwards</a:t>
            </a:r>
            <a:r>
              <a:rPr dirty="0" spc="-50"/>
              <a:t> </a:t>
            </a:r>
            <a:r>
              <a:rPr dirty="0"/>
              <a:t>every</a:t>
            </a:r>
            <a:r>
              <a:rPr dirty="0" spc="-40"/>
              <a:t> </a:t>
            </a:r>
            <a:r>
              <a:rPr dirty="0"/>
              <a:t>year</a:t>
            </a:r>
            <a:r>
              <a:rPr dirty="0" spc="-25"/>
              <a:t> </a:t>
            </a:r>
            <a:r>
              <a:rPr dirty="0"/>
              <a:t>in</a:t>
            </a:r>
            <a:r>
              <a:rPr dirty="0" spc="-25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/>
              <a:t>past,</a:t>
            </a:r>
            <a:r>
              <a:rPr dirty="0" spc="-50"/>
              <a:t> </a:t>
            </a:r>
            <a:r>
              <a:rPr dirty="0"/>
              <a:t>this</a:t>
            </a:r>
            <a:r>
              <a:rPr dirty="0" spc="-20"/>
              <a:t> </a:t>
            </a:r>
            <a:r>
              <a:rPr dirty="0"/>
              <a:t>will</a:t>
            </a:r>
            <a:r>
              <a:rPr dirty="0" spc="-15"/>
              <a:t> </a:t>
            </a:r>
            <a:r>
              <a:rPr dirty="0"/>
              <a:t>most</a:t>
            </a:r>
            <a:r>
              <a:rPr dirty="0" spc="-55"/>
              <a:t> </a:t>
            </a:r>
            <a:r>
              <a:rPr dirty="0"/>
              <a:t>likely</a:t>
            </a:r>
            <a:r>
              <a:rPr dirty="0" spc="-15"/>
              <a:t> </a:t>
            </a:r>
            <a:r>
              <a:rPr dirty="0"/>
              <a:t>happen</a:t>
            </a:r>
            <a:r>
              <a:rPr dirty="0" spc="-50"/>
              <a:t> </a:t>
            </a:r>
            <a:r>
              <a:rPr dirty="0"/>
              <a:t>even</a:t>
            </a:r>
            <a:r>
              <a:rPr dirty="0" spc="-30"/>
              <a:t> </a:t>
            </a:r>
            <a:r>
              <a:rPr dirty="0" spc="-10"/>
              <a:t>sooner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574649" y="5899505"/>
            <a:ext cx="6317615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600"/>
              </a:lnSpc>
              <a:spcBef>
                <a:spcPts val="100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ICE: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Internal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Combustion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Engine,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BEV: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Battery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Electric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Vehicles,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PHEV: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Plug-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Hybrid Electric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Vehicles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Bloomberg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(2017,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2018),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MacDonald,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J.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(2016,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Bloomberg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McGee,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Financial</a:t>
            </a:r>
            <a:r>
              <a:rPr dirty="0" sz="1000" spc="-30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Times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86740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74649" y="1279499"/>
            <a:ext cx="10960735" cy="52641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  <a:tabLst>
                <a:tab pos="5621020" algn="l"/>
              </a:tabLst>
            </a:pPr>
            <a:r>
              <a:rPr dirty="0" sz="1400" b="1">
                <a:latin typeface="Arial"/>
                <a:cs typeface="Arial"/>
              </a:rPr>
              <a:t>By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2030,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more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than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every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fourth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car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sold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will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be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electric…</a:t>
            </a:r>
            <a:r>
              <a:rPr dirty="0" sz="1400" b="1">
                <a:latin typeface="Arial"/>
                <a:cs typeface="Arial"/>
              </a:rPr>
              <a:t>	</a:t>
            </a:r>
            <a:r>
              <a:rPr dirty="0" sz="1350" b="1">
                <a:latin typeface="Arial"/>
                <a:cs typeface="Arial"/>
              </a:rPr>
              <a:t>…</a:t>
            </a:r>
            <a:r>
              <a:rPr dirty="0" sz="1350" spc="60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and</a:t>
            </a:r>
            <a:r>
              <a:rPr dirty="0" sz="1350" spc="40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this</a:t>
            </a:r>
            <a:r>
              <a:rPr dirty="0" sz="1350" spc="7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will</a:t>
            </a:r>
            <a:r>
              <a:rPr dirty="0" sz="1350" spc="60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likely</a:t>
            </a:r>
            <a:r>
              <a:rPr dirty="0" sz="1350" spc="70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happen</a:t>
            </a:r>
            <a:r>
              <a:rPr dirty="0" sz="1350" spc="40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sooner,</a:t>
            </a:r>
            <a:r>
              <a:rPr dirty="0" sz="1350" spc="40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considering</a:t>
            </a:r>
            <a:r>
              <a:rPr dirty="0" sz="1350" spc="40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past</a:t>
            </a:r>
            <a:r>
              <a:rPr dirty="0" sz="1350" spc="45" b="1">
                <a:latin typeface="Arial"/>
                <a:cs typeface="Arial"/>
              </a:rPr>
              <a:t> </a:t>
            </a:r>
            <a:r>
              <a:rPr dirty="0" sz="1350" spc="-10" b="1">
                <a:latin typeface="Arial"/>
                <a:cs typeface="Arial"/>
              </a:rPr>
              <a:t>forecasts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  <a:tabLst>
                <a:tab pos="5621020" algn="l"/>
              </a:tabLst>
            </a:pPr>
            <a:r>
              <a:rPr dirty="0" sz="1400">
                <a:latin typeface="Arial MT"/>
                <a:cs typeface="Arial MT"/>
              </a:rPr>
              <a:t>Annual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global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light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duty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sales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million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cars,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2015-</a:t>
            </a:r>
            <a:r>
              <a:rPr dirty="0" sz="1400" spc="-10">
                <a:latin typeface="Arial MT"/>
                <a:cs typeface="Arial MT"/>
              </a:rPr>
              <a:t>2040e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350">
                <a:latin typeface="Arial MT"/>
                <a:cs typeface="Arial MT"/>
              </a:rPr>
              <a:t>Bloomberg</a:t>
            </a:r>
            <a:r>
              <a:rPr dirty="0" sz="1350" spc="60">
                <a:latin typeface="Arial MT"/>
                <a:cs typeface="Arial MT"/>
              </a:rPr>
              <a:t> </a:t>
            </a:r>
            <a:r>
              <a:rPr dirty="0" sz="1350">
                <a:latin typeface="Arial MT"/>
                <a:cs typeface="Arial MT"/>
              </a:rPr>
              <a:t>forecasts</a:t>
            </a:r>
            <a:r>
              <a:rPr dirty="0" sz="1350" spc="70">
                <a:latin typeface="Arial MT"/>
                <a:cs typeface="Arial MT"/>
              </a:rPr>
              <a:t> </a:t>
            </a:r>
            <a:r>
              <a:rPr dirty="0" sz="1350">
                <a:latin typeface="Arial MT"/>
                <a:cs typeface="Arial MT"/>
              </a:rPr>
              <a:t>of</a:t>
            </a:r>
            <a:r>
              <a:rPr dirty="0" sz="1350" spc="110">
                <a:latin typeface="Arial MT"/>
                <a:cs typeface="Arial MT"/>
              </a:rPr>
              <a:t> </a:t>
            </a:r>
            <a:r>
              <a:rPr dirty="0" sz="1350">
                <a:latin typeface="Arial MT"/>
                <a:cs typeface="Arial MT"/>
              </a:rPr>
              <a:t>new</a:t>
            </a:r>
            <a:r>
              <a:rPr dirty="0" sz="1350" spc="75">
                <a:latin typeface="Arial MT"/>
                <a:cs typeface="Arial MT"/>
              </a:rPr>
              <a:t> </a:t>
            </a:r>
            <a:r>
              <a:rPr dirty="0" sz="1350">
                <a:latin typeface="Arial MT"/>
                <a:cs typeface="Arial MT"/>
              </a:rPr>
              <a:t>vehicle</a:t>
            </a:r>
            <a:r>
              <a:rPr dirty="0" sz="1350" spc="80">
                <a:latin typeface="Arial MT"/>
                <a:cs typeface="Arial MT"/>
              </a:rPr>
              <a:t> </a:t>
            </a:r>
            <a:r>
              <a:rPr dirty="0" sz="1350">
                <a:latin typeface="Arial MT"/>
                <a:cs typeface="Arial MT"/>
              </a:rPr>
              <a:t>sales</a:t>
            </a:r>
            <a:r>
              <a:rPr dirty="0" sz="1350" spc="75">
                <a:latin typeface="Arial MT"/>
                <a:cs typeface="Arial MT"/>
              </a:rPr>
              <a:t> </a:t>
            </a:r>
            <a:r>
              <a:rPr dirty="0" sz="1350">
                <a:latin typeface="Arial MT"/>
                <a:cs typeface="Arial MT"/>
              </a:rPr>
              <a:t>being</a:t>
            </a:r>
            <a:r>
              <a:rPr dirty="0" sz="1350" spc="65">
                <a:latin typeface="Arial MT"/>
                <a:cs typeface="Arial MT"/>
              </a:rPr>
              <a:t> </a:t>
            </a:r>
            <a:r>
              <a:rPr dirty="0" sz="1350">
                <a:latin typeface="Arial MT"/>
                <a:cs typeface="Arial MT"/>
              </a:rPr>
              <a:t>electric,</a:t>
            </a:r>
            <a:r>
              <a:rPr dirty="0" sz="1350" spc="90">
                <a:latin typeface="Arial MT"/>
                <a:cs typeface="Arial MT"/>
              </a:rPr>
              <a:t> </a:t>
            </a:r>
            <a:r>
              <a:rPr dirty="0" sz="1350">
                <a:latin typeface="Arial MT"/>
                <a:cs typeface="Arial MT"/>
              </a:rPr>
              <a:t>2016-</a:t>
            </a:r>
            <a:r>
              <a:rPr dirty="0" sz="1350" spc="-20">
                <a:latin typeface="Arial MT"/>
                <a:cs typeface="Arial MT"/>
              </a:rPr>
              <a:t>2018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6195059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586740" y="5387340"/>
            <a:ext cx="5400040" cy="524510"/>
          </a:xfrm>
          <a:custGeom>
            <a:avLst/>
            <a:gdLst/>
            <a:ahLst/>
            <a:cxnLst/>
            <a:rect l="l" t="t" r="r" b="b"/>
            <a:pathLst>
              <a:path w="5400040" h="524510">
                <a:moveTo>
                  <a:pt x="5399532" y="0"/>
                </a:moveTo>
                <a:lnTo>
                  <a:pt x="0" y="0"/>
                </a:lnTo>
                <a:lnTo>
                  <a:pt x="0" y="524256"/>
                </a:lnTo>
                <a:lnTo>
                  <a:pt x="5399532" y="524256"/>
                </a:lnTo>
                <a:lnTo>
                  <a:pt x="5399532" y="0"/>
                </a:lnTo>
                <a:close/>
              </a:path>
            </a:pathLst>
          </a:custGeom>
          <a:solidFill>
            <a:srgbClr val="2328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586740" y="5418531"/>
            <a:ext cx="54000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345" marR="86360" indent="-253365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2040,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55%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car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dirty="0" sz="1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electric,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~560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million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EVs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will be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road,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representing</a:t>
            </a:r>
            <a:r>
              <a:rPr dirty="0" sz="1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33%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global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fleet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6205728" y="5387340"/>
            <a:ext cx="5400040" cy="524510"/>
          </a:xfrm>
          <a:custGeom>
            <a:avLst/>
            <a:gdLst/>
            <a:ahLst/>
            <a:cxnLst/>
            <a:rect l="l" t="t" r="r" b="b"/>
            <a:pathLst>
              <a:path w="5400040" h="524510">
                <a:moveTo>
                  <a:pt x="5399532" y="0"/>
                </a:moveTo>
                <a:lnTo>
                  <a:pt x="0" y="0"/>
                </a:lnTo>
                <a:lnTo>
                  <a:pt x="0" y="524256"/>
                </a:lnTo>
                <a:lnTo>
                  <a:pt x="5399532" y="524256"/>
                </a:lnTo>
                <a:lnTo>
                  <a:pt x="5399532" y="0"/>
                </a:lnTo>
                <a:close/>
              </a:path>
            </a:pathLst>
          </a:custGeom>
          <a:solidFill>
            <a:srgbClr val="2328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6205728" y="5418531"/>
            <a:ext cx="54000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245" marR="175260" indent="14605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Forecasts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been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revised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upwards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every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past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couple</a:t>
            </a:r>
            <a:r>
              <a:rPr dirty="0" sz="1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years,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change</a:t>
            </a:r>
            <a:r>
              <a:rPr dirty="0" sz="1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short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long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term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4463796" y="2293620"/>
            <a:ext cx="94615" cy="647700"/>
          </a:xfrm>
          <a:custGeom>
            <a:avLst/>
            <a:gdLst/>
            <a:ahLst/>
            <a:cxnLst/>
            <a:rect l="l" t="t" r="r" b="b"/>
            <a:pathLst>
              <a:path w="94614" h="647700">
                <a:moveTo>
                  <a:pt x="0" y="647700"/>
                </a:moveTo>
                <a:lnTo>
                  <a:pt x="94487" y="647700"/>
                </a:lnTo>
                <a:lnTo>
                  <a:pt x="94487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C3CF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4980432" y="2234183"/>
            <a:ext cx="96520" cy="824865"/>
          </a:xfrm>
          <a:custGeom>
            <a:avLst/>
            <a:gdLst/>
            <a:ahLst/>
            <a:cxnLst/>
            <a:rect l="l" t="t" r="r" b="b"/>
            <a:pathLst>
              <a:path w="96520" h="824864">
                <a:moveTo>
                  <a:pt x="0" y="824484"/>
                </a:moveTo>
                <a:lnTo>
                  <a:pt x="96012" y="824484"/>
                </a:lnTo>
                <a:lnTo>
                  <a:pt x="96012" y="0"/>
                </a:lnTo>
                <a:lnTo>
                  <a:pt x="0" y="0"/>
                </a:lnTo>
                <a:lnTo>
                  <a:pt x="0" y="824484"/>
                </a:lnTo>
                <a:close/>
              </a:path>
            </a:pathLst>
          </a:custGeom>
          <a:solidFill>
            <a:srgbClr val="C3CF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5152644" y="2234183"/>
            <a:ext cx="96520" cy="824865"/>
          </a:xfrm>
          <a:custGeom>
            <a:avLst/>
            <a:gdLst/>
            <a:ahLst/>
            <a:cxnLst/>
            <a:rect l="l" t="t" r="r" b="b"/>
            <a:pathLst>
              <a:path w="96520" h="824864">
                <a:moveTo>
                  <a:pt x="0" y="824484"/>
                </a:moveTo>
                <a:lnTo>
                  <a:pt x="96011" y="824484"/>
                </a:lnTo>
                <a:lnTo>
                  <a:pt x="96011" y="0"/>
                </a:lnTo>
                <a:lnTo>
                  <a:pt x="0" y="0"/>
                </a:lnTo>
                <a:lnTo>
                  <a:pt x="0" y="824484"/>
                </a:lnTo>
                <a:close/>
              </a:path>
            </a:pathLst>
          </a:custGeom>
          <a:solidFill>
            <a:srgbClr val="C3CF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5478779" y="2851404"/>
            <a:ext cx="26034" cy="0"/>
          </a:xfrm>
          <a:custGeom>
            <a:avLst/>
            <a:gdLst/>
            <a:ahLst/>
            <a:cxnLst/>
            <a:rect l="l" t="t" r="r" b="b"/>
            <a:pathLst>
              <a:path w="26035" h="0">
                <a:moveTo>
                  <a:pt x="0" y="0"/>
                </a:moveTo>
                <a:lnTo>
                  <a:pt x="2590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5324855" y="1991867"/>
            <a:ext cx="180340" cy="754380"/>
            <a:chOff x="5324855" y="1991867"/>
            <a:chExt cx="180340" cy="754380"/>
          </a:xfrm>
        </p:grpSpPr>
        <p:sp>
          <p:nvSpPr>
            <p:cNvPr id="21" name="object 21" descr=""/>
            <p:cNvSpPr/>
            <p:nvPr/>
          </p:nvSpPr>
          <p:spPr>
            <a:xfrm>
              <a:off x="5324855" y="2234183"/>
              <a:ext cx="96520" cy="512445"/>
            </a:xfrm>
            <a:custGeom>
              <a:avLst/>
              <a:gdLst/>
              <a:ahLst/>
              <a:cxnLst/>
              <a:rect l="l" t="t" r="r" b="b"/>
              <a:pathLst>
                <a:path w="96520" h="512444">
                  <a:moveTo>
                    <a:pt x="0" y="512063"/>
                  </a:moveTo>
                  <a:lnTo>
                    <a:pt x="96012" y="512063"/>
                  </a:lnTo>
                  <a:lnTo>
                    <a:pt x="96012" y="0"/>
                  </a:lnTo>
                  <a:lnTo>
                    <a:pt x="0" y="0"/>
                  </a:lnTo>
                  <a:lnTo>
                    <a:pt x="0" y="512063"/>
                  </a:lnTo>
                  <a:close/>
                </a:path>
              </a:pathLst>
            </a:custGeom>
            <a:solidFill>
              <a:srgbClr val="C3CF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458967" y="1996439"/>
              <a:ext cx="0" cy="749935"/>
            </a:xfrm>
            <a:custGeom>
              <a:avLst/>
              <a:gdLst/>
              <a:ahLst/>
              <a:cxnLst/>
              <a:rect l="l" t="t" r="r" b="b"/>
              <a:pathLst>
                <a:path w="0" h="749935">
                  <a:moveTo>
                    <a:pt x="0" y="0"/>
                  </a:moveTo>
                  <a:lnTo>
                    <a:pt x="0" y="7498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458967" y="1996439"/>
              <a:ext cx="45720" cy="570230"/>
            </a:xfrm>
            <a:custGeom>
              <a:avLst/>
              <a:gdLst/>
              <a:ahLst/>
              <a:cxnLst/>
              <a:rect l="l" t="t" r="r" b="b"/>
              <a:pathLst>
                <a:path w="45720" h="570230">
                  <a:moveTo>
                    <a:pt x="0" y="569976"/>
                  </a:moveTo>
                  <a:lnTo>
                    <a:pt x="45720" y="569976"/>
                  </a:lnTo>
                </a:path>
                <a:path w="45720" h="570230">
                  <a:moveTo>
                    <a:pt x="0" y="284988"/>
                  </a:moveTo>
                  <a:lnTo>
                    <a:pt x="45720" y="284988"/>
                  </a:lnTo>
                </a:path>
                <a:path w="45720" h="570230">
                  <a:moveTo>
                    <a:pt x="0" y="0"/>
                  </a:moveTo>
                  <a:lnTo>
                    <a:pt x="4572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924877" y="1991677"/>
            <a:ext cx="4584700" cy="2859405"/>
            <a:chOff x="924877" y="1991677"/>
            <a:chExt cx="4584700" cy="2859405"/>
          </a:xfrm>
        </p:grpSpPr>
        <p:sp>
          <p:nvSpPr>
            <p:cNvPr id="25" name="object 25" descr=""/>
            <p:cNvSpPr/>
            <p:nvPr/>
          </p:nvSpPr>
          <p:spPr>
            <a:xfrm>
              <a:off x="1014983" y="4834127"/>
              <a:ext cx="96520" cy="12700"/>
            </a:xfrm>
            <a:custGeom>
              <a:avLst/>
              <a:gdLst/>
              <a:ahLst/>
              <a:cxnLst/>
              <a:rect l="l" t="t" r="r" b="b"/>
              <a:pathLst>
                <a:path w="96519" h="12700">
                  <a:moveTo>
                    <a:pt x="96012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96012" y="12191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187196" y="4657343"/>
              <a:ext cx="4234180" cy="189230"/>
            </a:xfrm>
            <a:custGeom>
              <a:avLst/>
              <a:gdLst/>
              <a:ahLst/>
              <a:cxnLst/>
              <a:rect l="l" t="t" r="r" b="b"/>
              <a:pathLst>
                <a:path w="4234180" h="189229">
                  <a:moveTo>
                    <a:pt x="96012" y="182880"/>
                  </a:moveTo>
                  <a:lnTo>
                    <a:pt x="0" y="182880"/>
                  </a:lnTo>
                  <a:lnTo>
                    <a:pt x="0" y="188976"/>
                  </a:lnTo>
                  <a:lnTo>
                    <a:pt x="96012" y="188976"/>
                  </a:lnTo>
                  <a:lnTo>
                    <a:pt x="96012" y="182880"/>
                  </a:lnTo>
                  <a:close/>
                </a:path>
                <a:path w="4234180" h="189229">
                  <a:moveTo>
                    <a:pt x="268224" y="175260"/>
                  </a:moveTo>
                  <a:lnTo>
                    <a:pt x="172212" y="175260"/>
                  </a:lnTo>
                  <a:lnTo>
                    <a:pt x="172212" y="188976"/>
                  </a:lnTo>
                  <a:lnTo>
                    <a:pt x="268224" y="188976"/>
                  </a:lnTo>
                  <a:lnTo>
                    <a:pt x="268224" y="175260"/>
                  </a:lnTo>
                  <a:close/>
                </a:path>
                <a:path w="4234180" h="189229">
                  <a:moveTo>
                    <a:pt x="440436" y="163068"/>
                  </a:moveTo>
                  <a:lnTo>
                    <a:pt x="344424" y="163068"/>
                  </a:lnTo>
                  <a:lnTo>
                    <a:pt x="344424" y="188976"/>
                  </a:lnTo>
                  <a:lnTo>
                    <a:pt x="440436" y="188976"/>
                  </a:lnTo>
                  <a:lnTo>
                    <a:pt x="440436" y="163068"/>
                  </a:lnTo>
                  <a:close/>
                </a:path>
                <a:path w="4234180" h="189229">
                  <a:moveTo>
                    <a:pt x="612648" y="155448"/>
                  </a:moveTo>
                  <a:lnTo>
                    <a:pt x="516636" y="155448"/>
                  </a:lnTo>
                  <a:lnTo>
                    <a:pt x="516636" y="188976"/>
                  </a:lnTo>
                  <a:lnTo>
                    <a:pt x="612648" y="188976"/>
                  </a:lnTo>
                  <a:lnTo>
                    <a:pt x="612648" y="155448"/>
                  </a:lnTo>
                  <a:close/>
                </a:path>
                <a:path w="4234180" h="189229">
                  <a:moveTo>
                    <a:pt x="784860" y="149352"/>
                  </a:moveTo>
                  <a:lnTo>
                    <a:pt x="688848" y="149352"/>
                  </a:lnTo>
                  <a:lnTo>
                    <a:pt x="688848" y="188976"/>
                  </a:lnTo>
                  <a:lnTo>
                    <a:pt x="784860" y="188976"/>
                  </a:lnTo>
                  <a:lnTo>
                    <a:pt x="784860" y="149352"/>
                  </a:lnTo>
                  <a:close/>
                </a:path>
                <a:path w="4234180" h="189229">
                  <a:moveTo>
                    <a:pt x="957072" y="138684"/>
                  </a:moveTo>
                  <a:lnTo>
                    <a:pt x="862584" y="138684"/>
                  </a:lnTo>
                  <a:lnTo>
                    <a:pt x="862584" y="188976"/>
                  </a:lnTo>
                  <a:lnTo>
                    <a:pt x="957072" y="188976"/>
                  </a:lnTo>
                  <a:lnTo>
                    <a:pt x="957072" y="138684"/>
                  </a:lnTo>
                  <a:close/>
                </a:path>
                <a:path w="4234180" h="189229">
                  <a:moveTo>
                    <a:pt x="1130808" y="134112"/>
                  </a:moveTo>
                  <a:lnTo>
                    <a:pt x="1034796" y="134112"/>
                  </a:lnTo>
                  <a:lnTo>
                    <a:pt x="1034796" y="188976"/>
                  </a:lnTo>
                  <a:lnTo>
                    <a:pt x="1130808" y="188976"/>
                  </a:lnTo>
                  <a:lnTo>
                    <a:pt x="1130808" y="134112"/>
                  </a:lnTo>
                  <a:close/>
                </a:path>
                <a:path w="4234180" h="189229">
                  <a:moveTo>
                    <a:pt x="1303020" y="128016"/>
                  </a:moveTo>
                  <a:lnTo>
                    <a:pt x="1207008" y="128016"/>
                  </a:lnTo>
                  <a:lnTo>
                    <a:pt x="1207008" y="188976"/>
                  </a:lnTo>
                  <a:lnTo>
                    <a:pt x="1303020" y="188976"/>
                  </a:lnTo>
                  <a:lnTo>
                    <a:pt x="1303020" y="128016"/>
                  </a:lnTo>
                  <a:close/>
                </a:path>
                <a:path w="4234180" h="189229">
                  <a:moveTo>
                    <a:pt x="1475232" y="123444"/>
                  </a:moveTo>
                  <a:lnTo>
                    <a:pt x="1379220" y="123444"/>
                  </a:lnTo>
                  <a:lnTo>
                    <a:pt x="1379220" y="188976"/>
                  </a:lnTo>
                  <a:lnTo>
                    <a:pt x="1475232" y="188976"/>
                  </a:lnTo>
                  <a:lnTo>
                    <a:pt x="1475232" y="123444"/>
                  </a:lnTo>
                  <a:close/>
                </a:path>
                <a:path w="4234180" h="189229">
                  <a:moveTo>
                    <a:pt x="1647444" y="117348"/>
                  </a:moveTo>
                  <a:lnTo>
                    <a:pt x="1551432" y="117348"/>
                  </a:lnTo>
                  <a:lnTo>
                    <a:pt x="1551432" y="188976"/>
                  </a:lnTo>
                  <a:lnTo>
                    <a:pt x="1647444" y="188976"/>
                  </a:lnTo>
                  <a:lnTo>
                    <a:pt x="1647444" y="117348"/>
                  </a:lnTo>
                  <a:close/>
                </a:path>
                <a:path w="4234180" h="189229">
                  <a:moveTo>
                    <a:pt x="1819656" y="106680"/>
                  </a:moveTo>
                  <a:lnTo>
                    <a:pt x="1723644" y="106680"/>
                  </a:lnTo>
                  <a:lnTo>
                    <a:pt x="1723644" y="188976"/>
                  </a:lnTo>
                  <a:lnTo>
                    <a:pt x="1819656" y="188976"/>
                  </a:lnTo>
                  <a:lnTo>
                    <a:pt x="1819656" y="106680"/>
                  </a:lnTo>
                  <a:close/>
                </a:path>
                <a:path w="4234180" h="189229">
                  <a:moveTo>
                    <a:pt x="1991868" y="94488"/>
                  </a:moveTo>
                  <a:lnTo>
                    <a:pt x="1895856" y="94488"/>
                  </a:lnTo>
                  <a:lnTo>
                    <a:pt x="1895856" y="188976"/>
                  </a:lnTo>
                  <a:lnTo>
                    <a:pt x="1991868" y="188976"/>
                  </a:lnTo>
                  <a:lnTo>
                    <a:pt x="1991868" y="94488"/>
                  </a:lnTo>
                  <a:close/>
                </a:path>
                <a:path w="4234180" h="189229">
                  <a:moveTo>
                    <a:pt x="2164080" y="82296"/>
                  </a:moveTo>
                  <a:lnTo>
                    <a:pt x="2069592" y="82296"/>
                  </a:lnTo>
                  <a:lnTo>
                    <a:pt x="2069592" y="188976"/>
                  </a:lnTo>
                  <a:lnTo>
                    <a:pt x="2164080" y="188976"/>
                  </a:lnTo>
                  <a:lnTo>
                    <a:pt x="2164080" y="82296"/>
                  </a:lnTo>
                  <a:close/>
                </a:path>
                <a:path w="4234180" h="189229">
                  <a:moveTo>
                    <a:pt x="2337816" y="70104"/>
                  </a:moveTo>
                  <a:lnTo>
                    <a:pt x="2241804" y="70104"/>
                  </a:lnTo>
                  <a:lnTo>
                    <a:pt x="2241804" y="188976"/>
                  </a:lnTo>
                  <a:lnTo>
                    <a:pt x="2337816" y="188976"/>
                  </a:lnTo>
                  <a:lnTo>
                    <a:pt x="2337816" y="70104"/>
                  </a:lnTo>
                  <a:close/>
                </a:path>
                <a:path w="4234180" h="189229">
                  <a:moveTo>
                    <a:pt x="2510028" y="47244"/>
                  </a:moveTo>
                  <a:lnTo>
                    <a:pt x="2414016" y="47244"/>
                  </a:lnTo>
                  <a:lnTo>
                    <a:pt x="2414016" y="188976"/>
                  </a:lnTo>
                  <a:lnTo>
                    <a:pt x="2510028" y="188976"/>
                  </a:lnTo>
                  <a:lnTo>
                    <a:pt x="2510028" y="47244"/>
                  </a:lnTo>
                  <a:close/>
                </a:path>
                <a:path w="4234180" h="189229">
                  <a:moveTo>
                    <a:pt x="2682240" y="39624"/>
                  </a:moveTo>
                  <a:lnTo>
                    <a:pt x="2586228" y="39624"/>
                  </a:lnTo>
                  <a:lnTo>
                    <a:pt x="2586228" y="188976"/>
                  </a:lnTo>
                  <a:lnTo>
                    <a:pt x="2682240" y="188976"/>
                  </a:lnTo>
                  <a:lnTo>
                    <a:pt x="2682240" y="39624"/>
                  </a:lnTo>
                  <a:close/>
                </a:path>
                <a:path w="4234180" h="189229">
                  <a:moveTo>
                    <a:pt x="2854452" y="27432"/>
                  </a:moveTo>
                  <a:lnTo>
                    <a:pt x="2758440" y="27432"/>
                  </a:lnTo>
                  <a:lnTo>
                    <a:pt x="2758440" y="188976"/>
                  </a:lnTo>
                  <a:lnTo>
                    <a:pt x="2854452" y="188976"/>
                  </a:lnTo>
                  <a:lnTo>
                    <a:pt x="2854452" y="27432"/>
                  </a:lnTo>
                  <a:close/>
                </a:path>
                <a:path w="4234180" h="189229">
                  <a:moveTo>
                    <a:pt x="3026664" y="18288"/>
                  </a:moveTo>
                  <a:lnTo>
                    <a:pt x="2930652" y="18288"/>
                  </a:lnTo>
                  <a:lnTo>
                    <a:pt x="2930652" y="188976"/>
                  </a:lnTo>
                  <a:lnTo>
                    <a:pt x="3026664" y="188976"/>
                  </a:lnTo>
                  <a:lnTo>
                    <a:pt x="3026664" y="18288"/>
                  </a:lnTo>
                  <a:close/>
                </a:path>
                <a:path w="4234180" h="189229">
                  <a:moveTo>
                    <a:pt x="3198876" y="9144"/>
                  </a:moveTo>
                  <a:lnTo>
                    <a:pt x="3102864" y="9144"/>
                  </a:lnTo>
                  <a:lnTo>
                    <a:pt x="3102864" y="188976"/>
                  </a:lnTo>
                  <a:lnTo>
                    <a:pt x="3198876" y="188976"/>
                  </a:lnTo>
                  <a:lnTo>
                    <a:pt x="3198876" y="9144"/>
                  </a:lnTo>
                  <a:close/>
                </a:path>
                <a:path w="4234180" h="189229">
                  <a:moveTo>
                    <a:pt x="3371088" y="0"/>
                  </a:moveTo>
                  <a:lnTo>
                    <a:pt x="3276600" y="0"/>
                  </a:lnTo>
                  <a:lnTo>
                    <a:pt x="3276600" y="188976"/>
                  </a:lnTo>
                  <a:lnTo>
                    <a:pt x="3371088" y="188976"/>
                  </a:lnTo>
                  <a:lnTo>
                    <a:pt x="3371088" y="0"/>
                  </a:lnTo>
                  <a:close/>
                </a:path>
                <a:path w="4234180" h="189229">
                  <a:moveTo>
                    <a:pt x="3544824" y="4572"/>
                  </a:moveTo>
                  <a:lnTo>
                    <a:pt x="3448812" y="4572"/>
                  </a:lnTo>
                  <a:lnTo>
                    <a:pt x="3448812" y="188976"/>
                  </a:lnTo>
                  <a:lnTo>
                    <a:pt x="3544824" y="188976"/>
                  </a:lnTo>
                  <a:lnTo>
                    <a:pt x="3544824" y="4572"/>
                  </a:lnTo>
                  <a:close/>
                </a:path>
                <a:path w="4234180" h="189229">
                  <a:moveTo>
                    <a:pt x="3717036" y="9144"/>
                  </a:moveTo>
                  <a:lnTo>
                    <a:pt x="3621024" y="9144"/>
                  </a:lnTo>
                  <a:lnTo>
                    <a:pt x="3621024" y="188976"/>
                  </a:lnTo>
                  <a:lnTo>
                    <a:pt x="3717036" y="188976"/>
                  </a:lnTo>
                  <a:lnTo>
                    <a:pt x="3717036" y="9144"/>
                  </a:lnTo>
                  <a:close/>
                </a:path>
                <a:path w="4234180" h="189229">
                  <a:moveTo>
                    <a:pt x="3889248" y="13716"/>
                  </a:moveTo>
                  <a:lnTo>
                    <a:pt x="3793236" y="13716"/>
                  </a:lnTo>
                  <a:lnTo>
                    <a:pt x="3793236" y="188976"/>
                  </a:lnTo>
                  <a:lnTo>
                    <a:pt x="3889248" y="188976"/>
                  </a:lnTo>
                  <a:lnTo>
                    <a:pt x="3889248" y="13716"/>
                  </a:lnTo>
                  <a:close/>
                </a:path>
                <a:path w="4234180" h="189229">
                  <a:moveTo>
                    <a:pt x="4061460" y="18288"/>
                  </a:moveTo>
                  <a:lnTo>
                    <a:pt x="3965448" y="18288"/>
                  </a:lnTo>
                  <a:lnTo>
                    <a:pt x="3965448" y="188976"/>
                  </a:lnTo>
                  <a:lnTo>
                    <a:pt x="4061460" y="188976"/>
                  </a:lnTo>
                  <a:lnTo>
                    <a:pt x="4061460" y="18288"/>
                  </a:lnTo>
                  <a:close/>
                </a:path>
                <a:path w="4234180" h="189229">
                  <a:moveTo>
                    <a:pt x="4233672" y="22860"/>
                  </a:moveTo>
                  <a:lnTo>
                    <a:pt x="4137660" y="22860"/>
                  </a:lnTo>
                  <a:lnTo>
                    <a:pt x="4137660" y="188976"/>
                  </a:lnTo>
                  <a:lnTo>
                    <a:pt x="4233672" y="188976"/>
                  </a:lnTo>
                  <a:lnTo>
                    <a:pt x="4233672" y="2286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14983" y="2900172"/>
              <a:ext cx="96520" cy="1934210"/>
            </a:xfrm>
            <a:custGeom>
              <a:avLst/>
              <a:gdLst/>
              <a:ahLst/>
              <a:cxnLst/>
              <a:rect l="l" t="t" r="r" b="b"/>
              <a:pathLst>
                <a:path w="96519" h="1934210">
                  <a:moveTo>
                    <a:pt x="96012" y="0"/>
                  </a:moveTo>
                  <a:lnTo>
                    <a:pt x="0" y="0"/>
                  </a:lnTo>
                  <a:lnTo>
                    <a:pt x="0" y="1933955"/>
                  </a:lnTo>
                  <a:lnTo>
                    <a:pt x="96012" y="1933955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C3CF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187196" y="3421379"/>
              <a:ext cx="4234180" cy="1419225"/>
            </a:xfrm>
            <a:custGeom>
              <a:avLst/>
              <a:gdLst/>
              <a:ahLst/>
              <a:cxnLst/>
              <a:rect l="l" t="t" r="r" b="b"/>
              <a:pathLst>
                <a:path w="4234180" h="1419225">
                  <a:moveTo>
                    <a:pt x="96012" y="1402080"/>
                  </a:moveTo>
                  <a:lnTo>
                    <a:pt x="0" y="1402080"/>
                  </a:lnTo>
                  <a:lnTo>
                    <a:pt x="0" y="1418844"/>
                  </a:lnTo>
                  <a:lnTo>
                    <a:pt x="96012" y="1418844"/>
                  </a:lnTo>
                  <a:lnTo>
                    <a:pt x="96012" y="1402080"/>
                  </a:lnTo>
                  <a:close/>
                </a:path>
                <a:path w="4234180" h="1419225">
                  <a:moveTo>
                    <a:pt x="268224" y="1377696"/>
                  </a:moveTo>
                  <a:lnTo>
                    <a:pt x="172212" y="1377696"/>
                  </a:lnTo>
                  <a:lnTo>
                    <a:pt x="172212" y="1411224"/>
                  </a:lnTo>
                  <a:lnTo>
                    <a:pt x="268224" y="1411224"/>
                  </a:lnTo>
                  <a:lnTo>
                    <a:pt x="268224" y="1377696"/>
                  </a:lnTo>
                  <a:close/>
                </a:path>
                <a:path w="4234180" h="1419225">
                  <a:moveTo>
                    <a:pt x="440436" y="1353312"/>
                  </a:moveTo>
                  <a:lnTo>
                    <a:pt x="344424" y="1353312"/>
                  </a:lnTo>
                  <a:lnTo>
                    <a:pt x="344424" y="1399032"/>
                  </a:lnTo>
                  <a:lnTo>
                    <a:pt x="440436" y="1399032"/>
                  </a:lnTo>
                  <a:lnTo>
                    <a:pt x="440436" y="1353312"/>
                  </a:lnTo>
                  <a:close/>
                </a:path>
                <a:path w="4234180" h="1419225">
                  <a:moveTo>
                    <a:pt x="612648" y="1330452"/>
                  </a:moveTo>
                  <a:lnTo>
                    <a:pt x="516636" y="1330452"/>
                  </a:lnTo>
                  <a:lnTo>
                    <a:pt x="516636" y="1391412"/>
                  </a:lnTo>
                  <a:lnTo>
                    <a:pt x="612648" y="1391412"/>
                  </a:lnTo>
                  <a:lnTo>
                    <a:pt x="612648" y="1330452"/>
                  </a:lnTo>
                  <a:close/>
                </a:path>
                <a:path w="4234180" h="1419225">
                  <a:moveTo>
                    <a:pt x="784860" y="1306068"/>
                  </a:moveTo>
                  <a:lnTo>
                    <a:pt x="688848" y="1306068"/>
                  </a:lnTo>
                  <a:lnTo>
                    <a:pt x="688848" y="1385316"/>
                  </a:lnTo>
                  <a:lnTo>
                    <a:pt x="784860" y="1385316"/>
                  </a:lnTo>
                  <a:lnTo>
                    <a:pt x="784860" y="1306068"/>
                  </a:lnTo>
                  <a:close/>
                </a:path>
                <a:path w="4234180" h="1419225">
                  <a:moveTo>
                    <a:pt x="957072" y="1283208"/>
                  </a:moveTo>
                  <a:lnTo>
                    <a:pt x="862584" y="1283208"/>
                  </a:lnTo>
                  <a:lnTo>
                    <a:pt x="862584" y="1374648"/>
                  </a:lnTo>
                  <a:lnTo>
                    <a:pt x="957072" y="1374648"/>
                  </a:lnTo>
                  <a:lnTo>
                    <a:pt x="957072" y="1283208"/>
                  </a:lnTo>
                  <a:close/>
                </a:path>
                <a:path w="4234180" h="1419225">
                  <a:moveTo>
                    <a:pt x="1130808" y="1258824"/>
                  </a:moveTo>
                  <a:lnTo>
                    <a:pt x="1034796" y="1258824"/>
                  </a:lnTo>
                  <a:lnTo>
                    <a:pt x="1034796" y="1370076"/>
                  </a:lnTo>
                  <a:lnTo>
                    <a:pt x="1130808" y="1370076"/>
                  </a:lnTo>
                  <a:lnTo>
                    <a:pt x="1130808" y="1258824"/>
                  </a:lnTo>
                  <a:close/>
                </a:path>
                <a:path w="4234180" h="1419225">
                  <a:moveTo>
                    <a:pt x="1303020" y="1235964"/>
                  </a:moveTo>
                  <a:lnTo>
                    <a:pt x="1207008" y="1235964"/>
                  </a:lnTo>
                  <a:lnTo>
                    <a:pt x="1207008" y="1363980"/>
                  </a:lnTo>
                  <a:lnTo>
                    <a:pt x="1303020" y="1363980"/>
                  </a:lnTo>
                  <a:lnTo>
                    <a:pt x="1303020" y="1235964"/>
                  </a:lnTo>
                  <a:close/>
                </a:path>
                <a:path w="4234180" h="1419225">
                  <a:moveTo>
                    <a:pt x="1475232" y="1211580"/>
                  </a:moveTo>
                  <a:lnTo>
                    <a:pt x="1379220" y="1211580"/>
                  </a:lnTo>
                  <a:lnTo>
                    <a:pt x="1379220" y="1359408"/>
                  </a:lnTo>
                  <a:lnTo>
                    <a:pt x="1475232" y="1359408"/>
                  </a:lnTo>
                  <a:lnTo>
                    <a:pt x="1475232" y="1211580"/>
                  </a:lnTo>
                  <a:close/>
                </a:path>
                <a:path w="4234180" h="1419225">
                  <a:moveTo>
                    <a:pt x="1647444" y="1187196"/>
                  </a:moveTo>
                  <a:lnTo>
                    <a:pt x="1551432" y="1187196"/>
                  </a:lnTo>
                  <a:lnTo>
                    <a:pt x="1551432" y="1353312"/>
                  </a:lnTo>
                  <a:lnTo>
                    <a:pt x="1647444" y="1353312"/>
                  </a:lnTo>
                  <a:lnTo>
                    <a:pt x="1647444" y="1187196"/>
                  </a:lnTo>
                  <a:close/>
                </a:path>
                <a:path w="4234180" h="1419225">
                  <a:moveTo>
                    <a:pt x="1819656" y="1117092"/>
                  </a:moveTo>
                  <a:lnTo>
                    <a:pt x="1723644" y="1117092"/>
                  </a:lnTo>
                  <a:lnTo>
                    <a:pt x="1723644" y="1342644"/>
                  </a:lnTo>
                  <a:lnTo>
                    <a:pt x="1819656" y="1342644"/>
                  </a:lnTo>
                  <a:lnTo>
                    <a:pt x="1819656" y="1117092"/>
                  </a:lnTo>
                  <a:close/>
                </a:path>
                <a:path w="4234180" h="1419225">
                  <a:moveTo>
                    <a:pt x="1991868" y="1021080"/>
                  </a:moveTo>
                  <a:lnTo>
                    <a:pt x="1895856" y="1021080"/>
                  </a:lnTo>
                  <a:lnTo>
                    <a:pt x="1895856" y="1330452"/>
                  </a:lnTo>
                  <a:lnTo>
                    <a:pt x="1991868" y="1330452"/>
                  </a:lnTo>
                  <a:lnTo>
                    <a:pt x="1991868" y="1021080"/>
                  </a:lnTo>
                  <a:close/>
                </a:path>
                <a:path w="4234180" h="1419225">
                  <a:moveTo>
                    <a:pt x="2164080" y="926592"/>
                  </a:moveTo>
                  <a:lnTo>
                    <a:pt x="2069592" y="926592"/>
                  </a:lnTo>
                  <a:lnTo>
                    <a:pt x="2069592" y="1318260"/>
                  </a:lnTo>
                  <a:lnTo>
                    <a:pt x="2164080" y="1318260"/>
                  </a:lnTo>
                  <a:lnTo>
                    <a:pt x="2164080" y="926592"/>
                  </a:lnTo>
                  <a:close/>
                </a:path>
                <a:path w="4234180" h="1419225">
                  <a:moveTo>
                    <a:pt x="2337816" y="832104"/>
                  </a:moveTo>
                  <a:lnTo>
                    <a:pt x="2241804" y="832104"/>
                  </a:lnTo>
                  <a:lnTo>
                    <a:pt x="2241804" y="1306068"/>
                  </a:lnTo>
                  <a:lnTo>
                    <a:pt x="2337816" y="1306068"/>
                  </a:lnTo>
                  <a:lnTo>
                    <a:pt x="2337816" y="832104"/>
                  </a:lnTo>
                  <a:close/>
                </a:path>
                <a:path w="4234180" h="1419225">
                  <a:moveTo>
                    <a:pt x="2510028" y="1078992"/>
                  </a:moveTo>
                  <a:lnTo>
                    <a:pt x="2414016" y="1078992"/>
                  </a:lnTo>
                  <a:lnTo>
                    <a:pt x="2414016" y="1283208"/>
                  </a:lnTo>
                  <a:lnTo>
                    <a:pt x="2510028" y="1283208"/>
                  </a:lnTo>
                  <a:lnTo>
                    <a:pt x="2510028" y="1078992"/>
                  </a:lnTo>
                  <a:close/>
                </a:path>
                <a:path w="4234180" h="1419225">
                  <a:moveTo>
                    <a:pt x="2510028" y="713232"/>
                  </a:moveTo>
                  <a:lnTo>
                    <a:pt x="2414016" y="713232"/>
                  </a:lnTo>
                  <a:lnTo>
                    <a:pt x="2414016" y="914400"/>
                  </a:lnTo>
                  <a:lnTo>
                    <a:pt x="2510028" y="914400"/>
                  </a:lnTo>
                  <a:lnTo>
                    <a:pt x="2510028" y="713232"/>
                  </a:lnTo>
                  <a:close/>
                </a:path>
                <a:path w="4234180" h="1419225">
                  <a:moveTo>
                    <a:pt x="2682240" y="641604"/>
                  </a:moveTo>
                  <a:lnTo>
                    <a:pt x="2586228" y="641604"/>
                  </a:lnTo>
                  <a:lnTo>
                    <a:pt x="2586228" y="1275588"/>
                  </a:lnTo>
                  <a:lnTo>
                    <a:pt x="2682240" y="1275588"/>
                  </a:lnTo>
                  <a:lnTo>
                    <a:pt x="2682240" y="641604"/>
                  </a:lnTo>
                  <a:close/>
                </a:path>
                <a:path w="4234180" h="1419225">
                  <a:moveTo>
                    <a:pt x="2854452" y="569976"/>
                  </a:moveTo>
                  <a:lnTo>
                    <a:pt x="2758440" y="569976"/>
                  </a:lnTo>
                  <a:lnTo>
                    <a:pt x="2758440" y="1263396"/>
                  </a:lnTo>
                  <a:lnTo>
                    <a:pt x="2854452" y="1263396"/>
                  </a:lnTo>
                  <a:lnTo>
                    <a:pt x="2854452" y="569976"/>
                  </a:lnTo>
                  <a:close/>
                </a:path>
                <a:path w="4234180" h="1419225">
                  <a:moveTo>
                    <a:pt x="3026664" y="475488"/>
                  </a:moveTo>
                  <a:lnTo>
                    <a:pt x="2930652" y="475488"/>
                  </a:lnTo>
                  <a:lnTo>
                    <a:pt x="2930652" y="1254252"/>
                  </a:lnTo>
                  <a:lnTo>
                    <a:pt x="3026664" y="1254252"/>
                  </a:lnTo>
                  <a:lnTo>
                    <a:pt x="3026664" y="475488"/>
                  </a:lnTo>
                  <a:close/>
                </a:path>
                <a:path w="4234180" h="1419225">
                  <a:moveTo>
                    <a:pt x="3198876" y="403860"/>
                  </a:moveTo>
                  <a:lnTo>
                    <a:pt x="3102864" y="403860"/>
                  </a:lnTo>
                  <a:lnTo>
                    <a:pt x="3102864" y="1245108"/>
                  </a:lnTo>
                  <a:lnTo>
                    <a:pt x="3198876" y="1245108"/>
                  </a:lnTo>
                  <a:lnTo>
                    <a:pt x="3198876" y="403860"/>
                  </a:lnTo>
                  <a:close/>
                </a:path>
                <a:path w="4234180" h="1419225">
                  <a:moveTo>
                    <a:pt x="3371088" y="867156"/>
                  </a:moveTo>
                  <a:lnTo>
                    <a:pt x="3276600" y="867156"/>
                  </a:lnTo>
                  <a:lnTo>
                    <a:pt x="3276600" y="1235964"/>
                  </a:lnTo>
                  <a:lnTo>
                    <a:pt x="3371088" y="1235964"/>
                  </a:lnTo>
                  <a:lnTo>
                    <a:pt x="3371088" y="867156"/>
                  </a:lnTo>
                  <a:close/>
                </a:path>
                <a:path w="4234180" h="1419225">
                  <a:moveTo>
                    <a:pt x="3371088" y="332232"/>
                  </a:moveTo>
                  <a:lnTo>
                    <a:pt x="3276600" y="332232"/>
                  </a:lnTo>
                  <a:lnTo>
                    <a:pt x="3276600" y="701040"/>
                  </a:lnTo>
                  <a:lnTo>
                    <a:pt x="3371088" y="701040"/>
                  </a:lnTo>
                  <a:lnTo>
                    <a:pt x="3371088" y="332232"/>
                  </a:lnTo>
                  <a:close/>
                </a:path>
                <a:path w="4234180" h="1419225">
                  <a:moveTo>
                    <a:pt x="3544824" y="262128"/>
                  </a:moveTo>
                  <a:lnTo>
                    <a:pt x="3448812" y="262128"/>
                  </a:lnTo>
                  <a:lnTo>
                    <a:pt x="3448812" y="1240536"/>
                  </a:lnTo>
                  <a:lnTo>
                    <a:pt x="3544824" y="1240536"/>
                  </a:lnTo>
                  <a:lnTo>
                    <a:pt x="3544824" y="262128"/>
                  </a:lnTo>
                  <a:close/>
                </a:path>
                <a:path w="4234180" h="1419225">
                  <a:moveTo>
                    <a:pt x="3717036" y="190500"/>
                  </a:moveTo>
                  <a:lnTo>
                    <a:pt x="3621024" y="190500"/>
                  </a:lnTo>
                  <a:lnTo>
                    <a:pt x="3621024" y="1245108"/>
                  </a:lnTo>
                  <a:lnTo>
                    <a:pt x="3717036" y="1245108"/>
                  </a:lnTo>
                  <a:lnTo>
                    <a:pt x="3717036" y="190500"/>
                  </a:lnTo>
                  <a:close/>
                </a:path>
                <a:path w="4234180" h="1419225">
                  <a:moveTo>
                    <a:pt x="3889248" y="143256"/>
                  </a:moveTo>
                  <a:lnTo>
                    <a:pt x="3793236" y="143256"/>
                  </a:lnTo>
                  <a:lnTo>
                    <a:pt x="3793236" y="1249680"/>
                  </a:lnTo>
                  <a:lnTo>
                    <a:pt x="3889248" y="1249680"/>
                  </a:lnTo>
                  <a:lnTo>
                    <a:pt x="3889248" y="143256"/>
                  </a:lnTo>
                  <a:close/>
                </a:path>
                <a:path w="4234180" h="1419225">
                  <a:moveTo>
                    <a:pt x="4061460" y="71628"/>
                  </a:moveTo>
                  <a:lnTo>
                    <a:pt x="3965448" y="71628"/>
                  </a:lnTo>
                  <a:lnTo>
                    <a:pt x="3965448" y="1254252"/>
                  </a:lnTo>
                  <a:lnTo>
                    <a:pt x="4061460" y="1254252"/>
                  </a:lnTo>
                  <a:lnTo>
                    <a:pt x="4061460" y="71628"/>
                  </a:lnTo>
                  <a:close/>
                </a:path>
                <a:path w="4234180" h="1419225">
                  <a:moveTo>
                    <a:pt x="4233672" y="713232"/>
                  </a:moveTo>
                  <a:lnTo>
                    <a:pt x="4137660" y="713232"/>
                  </a:lnTo>
                  <a:lnTo>
                    <a:pt x="4137660" y="1258824"/>
                  </a:lnTo>
                  <a:lnTo>
                    <a:pt x="4233672" y="1258824"/>
                  </a:lnTo>
                  <a:lnTo>
                    <a:pt x="4233672" y="713232"/>
                  </a:lnTo>
                  <a:close/>
                </a:path>
                <a:path w="4234180" h="1419225">
                  <a:moveTo>
                    <a:pt x="4233672" y="0"/>
                  </a:moveTo>
                  <a:lnTo>
                    <a:pt x="4137660" y="0"/>
                  </a:lnTo>
                  <a:lnTo>
                    <a:pt x="4137660" y="547116"/>
                  </a:lnTo>
                  <a:lnTo>
                    <a:pt x="4233672" y="547116"/>
                  </a:lnTo>
                  <a:lnTo>
                    <a:pt x="4233672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187196" y="2258567"/>
              <a:ext cx="4234180" cy="2565400"/>
            </a:xfrm>
            <a:custGeom>
              <a:avLst/>
              <a:gdLst/>
              <a:ahLst/>
              <a:cxnLst/>
              <a:rect l="l" t="t" r="r" b="b"/>
              <a:pathLst>
                <a:path w="4234180" h="2565400">
                  <a:moveTo>
                    <a:pt x="96012" y="569976"/>
                  </a:moveTo>
                  <a:lnTo>
                    <a:pt x="0" y="569976"/>
                  </a:lnTo>
                  <a:lnTo>
                    <a:pt x="0" y="2564892"/>
                  </a:lnTo>
                  <a:lnTo>
                    <a:pt x="96012" y="2564892"/>
                  </a:lnTo>
                  <a:lnTo>
                    <a:pt x="96012" y="569976"/>
                  </a:lnTo>
                  <a:close/>
                </a:path>
                <a:path w="4234180" h="2565400">
                  <a:moveTo>
                    <a:pt x="268224" y="522732"/>
                  </a:moveTo>
                  <a:lnTo>
                    <a:pt x="172212" y="522732"/>
                  </a:lnTo>
                  <a:lnTo>
                    <a:pt x="172212" y="2540508"/>
                  </a:lnTo>
                  <a:lnTo>
                    <a:pt x="268224" y="2540508"/>
                  </a:lnTo>
                  <a:lnTo>
                    <a:pt x="268224" y="522732"/>
                  </a:lnTo>
                  <a:close/>
                </a:path>
                <a:path w="4234180" h="2565400">
                  <a:moveTo>
                    <a:pt x="440436" y="473964"/>
                  </a:moveTo>
                  <a:lnTo>
                    <a:pt x="344424" y="473964"/>
                  </a:lnTo>
                  <a:lnTo>
                    <a:pt x="344424" y="2516124"/>
                  </a:lnTo>
                  <a:lnTo>
                    <a:pt x="440436" y="2516124"/>
                  </a:lnTo>
                  <a:lnTo>
                    <a:pt x="440436" y="473964"/>
                  </a:lnTo>
                  <a:close/>
                </a:path>
                <a:path w="4234180" h="2565400">
                  <a:moveTo>
                    <a:pt x="612648" y="2467356"/>
                  </a:moveTo>
                  <a:lnTo>
                    <a:pt x="516636" y="2467356"/>
                  </a:lnTo>
                  <a:lnTo>
                    <a:pt x="516636" y="2493264"/>
                  </a:lnTo>
                  <a:lnTo>
                    <a:pt x="612648" y="2493264"/>
                  </a:lnTo>
                  <a:lnTo>
                    <a:pt x="612648" y="2467356"/>
                  </a:lnTo>
                  <a:close/>
                </a:path>
                <a:path w="4234180" h="2565400">
                  <a:moveTo>
                    <a:pt x="612648" y="451104"/>
                  </a:moveTo>
                  <a:lnTo>
                    <a:pt x="516636" y="451104"/>
                  </a:lnTo>
                  <a:lnTo>
                    <a:pt x="516636" y="2302764"/>
                  </a:lnTo>
                  <a:lnTo>
                    <a:pt x="612648" y="2302764"/>
                  </a:lnTo>
                  <a:lnTo>
                    <a:pt x="612648" y="451104"/>
                  </a:lnTo>
                  <a:close/>
                </a:path>
                <a:path w="4234180" h="2565400">
                  <a:moveTo>
                    <a:pt x="784860" y="426720"/>
                  </a:moveTo>
                  <a:lnTo>
                    <a:pt x="688848" y="426720"/>
                  </a:lnTo>
                  <a:lnTo>
                    <a:pt x="688848" y="2468880"/>
                  </a:lnTo>
                  <a:lnTo>
                    <a:pt x="784860" y="2468880"/>
                  </a:lnTo>
                  <a:lnTo>
                    <a:pt x="784860" y="426720"/>
                  </a:lnTo>
                  <a:close/>
                </a:path>
                <a:path w="4234180" h="2565400">
                  <a:moveTo>
                    <a:pt x="957072" y="379476"/>
                  </a:moveTo>
                  <a:lnTo>
                    <a:pt x="862584" y="379476"/>
                  </a:lnTo>
                  <a:lnTo>
                    <a:pt x="862584" y="2446020"/>
                  </a:lnTo>
                  <a:lnTo>
                    <a:pt x="957072" y="2446020"/>
                  </a:lnTo>
                  <a:lnTo>
                    <a:pt x="957072" y="379476"/>
                  </a:lnTo>
                  <a:close/>
                </a:path>
                <a:path w="4234180" h="2565400">
                  <a:moveTo>
                    <a:pt x="1130808" y="332232"/>
                  </a:moveTo>
                  <a:lnTo>
                    <a:pt x="1034796" y="332232"/>
                  </a:lnTo>
                  <a:lnTo>
                    <a:pt x="1034796" y="2421636"/>
                  </a:lnTo>
                  <a:lnTo>
                    <a:pt x="1130808" y="2421636"/>
                  </a:lnTo>
                  <a:lnTo>
                    <a:pt x="1130808" y="332232"/>
                  </a:lnTo>
                  <a:close/>
                </a:path>
                <a:path w="4234180" h="2565400">
                  <a:moveTo>
                    <a:pt x="1303020" y="284988"/>
                  </a:moveTo>
                  <a:lnTo>
                    <a:pt x="1207008" y="284988"/>
                  </a:lnTo>
                  <a:lnTo>
                    <a:pt x="1207008" y="2398776"/>
                  </a:lnTo>
                  <a:lnTo>
                    <a:pt x="1303020" y="2398776"/>
                  </a:lnTo>
                  <a:lnTo>
                    <a:pt x="1303020" y="284988"/>
                  </a:lnTo>
                  <a:close/>
                </a:path>
                <a:path w="4234180" h="2565400">
                  <a:moveTo>
                    <a:pt x="1475232" y="2220468"/>
                  </a:moveTo>
                  <a:lnTo>
                    <a:pt x="1379220" y="2220468"/>
                  </a:lnTo>
                  <a:lnTo>
                    <a:pt x="1379220" y="2374392"/>
                  </a:lnTo>
                  <a:lnTo>
                    <a:pt x="1475232" y="2374392"/>
                  </a:lnTo>
                  <a:lnTo>
                    <a:pt x="1475232" y="2220468"/>
                  </a:lnTo>
                  <a:close/>
                </a:path>
                <a:path w="4234180" h="2565400">
                  <a:moveTo>
                    <a:pt x="1475232" y="237744"/>
                  </a:moveTo>
                  <a:lnTo>
                    <a:pt x="1379220" y="237744"/>
                  </a:lnTo>
                  <a:lnTo>
                    <a:pt x="1379220" y="2054352"/>
                  </a:lnTo>
                  <a:lnTo>
                    <a:pt x="1475232" y="2054352"/>
                  </a:lnTo>
                  <a:lnTo>
                    <a:pt x="1475232" y="237744"/>
                  </a:lnTo>
                  <a:close/>
                </a:path>
                <a:path w="4234180" h="2565400">
                  <a:moveTo>
                    <a:pt x="1647444" y="2220468"/>
                  </a:moveTo>
                  <a:lnTo>
                    <a:pt x="1551432" y="2220468"/>
                  </a:lnTo>
                  <a:lnTo>
                    <a:pt x="1551432" y="2350008"/>
                  </a:lnTo>
                  <a:lnTo>
                    <a:pt x="1647444" y="2350008"/>
                  </a:lnTo>
                  <a:lnTo>
                    <a:pt x="1647444" y="2220468"/>
                  </a:lnTo>
                  <a:close/>
                </a:path>
                <a:path w="4234180" h="2565400">
                  <a:moveTo>
                    <a:pt x="1647444" y="213360"/>
                  </a:moveTo>
                  <a:lnTo>
                    <a:pt x="1551432" y="213360"/>
                  </a:lnTo>
                  <a:lnTo>
                    <a:pt x="1551432" y="2054352"/>
                  </a:lnTo>
                  <a:lnTo>
                    <a:pt x="1647444" y="2054352"/>
                  </a:lnTo>
                  <a:lnTo>
                    <a:pt x="1647444" y="213360"/>
                  </a:lnTo>
                  <a:close/>
                </a:path>
                <a:path w="4234180" h="2565400">
                  <a:moveTo>
                    <a:pt x="1819656" y="2220468"/>
                  </a:moveTo>
                  <a:lnTo>
                    <a:pt x="1723644" y="2220468"/>
                  </a:lnTo>
                  <a:lnTo>
                    <a:pt x="1723644" y="2279904"/>
                  </a:lnTo>
                  <a:lnTo>
                    <a:pt x="1819656" y="2279904"/>
                  </a:lnTo>
                  <a:lnTo>
                    <a:pt x="1819656" y="2220468"/>
                  </a:lnTo>
                  <a:close/>
                </a:path>
                <a:path w="4234180" h="2565400">
                  <a:moveTo>
                    <a:pt x="1819656" y="188976"/>
                  </a:moveTo>
                  <a:lnTo>
                    <a:pt x="1723644" y="188976"/>
                  </a:lnTo>
                  <a:lnTo>
                    <a:pt x="1723644" y="2054352"/>
                  </a:lnTo>
                  <a:lnTo>
                    <a:pt x="1819656" y="2054352"/>
                  </a:lnTo>
                  <a:lnTo>
                    <a:pt x="1819656" y="188976"/>
                  </a:lnTo>
                  <a:close/>
                </a:path>
                <a:path w="4234180" h="2565400">
                  <a:moveTo>
                    <a:pt x="1991868" y="166116"/>
                  </a:moveTo>
                  <a:lnTo>
                    <a:pt x="1895856" y="166116"/>
                  </a:lnTo>
                  <a:lnTo>
                    <a:pt x="1895856" y="2183892"/>
                  </a:lnTo>
                  <a:lnTo>
                    <a:pt x="1991868" y="2183892"/>
                  </a:lnTo>
                  <a:lnTo>
                    <a:pt x="1991868" y="166116"/>
                  </a:lnTo>
                  <a:close/>
                </a:path>
                <a:path w="4234180" h="2565400">
                  <a:moveTo>
                    <a:pt x="2164080" y="141732"/>
                  </a:moveTo>
                  <a:lnTo>
                    <a:pt x="2069592" y="141732"/>
                  </a:lnTo>
                  <a:lnTo>
                    <a:pt x="2069592" y="2089404"/>
                  </a:lnTo>
                  <a:lnTo>
                    <a:pt x="2164080" y="2089404"/>
                  </a:lnTo>
                  <a:lnTo>
                    <a:pt x="2164080" y="141732"/>
                  </a:lnTo>
                  <a:close/>
                </a:path>
                <a:path w="4234180" h="2565400">
                  <a:moveTo>
                    <a:pt x="2337816" y="1734312"/>
                  </a:moveTo>
                  <a:lnTo>
                    <a:pt x="2241804" y="1734312"/>
                  </a:lnTo>
                  <a:lnTo>
                    <a:pt x="2241804" y="1994916"/>
                  </a:lnTo>
                  <a:lnTo>
                    <a:pt x="2337816" y="1994916"/>
                  </a:lnTo>
                  <a:lnTo>
                    <a:pt x="2337816" y="1734312"/>
                  </a:lnTo>
                  <a:close/>
                </a:path>
                <a:path w="4234180" h="2565400">
                  <a:moveTo>
                    <a:pt x="2337816" y="118872"/>
                  </a:moveTo>
                  <a:lnTo>
                    <a:pt x="2241804" y="118872"/>
                  </a:lnTo>
                  <a:lnTo>
                    <a:pt x="2241804" y="1568196"/>
                  </a:lnTo>
                  <a:lnTo>
                    <a:pt x="2337816" y="1568196"/>
                  </a:lnTo>
                  <a:lnTo>
                    <a:pt x="2337816" y="118872"/>
                  </a:lnTo>
                  <a:close/>
                </a:path>
                <a:path w="4234180" h="2565400">
                  <a:moveTo>
                    <a:pt x="2510028" y="1734312"/>
                  </a:moveTo>
                  <a:lnTo>
                    <a:pt x="2414016" y="1734312"/>
                  </a:lnTo>
                  <a:lnTo>
                    <a:pt x="2414016" y="1876044"/>
                  </a:lnTo>
                  <a:lnTo>
                    <a:pt x="2510028" y="1876044"/>
                  </a:lnTo>
                  <a:lnTo>
                    <a:pt x="2510028" y="1734312"/>
                  </a:lnTo>
                  <a:close/>
                </a:path>
                <a:path w="4234180" h="2565400">
                  <a:moveTo>
                    <a:pt x="2510028" y="1066800"/>
                  </a:moveTo>
                  <a:lnTo>
                    <a:pt x="2414016" y="1066800"/>
                  </a:lnTo>
                  <a:lnTo>
                    <a:pt x="2414016" y="1568196"/>
                  </a:lnTo>
                  <a:lnTo>
                    <a:pt x="2510028" y="1568196"/>
                  </a:lnTo>
                  <a:lnTo>
                    <a:pt x="2510028" y="1066800"/>
                  </a:lnTo>
                  <a:close/>
                </a:path>
                <a:path w="4234180" h="2565400">
                  <a:moveTo>
                    <a:pt x="2510028" y="94488"/>
                  </a:moveTo>
                  <a:lnTo>
                    <a:pt x="2414016" y="94488"/>
                  </a:lnTo>
                  <a:lnTo>
                    <a:pt x="2414016" y="902208"/>
                  </a:lnTo>
                  <a:lnTo>
                    <a:pt x="2510028" y="902208"/>
                  </a:lnTo>
                  <a:lnTo>
                    <a:pt x="2510028" y="94488"/>
                  </a:lnTo>
                  <a:close/>
                </a:path>
                <a:path w="4234180" h="2565400">
                  <a:moveTo>
                    <a:pt x="2682240" y="1734312"/>
                  </a:moveTo>
                  <a:lnTo>
                    <a:pt x="2586228" y="1734312"/>
                  </a:lnTo>
                  <a:lnTo>
                    <a:pt x="2586228" y="1804416"/>
                  </a:lnTo>
                  <a:lnTo>
                    <a:pt x="2682240" y="1804416"/>
                  </a:lnTo>
                  <a:lnTo>
                    <a:pt x="2682240" y="1734312"/>
                  </a:lnTo>
                  <a:close/>
                </a:path>
                <a:path w="4234180" h="2565400">
                  <a:moveTo>
                    <a:pt x="2682240" y="82296"/>
                  </a:moveTo>
                  <a:lnTo>
                    <a:pt x="2586228" y="82296"/>
                  </a:lnTo>
                  <a:lnTo>
                    <a:pt x="2586228" y="1568196"/>
                  </a:lnTo>
                  <a:lnTo>
                    <a:pt x="2682240" y="1568196"/>
                  </a:lnTo>
                  <a:lnTo>
                    <a:pt x="2682240" y="82296"/>
                  </a:lnTo>
                  <a:close/>
                </a:path>
                <a:path w="4234180" h="2565400">
                  <a:moveTo>
                    <a:pt x="2854452" y="71628"/>
                  </a:moveTo>
                  <a:lnTo>
                    <a:pt x="2758440" y="71628"/>
                  </a:lnTo>
                  <a:lnTo>
                    <a:pt x="2758440" y="1732788"/>
                  </a:lnTo>
                  <a:lnTo>
                    <a:pt x="2854452" y="1732788"/>
                  </a:lnTo>
                  <a:lnTo>
                    <a:pt x="2854452" y="71628"/>
                  </a:lnTo>
                  <a:close/>
                </a:path>
                <a:path w="4234180" h="2565400">
                  <a:moveTo>
                    <a:pt x="3026664" y="59436"/>
                  </a:moveTo>
                  <a:lnTo>
                    <a:pt x="2930652" y="59436"/>
                  </a:lnTo>
                  <a:lnTo>
                    <a:pt x="2930652" y="1638300"/>
                  </a:lnTo>
                  <a:lnTo>
                    <a:pt x="3026664" y="1638300"/>
                  </a:lnTo>
                  <a:lnTo>
                    <a:pt x="3026664" y="59436"/>
                  </a:lnTo>
                  <a:close/>
                </a:path>
                <a:path w="4234180" h="2565400">
                  <a:moveTo>
                    <a:pt x="3198876" y="1307592"/>
                  </a:moveTo>
                  <a:lnTo>
                    <a:pt x="3102864" y="1307592"/>
                  </a:lnTo>
                  <a:lnTo>
                    <a:pt x="3102864" y="1566672"/>
                  </a:lnTo>
                  <a:lnTo>
                    <a:pt x="3198876" y="1566672"/>
                  </a:lnTo>
                  <a:lnTo>
                    <a:pt x="3198876" y="1307592"/>
                  </a:lnTo>
                  <a:close/>
                </a:path>
                <a:path w="4234180" h="2565400">
                  <a:moveTo>
                    <a:pt x="3198876" y="47244"/>
                  </a:moveTo>
                  <a:lnTo>
                    <a:pt x="3102864" y="47244"/>
                  </a:lnTo>
                  <a:lnTo>
                    <a:pt x="3102864" y="1141476"/>
                  </a:lnTo>
                  <a:lnTo>
                    <a:pt x="3198876" y="1141476"/>
                  </a:lnTo>
                  <a:lnTo>
                    <a:pt x="3198876" y="47244"/>
                  </a:lnTo>
                  <a:close/>
                </a:path>
                <a:path w="4234180" h="2565400">
                  <a:moveTo>
                    <a:pt x="3371088" y="1307592"/>
                  </a:moveTo>
                  <a:lnTo>
                    <a:pt x="3276600" y="1307592"/>
                  </a:lnTo>
                  <a:lnTo>
                    <a:pt x="3276600" y="1495044"/>
                  </a:lnTo>
                  <a:lnTo>
                    <a:pt x="3371088" y="1495044"/>
                  </a:lnTo>
                  <a:lnTo>
                    <a:pt x="3371088" y="1307592"/>
                  </a:lnTo>
                  <a:close/>
                </a:path>
                <a:path w="4234180" h="2565400">
                  <a:moveTo>
                    <a:pt x="3371088" y="848868"/>
                  </a:moveTo>
                  <a:lnTo>
                    <a:pt x="3276600" y="848868"/>
                  </a:lnTo>
                  <a:lnTo>
                    <a:pt x="3276600" y="1141476"/>
                  </a:lnTo>
                  <a:lnTo>
                    <a:pt x="3371088" y="1141476"/>
                  </a:lnTo>
                  <a:lnTo>
                    <a:pt x="3371088" y="848868"/>
                  </a:lnTo>
                  <a:close/>
                </a:path>
                <a:path w="4234180" h="2565400">
                  <a:moveTo>
                    <a:pt x="3544824" y="1307592"/>
                  </a:moveTo>
                  <a:lnTo>
                    <a:pt x="3448812" y="1307592"/>
                  </a:lnTo>
                  <a:lnTo>
                    <a:pt x="3448812" y="1424940"/>
                  </a:lnTo>
                  <a:lnTo>
                    <a:pt x="3544824" y="1424940"/>
                  </a:lnTo>
                  <a:lnTo>
                    <a:pt x="3544824" y="1307592"/>
                  </a:lnTo>
                  <a:close/>
                </a:path>
                <a:path w="4234180" h="2565400">
                  <a:moveTo>
                    <a:pt x="3544824" y="22860"/>
                  </a:moveTo>
                  <a:lnTo>
                    <a:pt x="3448812" y="22860"/>
                  </a:lnTo>
                  <a:lnTo>
                    <a:pt x="3448812" y="1141476"/>
                  </a:lnTo>
                  <a:lnTo>
                    <a:pt x="3544824" y="1141476"/>
                  </a:lnTo>
                  <a:lnTo>
                    <a:pt x="3544824" y="22860"/>
                  </a:lnTo>
                  <a:close/>
                </a:path>
                <a:path w="4234180" h="2565400">
                  <a:moveTo>
                    <a:pt x="3717036" y="0"/>
                  </a:moveTo>
                  <a:lnTo>
                    <a:pt x="3621024" y="0"/>
                  </a:lnTo>
                  <a:lnTo>
                    <a:pt x="3621024" y="1353312"/>
                  </a:lnTo>
                  <a:lnTo>
                    <a:pt x="3717036" y="1353312"/>
                  </a:lnTo>
                  <a:lnTo>
                    <a:pt x="3717036" y="0"/>
                  </a:lnTo>
                  <a:close/>
                </a:path>
                <a:path w="4234180" h="2565400">
                  <a:moveTo>
                    <a:pt x="3889248" y="966216"/>
                  </a:moveTo>
                  <a:lnTo>
                    <a:pt x="3793236" y="966216"/>
                  </a:lnTo>
                  <a:lnTo>
                    <a:pt x="3793236" y="1306068"/>
                  </a:lnTo>
                  <a:lnTo>
                    <a:pt x="3889248" y="1306068"/>
                  </a:lnTo>
                  <a:lnTo>
                    <a:pt x="3889248" y="966216"/>
                  </a:lnTo>
                  <a:close/>
                </a:path>
                <a:path w="4234180" h="2565400">
                  <a:moveTo>
                    <a:pt x="4061460" y="966216"/>
                  </a:moveTo>
                  <a:lnTo>
                    <a:pt x="3965448" y="966216"/>
                  </a:lnTo>
                  <a:lnTo>
                    <a:pt x="3965448" y="1234440"/>
                  </a:lnTo>
                  <a:lnTo>
                    <a:pt x="4061460" y="1234440"/>
                  </a:lnTo>
                  <a:lnTo>
                    <a:pt x="4061460" y="966216"/>
                  </a:lnTo>
                  <a:close/>
                </a:path>
                <a:path w="4234180" h="2565400">
                  <a:moveTo>
                    <a:pt x="4233672" y="966216"/>
                  </a:moveTo>
                  <a:lnTo>
                    <a:pt x="4137660" y="966216"/>
                  </a:lnTo>
                  <a:lnTo>
                    <a:pt x="4137660" y="1162812"/>
                  </a:lnTo>
                  <a:lnTo>
                    <a:pt x="4233672" y="1162812"/>
                  </a:lnTo>
                  <a:lnTo>
                    <a:pt x="4233672" y="966216"/>
                  </a:lnTo>
                  <a:close/>
                </a:path>
                <a:path w="4234180" h="2565400">
                  <a:moveTo>
                    <a:pt x="4233672" y="652272"/>
                  </a:moveTo>
                  <a:lnTo>
                    <a:pt x="4137660" y="652272"/>
                  </a:lnTo>
                  <a:lnTo>
                    <a:pt x="4137660" y="800112"/>
                  </a:lnTo>
                  <a:lnTo>
                    <a:pt x="4233672" y="800112"/>
                  </a:lnTo>
                  <a:lnTo>
                    <a:pt x="4233672" y="652272"/>
                  </a:lnTo>
                  <a:close/>
                </a:path>
              </a:pathLst>
            </a:custGeom>
            <a:solidFill>
              <a:srgbClr val="C3CF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458968" y="2910839"/>
              <a:ext cx="0" cy="1935480"/>
            </a:xfrm>
            <a:custGeom>
              <a:avLst/>
              <a:gdLst/>
              <a:ahLst/>
              <a:cxnLst/>
              <a:rect l="l" t="t" r="r" b="b"/>
              <a:pathLst>
                <a:path w="0" h="1935479">
                  <a:moveTo>
                    <a:pt x="0" y="0"/>
                  </a:moveTo>
                  <a:lnTo>
                    <a:pt x="0" y="1057656"/>
                  </a:lnTo>
                </a:path>
                <a:path w="0" h="1935479">
                  <a:moveTo>
                    <a:pt x="0" y="1223772"/>
                  </a:moveTo>
                  <a:lnTo>
                    <a:pt x="0" y="19354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458968" y="4276344"/>
              <a:ext cx="45720" cy="570230"/>
            </a:xfrm>
            <a:custGeom>
              <a:avLst/>
              <a:gdLst/>
              <a:ahLst/>
              <a:cxnLst/>
              <a:rect l="l" t="t" r="r" b="b"/>
              <a:pathLst>
                <a:path w="45720" h="570229">
                  <a:moveTo>
                    <a:pt x="0" y="569975"/>
                  </a:moveTo>
                  <a:lnTo>
                    <a:pt x="45720" y="569975"/>
                  </a:lnTo>
                </a:path>
                <a:path w="45720" h="570229">
                  <a:moveTo>
                    <a:pt x="0" y="284987"/>
                  </a:moveTo>
                  <a:lnTo>
                    <a:pt x="45720" y="284987"/>
                  </a:lnTo>
                </a:path>
                <a:path w="45720" h="570229">
                  <a:moveTo>
                    <a:pt x="0" y="0"/>
                  </a:moveTo>
                  <a:lnTo>
                    <a:pt x="4572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478780" y="3991355"/>
              <a:ext cx="26034" cy="0"/>
            </a:xfrm>
            <a:custGeom>
              <a:avLst/>
              <a:gdLst/>
              <a:ahLst/>
              <a:cxnLst/>
              <a:rect l="l" t="t" r="r" b="b"/>
              <a:pathLst>
                <a:path w="26035" h="0">
                  <a:moveTo>
                    <a:pt x="0" y="0"/>
                  </a:moveTo>
                  <a:lnTo>
                    <a:pt x="2590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29639" y="1996439"/>
              <a:ext cx="4575175" cy="2849880"/>
            </a:xfrm>
            <a:custGeom>
              <a:avLst/>
              <a:gdLst/>
              <a:ahLst/>
              <a:cxnLst/>
              <a:rect l="l" t="t" r="r" b="b"/>
              <a:pathLst>
                <a:path w="4575175" h="2849879">
                  <a:moveTo>
                    <a:pt x="4529328" y="1709928"/>
                  </a:moveTo>
                  <a:lnTo>
                    <a:pt x="4575048" y="1709928"/>
                  </a:lnTo>
                </a:path>
                <a:path w="4575175" h="2849879">
                  <a:moveTo>
                    <a:pt x="4529328" y="1424939"/>
                  </a:moveTo>
                  <a:lnTo>
                    <a:pt x="4575048" y="1424939"/>
                  </a:lnTo>
                </a:path>
                <a:path w="4575175" h="2849879">
                  <a:moveTo>
                    <a:pt x="4529328" y="1139952"/>
                  </a:moveTo>
                  <a:lnTo>
                    <a:pt x="4575048" y="1139952"/>
                  </a:lnTo>
                </a:path>
                <a:path w="4575175" h="2849879">
                  <a:moveTo>
                    <a:pt x="47243" y="2849880"/>
                  </a:moveTo>
                  <a:lnTo>
                    <a:pt x="47243" y="0"/>
                  </a:lnTo>
                </a:path>
                <a:path w="4575175" h="2849879">
                  <a:moveTo>
                    <a:pt x="0" y="2849880"/>
                  </a:moveTo>
                  <a:lnTo>
                    <a:pt x="47243" y="2849880"/>
                  </a:lnTo>
                </a:path>
                <a:path w="4575175" h="2849879">
                  <a:moveTo>
                    <a:pt x="0" y="2612136"/>
                  </a:moveTo>
                  <a:lnTo>
                    <a:pt x="47243" y="2612136"/>
                  </a:lnTo>
                </a:path>
                <a:path w="4575175" h="2849879">
                  <a:moveTo>
                    <a:pt x="0" y="2375916"/>
                  </a:moveTo>
                  <a:lnTo>
                    <a:pt x="47243" y="2375916"/>
                  </a:lnTo>
                </a:path>
                <a:path w="4575175" h="2849879">
                  <a:moveTo>
                    <a:pt x="0" y="2138172"/>
                  </a:moveTo>
                  <a:lnTo>
                    <a:pt x="47243" y="2138172"/>
                  </a:lnTo>
                </a:path>
                <a:path w="4575175" h="2849879">
                  <a:moveTo>
                    <a:pt x="0" y="1900428"/>
                  </a:moveTo>
                  <a:lnTo>
                    <a:pt x="47243" y="1900428"/>
                  </a:lnTo>
                </a:path>
                <a:path w="4575175" h="2849879">
                  <a:moveTo>
                    <a:pt x="0" y="1662684"/>
                  </a:moveTo>
                  <a:lnTo>
                    <a:pt x="47243" y="1662684"/>
                  </a:lnTo>
                </a:path>
                <a:path w="4575175" h="2849879">
                  <a:moveTo>
                    <a:pt x="0" y="1424939"/>
                  </a:moveTo>
                  <a:lnTo>
                    <a:pt x="47243" y="1424939"/>
                  </a:lnTo>
                </a:path>
                <a:path w="4575175" h="2849879">
                  <a:moveTo>
                    <a:pt x="0" y="1187196"/>
                  </a:moveTo>
                  <a:lnTo>
                    <a:pt x="47243" y="1187196"/>
                  </a:lnTo>
                </a:path>
                <a:path w="4575175" h="2849879">
                  <a:moveTo>
                    <a:pt x="0" y="950976"/>
                  </a:moveTo>
                  <a:lnTo>
                    <a:pt x="47243" y="950976"/>
                  </a:lnTo>
                </a:path>
                <a:path w="4575175" h="2849879">
                  <a:moveTo>
                    <a:pt x="0" y="713232"/>
                  </a:moveTo>
                  <a:lnTo>
                    <a:pt x="47243" y="713232"/>
                  </a:lnTo>
                </a:path>
                <a:path w="4575175" h="2849879">
                  <a:moveTo>
                    <a:pt x="0" y="475488"/>
                  </a:moveTo>
                  <a:lnTo>
                    <a:pt x="47243" y="475488"/>
                  </a:lnTo>
                </a:path>
                <a:path w="4575175" h="2849879">
                  <a:moveTo>
                    <a:pt x="0" y="237744"/>
                  </a:moveTo>
                  <a:lnTo>
                    <a:pt x="47243" y="237744"/>
                  </a:lnTo>
                </a:path>
                <a:path w="4575175" h="2849879">
                  <a:moveTo>
                    <a:pt x="0" y="0"/>
                  </a:moveTo>
                  <a:lnTo>
                    <a:pt x="47243" y="0"/>
                  </a:lnTo>
                </a:path>
                <a:path w="4575175" h="2849879">
                  <a:moveTo>
                    <a:pt x="47243" y="2849880"/>
                  </a:moveTo>
                  <a:lnTo>
                    <a:pt x="4529328" y="28498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062989" y="3278886"/>
              <a:ext cx="4310380" cy="1539240"/>
            </a:xfrm>
            <a:custGeom>
              <a:avLst/>
              <a:gdLst/>
              <a:ahLst/>
              <a:cxnLst/>
              <a:rect l="l" t="t" r="r" b="b"/>
              <a:pathLst>
                <a:path w="4310380" h="1539239">
                  <a:moveTo>
                    <a:pt x="0" y="1539239"/>
                  </a:moveTo>
                  <a:lnTo>
                    <a:pt x="172212" y="1533144"/>
                  </a:lnTo>
                  <a:lnTo>
                    <a:pt x="344423" y="1525524"/>
                  </a:lnTo>
                  <a:lnTo>
                    <a:pt x="516635" y="1516380"/>
                  </a:lnTo>
                  <a:lnTo>
                    <a:pt x="688847" y="1502664"/>
                  </a:lnTo>
                  <a:lnTo>
                    <a:pt x="861060" y="1482852"/>
                  </a:lnTo>
                  <a:lnTo>
                    <a:pt x="1034796" y="1440180"/>
                  </a:lnTo>
                  <a:lnTo>
                    <a:pt x="1207008" y="1391412"/>
                  </a:lnTo>
                  <a:lnTo>
                    <a:pt x="1379220" y="1345691"/>
                  </a:lnTo>
                  <a:lnTo>
                    <a:pt x="1551432" y="1306068"/>
                  </a:lnTo>
                  <a:lnTo>
                    <a:pt x="1723643" y="1254252"/>
                  </a:lnTo>
                  <a:lnTo>
                    <a:pt x="1895855" y="1197864"/>
                  </a:lnTo>
                  <a:lnTo>
                    <a:pt x="2068067" y="1112520"/>
                  </a:lnTo>
                  <a:lnTo>
                    <a:pt x="2241804" y="1011936"/>
                  </a:lnTo>
                  <a:lnTo>
                    <a:pt x="2414016" y="897636"/>
                  </a:lnTo>
                  <a:lnTo>
                    <a:pt x="2586228" y="769619"/>
                  </a:lnTo>
                  <a:lnTo>
                    <a:pt x="2758440" y="670559"/>
                  </a:lnTo>
                  <a:lnTo>
                    <a:pt x="2930652" y="569976"/>
                  </a:lnTo>
                  <a:lnTo>
                    <a:pt x="3102864" y="499871"/>
                  </a:lnTo>
                  <a:lnTo>
                    <a:pt x="3275076" y="413003"/>
                  </a:lnTo>
                  <a:lnTo>
                    <a:pt x="3448812" y="342900"/>
                  </a:lnTo>
                  <a:lnTo>
                    <a:pt x="3621024" y="271272"/>
                  </a:lnTo>
                  <a:lnTo>
                    <a:pt x="3793236" y="199643"/>
                  </a:lnTo>
                  <a:lnTo>
                    <a:pt x="3965448" y="128015"/>
                  </a:lnTo>
                  <a:lnTo>
                    <a:pt x="4137660" y="57912"/>
                  </a:lnTo>
                  <a:lnTo>
                    <a:pt x="4309872" y="0"/>
                  </a:lnTo>
                </a:path>
              </a:pathLst>
            </a:custGeom>
            <a:ln w="2895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3568953" y="4662042"/>
            <a:ext cx="18859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99794" algn="l"/>
                <a:tab pos="1762125" algn="l"/>
              </a:tabLst>
            </a:pPr>
            <a:r>
              <a:rPr dirty="0" sz="1200" spc="-50" b="1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baseline="9259" sz="1800" spc="-75">
                <a:solidFill>
                  <a:srgbClr val="FFFFFF"/>
                </a:solidFill>
                <a:latin typeface="Arial MT"/>
                <a:cs typeface="Arial MT"/>
              </a:rPr>
              <a:t>8</a:t>
            </a:r>
            <a:r>
              <a:rPr dirty="0" baseline="9259" sz="1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baseline="4629" sz="1800" spc="-75">
                <a:solidFill>
                  <a:srgbClr val="FFFFFF"/>
                </a:solidFill>
                <a:latin typeface="Arial MT"/>
                <a:cs typeface="Arial MT"/>
              </a:rPr>
              <a:t>7</a:t>
            </a:r>
            <a:endParaRPr baseline="4629" sz="18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78307" y="1826161"/>
            <a:ext cx="281305" cy="311404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535"/>
              </a:spcBef>
            </a:pPr>
            <a:r>
              <a:rPr dirty="0" sz="1200" spc="-25">
                <a:latin typeface="Arial MT"/>
                <a:cs typeface="Arial MT"/>
              </a:rPr>
              <a:t>120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430"/>
              </a:spcBef>
            </a:pPr>
            <a:r>
              <a:rPr dirty="0" sz="1200" spc="-25">
                <a:latin typeface="Arial MT"/>
                <a:cs typeface="Arial MT"/>
              </a:rPr>
              <a:t>110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430"/>
              </a:spcBef>
            </a:pPr>
            <a:r>
              <a:rPr dirty="0" sz="1200" spc="-25">
                <a:latin typeface="Arial MT"/>
                <a:cs typeface="Arial MT"/>
              </a:rPr>
              <a:t>100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430"/>
              </a:spcBef>
            </a:pPr>
            <a:r>
              <a:rPr dirty="0" sz="1200" spc="-25">
                <a:latin typeface="Arial MT"/>
                <a:cs typeface="Arial MT"/>
              </a:rPr>
              <a:t>90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430"/>
              </a:spcBef>
            </a:pPr>
            <a:r>
              <a:rPr dirty="0" sz="1200" spc="-25">
                <a:latin typeface="Arial MT"/>
                <a:cs typeface="Arial MT"/>
              </a:rPr>
              <a:t>80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430"/>
              </a:spcBef>
            </a:pPr>
            <a:r>
              <a:rPr dirty="0" sz="1200" spc="-25">
                <a:latin typeface="Arial MT"/>
                <a:cs typeface="Arial MT"/>
              </a:rPr>
              <a:t>70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430"/>
              </a:spcBef>
            </a:pPr>
            <a:r>
              <a:rPr dirty="0" sz="1200" spc="-25">
                <a:latin typeface="Arial MT"/>
                <a:cs typeface="Arial MT"/>
              </a:rPr>
              <a:t>60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430"/>
              </a:spcBef>
            </a:pPr>
            <a:r>
              <a:rPr dirty="0" sz="1200" spc="-25">
                <a:latin typeface="Arial MT"/>
                <a:cs typeface="Arial MT"/>
              </a:rPr>
              <a:t>50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430"/>
              </a:spcBef>
            </a:pPr>
            <a:r>
              <a:rPr dirty="0" sz="1200" spc="-25">
                <a:latin typeface="Arial MT"/>
                <a:cs typeface="Arial MT"/>
              </a:rPr>
              <a:t>40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430"/>
              </a:spcBef>
            </a:pPr>
            <a:r>
              <a:rPr dirty="0" sz="1200" spc="-25">
                <a:latin typeface="Arial MT"/>
                <a:cs typeface="Arial MT"/>
              </a:rPr>
              <a:t>30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430"/>
              </a:spcBef>
            </a:pPr>
            <a:r>
              <a:rPr dirty="0" sz="1200" spc="-25">
                <a:latin typeface="Arial MT"/>
                <a:cs typeface="Arial MT"/>
              </a:rPr>
              <a:t>20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430"/>
              </a:spcBef>
            </a:pPr>
            <a:r>
              <a:rPr dirty="0" sz="1200" spc="-25">
                <a:latin typeface="Arial MT"/>
                <a:cs typeface="Arial MT"/>
              </a:rPr>
              <a:t>10</a:t>
            </a:r>
            <a:endParaRPr sz="1200">
              <a:latin typeface="Arial MT"/>
              <a:cs typeface="Arial MT"/>
            </a:endParaRPr>
          </a:p>
          <a:p>
            <a:pPr algn="r" marR="5715">
              <a:lnSpc>
                <a:spcPct val="100000"/>
              </a:lnSpc>
              <a:spcBef>
                <a:spcPts val="430"/>
              </a:spcBef>
            </a:pPr>
            <a:r>
              <a:rPr dirty="0" sz="1200" spc="-50">
                <a:latin typeface="Arial MT"/>
                <a:cs typeface="Arial MT"/>
              </a:rPr>
              <a:t>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412360" y="2907029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62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619882" y="2246757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100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4404359" y="4122420"/>
            <a:ext cx="212090" cy="166370"/>
          </a:xfrm>
          <a:custGeom>
            <a:avLst/>
            <a:gdLst/>
            <a:ahLst/>
            <a:cxnLst/>
            <a:rect l="l" t="t" r="r" b="b"/>
            <a:pathLst>
              <a:path w="212089" h="166370">
                <a:moveTo>
                  <a:pt x="211836" y="0"/>
                </a:moveTo>
                <a:lnTo>
                  <a:pt x="0" y="0"/>
                </a:lnTo>
                <a:lnTo>
                  <a:pt x="0" y="166115"/>
                </a:lnTo>
                <a:lnTo>
                  <a:pt x="211836" y="166115"/>
                </a:lnTo>
                <a:lnTo>
                  <a:pt x="2118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4412360" y="4088383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38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344161" y="2068829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108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2554223" y="4312920"/>
            <a:ext cx="463550" cy="166370"/>
          </a:xfrm>
          <a:custGeom>
            <a:avLst/>
            <a:gdLst/>
            <a:ahLst/>
            <a:cxnLst/>
            <a:rect l="l" t="t" r="r" b="b"/>
            <a:pathLst>
              <a:path w="463550" h="166370">
                <a:moveTo>
                  <a:pt x="463295" y="0"/>
                </a:moveTo>
                <a:lnTo>
                  <a:pt x="0" y="0"/>
                </a:lnTo>
                <a:lnTo>
                  <a:pt x="0" y="166115"/>
                </a:lnTo>
                <a:lnTo>
                  <a:pt x="463295" y="166115"/>
                </a:lnTo>
                <a:lnTo>
                  <a:pt x="4632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2562605" y="4279138"/>
            <a:ext cx="4489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11.0%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3412235" y="3826764"/>
            <a:ext cx="474345" cy="166370"/>
          </a:xfrm>
          <a:custGeom>
            <a:avLst/>
            <a:gdLst/>
            <a:ahLst/>
            <a:cxnLst/>
            <a:rect l="l" t="t" r="r" b="b"/>
            <a:pathLst>
              <a:path w="474345" h="166370">
                <a:moveTo>
                  <a:pt x="473963" y="0"/>
                </a:moveTo>
                <a:lnTo>
                  <a:pt x="0" y="0"/>
                </a:lnTo>
                <a:lnTo>
                  <a:pt x="0" y="166116"/>
                </a:lnTo>
                <a:lnTo>
                  <a:pt x="473963" y="166116"/>
                </a:lnTo>
                <a:lnTo>
                  <a:pt x="4739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3419983" y="3793363"/>
            <a:ext cx="459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28.0%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3541776" y="3160776"/>
            <a:ext cx="213360" cy="165100"/>
          </a:xfrm>
          <a:custGeom>
            <a:avLst/>
            <a:gdLst/>
            <a:ahLst/>
            <a:cxnLst/>
            <a:rect l="l" t="t" r="r" b="b"/>
            <a:pathLst>
              <a:path w="213360" h="165100">
                <a:moveTo>
                  <a:pt x="213360" y="0"/>
                </a:moveTo>
                <a:lnTo>
                  <a:pt x="0" y="0"/>
                </a:lnTo>
                <a:lnTo>
                  <a:pt x="0" y="164591"/>
                </a:lnTo>
                <a:lnTo>
                  <a:pt x="213360" y="164591"/>
                </a:lnTo>
                <a:lnTo>
                  <a:pt x="213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3550158" y="312610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latin typeface="Arial"/>
                <a:cs typeface="Arial"/>
              </a:rPr>
              <a:t>75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3541776" y="4335779"/>
            <a:ext cx="213360" cy="165100"/>
          </a:xfrm>
          <a:custGeom>
            <a:avLst/>
            <a:gdLst/>
            <a:ahLst/>
            <a:cxnLst/>
            <a:rect l="l" t="t" r="r" b="b"/>
            <a:pathLst>
              <a:path w="213360" h="165100">
                <a:moveTo>
                  <a:pt x="213360" y="0"/>
                </a:moveTo>
                <a:lnTo>
                  <a:pt x="0" y="0"/>
                </a:lnTo>
                <a:lnTo>
                  <a:pt x="0" y="164592"/>
                </a:lnTo>
                <a:lnTo>
                  <a:pt x="213360" y="164592"/>
                </a:lnTo>
                <a:lnTo>
                  <a:pt x="213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3550158" y="4301108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latin typeface="Arial"/>
                <a:cs typeface="Arial"/>
              </a:rPr>
              <a:t>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4273296" y="3400044"/>
            <a:ext cx="475615" cy="166370"/>
          </a:xfrm>
          <a:custGeom>
            <a:avLst/>
            <a:gdLst/>
            <a:ahLst/>
            <a:cxnLst/>
            <a:rect l="l" t="t" r="r" b="b"/>
            <a:pathLst>
              <a:path w="475614" h="166370">
                <a:moveTo>
                  <a:pt x="475488" y="0"/>
                </a:moveTo>
                <a:lnTo>
                  <a:pt x="0" y="0"/>
                </a:lnTo>
                <a:lnTo>
                  <a:pt x="0" y="166115"/>
                </a:lnTo>
                <a:lnTo>
                  <a:pt x="475488" y="166115"/>
                </a:lnTo>
                <a:lnTo>
                  <a:pt x="4754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4282185" y="3366008"/>
            <a:ext cx="459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43.0%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4955285" y="1781428"/>
            <a:ext cx="1061720" cy="3161665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657225">
              <a:lnSpc>
                <a:spcPct val="100000"/>
              </a:lnSpc>
              <a:spcBef>
                <a:spcPts val="910"/>
              </a:spcBef>
            </a:pPr>
            <a:r>
              <a:rPr dirty="0" sz="1200" spc="-20">
                <a:latin typeface="Arial MT"/>
                <a:cs typeface="Arial MT"/>
              </a:rPr>
              <a:t>100%</a:t>
            </a:r>
            <a:endParaRPr sz="1200">
              <a:latin typeface="Arial MT"/>
              <a:cs typeface="Arial MT"/>
            </a:endParaRPr>
          </a:p>
          <a:p>
            <a:pPr marL="657225">
              <a:lnSpc>
                <a:spcPct val="100000"/>
              </a:lnSpc>
              <a:spcBef>
                <a:spcPts val="810"/>
              </a:spcBef>
            </a:pPr>
            <a:r>
              <a:rPr dirty="0" sz="1200" spc="-25">
                <a:latin typeface="Arial MT"/>
                <a:cs typeface="Arial MT"/>
              </a:rPr>
              <a:t>90%</a:t>
            </a:r>
            <a:endParaRPr sz="1200">
              <a:latin typeface="Arial MT"/>
              <a:cs typeface="Arial MT"/>
            </a:endParaRPr>
          </a:p>
          <a:p>
            <a:pPr marL="657225">
              <a:lnSpc>
                <a:spcPct val="100000"/>
              </a:lnSpc>
              <a:spcBef>
                <a:spcPts val="800"/>
              </a:spcBef>
            </a:pPr>
            <a:r>
              <a:rPr dirty="0" sz="1200" spc="-25">
                <a:latin typeface="Arial MT"/>
                <a:cs typeface="Arial MT"/>
              </a:rPr>
              <a:t>80%</a:t>
            </a:r>
            <a:endParaRPr sz="1200">
              <a:latin typeface="Arial MT"/>
              <a:cs typeface="Arial MT"/>
            </a:endParaRPr>
          </a:p>
          <a:p>
            <a:pPr marL="657225">
              <a:lnSpc>
                <a:spcPct val="100000"/>
              </a:lnSpc>
              <a:spcBef>
                <a:spcPts val="810"/>
              </a:spcBef>
            </a:pPr>
            <a:r>
              <a:rPr dirty="0" sz="1200" spc="-25">
                <a:latin typeface="Arial MT"/>
                <a:cs typeface="Arial MT"/>
              </a:rPr>
              <a:t>70%</a:t>
            </a:r>
            <a:endParaRPr sz="1200">
              <a:latin typeface="Arial MT"/>
              <a:cs typeface="Arial MT"/>
            </a:endParaRPr>
          </a:p>
          <a:p>
            <a:pPr algn="r" marR="90170">
              <a:lnSpc>
                <a:spcPct val="100000"/>
              </a:lnSpc>
              <a:spcBef>
                <a:spcPts val="800"/>
              </a:spcBef>
              <a:tabLst>
                <a:tab pos="644525" algn="l"/>
              </a:tabLst>
            </a:pPr>
            <a:r>
              <a:rPr dirty="0" sz="1200" spc="-10">
                <a:latin typeface="Arial MT"/>
                <a:cs typeface="Arial MT"/>
              </a:rPr>
              <a:t>55.0%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5">
                <a:latin typeface="Arial MT"/>
                <a:cs typeface="Arial MT"/>
              </a:rPr>
              <a:t>60%</a:t>
            </a:r>
            <a:endParaRPr sz="1200">
              <a:latin typeface="Arial MT"/>
              <a:cs typeface="Arial MT"/>
            </a:endParaRPr>
          </a:p>
          <a:p>
            <a:pPr algn="r" marR="90170">
              <a:lnSpc>
                <a:spcPct val="100000"/>
              </a:lnSpc>
              <a:spcBef>
                <a:spcPts val="805"/>
              </a:spcBef>
            </a:pPr>
            <a:r>
              <a:rPr dirty="0" sz="1200" spc="-25">
                <a:latin typeface="Arial MT"/>
                <a:cs typeface="Arial MT"/>
              </a:rPr>
              <a:t>50%</a:t>
            </a:r>
            <a:endParaRPr sz="1200">
              <a:latin typeface="Arial MT"/>
              <a:cs typeface="Arial MT"/>
            </a:endParaRPr>
          </a:p>
          <a:p>
            <a:pPr algn="r" marR="90170">
              <a:lnSpc>
                <a:spcPct val="100000"/>
              </a:lnSpc>
              <a:spcBef>
                <a:spcPts val="800"/>
              </a:spcBef>
            </a:pPr>
            <a:r>
              <a:rPr dirty="0" sz="1200" spc="-25">
                <a:latin typeface="Arial MT"/>
                <a:cs typeface="Arial MT"/>
              </a:rPr>
              <a:t>40%</a:t>
            </a:r>
            <a:endParaRPr sz="1200">
              <a:latin typeface="Arial MT"/>
              <a:cs typeface="Arial MT"/>
            </a:endParaRPr>
          </a:p>
          <a:p>
            <a:pPr algn="r" marR="90170">
              <a:lnSpc>
                <a:spcPct val="100000"/>
              </a:lnSpc>
              <a:spcBef>
                <a:spcPts val="810"/>
              </a:spcBef>
            </a:pPr>
            <a:r>
              <a:rPr dirty="0" sz="1200" spc="-25">
                <a:latin typeface="Arial MT"/>
                <a:cs typeface="Arial MT"/>
              </a:rPr>
              <a:t>30%</a:t>
            </a:r>
            <a:endParaRPr sz="1200">
              <a:latin typeface="Arial MT"/>
              <a:cs typeface="Arial MT"/>
            </a:endParaRPr>
          </a:p>
          <a:p>
            <a:pPr algn="r" marR="90170">
              <a:lnSpc>
                <a:spcPct val="100000"/>
              </a:lnSpc>
              <a:spcBef>
                <a:spcPts val="800"/>
              </a:spcBef>
            </a:pPr>
            <a:r>
              <a:rPr dirty="0" sz="1200" spc="-25">
                <a:latin typeface="Arial MT"/>
                <a:cs typeface="Arial MT"/>
              </a:rPr>
              <a:t>20%</a:t>
            </a:r>
            <a:endParaRPr sz="1200">
              <a:latin typeface="Arial MT"/>
              <a:cs typeface="Arial MT"/>
            </a:endParaRPr>
          </a:p>
          <a:p>
            <a:pPr algn="r" marR="90170">
              <a:lnSpc>
                <a:spcPct val="100000"/>
              </a:lnSpc>
              <a:spcBef>
                <a:spcPts val="810"/>
              </a:spcBef>
            </a:pPr>
            <a:r>
              <a:rPr dirty="0" sz="1200" spc="-25">
                <a:latin typeface="Arial MT"/>
                <a:cs typeface="Arial MT"/>
              </a:rPr>
              <a:t>10%</a:t>
            </a:r>
            <a:endParaRPr sz="1200">
              <a:latin typeface="Arial MT"/>
              <a:cs typeface="Arial MT"/>
            </a:endParaRPr>
          </a:p>
          <a:p>
            <a:pPr marL="657225">
              <a:lnSpc>
                <a:spcPct val="100000"/>
              </a:lnSpc>
              <a:spcBef>
                <a:spcPts val="795"/>
              </a:spcBef>
            </a:pPr>
            <a:r>
              <a:rPr dirty="0" sz="1200" spc="-25">
                <a:latin typeface="Arial MT"/>
                <a:cs typeface="Arial MT"/>
              </a:rPr>
              <a:t>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5274309" y="2711577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50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5265420" y="3968496"/>
            <a:ext cx="213360" cy="166370"/>
          </a:xfrm>
          <a:custGeom>
            <a:avLst/>
            <a:gdLst/>
            <a:ahLst/>
            <a:cxnLst/>
            <a:rect l="l" t="t" r="r" b="b"/>
            <a:pathLst>
              <a:path w="213360" h="166370">
                <a:moveTo>
                  <a:pt x="213360" y="0"/>
                </a:moveTo>
                <a:lnTo>
                  <a:pt x="0" y="0"/>
                </a:lnTo>
                <a:lnTo>
                  <a:pt x="0" y="166115"/>
                </a:lnTo>
                <a:lnTo>
                  <a:pt x="213360" y="166115"/>
                </a:lnTo>
                <a:lnTo>
                  <a:pt x="213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5274309" y="393420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53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652777" y="2484882"/>
            <a:ext cx="1968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90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3481832" y="2127630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latin typeface="Arial"/>
                <a:cs typeface="Arial"/>
              </a:rPr>
              <a:t>105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5179314" y="2009597"/>
            <a:ext cx="26987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110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9" name="object 59" descr=""/>
          <p:cNvSpPr/>
          <p:nvPr/>
        </p:nvSpPr>
        <p:spPr>
          <a:xfrm>
            <a:off x="1556003" y="4561332"/>
            <a:ext cx="390525" cy="165100"/>
          </a:xfrm>
          <a:custGeom>
            <a:avLst/>
            <a:gdLst/>
            <a:ahLst/>
            <a:cxnLst/>
            <a:rect l="l" t="t" r="r" b="b"/>
            <a:pathLst>
              <a:path w="390525" h="165100">
                <a:moveTo>
                  <a:pt x="390144" y="0"/>
                </a:moveTo>
                <a:lnTo>
                  <a:pt x="0" y="0"/>
                </a:lnTo>
                <a:lnTo>
                  <a:pt x="0" y="164592"/>
                </a:lnTo>
                <a:lnTo>
                  <a:pt x="390144" y="164592"/>
                </a:lnTo>
                <a:lnTo>
                  <a:pt x="3901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 txBox="1"/>
          <p:nvPr/>
        </p:nvSpPr>
        <p:spPr>
          <a:xfrm>
            <a:off x="1564005" y="4526660"/>
            <a:ext cx="3746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2.3%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1" name="object 61" descr=""/>
          <p:cNvSpPr/>
          <p:nvPr/>
        </p:nvSpPr>
        <p:spPr>
          <a:xfrm>
            <a:off x="1037082" y="5229605"/>
            <a:ext cx="328930" cy="0"/>
          </a:xfrm>
          <a:custGeom>
            <a:avLst/>
            <a:gdLst/>
            <a:ahLst/>
            <a:cxnLst/>
            <a:rect l="l" t="t" r="r" b="b"/>
            <a:pathLst>
              <a:path w="328930" h="0">
                <a:moveTo>
                  <a:pt x="0" y="0"/>
                </a:moveTo>
                <a:lnTo>
                  <a:pt x="328676" y="0"/>
                </a:lnTo>
              </a:path>
            </a:pathLst>
          </a:custGeom>
          <a:ln w="2895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4817364" y="5149596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4" h="160020">
                <a:moveTo>
                  <a:pt x="214884" y="0"/>
                </a:moveTo>
                <a:lnTo>
                  <a:pt x="0" y="0"/>
                </a:lnTo>
                <a:lnTo>
                  <a:pt x="0" y="160019"/>
                </a:lnTo>
                <a:lnTo>
                  <a:pt x="214884" y="160019"/>
                </a:lnTo>
                <a:lnTo>
                  <a:pt x="214884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3179064" y="5149596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4" h="160020">
                <a:moveTo>
                  <a:pt x="214884" y="0"/>
                </a:moveTo>
                <a:lnTo>
                  <a:pt x="0" y="0"/>
                </a:lnTo>
                <a:lnTo>
                  <a:pt x="0" y="160019"/>
                </a:lnTo>
                <a:lnTo>
                  <a:pt x="214884" y="160019"/>
                </a:lnTo>
                <a:lnTo>
                  <a:pt x="214884" y="0"/>
                </a:lnTo>
                <a:close/>
              </a:path>
            </a:pathLst>
          </a:custGeom>
          <a:solidFill>
            <a:srgbClr val="C3CF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3973067" y="5149596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4" h="160020">
                <a:moveTo>
                  <a:pt x="214884" y="0"/>
                </a:moveTo>
                <a:lnTo>
                  <a:pt x="0" y="0"/>
                </a:lnTo>
                <a:lnTo>
                  <a:pt x="0" y="160019"/>
                </a:lnTo>
                <a:lnTo>
                  <a:pt x="214884" y="160019"/>
                </a:lnTo>
                <a:lnTo>
                  <a:pt x="214884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 txBox="1"/>
          <p:nvPr/>
        </p:nvSpPr>
        <p:spPr>
          <a:xfrm>
            <a:off x="877925" y="4816475"/>
            <a:ext cx="4721225" cy="520700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  <a:tabLst>
                <a:tab pos="659765" algn="l"/>
                <a:tab pos="1694814" algn="l"/>
                <a:tab pos="2557145" algn="l"/>
                <a:tab pos="3419475" algn="l"/>
                <a:tab pos="4281805" algn="l"/>
              </a:tabLst>
            </a:pPr>
            <a:r>
              <a:rPr dirty="0" sz="1200" spc="-20">
                <a:latin typeface="Arial MT"/>
                <a:cs typeface="Arial MT"/>
              </a:rPr>
              <a:t>2015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2019e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2025e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 b="1">
                <a:latin typeface="Arial"/>
                <a:cs typeface="Arial"/>
              </a:rPr>
              <a:t>2030e</a:t>
            </a:r>
            <a:r>
              <a:rPr dirty="0" sz="1200" b="1">
                <a:latin typeface="Arial"/>
                <a:cs typeface="Arial"/>
              </a:rPr>
              <a:t>	</a:t>
            </a:r>
            <a:r>
              <a:rPr dirty="0" sz="1200" spc="-10">
                <a:latin typeface="Arial MT"/>
                <a:cs typeface="Arial MT"/>
              </a:rPr>
              <a:t>2035e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2040e</a:t>
            </a:r>
            <a:endParaRPr sz="1200">
              <a:latin typeface="Arial MT"/>
              <a:cs typeface="Arial MT"/>
            </a:endParaRPr>
          </a:p>
          <a:p>
            <a:pPr marL="537845">
              <a:lnSpc>
                <a:spcPct val="100000"/>
              </a:lnSpc>
              <a:spcBef>
                <a:spcPts val="505"/>
              </a:spcBef>
              <a:tabLst>
                <a:tab pos="2567305" algn="l"/>
                <a:tab pos="3361054" algn="l"/>
                <a:tab pos="4205605" algn="l"/>
              </a:tabLst>
            </a:pPr>
            <a:r>
              <a:rPr dirty="0" sz="1200">
                <a:latin typeface="Arial MT"/>
                <a:cs typeface="Arial MT"/>
              </a:rPr>
              <a:t>EVs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as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%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new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sales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ICE*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BEV*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PHEV*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6" name="object 66" descr=""/>
          <p:cNvSpPr/>
          <p:nvPr/>
        </p:nvSpPr>
        <p:spPr>
          <a:xfrm>
            <a:off x="1075944" y="3521964"/>
            <a:ext cx="2112645" cy="812800"/>
          </a:xfrm>
          <a:custGeom>
            <a:avLst/>
            <a:gdLst/>
            <a:ahLst/>
            <a:cxnLst/>
            <a:rect l="l" t="t" r="r" b="b"/>
            <a:pathLst>
              <a:path w="2112645" h="812800">
                <a:moveTo>
                  <a:pt x="880110" y="690372"/>
                </a:moveTo>
                <a:lnTo>
                  <a:pt x="352044" y="690372"/>
                </a:lnTo>
                <a:lnTo>
                  <a:pt x="497331" y="812800"/>
                </a:lnTo>
                <a:lnTo>
                  <a:pt x="880110" y="690372"/>
                </a:lnTo>
                <a:close/>
              </a:path>
              <a:path w="2112645" h="812800">
                <a:moveTo>
                  <a:pt x="1997202" y="0"/>
                </a:moveTo>
                <a:lnTo>
                  <a:pt x="115062" y="0"/>
                </a:lnTo>
                <a:lnTo>
                  <a:pt x="70273" y="9048"/>
                </a:lnTo>
                <a:lnTo>
                  <a:pt x="33699" y="33718"/>
                </a:lnTo>
                <a:lnTo>
                  <a:pt x="9041" y="70294"/>
                </a:lnTo>
                <a:lnTo>
                  <a:pt x="0" y="115062"/>
                </a:lnTo>
                <a:lnTo>
                  <a:pt x="0" y="575310"/>
                </a:lnTo>
                <a:lnTo>
                  <a:pt x="9041" y="620077"/>
                </a:lnTo>
                <a:lnTo>
                  <a:pt x="33699" y="656653"/>
                </a:lnTo>
                <a:lnTo>
                  <a:pt x="70273" y="681323"/>
                </a:lnTo>
                <a:lnTo>
                  <a:pt x="115062" y="690372"/>
                </a:lnTo>
                <a:lnTo>
                  <a:pt x="1997202" y="690372"/>
                </a:lnTo>
                <a:lnTo>
                  <a:pt x="2041969" y="681323"/>
                </a:lnTo>
                <a:lnTo>
                  <a:pt x="2078545" y="656653"/>
                </a:lnTo>
                <a:lnTo>
                  <a:pt x="2103215" y="620077"/>
                </a:lnTo>
                <a:lnTo>
                  <a:pt x="2112264" y="575310"/>
                </a:lnTo>
                <a:lnTo>
                  <a:pt x="2112264" y="115062"/>
                </a:lnTo>
                <a:lnTo>
                  <a:pt x="2103215" y="70294"/>
                </a:lnTo>
                <a:lnTo>
                  <a:pt x="2078545" y="33718"/>
                </a:lnTo>
                <a:lnTo>
                  <a:pt x="2041969" y="9048"/>
                </a:lnTo>
                <a:lnTo>
                  <a:pt x="1997202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 txBox="1"/>
          <p:nvPr/>
        </p:nvSpPr>
        <p:spPr>
          <a:xfrm>
            <a:off x="1294638" y="3503167"/>
            <a:ext cx="1673225" cy="3733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 indent="3937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Some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analyst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even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say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ICE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peaked</a:t>
            </a:r>
            <a:r>
              <a:rPr dirty="0" sz="12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1340358" y="3832047"/>
            <a:ext cx="158305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2018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all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future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222959" y="3997197"/>
            <a:ext cx="1818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growth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EVs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0" name="object 70" descr=""/>
          <p:cNvSpPr/>
          <p:nvPr/>
        </p:nvSpPr>
        <p:spPr>
          <a:xfrm>
            <a:off x="3416046" y="2116073"/>
            <a:ext cx="463550" cy="2981325"/>
          </a:xfrm>
          <a:custGeom>
            <a:avLst/>
            <a:gdLst/>
            <a:ahLst/>
            <a:cxnLst/>
            <a:rect l="l" t="t" r="r" b="b"/>
            <a:pathLst>
              <a:path w="463550" h="2981325">
                <a:moveTo>
                  <a:pt x="0" y="2980944"/>
                </a:moveTo>
                <a:lnTo>
                  <a:pt x="463296" y="2980944"/>
                </a:lnTo>
                <a:lnTo>
                  <a:pt x="463296" y="0"/>
                </a:lnTo>
                <a:lnTo>
                  <a:pt x="0" y="0"/>
                </a:lnTo>
                <a:lnTo>
                  <a:pt x="0" y="2980944"/>
                </a:lnTo>
                <a:close/>
              </a:path>
            </a:pathLst>
          </a:custGeom>
          <a:ln w="19812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71" name="object 71" descr=""/>
          <p:cNvGrpSpPr/>
          <p:nvPr/>
        </p:nvGrpSpPr>
        <p:grpSpPr>
          <a:xfrm>
            <a:off x="6191821" y="2627376"/>
            <a:ext cx="5406390" cy="2223770"/>
            <a:chOff x="6191821" y="2627376"/>
            <a:chExt cx="5406390" cy="2223770"/>
          </a:xfrm>
        </p:grpSpPr>
        <p:sp>
          <p:nvSpPr>
            <p:cNvPr id="72" name="object 72" descr=""/>
            <p:cNvSpPr/>
            <p:nvPr/>
          </p:nvSpPr>
          <p:spPr>
            <a:xfrm>
              <a:off x="6338316" y="3435095"/>
              <a:ext cx="4403090" cy="1411605"/>
            </a:xfrm>
            <a:custGeom>
              <a:avLst/>
              <a:gdLst/>
              <a:ahLst/>
              <a:cxnLst/>
              <a:rect l="l" t="t" r="r" b="b"/>
              <a:pathLst>
                <a:path w="4403090" h="1411604">
                  <a:moveTo>
                    <a:pt x="355092" y="1129284"/>
                  </a:moveTo>
                  <a:lnTo>
                    <a:pt x="0" y="1129284"/>
                  </a:lnTo>
                  <a:lnTo>
                    <a:pt x="0" y="1411224"/>
                  </a:lnTo>
                  <a:lnTo>
                    <a:pt x="355092" y="1411224"/>
                  </a:lnTo>
                  <a:lnTo>
                    <a:pt x="355092" y="1129284"/>
                  </a:lnTo>
                  <a:close/>
                </a:path>
                <a:path w="4403090" h="1411604">
                  <a:moveTo>
                    <a:pt x="1703832" y="524256"/>
                  </a:moveTo>
                  <a:lnTo>
                    <a:pt x="1348740" y="524256"/>
                  </a:lnTo>
                  <a:lnTo>
                    <a:pt x="1348740" y="1411224"/>
                  </a:lnTo>
                  <a:lnTo>
                    <a:pt x="1703832" y="1411224"/>
                  </a:lnTo>
                  <a:lnTo>
                    <a:pt x="1703832" y="524256"/>
                  </a:lnTo>
                  <a:close/>
                </a:path>
                <a:path w="4403090" h="1411604">
                  <a:moveTo>
                    <a:pt x="3054096" y="160020"/>
                  </a:moveTo>
                  <a:lnTo>
                    <a:pt x="2699004" y="160020"/>
                  </a:lnTo>
                  <a:lnTo>
                    <a:pt x="2699004" y="1411224"/>
                  </a:lnTo>
                  <a:lnTo>
                    <a:pt x="3054096" y="1411224"/>
                  </a:lnTo>
                  <a:lnTo>
                    <a:pt x="3054096" y="160020"/>
                  </a:lnTo>
                  <a:close/>
                </a:path>
                <a:path w="4403090" h="1411604">
                  <a:moveTo>
                    <a:pt x="4402836" y="0"/>
                  </a:moveTo>
                  <a:lnTo>
                    <a:pt x="4047744" y="0"/>
                  </a:lnTo>
                  <a:lnTo>
                    <a:pt x="4047744" y="1411224"/>
                  </a:lnTo>
                  <a:lnTo>
                    <a:pt x="4402836" y="1411224"/>
                  </a:lnTo>
                  <a:lnTo>
                    <a:pt x="4402836" y="0"/>
                  </a:lnTo>
                  <a:close/>
                </a:path>
              </a:pathLst>
            </a:custGeom>
            <a:solidFill>
              <a:srgbClr val="C3CF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6693408" y="2666999"/>
              <a:ext cx="4403090" cy="2179320"/>
            </a:xfrm>
            <a:custGeom>
              <a:avLst/>
              <a:gdLst/>
              <a:ahLst/>
              <a:cxnLst/>
              <a:rect l="l" t="t" r="r" b="b"/>
              <a:pathLst>
                <a:path w="4403090" h="2179320">
                  <a:moveTo>
                    <a:pt x="355092" y="1856232"/>
                  </a:moveTo>
                  <a:lnTo>
                    <a:pt x="0" y="1856232"/>
                  </a:lnTo>
                  <a:lnTo>
                    <a:pt x="0" y="2179320"/>
                  </a:lnTo>
                  <a:lnTo>
                    <a:pt x="355092" y="2179320"/>
                  </a:lnTo>
                  <a:lnTo>
                    <a:pt x="355092" y="1856232"/>
                  </a:lnTo>
                  <a:close/>
                </a:path>
                <a:path w="4403090" h="2179320">
                  <a:moveTo>
                    <a:pt x="1703832" y="1211580"/>
                  </a:moveTo>
                  <a:lnTo>
                    <a:pt x="1348740" y="1211580"/>
                  </a:lnTo>
                  <a:lnTo>
                    <a:pt x="1348740" y="2179320"/>
                  </a:lnTo>
                  <a:lnTo>
                    <a:pt x="1703832" y="2179320"/>
                  </a:lnTo>
                  <a:lnTo>
                    <a:pt x="1703832" y="1211580"/>
                  </a:lnTo>
                  <a:close/>
                </a:path>
                <a:path w="4403090" h="2179320">
                  <a:moveTo>
                    <a:pt x="3054096" y="445008"/>
                  </a:moveTo>
                  <a:lnTo>
                    <a:pt x="2699004" y="445008"/>
                  </a:lnTo>
                  <a:lnTo>
                    <a:pt x="2699004" y="2179320"/>
                  </a:lnTo>
                  <a:lnTo>
                    <a:pt x="3054096" y="2179320"/>
                  </a:lnTo>
                  <a:lnTo>
                    <a:pt x="3054096" y="445008"/>
                  </a:lnTo>
                  <a:close/>
                </a:path>
                <a:path w="4403090" h="2179320">
                  <a:moveTo>
                    <a:pt x="4402836" y="0"/>
                  </a:moveTo>
                  <a:lnTo>
                    <a:pt x="4047744" y="0"/>
                  </a:lnTo>
                  <a:lnTo>
                    <a:pt x="4047744" y="2179320"/>
                  </a:lnTo>
                  <a:lnTo>
                    <a:pt x="4402836" y="2179320"/>
                  </a:lnTo>
                  <a:lnTo>
                    <a:pt x="4402836" y="0"/>
                  </a:lnTo>
                  <a:close/>
                </a:path>
              </a:pathLst>
            </a:custGeom>
            <a:solidFill>
              <a:srgbClr val="6E8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7048500" y="2627375"/>
              <a:ext cx="4403090" cy="2219325"/>
            </a:xfrm>
            <a:custGeom>
              <a:avLst/>
              <a:gdLst/>
              <a:ahLst/>
              <a:cxnLst/>
              <a:rect l="l" t="t" r="r" b="b"/>
              <a:pathLst>
                <a:path w="4403090" h="2219325">
                  <a:moveTo>
                    <a:pt x="355092" y="1775460"/>
                  </a:moveTo>
                  <a:lnTo>
                    <a:pt x="0" y="1775460"/>
                  </a:lnTo>
                  <a:lnTo>
                    <a:pt x="0" y="2218944"/>
                  </a:lnTo>
                  <a:lnTo>
                    <a:pt x="355092" y="2218944"/>
                  </a:lnTo>
                  <a:lnTo>
                    <a:pt x="355092" y="1775460"/>
                  </a:lnTo>
                  <a:close/>
                </a:path>
                <a:path w="4403090" h="2219325">
                  <a:moveTo>
                    <a:pt x="1703832" y="1089660"/>
                  </a:moveTo>
                  <a:lnTo>
                    <a:pt x="1348740" y="1089660"/>
                  </a:lnTo>
                  <a:lnTo>
                    <a:pt x="1348740" y="2218944"/>
                  </a:lnTo>
                  <a:lnTo>
                    <a:pt x="1703832" y="2218944"/>
                  </a:lnTo>
                  <a:lnTo>
                    <a:pt x="1703832" y="1089660"/>
                  </a:lnTo>
                  <a:close/>
                </a:path>
                <a:path w="4403090" h="2219325">
                  <a:moveTo>
                    <a:pt x="3054096" y="484632"/>
                  </a:moveTo>
                  <a:lnTo>
                    <a:pt x="2699004" y="484632"/>
                  </a:lnTo>
                  <a:lnTo>
                    <a:pt x="2699004" y="2218944"/>
                  </a:lnTo>
                  <a:lnTo>
                    <a:pt x="3054096" y="2218944"/>
                  </a:lnTo>
                  <a:lnTo>
                    <a:pt x="3054096" y="484632"/>
                  </a:lnTo>
                  <a:close/>
                </a:path>
                <a:path w="4403090" h="2219325">
                  <a:moveTo>
                    <a:pt x="4402836" y="0"/>
                  </a:moveTo>
                  <a:lnTo>
                    <a:pt x="4047744" y="0"/>
                  </a:lnTo>
                  <a:lnTo>
                    <a:pt x="4047744" y="2218944"/>
                  </a:lnTo>
                  <a:lnTo>
                    <a:pt x="4402836" y="2218944"/>
                  </a:lnTo>
                  <a:lnTo>
                    <a:pt x="4402836" y="0"/>
                  </a:lnTo>
                  <a:close/>
                </a:path>
              </a:pathLst>
            </a:custGeom>
            <a:solidFill>
              <a:srgbClr val="364D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6196584" y="4846320"/>
              <a:ext cx="5396865" cy="0"/>
            </a:xfrm>
            <a:custGeom>
              <a:avLst/>
              <a:gdLst/>
              <a:ahLst/>
              <a:cxnLst/>
              <a:rect l="l" t="t" r="r" b="b"/>
              <a:pathLst>
                <a:path w="5396865" h="0">
                  <a:moveTo>
                    <a:pt x="0" y="0"/>
                  </a:moveTo>
                  <a:lnTo>
                    <a:pt x="539648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 descr=""/>
          <p:cNvSpPr txBox="1"/>
          <p:nvPr/>
        </p:nvSpPr>
        <p:spPr>
          <a:xfrm>
            <a:off x="6461252" y="4348733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 MT"/>
                <a:cs typeface="Arial MT"/>
              </a:rPr>
              <a:t>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7768590" y="3738498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9118218" y="3374263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31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10467593" y="3212033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35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6816597" y="4303521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 MT"/>
                <a:cs typeface="Arial MT"/>
              </a:rPr>
              <a:t>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8123681" y="3656838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10822685" y="2446401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54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7134859" y="4181094"/>
            <a:ext cx="1752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latin typeface="Arial MT"/>
                <a:cs typeface="Arial MT"/>
              </a:rPr>
              <a:t>11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8478773" y="3494608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9473310" y="2890773"/>
            <a:ext cx="5511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665" algn="l"/>
              </a:tabLst>
            </a:pPr>
            <a:r>
              <a:rPr dirty="0" sz="1200" spc="-25">
                <a:latin typeface="Arial MT"/>
                <a:cs typeface="Arial MT"/>
              </a:rPr>
              <a:t>43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5">
                <a:latin typeface="Arial MT"/>
                <a:cs typeface="Arial MT"/>
              </a:rPr>
              <a:t>43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11178031" y="24056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55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7" name="object 87" descr=""/>
          <p:cNvGrpSpPr/>
          <p:nvPr/>
        </p:nvGrpSpPr>
        <p:grpSpPr>
          <a:xfrm>
            <a:off x="6508750" y="2224785"/>
            <a:ext cx="4804410" cy="2117090"/>
            <a:chOff x="6508750" y="2224785"/>
            <a:chExt cx="4804410" cy="2117090"/>
          </a:xfrm>
        </p:grpSpPr>
        <p:pic>
          <p:nvPicPr>
            <p:cNvPr id="88" name="object 8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8708" y="4005071"/>
              <a:ext cx="76200" cy="168275"/>
            </a:xfrm>
            <a:prstGeom prst="rect">
              <a:avLst/>
            </a:prstGeom>
          </p:spPr>
        </p:pic>
        <p:sp>
          <p:nvSpPr>
            <p:cNvPr id="89" name="object 89" descr=""/>
            <p:cNvSpPr/>
            <p:nvPr/>
          </p:nvSpPr>
          <p:spPr>
            <a:xfrm>
              <a:off x="6515100" y="3319271"/>
              <a:ext cx="2059939" cy="1016000"/>
            </a:xfrm>
            <a:custGeom>
              <a:avLst/>
              <a:gdLst/>
              <a:ahLst/>
              <a:cxnLst/>
              <a:rect l="l" t="t" r="r" b="b"/>
              <a:pathLst>
                <a:path w="2059940" h="1016000">
                  <a:moveTo>
                    <a:pt x="0" y="685800"/>
                  </a:moveTo>
                  <a:lnTo>
                    <a:pt x="711200" y="685800"/>
                  </a:lnTo>
                </a:path>
                <a:path w="2059940" h="1016000">
                  <a:moveTo>
                    <a:pt x="0" y="1016000"/>
                  </a:moveTo>
                  <a:lnTo>
                    <a:pt x="0" y="685800"/>
                  </a:lnTo>
                </a:path>
                <a:path w="2059940" h="1016000">
                  <a:moveTo>
                    <a:pt x="1348740" y="411225"/>
                  </a:moveTo>
                  <a:lnTo>
                    <a:pt x="1348740" y="0"/>
                  </a:lnTo>
                </a:path>
                <a:path w="2059940" h="1016000">
                  <a:moveTo>
                    <a:pt x="1348740" y="0"/>
                  </a:moveTo>
                  <a:lnTo>
                    <a:pt x="205994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7448" y="3319271"/>
              <a:ext cx="76200" cy="168275"/>
            </a:xfrm>
            <a:prstGeom prst="rect">
              <a:avLst/>
            </a:prstGeom>
          </p:spPr>
        </p:pic>
        <p:sp>
          <p:nvSpPr>
            <p:cNvPr id="91" name="object 91" descr=""/>
            <p:cNvSpPr/>
            <p:nvPr/>
          </p:nvSpPr>
          <p:spPr>
            <a:xfrm>
              <a:off x="9214104" y="2714243"/>
              <a:ext cx="711200" cy="652780"/>
            </a:xfrm>
            <a:custGeom>
              <a:avLst/>
              <a:gdLst/>
              <a:ahLst/>
              <a:cxnLst/>
              <a:rect l="l" t="t" r="r" b="b"/>
              <a:pathLst>
                <a:path w="711200" h="652779">
                  <a:moveTo>
                    <a:pt x="0" y="652398"/>
                  </a:moveTo>
                  <a:lnTo>
                    <a:pt x="0" y="0"/>
                  </a:lnTo>
                </a:path>
                <a:path w="711200" h="652779">
                  <a:moveTo>
                    <a:pt x="0" y="0"/>
                  </a:moveTo>
                  <a:lnTo>
                    <a:pt x="7112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7711" y="2714243"/>
              <a:ext cx="76200" cy="168275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6452" y="2231135"/>
              <a:ext cx="76200" cy="168275"/>
            </a:xfrm>
            <a:prstGeom prst="rect">
              <a:avLst/>
            </a:prstGeom>
          </p:spPr>
        </p:pic>
        <p:sp>
          <p:nvSpPr>
            <p:cNvPr id="94" name="object 94" descr=""/>
            <p:cNvSpPr/>
            <p:nvPr/>
          </p:nvSpPr>
          <p:spPr>
            <a:xfrm>
              <a:off x="10562844" y="2231135"/>
              <a:ext cx="711200" cy="974725"/>
            </a:xfrm>
            <a:custGeom>
              <a:avLst/>
              <a:gdLst/>
              <a:ahLst/>
              <a:cxnLst/>
              <a:rect l="l" t="t" r="r" b="b"/>
              <a:pathLst>
                <a:path w="711200" h="974725">
                  <a:moveTo>
                    <a:pt x="0" y="974725"/>
                  </a:moveTo>
                  <a:lnTo>
                    <a:pt x="0" y="0"/>
                  </a:lnTo>
                </a:path>
                <a:path w="711200" h="974725">
                  <a:moveTo>
                    <a:pt x="0" y="0"/>
                  </a:moveTo>
                  <a:lnTo>
                    <a:pt x="71120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6592823" y="3877055"/>
              <a:ext cx="556260" cy="259079"/>
            </a:xfrm>
            <a:custGeom>
              <a:avLst/>
              <a:gdLst/>
              <a:ahLst/>
              <a:cxnLst/>
              <a:rect l="l" t="t" r="r" b="b"/>
              <a:pathLst>
                <a:path w="556259" h="259079">
                  <a:moveTo>
                    <a:pt x="278129" y="0"/>
                  </a:moveTo>
                  <a:lnTo>
                    <a:pt x="214337" y="3423"/>
                  </a:lnTo>
                  <a:lnTo>
                    <a:pt x="155787" y="13173"/>
                  </a:lnTo>
                  <a:lnTo>
                    <a:pt x="104147" y="28471"/>
                  </a:lnTo>
                  <a:lnTo>
                    <a:pt x="61082" y="48536"/>
                  </a:lnTo>
                  <a:lnTo>
                    <a:pt x="28258" y="72589"/>
                  </a:lnTo>
                  <a:lnTo>
                    <a:pt x="0" y="129540"/>
                  </a:lnTo>
                  <a:lnTo>
                    <a:pt x="7342" y="159229"/>
                  </a:lnTo>
                  <a:lnTo>
                    <a:pt x="61082" y="210543"/>
                  </a:lnTo>
                  <a:lnTo>
                    <a:pt x="104147" y="230608"/>
                  </a:lnTo>
                  <a:lnTo>
                    <a:pt x="155787" y="245906"/>
                  </a:lnTo>
                  <a:lnTo>
                    <a:pt x="214337" y="255656"/>
                  </a:lnTo>
                  <a:lnTo>
                    <a:pt x="278129" y="259080"/>
                  </a:lnTo>
                  <a:lnTo>
                    <a:pt x="341882" y="255656"/>
                  </a:lnTo>
                  <a:lnTo>
                    <a:pt x="400416" y="245906"/>
                  </a:lnTo>
                  <a:lnTo>
                    <a:pt x="452059" y="230608"/>
                  </a:lnTo>
                  <a:lnTo>
                    <a:pt x="495137" y="210543"/>
                  </a:lnTo>
                  <a:lnTo>
                    <a:pt x="527979" y="186490"/>
                  </a:lnTo>
                  <a:lnTo>
                    <a:pt x="556259" y="129540"/>
                  </a:lnTo>
                  <a:lnTo>
                    <a:pt x="548911" y="99850"/>
                  </a:lnTo>
                  <a:lnTo>
                    <a:pt x="495137" y="48536"/>
                  </a:lnTo>
                  <a:lnTo>
                    <a:pt x="452059" y="28471"/>
                  </a:lnTo>
                  <a:lnTo>
                    <a:pt x="400416" y="13173"/>
                  </a:lnTo>
                  <a:lnTo>
                    <a:pt x="341882" y="3423"/>
                  </a:lnTo>
                  <a:lnTo>
                    <a:pt x="2781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6592823" y="3877055"/>
              <a:ext cx="556260" cy="259079"/>
            </a:xfrm>
            <a:custGeom>
              <a:avLst/>
              <a:gdLst/>
              <a:ahLst/>
              <a:cxnLst/>
              <a:rect l="l" t="t" r="r" b="b"/>
              <a:pathLst>
                <a:path w="556259" h="259079">
                  <a:moveTo>
                    <a:pt x="0" y="129540"/>
                  </a:moveTo>
                  <a:lnTo>
                    <a:pt x="28258" y="72589"/>
                  </a:lnTo>
                  <a:lnTo>
                    <a:pt x="61082" y="48536"/>
                  </a:lnTo>
                  <a:lnTo>
                    <a:pt x="104147" y="28471"/>
                  </a:lnTo>
                  <a:lnTo>
                    <a:pt x="155787" y="13173"/>
                  </a:lnTo>
                  <a:lnTo>
                    <a:pt x="214337" y="3423"/>
                  </a:lnTo>
                  <a:lnTo>
                    <a:pt x="278129" y="0"/>
                  </a:lnTo>
                  <a:lnTo>
                    <a:pt x="341882" y="3423"/>
                  </a:lnTo>
                  <a:lnTo>
                    <a:pt x="400416" y="13173"/>
                  </a:lnTo>
                  <a:lnTo>
                    <a:pt x="452059" y="28471"/>
                  </a:lnTo>
                  <a:lnTo>
                    <a:pt x="495137" y="48536"/>
                  </a:lnTo>
                  <a:lnTo>
                    <a:pt x="527979" y="72589"/>
                  </a:lnTo>
                  <a:lnTo>
                    <a:pt x="556259" y="129540"/>
                  </a:lnTo>
                  <a:lnTo>
                    <a:pt x="548911" y="159229"/>
                  </a:lnTo>
                  <a:lnTo>
                    <a:pt x="495137" y="210543"/>
                  </a:lnTo>
                  <a:lnTo>
                    <a:pt x="452059" y="230608"/>
                  </a:lnTo>
                  <a:lnTo>
                    <a:pt x="400416" y="245906"/>
                  </a:lnTo>
                  <a:lnTo>
                    <a:pt x="341882" y="255656"/>
                  </a:lnTo>
                  <a:lnTo>
                    <a:pt x="278129" y="259080"/>
                  </a:lnTo>
                  <a:lnTo>
                    <a:pt x="214337" y="255656"/>
                  </a:lnTo>
                  <a:lnTo>
                    <a:pt x="155787" y="245906"/>
                  </a:lnTo>
                  <a:lnTo>
                    <a:pt x="104147" y="230608"/>
                  </a:lnTo>
                  <a:lnTo>
                    <a:pt x="61082" y="210543"/>
                  </a:lnTo>
                  <a:lnTo>
                    <a:pt x="28258" y="186490"/>
                  </a:lnTo>
                  <a:lnTo>
                    <a:pt x="0" y="12954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 descr=""/>
          <p:cNvSpPr txBox="1"/>
          <p:nvPr/>
        </p:nvSpPr>
        <p:spPr>
          <a:xfrm>
            <a:off x="6662673" y="3898138"/>
            <a:ext cx="41973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+57%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8" name="object 98" descr=""/>
          <p:cNvGrpSpPr/>
          <p:nvPr/>
        </p:nvGrpSpPr>
        <p:grpSpPr>
          <a:xfrm>
            <a:off x="7936801" y="3186493"/>
            <a:ext cx="565785" cy="268605"/>
            <a:chOff x="7936801" y="3186493"/>
            <a:chExt cx="565785" cy="268605"/>
          </a:xfrm>
        </p:grpSpPr>
        <p:sp>
          <p:nvSpPr>
            <p:cNvPr id="99" name="object 99" descr=""/>
            <p:cNvSpPr/>
            <p:nvPr/>
          </p:nvSpPr>
          <p:spPr>
            <a:xfrm>
              <a:off x="7941564" y="3191255"/>
              <a:ext cx="556260" cy="259079"/>
            </a:xfrm>
            <a:custGeom>
              <a:avLst/>
              <a:gdLst/>
              <a:ahLst/>
              <a:cxnLst/>
              <a:rect l="l" t="t" r="r" b="b"/>
              <a:pathLst>
                <a:path w="556259" h="259079">
                  <a:moveTo>
                    <a:pt x="278129" y="0"/>
                  </a:moveTo>
                  <a:lnTo>
                    <a:pt x="214337" y="3423"/>
                  </a:lnTo>
                  <a:lnTo>
                    <a:pt x="155787" y="13173"/>
                  </a:lnTo>
                  <a:lnTo>
                    <a:pt x="104147" y="28471"/>
                  </a:lnTo>
                  <a:lnTo>
                    <a:pt x="61082" y="48536"/>
                  </a:lnTo>
                  <a:lnTo>
                    <a:pt x="28258" y="72589"/>
                  </a:lnTo>
                  <a:lnTo>
                    <a:pt x="0" y="129540"/>
                  </a:lnTo>
                  <a:lnTo>
                    <a:pt x="7342" y="159229"/>
                  </a:lnTo>
                  <a:lnTo>
                    <a:pt x="61082" y="210543"/>
                  </a:lnTo>
                  <a:lnTo>
                    <a:pt x="104147" y="230608"/>
                  </a:lnTo>
                  <a:lnTo>
                    <a:pt x="155787" y="245906"/>
                  </a:lnTo>
                  <a:lnTo>
                    <a:pt x="214337" y="255656"/>
                  </a:lnTo>
                  <a:lnTo>
                    <a:pt x="278129" y="259080"/>
                  </a:lnTo>
                  <a:lnTo>
                    <a:pt x="341922" y="255656"/>
                  </a:lnTo>
                  <a:lnTo>
                    <a:pt x="400472" y="245906"/>
                  </a:lnTo>
                  <a:lnTo>
                    <a:pt x="452112" y="230608"/>
                  </a:lnTo>
                  <a:lnTo>
                    <a:pt x="495177" y="210543"/>
                  </a:lnTo>
                  <a:lnTo>
                    <a:pt x="528001" y="186490"/>
                  </a:lnTo>
                  <a:lnTo>
                    <a:pt x="556259" y="129540"/>
                  </a:lnTo>
                  <a:lnTo>
                    <a:pt x="548917" y="99850"/>
                  </a:lnTo>
                  <a:lnTo>
                    <a:pt x="495177" y="48536"/>
                  </a:lnTo>
                  <a:lnTo>
                    <a:pt x="452112" y="28471"/>
                  </a:lnTo>
                  <a:lnTo>
                    <a:pt x="400472" y="13173"/>
                  </a:lnTo>
                  <a:lnTo>
                    <a:pt x="341922" y="3423"/>
                  </a:lnTo>
                  <a:lnTo>
                    <a:pt x="2781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7941564" y="3191255"/>
              <a:ext cx="556260" cy="259079"/>
            </a:xfrm>
            <a:custGeom>
              <a:avLst/>
              <a:gdLst/>
              <a:ahLst/>
              <a:cxnLst/>
              <a:rect l="l" t="t" r="r" b="b"/>
              <a:pathLst>
                <a:path w="556259" h="259079">
                  <a:moveTo>
                    <a:pt x="0" y="129540"/>
                  </a:moveTo>
                  <a:lnTo>
                    <a:pt x="28258" y="72589"/>
                  </a:lnTo>
                  <a:lnTo>
                    <a:pt x="61082" y="48536"/>
                  </a:lnTo>
                  <a:lnTo>
                    <a:pt x="104147" y="28471"/>
                  </a:lnTo>
                  <a:lnTo>
                    <a:pt x="155787" y="13173"/>
                  </a:lnTo>
                  <a:lnTo>
                    <a:pt x="214337" y="3423"/>
                  </a:lnTo>
                  <a:lnTo>
                    <a:pt x="278129" y="0"/>
                  </a:lnTo>
                  <a:lnTo>
                    <a:pt x="341922" y="3423"/>
                  </a:lnTo>
                  <a:lnTo>
                    <a:pt x="400472" y="13173"/>
                  </a:lnTo>
                  <a:lnTo>
                    <a:pt x="452112" y="28471"/>
                  </a:lnTo>
                  <a:lnTo>
                    <a:pt x="495177" y="48536"/>
                  </a:lnTo>
                  <a:lnTo>
                    <a:pt x="528001" y="72589"/>
                  </a:lnTo>
                  <a:lnTo>
                    <a:pt x="556259" y="129540"/>
                  </a:lnTo>
                  <a:lnTo>
                    <a:pt x="548917" y="159229"/>
                  </a:lnTo>
                  <a:lnTo>
                    <a:pt x="495177" y="210543"/>
                  </a:lnTo>
                  <a:lnTo>
                    <a:pt x="452112" y="230608"/>
                  </a:lnTo>
                  <a:lnTo>
                    <a:pt x="400472" y="245906"/>
                  </a:lnTo>
                  <a:lnTo>
                    <a:pt x="341922" y="255656"/>
                  </a:lnTo>
                  <a:lnTo>
                    <a:pt x="278129" y="259080"/>
                  </a:lnTo>
                  <a:lnTo>
                    <a:pt x="214337" y="255656"/>
                  </a:lnTo>
                  <a:lnTo>
                    <a:pt x="155787" y="245906"/>
                  </a:lnTo>
                  <a:lnTo>
                    <a:pt x="104147" y="230608"/>
                  </a:lnTo>
                  <a:lnTo>
                    <a:pt x="61082" y="210543"/>
                  </a:lnTo>
                  <a:lnTo>
                    <a:pt x="28258" y="186490"/>
                  </a:lnTo>
                  <a:lnTo>
                    <a:pt x="0" y="1295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 descr=""/>
          <p:cNvSpPr txBox="1"/>
          <p:nvPr/>
        </p:nvSpPr>
        <p:spPr>
          <a:xfrm>
            <a:off x="8012430" y="3211779"/>
            <a:ext cx="4203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+27%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2" name="object 102" descr=""/>
          <p:cNvGrpSpPr/>
          <p:nvPr/>
        </p:nvGrpSpPr>
        <p:grpSpPr>
          <a:xfrm>
            <a:off x="9287065" y="2581465"/>
            <a:ext cx="564515" cy="268605"/>
            <a:chOff x="9287065" y="2581465"/>
            <a:chExt cx="564515" cy="268605"/>
          </a:xfrm>
        </p:grpSpPr>
        <p:sp>
          <p:nvSpPr>
            <p:cNvPr id="103" name="object 103" descr=""/>
            <p:cNvSpPr/>
            <p:nvPr/>
          </p:nvSpPr>
          <p:spPr>
            <a:xfrm>
              <a:off x="9291828" y="2586227"/>
              <a:ext cx="554990" cy="259079"/>
            </a:xfrm>
            <a:custGeom>
              <a:avLst/>
              <a:gdLst/>
              <a:ahLst/>
              <a:cxnLst/>
              <a:rect l="l" t="t" r="r" b="b"/>
              <a:pathLst>
                <a:path w="554990" h="259080">
                  <a:moveTo>
                    <a:pt x="277368" y="0"/>
                  </a:moveTo>
                  <a:lnTo>
                    <a:pt x="213777" y="3423"/>
                  </a:lnTo>
                  <a:lnTo>
                    <a:pt x="155399" y="13173"/>
                  </a:lnTo>
                  <a:lnTo>
                    <a:pt x="103898" y="28471"/>
                  </a:lnTo>
                  <a:lnTo>
                    <a:pt x="60942" y="48536"/>
                  </a:lnTo>
                  <a:lnTo>
                    <a:pt x="28196" y="72589"/>
                  </a:lnTo>
                  <a:lnTo>
                    <a:pt x="0" y="129539"/>
                  </a:lnTo>
                  <a:lnTo>
                    <a:pt x="7326" y="159229"/>
                  </a:lnTo>
                  <a:lnTo>
                    <a:pt x="60942" y="210543"/>
                  </a:lnTo>
                  <a:lnTo>
                    <a:pt x="103898" y="230608"/>
                  </a:lnTo>
                  <a:lnTo>
                    <a:pt x="155399" y="245906"/>
                  </a:lnTo>
                  <a:lnTo>
                    <a:pt x="213777" y="255656"/>
                  </a:lnTo>
                  <a:lnTo>
                    <a:pt x="277368" y="259080"/>
                  </a:lnTo>
                  <a:lnTo>
                    <a:pt x="340958" y="255656"/>
                  </a:lnTo>
                  <a:lnTo>
                    <a:pt x="399336" y="245906"/>
                  </a:lnTo>
                  <a:lnTo>
                    <a:pt x="450837" y="230608"/>
                  </a:lnTo>
                  <a:lnTo>
                    <a:pt x="493793" y="210543"/>
                  </a:lnTo>
                  <a:lnTo>
                    <a:pt x="526539" y="186490"/>
                  </a:lnTo>
                  <a:lnTo>
                    <a:pt x="554736" y="129539"/>
                  </a:lnTo>
                  <a:lnTo>
                    <a:pt x="547409" y="99850"/>
                  </a:lnTo>
                  <a:lnTo>
                    <a:pt x="493793" y="48536"/>
                  </a:lnTo>
                  <a:lnTo>
                    <a:pt x="450837" y="28471"/>
                  </a:lnTo>
                  <a:lnTo>
                    <a:pt x="399336" y="13173"/>
                  </a:lnTo>
                  <a:lnTo>
                    <a:pt x="340958" y="3423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9291828" y="2586227"/>
              <a:ext cx="554990" cy="259079"/>
            </a:xfrm>
            <a:custGeom>
              <a:avLst/>
              <a:gdLst/>
              <a:ahLst/>
              <a:cxnLst/>
              <a:rect l="l" t="t" r="r" b="b"/>
              <a:pathLst>
                <a:path w="554990" h="259080">
                  <a:moveTo>
                    <a:pt x="0" y="129539"/>
                  </a:moveTo>
                  <a:lnTo>
                    <a:pt x="28196" y="72589"/>
                  </a:lnTo>
                  <a:lnTo>
                    <a:pt x="60942" y="48536"/>
                  </a:lnTo>
                  <a:lnTo>
                    <a:pt x="103898" y="28471"/>
                  </a:lnTo>
                  <a:lnTo>
                    <a:pt x="155399" y="13173"/>
                  </a:lnTo>
                  <a:lnTo>
                    <a:pt x="213777" y="3423"/>
                  </a:lnTo>
                  <a:lnTo>
                    <a:pt x="277368" y="0"/>
                  </a:lnTo>
                  <a:lnTo>
                    <a:pt x="340958" y="3423"/>
                  </a:lnTo>
                  <a:lnTo>
                    <a:pt x="399336" y="13173"/>
                  </a:lnTo>
                  <a:lnTo>
                    <a:pt x="450837" y="28471"/>
                  </a:lnTo>
                  <a:lnTo>
                    <a:pt x="493793" y="48536"/>
                  </a:lnTo>
                  <a:lnTo>
                    <a:pt x="526539" y="72589"/>
                  </a:lnTo>
                  <a:lnTo>
                    <a:pt x="554736" y="129539"/>
                  </a:lnTo>
                  <a:lnTo>
                    <a:pt x="547409" y="159229"/>
                  </a:lnTo>
                  <a:lnTo>
                    <a:pt x="493793" y="210543"/>
                  </a:lnTo>
                  <a:lnTo>
                    <a:pt x="450837" y="230608"/>
                  </a:lnTo>
                  <a:lnTo>
                    <a:pt x="399336" y="245906"/>
                  </a:lnTo>
                  <a:lnTo>
                    <a:pt x="340958" y="255656"/>
                  </a:lnTo>
                  <a:lnTo>
                    <a:pt x="277368" y="259080"/>
                  </a:lnTo>
                  <a:lnTo>
                    <a:pt x="213777" y="255656"/>
                  </a:lnTo>
                  <a:lnTo>
                    <a:pt x="155399" y="245906"/>
                  </a:lnTo>
                  <a:lnTo>
                    <a:pt x="103898" y="230608"/>
                  </a:lnTo>
                  <a:lnTo>
                    <a:pt x="60942" y="210543"/>
                  </a:lnTo>
                  <a:lnTo>
                    <a:pt x="28196" y="186490"/>
                  </a:lnTo>
                  <a:lnTo>
                    <a:pt x="0" y="1295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 descr=""/>
          <p:cNvSpPr txBox="1"/>
          <p:nvPr/>
        </p:nvSpPr>
        <p:spPr>
          <a:xfrm>
            <a:off x="9362058" y="2607309"/>
            <a:ext cx="41973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+39%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6" name="object 106" descr=""/>
          <p:cNvGrpSpPr/>
          <p:nvPr/>
        </p:nvGrpSpPr>
        <p:grpSpPr>
          <a:xfrm>
            <a:off x="10635805" y="2096833"/>
            <a:ext cx="565785" cy="268605"/>
            <a:chOff x="10635805" y="2096833"/>
            <a:chExt cx="565785" cy="268605"/>
          </a:xfrm>
        </p:grpSpPr>
        <p:sp>
          <p:nvSpPr>
            <p:cNvPr id="107" name="object 107" descr=""/>
            <p:cNvSpPr/>
            <p:nvPr/>
          </p:nvSpPr>
          <p:spPr>
            <a:xfrm>
              <a:off x="10640568" y="2101595"/>
              <a:ext cx="556260" cy="259079"/>
            </a:xfrm>
            <a:custGeom>
              <a:avLst/>
              <a:gdLst/>
              <a:ahLst/>
              <a:cxnLst/>
              <a:rect l="l" t="t" r="r" b="b"/>
              <a:pathLst>
                <a:path w="556259" h="259080">
                  <a:moveTo>
                    <a:pt x="278129" y="0"/>
                  </a:moveTo>
                  <a:lnTo>
                    <a:pt x="214337" y="3423"/>
                  </a:lnTo>
                  <a:lnTo>
                    <a:pt x="155787" y="13173"/>
                  </a:lnTo>
                  <a:lnTo>
                    <a:pt x="104147" y="28471"/>
                  </a:lnTo>
                  <a:lnTo>
                    <a:pt x="61082" y="48536"/>
                  </a:lnTo>
                  <a:lnTo>
                    <a:pt x="28258" y="72589"/>
                  </a:lnTo>
                  <a:lnTo>
                    <a:pt x="0" y="129539"/>
                  </a:lnTo>
                  <a:lnTo>
                    <a:pt x="7342" y="159229"/>
                  </a:lnTo>
                  <a:lnTo>
                    <a:pt x="61082" y="210543"/>
                  </a:lnTo>
                  <a:lnTo>
                    <a:pt x="104147" y="230608"/>
                  </a:lnTo>
                  <a:lnTo>
                    <a:pt x="155787" y="245906"/>
                  </a:lnTo>
                  <a:lnTo>
                    <a:pt x="214337" y="255656"/>
                  </a:lnTo>
                  <a:lnTo>
                    <a:pt x="278129" y="259079"/>
                  </a:lnTo>
                  <a:lnTo>
                    <a:pt x="341922" y="255656"/>
                  </a:lnTo>
                  <a:lnTo>
                    <a:pt x="400472" y="245906"/>
                  </a:lnTo>
                  <a:lnTo>
                    <a:pt x="452112" y="230608"/>
                  </a:lnTo>
                  <a:lnTo>
                    <a:pt x="495177" y="210543"/>
                  </a:lnTo>
                  <a:lnTo>
                    <a:pt x="528001" y="186490"/>
                  </a:lnTo>
                  <a:lnTo>
                    <a:pt x="556259" y="129539"/>
                  </a:lnTo>
                  <a:lnTo>
                    <a:pt x="548917" y="99850"/>
                  </a:lnTo>
                  <a:lnTo>
                    <a:pt x="495177" y="48536"/>
                  </a:lnTo>
                  <a:lnTo>
                    <a:pt x="452112" y="28471"/>
                  </a:lnTo>
                  <a:lnTo>
                    <a:pt x="400472" y="13173"/>
                  </a:lnTo>
                  <a:lnTo>
                    <a:pt x="341922" y="3423"/>
                  </a:lnTo>
                  <a:lnTo>
                    <a:pt x="2781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10640568" y="2101595"/>
              <a:ext cx="556260" cy="259079"/>
            </a:xfrm>
            <a:custGeom>
              <a:avLst/>
              <a:gdLst/>
              <a:ahLst/>
              <a:cxnLst/>
              <a:rect l="l" t="t" r="r" b="b"/>
              <a:pathLst>
                <a:path w="556259" h="259080">
                  <a:moveTo>
                    <a:pt x="0" y="129539"/>
                  </a:moveTo>
                  <a:lnTo>
                    <a:pt x="28258" y="72589"/>
                  </a:lnTo>
                  <a:lnTo>
                    <a:pt x="61082" y="48536"/>
                  </a:lnTo>
                  <a:lnTo>
                    <a:pt x="104147" y="28471"/>
                  </a:lnTo>
                  <a:lnTo>
                    <a:pt x="155787" y="13173"/>
                  </a:lnTo>
                  <a:lnTo>
                    <a:pt x="214337" y="3423"/>
                  </a:lnTo>
                  <a:lnTo>
                    <a:pt x="278129" y="0"/>
                  </a:lnTo>
                  <a:lnTo>
                    <a:pt x="341922" y="3423"/>
                  </a:lnTo>
                  <a:lnTo>
                    <a:pt x="400472" y="13173"/>
                  </a:lnTo>
                  <a:lnTo>
                    <a:pt x="452112" y="28471"/>
                  </a:lnTo>
                  <a:lnTo>
                    <a:pt x="495177" y="48536"/>
                  </a:lnTo>
                  <a:lnTo>
                    <a:pt x="528001" y="72589"/>
                  </a:lnTo>
                  <a:lnTo>
                    <a:pt x="556259" y="129539"/>
                  </a:lnTo>
                  <a:lnTo>
                    <a:pt x="548917" y="159229"/>
                  </a:lnTo>
                  <a:lnTo>
                    <a:pt x="495177" y="210543"/>
                  </a:lnTo>
                  <a:lnTo>
                    <a:pt x="452112" y="230608"/>
                  </a:lnTo>
                  <a:lnTo>
                    <a:pt x="400472" y="245906"/>
                  </a:lnTo>
                  <a:lnTo>
                    <a:pt x="341922" y="255656"/>
                  </a:lnTo>
                  <a:lnTo>
                    <a:pt x="278129" y="259079"/>
                  </a:lnTo>
                  <a:lnTo>
                    <a:pt x="214337" y="255656"/>
                  </a:lnTo>
                  <a:lnTo>
                    <a:pt x="155787" y="245906"/>
                  </a:lnTo>
                  <a:lnTo>
                    <a:pt x="104147" y="230608"/>
                  </a:lnTo>
                  <a:lnTo>
                    <a:pt x="61082" y="210543"/>
                  </a:lnTo>
                  <a:lnTo>
                    <a:pt x="28258" y="186490"/>
                  </a:lnTo>
                  <a:lnTo>
                    <a:pt x="0" y="1295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 descr=""/>
          <p:cNvSpPr txBox="1"/>
          <p:nvPr/>
        </p:nvSpPr>
        <p:spPr>
          <a:xfrm>
            <a:off x="10711433" y="2123059"/>
            <a:ext cx="41973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+57%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0" name="object 110" descr=""/>
          <p:cNvSpPr/>
          <p:nvPr/>
        </p:nvSpPr>
        <p:spPr>
          <a:xfrm>
            <a:off x="6265164" y="5160264"/>
            <a:ext cx="215265" cy="161925"/>
          </a:xfrm>
          <a:custGeom>
            <a:avLst/>
            <a:gdLst/>
            <a:ahLst/>
            <a:cxnLst/>
            <a:rect l="l" t="t" r="r" b="b"/>
            <a:pathLst>
              <a:path w="215264" h="161925">
                <a:moveTo>
                  <a:pt x="214884" y="0"/>
                </a:moveTo>
                <a:lnTo>
                  <a:pt x="0" y="0"/>
                </a:lnTo>
                <a:lnTo>
                  <a:pt x="0" y="161544"/>
                </a:lnTo>
                <a:lnTo>
                  <a:pt x="214884" y="161544"/>
                </a:lnTo>
                <a:lnTo>
                  <a:pt x="214884" y="0"/>
                </a:lnTo>
                <a:close/>
              </a:path>
            </a:pathLst>
          </a:custGeom>
          <a:solidFill>
            <a:srgbClr val="C3CF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 descr=""/>
          <p:cNvSpPr/>
          <p:nvPr/>
        </p:nvSpPr>
        <p:spPr>
          <a:xfrm>
            <a:off x="8002523" y="5160264"/>
            <a:ext cx="215265" cy="161925"/>
          </a:xfrm>
          <a:custGeom>
            <a:avLst/>
            <a:gdLst/>
            <a:ahLst/>
            <a:cxnLst/>
            <a:rect l="l" t="t" r="r" b="b"/>
            <a:pathLst>
              <a:path w="215265" h="161925">
                <a:moveTo>
                  <a:pt x="214883" y="0"/>
                </a:moveTo>
                <a:lnTo>
                  <a:pt x="0" y="0"/>
                </a:lnTo>
                <a:lnTo>
                  <a:pt x="0" y="161544"/>
                </a:lnTo>
                <a:lnTo>
                  <a:pt x="214883" y="161544"/>
                </a:lnTo>
                <a:lnTo>
                  <a:pt x="214883" y="0"/>
                </a:lnTo>
                <a:close/>
              </a:path>
            </a:pathLst>
          </a:custGeom>
          <a:solidFill>
            <a:srgbClr val="6E8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 descr=""/>
          <p:cNvSpPr/>
          <p:nvPr/>
        </p:nvSpPr>
        <p:spPr>
          <a:xfrm>
            <a:off x="9739883" y="5160264"/>
            <a:ext cx="213360" cy="161925"/>
          </a:xfrm>
          <a:custGeom>
            <a:avLst/>
            <a:gdLst/>
            <a:ahLst/>
            <a:cxnLst/>
            <a:rect l="l" t="t" r="r" b="b"/>
            <a:pathLst>
              <a:path w="213359" h="161925">
                <a:moveTo>
                  <a:pt x="213359" y="0"/>
                </a:moveTo>
                <a:lnTo>
                  <a:pt x="0" y="0"/>
                </a:lnTo>
                <a:lnTo>
                  <a:pt x="0" y="161544"/>
                </a:lnTo>
                <a:lnTo>
                  <a:pt x="213359" y="161544"/>
                </a:lnTo>
                <a:lnTo>
                  <a:pt x="213359" y="0"/>
                </a:lnTo>
                <a:close/>
              </a:path>
            </a:pathLst>
          </a:custGeom>
          <a:solidFill>
            <a:srgbClr val="364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 descr=""/>
          <p:cNvSpPr txBox="1"/>
          <p:nvPr/>
        </p:nvSpPr>
        <p:spPr>
          <a:xfrm>
            <a:off x="6519164" y="4805171"/>
            <a:ext cx="1398905" cy="54356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39065">
              <a:lnSpc>
                <a:spcPct val="100000"/>
              </a:lnSpc>
              <a:spcBef>
                <a:spcPts val="695"/>
              </a:spcBef>
            </a:pPr>
            <a:r>
              <a:rPr dirty="0" sz="1200" spc="-10">
                <a:latin typeface="Arial MT"/>
                <a:cs typeface="Arial MT"/>
              </a:rPr>
              <a:t>2025e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200">
                <a:latin typeface="Arial MT"/>
                <a:cs typeface="Arial MT"/>
              </a:rPr>
              <a:t>BNEF 2016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forecast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7995666" y="4805171"/>
            <a:ext cx="1801495" cy="54356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1361440" algn="l"/>
              </a:tabLst>
            </a:pPr>
            <a:r>
              <a:rPr dirty="0" sz="1200" spc="-10">
                <a:latin typeface="Arial MT"/>
                <a:cs typeface="Arial MT"/>
              </a:rPr>
              <a:t>2030e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2035e</a:t>
            </a:r>
            <a:endParaRPr sz="1200">
              <a:latin typeface="Arial MT"/>
              <a:cs typeface="Arial MT"/>
            </a:endParaRPr>
          </a:p>
          <a:p>
            <a:pPr marL="273050">
              <a:lnSpc>
                <a:spcPct val="100000"/>
              </a:lnSpc>
              <a:spcBef>
                <a:spcPts val="600"/>
              </a:spcBef>
            </a:pPr>
            <a:r>
              <a:rPr dirty="0" sz="1200">
                <a:latin typeface="Arial MT"/>
                <a:cs typeface="Arial MT"/>
              </a:rPr>
              <a:t>BNEF 2017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forecast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9992994" y="4805171"/>
            <a:ext cx="1398905" cy="54356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714375">
              <a:lnSpc>
                <a:spcPct val="100000"/>
              </a:lnSpc>
              <a:spcBef>
                <a:spcPts val="695"/>
              </a:spcBef>
            </a:pPr>
            <a:r>
              <a:rPr dirty="0" sz="1200" spc="-10">
                <a:latin typeface="Arial MT"/>
                <a:cs typeface="Arial MT"/>
              </a:rPr>
              <a:t>2040e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200">
                <a:latin typeface="Arial MT"/>
                <a:cs typeface="Arial MT"/>
              </a:rPr>
              <a:t>BNEF 2018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forecast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6" name="object 116" descr=""/>
          <p:cNvSpPr/>
          <p:nvPr/>
        </p:nvSpPr>
        <p:spPr>
          <a:xfrm>
            <a:off x="6480047" y="2008632"/>
            <a:ext cx="2417445" cy="1092200"/>
          </a:xfrm>
          <a:custGeom>
            <a:avLst/>
            <a:gdLst/>
            <a:ahLst/>
            <a:cxnLst/>
            <a:rect l="l" t="t" r="r" b="b"/>
            <a:pathLst>
              <a:path w="2417445" h="1092200">
                <a:moveTo>
                  <a:pt x="2014220" y="888491"/>
                </a:moveTo>
                <a:lnTo>
                  <a:pt x="1409953" y="888491"/>
                </a:lnTo>
                <a:lnTo>
                  <a:pt x="2042795" y="1091691"/>
                </a:lnTo>
                <a:lnTo>
                  <a:pt x="2014220" y="888491"/>
                </a:lnTo>
                <a:close/>
              </a:path>
              <a:path w="2417445" h="1092200">
                <a:moveTo>
                  <a:pt x="2268981" y="0"/>
                </a:moveTo>
                <a:lnTo>
                  <a:pt x="148081" y="0"/>
                </a:lnTo>
                <a:lnTo>
                  <a:pt x="101274" y="7548"/>
                </a:lnTo>
                <a:lnTo>
                  <a:pt x="60624" y="28569"/>
                </a:lnTo>
                <a:lnTo>
                  <a:pt x="28569" y="60624"/>
                </a:lnTo>
                <a:lnTo>
                  <a:pt x="7548" y="101274"/>
                </a:lnTo>
                <a:lnTo>
                  <a:pt x="0" y="148081"/>
                </a:lnTo>
                <a:lnTo>
                  <a:pt x="0" y="740409"/>
                </a:lnTo>
                <a:lnTo>
                  <a:pt x="7548" y="787217"/>
                </a:lnTo>
                <a:lnTo>
                  <a:pt x="28569" y="827867"/>
                </a:lnTo>
                <a:lnTo>
                  <a:pt x="60624" y="859922"/>
                </a:lnTo>
                <a:lnTo>
                  <a:pt x="101274" y="880943"/>
                </a:lnTo>
                <a:lnTo>
                  <a:pt x="148081" y="888491"/>
                </a:lnTo>
                <a:lnTo>
                  <a:pt x="2268981" y="888491"/>
                </a:lnTo>
                <a:lnTo>
                  <a:pt x="2315789" y="880943"/>
                </a:lnTo>
                <a:lnTo>
                  <a:pt x="2356439" y="859922"/>
                </a:lnTo>
                <a:lnTo>
                  <a:pt x="2388494" y="827867"/>
                </a:lnTo>
                <a:lnTo>
                  <a:pt x="2409515" y="787217"/>
                </a:lnTo>
                <a:lnTo>
                  <a:pt x="2417063" y="740409"/>
                </a:lnTo>
                <a:lnTo>
                  <a:pt x="2417063" y="148081"/>
                </a:lnTo>
                <a:lnTo>
                  <a:pt x="2409515" y="101274"/>
                </a:lnTo>
                <a:lnTo>
                  <a:pt x="2388494" y="60624"/>
                </a:lnTo>
                <a:lnTo>
                  <a:pt x="2356439" y="28569"/>
                </a:lnTo>
                <a:lnTo>
                  <a:pt x="2315789" y="7548"/>
                </a:lnTo>
                <a:lnTo>
                  <a:pt x="2268981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 descr=""/>
          <p:cNvSpPr txBox="1"/>
          <p:nvPr/>
        </p:nvSpPr>
        <p:spPr>
          <a:xfrm>
            <a:off x="6635877" y="2006346"/>
            <a:ext cx="2104390" cy="86741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ctr" marL="12700" marR="5080" indent="1270">
              <a:lnSpc>
                <a:spcPct val="90000"/>
              </a:lnSpc>
              <a:spcBef>
                <a:spcPts val="24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Bloomberg</a:t>
            </a:r>
            <a:r>
              <a:rPr dirty="0" sz="12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alone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other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global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EV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forecasts</a:t>
            </a:r>
            <a:r>
              <a:rPr dirty="0" sz="1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been</a:t>
            </a:r>
            <a:r>
              <a:rPr dirty="0" sz="12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adjusted</a:t>
            </a:r>
            <a:r>
              <a:rPr dirty="0" sz="12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upwards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every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International</a:t>
            </a:r>
            <a:r>
              <a:rPr dirty="0" sz="12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Energy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Agency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OPEC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574649" y="216154"/>
            <a:ext cx="30168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ELECTRIFIED</a:t>
            </a:r>
            <a:r>
              <a:rPr dirty="0" sz="1600" spc="-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VEHICLE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SALES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77728" y="6300214"/>
            <a:ext cx="524255" cy="5242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Bibliography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10" name="object 10" descr=""/>
          <p:cNvSpPr txBox="1"/>
          <p:nvPr/>
        </p:nvSpPr>
        <p:spPr>
          <a:xfrm>
            <a:off x="5697728" y="6478139"/>
            <a:ext cx="80010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Bibliography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73049" y="1245488"/>
            <a:ext cx="11181080" cy="4902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4300" marR="2409825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Holland-</a:t>
            </a:r>
            <a:r>
              <a:rPr dirty="0" sz="1000">
                <a:latin typeface="Arial MT"/>
                <a:cs typeface="Arial MT"/>
              </a:rPr>
              <a:t>Letz,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D.,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Kässer,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M.,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Müller,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T.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Tschiesner,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Profiling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tomorrow’s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trendsetting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car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buyers.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McKinsey</a:t>
            </a:r>
            <a:r>
              <a:rPr dirty="0" sz="1000" spc="-2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&amp;</a:t>
            </a:r>
            <a:r>
              <a:rPr dirty="0" sz="1000" spc="-3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Company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https://www.mckinsey.com/industries/automotive-and-assembly/our-insights/profiling-tomorrows-trendsetting-car-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buyers</a:t>
            </a:r>
            <a:r>
              <a:rPr dirty="0" sz="1000" spc="1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7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10</a:t>
            </a:r>
            <a:r>
              <a:rPr dirty="0" sz="1000" spc="10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9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143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Houchois,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Tesla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Inc.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Playing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positive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sum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game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-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Upgrade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Buy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from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Hold.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Thomson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Reuters,</a:t>
            </a:r>
            <a:r>
              <a:rPr dirty="0" sz="1000" spc="-40" i="1">
                <a:latin typeface="Arial"/>
                <a:cs typeface="Arial"/>
              </a:rPr>
              <a:t> </a:t>
            </a:r>
            <a:r>
              <a:rPr dirty="0" sz="1000" spc="-10" i="1">
                <a:latin typeface="Arial"/>
                <a:cs typeface="Arial"/>
              </a:rPr>
              <a:t>Jefferies</a:t>
            </a:r>
            <a:r>
              <a:rPr dirty="0" sz="1000" spc="-10">
                <a:latin typeface="Arial MT"/>
                <a:cs typeface="Arial MT"/>
              </a:rPr>
              <a:t>,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7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December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 at: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Subscription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Service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(Accessed: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10</a:t>
            </a:r>
            <a:endParaRPr sz="1000">
              <a:latin typeface="Arial MT"/>
              <a:cs typeface="Arial MT"/>
            </a:endParaRPr>
          </a:p>
          <a:p>
            <a:pPr marL="11430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 marL="114300" marR="3106420">
              <a:lnSpc>
                <a:spcPct val="200000"/>
              </a:lnSpc>
            </a:pPr>
            <a:r>
              <a:rPr dirty="0" sz="1000">
                <a:latin typeface="Arial MT"/>
                <a:cs typeface="Arial MT"/>
              </a:rPr>
              <a:t>IEA.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Global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EV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Outlook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2018.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IEA</a:t>
            </a:r>
            <a:r>
              <a:rPr dirty="0" sz="1000" spc="-2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Website</a:t>
            </a:r>
            <a:r>
              <a:rPr dirty="0" sz="1000" spc="-3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https://www.iea.org/gevo2018/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24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 </a:t>
            </a:r>
            <a:r>
              <a:rPr dirty="0" sz="1000">
                <a:latin typeface="Arial MT"/>
                <a:cs typeface="Arial MT"/>
              </a:rPr>
              <a:t>InsideEVs.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(2019a)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Compare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Plug-</a:t>
            </a:r>
            <a:r>
              <a:rPr dirty="0" sz="1000">
                <a:latin typeface="Arial MT"/>
                <a:cs typeface="Arial MT"/>
              </a:rPr>
              <a:t>ins.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InsideEVs</a:t>
            </a:r>
            <a:r>
              <a:rPr dirty="0" sz="1000" spc="-1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https://insideevs.com/compare-plug-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ins/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23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14300" marR="44323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  <a:hlinkClick r:id="rId7"/>
              </a:rPr>
              <a:t>InsideEVs.</a:t>
            </a:r>
            <a:r>
              <a:rPr dirty="0" sz="1000" spc="-2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(2019b)</a:t>
            </a:r>
            <a:r>
              <a:rPr dirty="0" sz="1000" spc="-2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GM’s</a:t>
            </a:r>
            <a:r>
              <a:rPr dirty="0" sz="1000" spc="-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Electric Future</a:t>
            </a:r>
            <a:r>
              <a:rPr dirty="0" sz="1000" spc="-2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–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300</a:t>
            </a:r>
            <a:r>
              <a:rPr dirty="0" sz="1000" spc="-3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Miles</a:t>
            </a:r>
            <a:r>
              <a:rPr dirty="0" sz="1000" spc="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Of</a:t>
            </a:r>
            <a:r>
              <a:rPr dirty="0" sz="1000" spc="-3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Range,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Desirable</a:t>
            </a:r>
            <a:r>
              <a:rPr dirty="0" sz="1000" spc="-1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And</a:t>
            </a:r>
            <a:r>
              <a:rPr dirty="0" sz="1000" spc="-2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Affordable.</a:t>
            </a:r>
            <a:r>
              <a:rPr dirty="0" sz="1000" spc="-30">
                <a:latin typeface="Arial MT"/>
                <a:cs typeface="Arial MT"/>
                <a:hlinkClick r:id="rId7"/>
              </a:rPr>
              <a:t> </a:t>
            </a:r>
            <a:r>
              <a:rPr dirty="0" sz="1000" i="1">
                <a:latin typeface="Arial"/>
                <a:cs typeface="Arial"/>
                <a:hlinkClick r:id="rId7"/>
              </a:rPr>
              <a:t>InsideEVs</a:t>
            </a:r>
            <a:r>
              <a:rPr dirty="0" sz="1000" spc="-10" i="1">
                <a:latin typeface="Arial"/>
                <a:cs typeface="Arial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[online].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Available at: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https://insideevs.com/gm-electric-future-300-miles-range-desirable-</a:t>
            </a:r>
            <a:r>
              <a:rPr dirty="0" sz="1000" spc="-10">
                <a:latin typeface="Arial MT"/>
                <a:cs typeface="Arial MT"/>
                <a:hlinkClick r:id="rId7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affordable/</a:t>
            </a:r>
            <a:r>
              <a:rPr dirty="0" sz="1000" spc="21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(Accessed:</a:t>
            </a:r>
            <a:r>
              <a:rPr dirty="0" sz="1000" spc="-5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11</a:t>
            </a:r>
            <a:r>
              <a:rPr dirty="0" sz="1000" spc="-3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February</a:t>
            </a:r>
            <a:r>
              <a:rPr dirty="0" sz="1000" spc="-20">
                <a:latin typeface="Arial MT"/>
                <a:cs typeface="Arial MT"/>
                <a:hlinkClick r:id="rId7"/>
              </a:rPr>
              <a:t> 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14300" marR="13779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InsideEVs</a:t>
            </a:r>
            <a:r>
              <a:rPr dirty="0" sz="1000" i="1">
                <a:latin typeface="Arial"/>
                <a:cs typeface="Arial"/>
              </a:rPr>
              <a:t>.</a:t>
            </a:r>
            <a:r>
              <a:rPr dirty="0" sz="1000" spc="-10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(2019c)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Monthly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plug-</a:t>
            </a:r>
            <a:r>
              <a:rPr dirty="0" sz="1000">
                <a:latin typeface="Arial MT"/>
                <a:cs typeface="Arial MT"/>
              </a:rPr>
              <a:t>in EV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sales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scorecard: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Historical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charts. </a:t>
            </a:r>
            <a:r>
              <a:rPr dirty="0" sz="1000" i="1">
                <a:latin typeface="Arial"/>
                <a:cs typeface="Arial"/>
              </a:rPr>
              <a:t>InsideEVs </a:t>
            </a:r>
            <a:r>
              <a:rPr dirty="0" sz="1000">
                <a:latin typeface="Arial MT"/>
                <a:cs typeface="Arial MT"/>
              </a:rPr>
              <a:t>[online]. Available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https://insideevs.com/monthly-plug-in-ev-sales-scorecard-historical-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charts/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15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14300" marR="69596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InsideEVs.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(2019d)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China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Electric Car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Sales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Soar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Almost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160,000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December.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InsideEVs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15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January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https://insideevs.com/china-electric-car-sales-december/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16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 marL="114300" marR="106680">
              <a:lnSpc>
                <a:spcPct val="200000"/>
              </a:lnSpc>
            </a:pPr>
            <a:r>
              <a:rPr dirty="0" sz="1000">
                <a:latin typeface="Arial MT"/>
                <a:cs typeface="Arial MT"/>
              </a:rPr>
              <a:t>Irle,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R. (2018)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Global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Plug-</a:t>
            </a:r>
            <a:r>
              <a:rPr dirty="0" sz="1000">
                <a:latin typeface="Arial MT"/>
                <a:cs typeface="Arial MT"/>
              </a:rPr>
              <a:t>in Sales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for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</a:t>
            </a:r>
            <a:r>
              <a:rPr dirty="0" baseline="25641" sz="975">
                <a:latin typeface="Arial MT"/>
                <a:cs typeface="Arial MT"/>
              </a:rPr>
              <a:t>st</a:t>
            </a:r>
            <a:r>
              <a:rPr dirty="0" baseline="25641" sz="975" spc="127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Half of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2018.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EVVolumes</a:t>
            </a:r>
            <a:r>
              <a:rPr dirty="0" sz="1000" spc="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http://www.ev-volumes.com/country/total-</a:t>
            </a:r>
            <a:r>
              <a:rPr dirty="0" u="sng" sz="10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world-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plug-in-vehicle-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volumes/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10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 </a:t>
            </a:r>
            <a:r>
              <a:rPr dirty="0" sz="1000">
                <a:latin typeface="Arial MT"/>
                <a:cs typeface="Arial MT"/>
              </a:rPr>
              <a:t>Jonas,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Tesla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Inc.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Can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Tesla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self-</a:t>
            </a:r>
            <a:r>
              <a:rPr dirty="0" sz="1000">
                <a:latin typeface="Arial MT"/>
                <a:cs typeface="Arial MT"/>
              </a:rPr>
              <a:t>financing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2019?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Thomson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Reuters,</a:t>
            </a:r>
            <a:r>
              <a:rPr dirty="0" sz="1000" spc="-3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Morgan</a:t>
            </a:r>
            <a:r>
              <a:rPr dirty="0" sz="1000" spc="-1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Stanley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5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Subscription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Service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10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143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Justia.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 </a:t>
            </a:r>
            <a:r>
              <a:rPr dirty="0" sz="1000" i="1">
                <a:latin typeface="Arial"/>
                <a:cs typeface="Arial"/>
              </a:rPr>
              <a:t>Justia</a:t>
            </a:r>
            <a:r>
              <a:rPr dirty="0" sz="1000" spc="-1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https://patents.justia.com/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15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10">
                <a:latin typeface="Arial MT"/>
                <a:cs typeface="Arial MT"/>
              </a:rPr>
              <a:t> 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143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Kandi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Technologies.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Annual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report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2017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https://www.sec.gov/Archives/edgar/data/1316517/000106299316008324/form10k.htm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17 February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14300" marR="422275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Kantar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MillwardBrown.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Brandz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Top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100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Most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Valuable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Global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Brands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2018.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Kantar</a:t>
            </a:r>
            <a:r>
              <a:rPr dirty="0" sz="1000" spc="-10">
                <a:latin typeface="Arial MT"/>
                <a:cs typeface="Arial MT"/>
              </a:rPr>
              <a:t> MillwardBrown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2"/>
              </a:rPr>
              <a:t>http://brandz.com/admin/uploads/files/BZ_Global_2018_DL.pdf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23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14300" marR="61468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Korus,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(2016)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automotive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industry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is on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threshold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massive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consolidation.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Ark</a:t>
            </a:r>
            <a:r>
              <a:rPr dirty="0" sz="1000" spc="-1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Invest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26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August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3"/>
              </a:rPr>
              <a:t>https://ark-invest.com/research/automotive-consolidation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11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77728" y="6300214"/>
            <a:ext cx="524255" cy="5242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Bibliography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10" name="object 10" descr=""/>
          <p:cNvSpPr txBox="1"/>
          <p:nvPr/>
        </p:nvSpPr>
        <p:spPr>
          <a:xfrm>
            <a:off x="5697728" y="6478139"/>
            <a:ext cx="80010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Bibliography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74649" y="1245488"/>
            <a:ext cx="10955020" cy="4902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  <a:hlinkClick r:id="rId4"/>
              </a:rPr>
              <a:t>Lambert,</a:t>
            </a:r>
            <a:r>
              <a:rPr dirty="0" sz="1000" spc="-4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F.</a:t>
            </a:r>
            <a:r>
              <a:rPr dirty="0" sz="1000" spc="-1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(2018a)</a:t>
            </a:r>
            <a:r>
              <a:rPr dirty="0" sz="1000" spc="-2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Tesla</a:t>
            </a:r>
            <a:r>
              <a:rPr dirty="0" sz="1000" spc="-3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Model</a:t>
            </a:r>
            <a:r>
              <a:rPr dirty="0" sz="1000" spc="-1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3</a:t>
            </a:r>
            <a:r>
              <a:rPr dirty="0" sz="1000" spc="-1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reservations</a:t>
            </a:r>
            <a:r>
              <a:rPr dirty="0" sz="1000" spc="-1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keep</a:t>
            </a:r>
            <a:r>
              <a:rPr dirty="0" sz="1000" spc="-4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growing but</a:t>
            </a:r>
            <a:r>
              <a:rPr dirty="0" sz="1000" spc="-2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23%</a:t>
            </a:r>
            <a:r>
              <a:rPr dirty="0" sz="1000" spc="-1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were</a:t>
            </a:r>
            <a:r>
              <a:rPr dirty="0" sz="1000" spc="-1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refunded,</a:t>
            </a:r>
            <a:r>
              <a:rPr dirty="0" sz="1000" spc="-4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report</a:t>
            </a:r>
            <a:r>
              <a:rPr dirty="0" sz="1000" spc="-2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says.</a:t>
            </a:r>
            <a:r>
              <a:rPr dirty="0" sz="1000" spc="35">
                <a:latin typeface="Arial MT"/>
                <a:cs typeface="Arial MT"/>
                <a:hlinkClick r:id="rId4"/>
              </a:rPr>
              <a:t> </a:t>
            </a:r>
            <a:r>
              <a:rPr dirty="0" sz="1000" i="1">
                <a:latin typeface="Arial"/>
                <a:cs typeface="Arial"/>
                <a:hlinkClick r:id="rId4"/>
              </a:rPr>
              <a:t>Electrek</a:t>
            </a:r>
            <a:r>
              <a:rPr dirty="0" sz="1000">
                <a:latin typeface="Arial MT"/>
                <a:cs typeface="Arial MT"/>
                <a:hlinkClick r:id="rId4"/>
              </a:rPr>
              <a:t>,</a:t>
            </a:r>
            <a:r>
              <a:rPr dirty="0" sz="1000" spc="-1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4</a:t>
            </a:r>
            <a:r>
              <a:rPr dirty="0" sz="1000" spc="-3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June</a:t>
            </a:r>
            <a:r>
              <a:rPr dirty="0" sz="1000" spc="-1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[online].</a:t>
            </a:r>
            <a:r>
              <a:rPr dirty="0" sz="1000" spc="-2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Available</a:t>
            </a:r>
            <a:r>
              <a:rPr dirty="0" sz="1000" spc="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at:</a:t>
            </a:r>
            <a:r>
              <a:rPr dirty="0" sz="1000" spc="-10">
                <a:latin typeface="Arial MT"/>
                <a:cs typeface="Arial MT"/>
                <a:hlinkClick r:id="rId4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https://electrek.co/2018/06/04/tesla-model-3-reservations-</a:t>
            </a:r>
            <a:r>
              <a:rPr dirty="0" sz="1000" spc="-10">
                <a:latin typeface="Arial MT"/>
                <a:cs typeface="Arial MT"/>
                <a:hlinkClick r:id="rId4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refunded-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report/</a:t>
            </a:r>
            <a:r>
              <a:rPr dirty="0" sz="1000" spc="-3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(Accessed:</a:t>
            </a:r>
            <a:r>
              <a:rPr dirty="0" sz="1000" spc="-3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19</a:t>
            </a:r>
            <a:r>
              <a:rPr dirty="0" sz="1000" spc="-1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February</a:t>
            </a:r>
            <a:r>
              <a:rPr dirty="0" sz="1000" spc="-15">
                <a:latin typeface="Arial MT"/>
                <a:cs typeface="Arial MT"/>
                <a:hlinkClick r:id="rId4"/>
              </a:rPr>
              <a:t> </a:t>
            </a:r>
            <a:r>
              <a:rPr dirty="0" sz="1000" spc="-20">
                <a:latin typeface="Arial MT"/>
                <a:cs typeface="Arial MT"/>
                <a:hlinkClick r:id="rId4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  <a:hlinkClick r:id="rId5"/>
              </a:rPr>
              <a:t>Lambert,</a:t>
            </a:r>
            <a:r>
              <a:rPr dirty="0" sz="1000" spc="-5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F.</a:t>
            </a:r>
            <a:r>
              <a:rPr dirty="0" sz="1000" spc="-3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(2018b)</a:t>
            </a:r>
            <a:r>
              <a:rPr dirty="0" sz="1000" spc="-4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Tesla’s</a:t>
            </a:r>
            <a:r>
              <a:rPr dirty="0" sz="1000" spc="-25">
                <a:latin typeface="Arial MT"/>
                <a:cs typeface="Arial MT"/>
                <a:hlinkClick r:id="rId5"/>
              </a:rPr>
              <a:t> </a:t>
            </a:r>
            <a:r>
              <a:rPr dirty="0" sz="1000" spc="-10">
                <a:latin typeface="Arial MT"/>
                <a:cs typeface="Arial MT"/>
                <a:hlinkClick r:id="rId5"/>
              </a:rPr>
              <a:t>Gigafactory</a:t>
            </a:r>
            <a:r>
              <a:rPr dirty="0" sz="1000" spc="-5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1</a:t>
            </a:r>
            <a:r>
              <a:rPr dirty="0" sz="1000" spc="-4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battery</a:t>
            </a:r>
            <a:r>
              <a:rPr dirty="0" sz="1000" spc="-4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cells</a:t>
            </a:r>
            <a:r>
              <a:rPr dirty="0" sz="1000" spc="-1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have</a:t>
            </a:r>
            <a:r>
              <a:rPr dirty="0" sz="1000" spc="-3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a</a:t>
            </a:r>
            <a:r>
              <a:rPr dirty="0" sz="1000" spc="-3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20%</a:t>
            </a:r>
            <a:r>
              <a:rPr dirty="0" sz="1000" spc="-4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cost</a:t>
            </a:r>
            <a:r>
              <a:rPr dirty="0" sz="1000" spc="-4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advantage</a:t>
            </a:r>
            <a:r>
              <a:rPr dirty="0" sz="1000" spc="-3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over</a:t>
            </a:r>
            <a:r>
              <a:rPr dirty="0" sz="1000" spc="-3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LG,</a:t>
            </a:r>
            <a:r>
              <a:rPr dirty="0" sz="1000" spc="-4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new</a:t>
            </a:r>
            <a:r>
              <a:rPr dirty="0" sz="1000" spc="-3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report</a:t>
            </a:r>
            <a:r>
              <a:rPr dirty="0" sz="1000" spc="-3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says.</a:t>
            </a:r>
            <a:r>
              <a:rPr dirty="0" sz="1000" spc="15">
                <a:latin typeface="Arial MT"/>
                <a:cs typeface="Arial MT"/>
                <a:hlinkClick r:id="rId5"/>
              </a:rPr>
              <a:t> </a:t>
            </a:r>
            <a:r>
              <a:rPr dirty="0" sz="1000" i="1">
                <a:latin typeface="Arial"/>
                <a:cs typeface="Arial"/>
                <a:hlinkClick r:id="rId5"/>
              </a:rPr>
              <a:t>Electrek</a:t>
            </a:r>
            <a:r>
              <a:rPr dirty="0" sz="1000">
                <a:latin typeface="Arial MT"/>
                <a:cs typeface="Arial MT"/>
                <a:hlinkClick r:id="rId5"/>
              </a:rPr>
              <a:t>,</a:t>
            </a:r>
            <a:r>
              <a:rPr dirty="0" sz="1000" spc="-4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20</a:t>
            </a:r>
            <a:r>
              <a:rPr dirty="0" sz="1000" spc="-3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November</a:t>
            </a:r>
            <a:r>
              <a:rPr dirty="0" sz="1000" spc="-4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[online].</a:t>
            </a:r>
            <a:r>
              <a:rPr dirty="0" sz="1000" spc="-2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Available</a:t>
            </a:r>
            <a:r>
              <a:rPr dirty="0" sz="1000" spc="-1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at:</a:t>
            </a:r>
            <a:r>
              <a:rPr dirty="0" sz="1000" spc="-25">
                <a:latin typeface="Arial MT"/>
                <a:cs typeface="Arial MT"/>
                <a:hlinkClick r:id="rId5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https://electrek.co/2018/11/20/tesla-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gigafactory-battery-cells-made-cost-advantage-panasonic-lg-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report/</a:t>
            </a:r>
            <a:r>
              <a:rPr dirty="0" sz="1000" spc="6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(Accessed:</a:t>
            </a:r>
            <a:r>
              <a:rPr dirty="0" sz="1000" spc="1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13</a:t>
            </a:r>
            <a:r>
              <a:rPr dirty="0" sz="1000" spc="4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February</a:t>
            </a:r>
            <a:r>
              <a:rPr dirty="0" sz="1000" spc="35">
                <a:latin typeface="Arial MT"/>
                <a:cs typeface="Arial MT"/>
                <a:hlinkClick r:id="rId5"/>
              </a:rPr>
              <a:t> </a:t>
            </a:r>
            <a:r>
              <a:rPr dirty="0" sz="1000" spc="-10">
                <a:latin typeface="Arial MT"/>
                <a:cs typeface="Arial MT"/>
                <a:hlinkClick r:id="rId5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25781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  <a:hlinkClick r:id="rId6"/>
              </a:rPr>
              <a:t>Lambert,</a:t>
            </a:r>
            <a:r>
              <a:rPr dirty="0" sz="1000" spc="-5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F.</a:t>
            </a:r>
            <a:r>
              <a:rPr dirty="0" sz="1000" spc="-2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(2018c)</a:t>
            </a:r>
            <a:r>
              <a:rPr dirty="0" sz="1000" spc="-3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Volkswagen</a:t>
            </a:r>
            <a:r>
              <a:rPr dirty="0" sz="1000" spc="-3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becomes</a:t>
            </a:r>
            <a:r>
              <a:rPr dirty="0" sz="1000" spc="-5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latest</a:t>
            </a:r>
            <a:r>
              <a:rPr dirty="0" sz="1000" spc="-2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automaker</a:t>
            </a:r>
            <a:r>
              <a:rPr dirty="0" sz="1000" spc="-5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to</a:t>
            </a:r>
            <a:r>
              <a:rPr dirty="0" sz="1000" spc="-4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invest</a:t>
            </a:r>
            <a:r>
              <a:rPr dirty="0" sz="1000" spc="-2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in</a:t>
            </a:r>
            <a:r>
              <a:rPr dirty="0" sz="1000" spc="-25">
                <a:latin typeface="Arial MT"/>
                <a:cs typeface="Arial MT"/>
                <a:hlinkClick r:id="rId6"/>
              </a:rPr>
              <a:t> </a:t>
            </a:r>
            <a:r>
              <a:rPr dirty="0" sz="1000" spc="-10">
                <a:latin typeface="Arial MT"/>
                <a:cs typeface="Arial MT"/>
                <a:hlinkClick r:id="rId6"/>
              </a:rPr>
              <a:t>solid-</a:t>
            </a:r>
            <a:r>
              <a:rPr dirty="0" sz="1000">
                <a:latin typeface="Arial MT"/>
                <a:cs typeface="Arial MT"/>
                <a:hlinkClick r:id="rId6"/>
              </a:rPr>
              <a:t>state</a:t>
            </a:r>
            <a:r>
              <a:rPr dirty="0" sz="1000" spc="-2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batteries</a:t>
            </a:r>
            <a:r>
              <a:rPr dirty="0" sz="1000" spc="-2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for</a:t>
            </a:r>
            <a:r>
              <a:rPr dirty="0" sz="1000" spc="-3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electric</a:t>
            </a:r>
            <a:r>
              <a:rPr dirty="0" sz="1000" spc="-2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cars.</a:t>
            </a:r>
            <a:r>
              <a:rPr dirty="0" sz="1000" spc="-30">
                <a:latin typeface="Arial MT"/>
                <a:cs typeface="Arial MT"/>
                <a:hlinkClick r:id="rId6"/>
              </a:rPr>
              <a:t> </a:t>
            </a:r>
            <a:r>
              <a:rPr dirty="0" sz="1000" i="1">
                <a:latin typeface="Arial"/>
                <a:cs typeface="Arial"/>
                <a:hlinkClick r:id="rId6"/>
              </a:rPr>
              <a:t>Electrek</a:t>
            </a:r>
            <a:r>
              <a:rPr dirty="0" sz="1000">
                <a:latin typeface="Arial MT"/>
                <a:cs typeface="Arial MT"/>
                <a:hlinkClick r:id="rId6"/>
              </a:rPr>
              <a:t>,</a:t>
            </a:r>
            <a:r>
              <a:rPr dirty="0" sz="1000" spc="-2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22</a:t>
            </a:r>
            <a:r>
              <a:rPr dirty="0" sz="1000" spc="-2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June</a:t>
            </a:r>
            <a:r>
              <a:rPr dirty="0" sz="1000" spc="-4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[online].</a:t>
            </a:r>
            <a:r>
              <a:rPr dirty="0" sz="1000" spc="-2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Available</a:t>
            </a:r>
            <a:r>
              <a:rPr dirty="0" sz="1000" spc="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at:</a:t>
            </a:r>
            <a:r>
              <a:rPr dirty="0" sz="1000" spc="-30">
                <a:latin typeface="Arial MT"/>
                <a:cs typeface="Arial MT"/>
                <a:hlinkClick r:id="rId6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https://electrek.co/2018/06/22/volkswagen-</a:t>
            </a:r>
            <a:r>
              <a:rPr dirty="0" sz="1000" spc="-10">
                <a:latin typeface="Arial MT"/>
                <a:cs typeface="Arial MT"/>
                <a:hlinkClick r:id="rId6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invest-solid-states-batteries-electric-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cars/</a:t>
            </a:r>
            <a:r>
              <a:rPr dirty="0" sz="1000" spc="3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(Accessed:</a:t>
            </a:r>
            <a:r>
              <a:rPr dirty="0" sz="1000" spc="2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16</a:t>
            </a:r>
            <a:r>
              <a:rPr dirty="0" sz="1000" spc="1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February</a:t>
            </a:r>
            <a:r>
              <a:rPr dirty="0" sz="1000" spc="30">
                <a:latin typeface="Arial MT"/>
                <a:cs typeface="Arial MT"/>
                <a:hlinkClick r:id="rId6"/>
              </a:rPr>
              <a:t> </a:t>
            </a:r>
            <a:r>
              <a:rPr dirty="0" sz="1000" spc="-10">
                <a:latin typeface="Arial MT"/>
                <a:cs typeface="Arial MT"/>
                <a:hlinkClick r:id="rId6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19240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  <a:hlinkClick r:id="rId7"/>
              </a:rPr>
              <a:t>Lambert,</a:t>
            </a:r>
            <a:r>
              <a:rPr dirty="0" sz="1000" spc="-3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F.</a:t>
            </a:r>
            <a:r>
              <a:rPr dirty="0" sz="1000" spc="-1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(2018d)</a:t>
            </a:r>
            <a:r>
              <a:rPr dirty="0" sz="1000" spc="-2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What</a:t>
            </a:r>
            <a:r>
              <a:rPr dirty="0" sz="1000" spc="-4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to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expect</a:t>
            </a:r>
            <a:r>
              <a:rPr dirty="0" sz="1000" spc="-3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from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Tesla</a:t>
            </a:r>
            <a:r>
              <a:rPr dirty="0" sz="1000" spc="-2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in</a:t>
            </a:r>
            <a:r>
              <a:rPr dirty="0" sz="1000" spc="-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2019:</a:t>
            </a:r>
            <a:r>
              <a:rPr dirty="0" sz="1000" spc="-1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Model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Y,</a:t>
            </a:r>
            <a:r>
              <a:rPr dirty="0" sz="1000" spc="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Model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S/X Refresh,</a:t>
            </a:r>
            <a:r>
              <a:rPr dirty="0" sz="1000" spc="-3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and</a:t>
            </a:r>
            <a:r>
              <a:rPr dirty="0" sz="1000" spc="-1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more.</a:t>
            </a:r>
            <a:r>
              <a:rPr dirty="0" sz="1000" spc="-5">
                <a:latin typeface="Arial MT"/>
                <a:cs typeface="Arial MT"/>
                <a:hlinkClick r:id="rId7"/>
              </a:rPr>
              <a:t> </a:t>
            </a:r>
            <a:r>
              <a:rPr dirty="0" sz="1000" i="1">
                <a:latin typeface="Arial"/>
                <a:cs typeface="Arial"/>
                <a:hlinkClick r:id="rId7"/>
              </a:rPr>
              <a:t>Electrek</a:t>
            </a:r>
            <a:r>
              <a:rPr dirty="0" sz="1000">
                <a:latin typeface="Arial MT"/>
                <a:cs typeface="Arial MT"/>
                <a:hlinkClick r:id="rId7"/>
              </a:rPr>
              <a:t>,</a:t>
            </a:r>
            <a:r>
              <a:rPr dirty="0" sz="1000" spc="-1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31</a:t>
            </a:r>
            <a:r>
              <a:rPr dirty="0" sz="1000" spc="-2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December</a:t>
            </a:r>
            <a:r>
              <a:rPr dirty="0" sz="1000" spc="-2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[online].</a:t>
            </a:r>
            <a:r>
              <a:rPr dirty="0" sz="1000" spc="-1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Available</a:t>
            </a:r>
            <a:r>
              <a:rPr dirty="0" sz="1000" spc="2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at: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https://electrek.co/2018/12/31/tesla-2019-model-</a:t>
            </a:r>
            <a:r>
              <a:rPr dirty="0" u="sng" sz="1000" spc="-2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y-</a:t>
            </a:r>
            <a:r>
              <a:rPr dirty="0" sz="1000" spc="-25">
                <a:latin typeface="Arial MT"/>
                <a:cs typeface="Arial MT"/>
                <a:hlinkClick r:id="rId7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model-s-x-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refresh/</a:t>
            </a:r>
            <a:r>
              <a:rPr dirty="0" sz="1000" spc="-4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(Accessed:</a:t>
            </a:r>
            <a:r>
              <a:rPr dirty="0" sz="1000" spc="-3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37</a:t>
            </a:r>
            <a:r>
              <a:rPr dirty="0" sz="1000" spc="-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February</a:t>
            </a:r>
            <a:r>
              <a:rPr dirty="0" sz="1000" spc="-10">
                <a:latin typeface="Arial MT"/>
                <a:cs typeface="Arial MT"/>
                <a:hlinkClick r:id="rId7"/>
              </a:rPr>
              <a:t> </a:t>
            </a:r>
            <a:r>
              <a:rPr dirty="0" sz="1000" spc="-20">
                <a:latin typeface="Arial MT"/>
                <a:cs typeface="Arial MT"/>
                <a:hlinkClick r:id="rId7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16954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  <a:hlinkClick r:id="rId8"/>
              </a:rPr>
              <a:t>Lambert,</a:t>
            </a:r>
            <a:r>
              <a:rPr dirty="0" sz="1000" spc="-4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F.</a:t>
            </a:r>
            <a:r>
              <a:rPr dirty="0" sz="1000" spc="-1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(2018e)</a:t>
            </a:r>
            <a:r>
              <a:rPr dirty="0" sz="1000" spc="-2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GM</a:t>
            </a:r>
            <a:r>
              <a:rPr dirty="0" sz="1000" spc="-1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and</a:t>
            </a:r>
            <a:r>
              <a:rPr dirty="0" sz="1000" spc="-1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Honda</a:t>
            </a:r>
            <a:r>
              <a:rPr dirty="0" sz="1000" spc="-1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are</a:t>
            </a:r>
            <a:r>
              <a:rPr dirty="0" sz="1000" spc="-2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partnering</a:t>
            </a:r>
            <a:r>
              <a:rPr dirty="0" sz="1000" spc="-2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to</a:t>
            </a:r>
            <a:r>
              <a:rPr dirty="0" sz="1000" spc="-1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build </a:t>
            </a:r>
            <a:r>
              <a:rPr dirty="0" sz="1000" spc="-10">
                <a:latin typeface="Arial MT"/>
                <a:cs typeface="Arial MT"/>
                <a:hlinkClick r:id="rId8"/>
              </a:rPr>
              <a:t>next-generation</a:t>
            </a:r>
            <a:r>
              <a:rPr dirty="0" sz="1000" spc="-2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batteries</a:t>
            </a:r>
            <a:r>
              <a:rPr dirty="0" sz="1000" spc="-2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for</a:t>
            </a:r>
            <a:r>
              <a:rPr dirty="0" sz="1000" spc="-2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electric</a:t>
            </a:r>
            <a:r>
              <a:rPr dirty="0" sz="1000" spc="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vehicles. </a:t>
            </a:r>
            <a:r>
              <a:rPr dirty="0" sz="1000" i="1">
                <a:latin typeface="Arial"/>
                <a:cs typeface="Arial"/>
                <a:hlinkClick r:id="rId8"/>
              </a:rPr>
              <a:t>Electrek</a:t>
            </a:r>
            <a:r>
              <a:rPr dirty="0" sz="1000">
                <a:latin typeface="Arial MT"/>
                <a:cs typeface="Arial MT"/>
                <a:hlinkClick r:id="rId8"/>
              </a:rPr>
              <a:t>,</a:t>
            </a:r>
            <a:r>
              <a:rPr dirty="0" sz="1000" spc="-1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7</a:t>
            </a:r>
            <a:r>
              <a:rPr dirty="0" sz="1000" spc="-1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June</a:t>
            </a:r>
            <a:r>
              <a:rPr dirty="0" sz="1000" spc="-3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[online]. Available</a:t>
            </a:r>
            <a:r>
              <a:rPr dirty="0" sz="1000" spc="1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at:</a:t>
            </a:r>
            <a:r>
              <a:rPr dirty="0" sz="1000" spc="-25">
                <a:latin typeface="Arial MT"/>
                <a:cs typeface="Arial MT"/>
                <a:hlinkClick r:id="rId8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https://electrek.co/2018/06/07/gm-honda-partner-</a:t>
            </a:r>
            <a:r>
              <a:rPr dirty="0" sz="1000" spc="-10">
                <a:latin typeface="Arial MT"/>
                <a:cs typeface="Arial MT"/>
                <a:hlinkClick r:id="rId8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next-gen-batteries-electric-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vehicles/</a:t>
            </a:r>
            <a:r>
              <a:rPr dirty="0" sz="1000">
                <a:latin typeface="Arial MT"/>
                <a:cs typeface="Arial MT"/>
                <a:hlinkClick r:id="rId8"/>
              </a:rPr>
              <a:t> (Accessed:</a:t>
            </a:r>
            <a:r>
              <a:rPr dirty="0" sz="1000" spc="-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11</a:t>
            </a:r>
            <a:r>
              <a:rPr dirty="0" sz="1000" spc="-1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February </a:t>
            </a:r>
            <a:r>
              <a:rPr dirty="0" sz="1000" spc="-10">
                <a:latin typeface="Arial MT"/>
                <a:cs typeface="Arial MT"/>
                <a:hlinkClick r:id="rId8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163195">
              <a:lnSpc>
                <a:spcPct val="100000"/>
              </a:lnSpc>
            </a:pPr>
            <a:r>
              <a:rPr dirty="0" sz="1000">
                <a:latin typeface="Arial MT"/>
                <a:cs typeface="Arial MT"/>
                <a:hlinkClick r:id="rId9"/>
              </a:rPr>
              <a:t>Lambert,</a:t>
            </a:r>
            <a:r>
              <a:rPr dirty="0" sz="1000" spc="-40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F.</a:t>
            </a:r>
            <a:r>
              <a:rPr dirty="0" sz="1000" spc="-1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(2018f)</a:t>
            </a:r>
            <a:r>
              <a:rPr dirty="0" sz="1000" spc="-25">
                <a:latin typeface="Arial MT"/>
                <a:cs typeface="Arial MT"/>
                <a:hlinkClick r:id="rId9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Closer look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at</a:t>
            </a:r>
            <a:r>
              <a:rPr dirty="0" u="sng" sz="1000" spc="-1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Rivian’s</a:t>
            </a:r>
            <a:r>
              <a:rPr dirty="0" u="sng" sz="1000" spc="1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R1T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 all-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electric</a:t>
            </a:r>
            <a:r>
              <a:rPr dirty="0" u="sng" sz="1000" spc="1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pickup</a:t>
            </a:r>
            <a:r>
              <a:rPr dirty="0" u="sng" sz="1000" spc="-3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truck</a:t>
            </a:r>
            <a:r>
              <a:rPr dirty="0" u="sng" sz="10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and</a:t>
            </a:r>
            <a:r>
              <a:rPr dirty="0" u="sng" sz="1000" spc="-3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why I</a:t>
            </a:r>
            <a:r>
              <a:rPr dirty="0" u="sng" sz="1000" spc="-1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ordered</a:t>
            </a:r>
            <a:r>
              <a:rPr dirty="0" u="sng" sz="1000" spc="-3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it</a:t>
            </a:r>
            <a:r>
              <a:rPr dirty="0" sz="1000">
                <a:latin typeface="Arial MT"/>
                <a:cs typeface="Arial MT"/>
                <a:hlinkClick r:id="rId9"/>
              </a:rPr>
              <a:t>.</a:t>
            </a:r>
            <a:r>
              <a:rPr dirty="0" sz="1000" spc="-5">
                <a:latin typeface="Arial MT"/>
                <a:cs typeface="Arial MT"/>
                <a:hlinkClick r:id="rId9"/>
              </a:rPr>
              <a:t> </a:t>
            </a:r>
            <a:r>
              <a:rPr dirty="0" sz="1000" i="1">
                <a:latin typeface="Arial"/>
                <a:cs typeface="Arial"/>
                <a:hlinkClick r:id="rId9"/>
              </a:rPr>
              <a:t>Electrek</a:t>
            </a:r>
            <a:r>
              <a:rPr dirty="0" sz="1000">
                <a:latin typeface="Arial MT"/>
                <a:cs typeface="Arial MT"/>
                <a:hlinkClick r:id="rId9"/>
              </a:rPr>
              <a:t>,</a:t>
            </a:r>
            <a:r>
              <a:rPr dirty="0" sz="1000" spc="-1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29</a:t>
            </a:r>
            <a:r>
              <a:rPr dirty="0" sz="1000" spc="-30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November</a:t>
            </a:r>
            <a:r>
              <a:rPr dirty="0" sz="1000" spc="-20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[online].</a:t>
            </a:r>
            <a:r>
              <a:rPr dirty="0" sz="1000" spc="-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Available at:</a:t>
            </a:r>
            <a:r>
              <a:rPr dirty="0" sz="1000" spc="-10">
                <a:latin typeface="Arial MT"/>
                <a:cs typeface="Arial MT"/>
                <a:hlinkClick r:id="rId9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https://electrek.co/2018/11/29/rivian-r1t-electric-pickup-</a:t>
            </a:r>
            <a:r>
              <a:rPr dirty="0" sz="1000" spc="-10">
                <a:latin typeface="Arial MT"/>
                <a:cs typeface="Arial MT"/>
                <a:hlinkClick r:id="rId9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truck-order/</a:t>
            </a:r>
            <a:r>
              <a:rPr dirty="0" sz="1000" spc="-40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(Accessed:</a:t>
            </a:r>
            <a:r>
              <a:rPr dirty="0" sz="1000" spc="-4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11</a:t>
            </a:r>
            <a:r>
              <a:rPr dirty="0" sz="1000" spc="-2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February</a:t>
            </a:r>
            <a:r>
              <a:rPr dirty="0" sz="1000" spc="-25">
                <a:latin typeface="Arial MT"/>
                <a:cs typeface="Arial MT"/>
                <a:hlinkClick r:id="rId9"/>
              </a:rPr>
              <a:t> </a:t>
            </a:r>
            <a:r>
              <a:rPr dirty="0" sz="1000" spc="-20">
                <a:latin typeface="Arial MT"/>
                <a:cs typeface="Arial MT"/>
                <a:hlinkClick r:id="rId9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663575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Lambert,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(2018g)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A</a:t>
            </a:r>
            <a:r>
              <a:rPr dirty="0" u="sng" sz="1000" spc="-2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$52,000</a:t>
            </a:r>
            <a:r>
              <a:rPr dirty="0" u="sng" sz="1000" spc="-4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plug-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in</a:t>
            </a:r>
            <a:r>
              <a:rPr dirty="0" u="sng" sz="1000" spc="-1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electric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pickup</a:t>
            </a:r>
            <a:r>
              <a:rPr dirty="0" u="sng" sz="1000" spc="-5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truck</a:t>
            </a:r>
            <a:r>
              <a:rPr dirty="0" u="sng" sz="1000" spc="-3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w/</a:t>
            </a:r>
            <a:r>
              <a:rPr dirty="0" u="sng" sz="10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range</a:t>
            </a:r>
            <a:r>
              <a:rPr dirty="0" u="sng" sz="1000" spc="-3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extender</a:t>
            </a:r>
            <a:r>
              <a:rPr dirty="0" u="sng" sz="1000" spc="-3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receives</a:t>
            </a:r>
            <a:r>
              <a:rPr dirty="0" u="sng" sz="10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over</a:t>
            </a:r>
            <a:r>
              <a:rPr dirty="0" u="sng" sz="1000" spc="-2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5,000</a:t>
            </a:r>
            <a:r>
              <a:rPr dirty="0" u="sng" sz="1000" spc="-4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fleet</a:t>
            </a:r>
            <a:r>
              <a:rPr dirty="0" u="sng" sz="1000" spc="-2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orders,</a:t>
            </a:r>
            <a:r>
              <a:rPr dirty="0" u="sng" sz="1000" spc="-3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opens</a:t>
            </a:r>
            <a:r>
              <a:rPr dirty="0" u="sng" sz="1000" spc="-3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reservation</a:t>
            </a:r>
            <a:r>
              <a:rPr dirty="0" u="sng" sz="1000" spc="-3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to</a:t>
            </a:r>
            <a:r>
              <a:rPr dirty="0" u="sng" sz="1000" spc="-3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the</a:t>
            </a:r>
            <a:r>
              <a:rPr dirty="0" u="sng" sz="1000" spc="-4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public</a:t>
            </a:r>
            <a:r>
              <a:rPr dirty="0" sz="1000">
                <a:latin typeface="Arial MT"/>
                <a:cs typeface="Arial MT"/>
              </a:rPr>
              <a:t>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Electrek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9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January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https://electrek.co/2018/01/09/workhorse-opens-reservation-electric-pickup-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truck/</a:t>
            </a:r>
            <a:r>
              <a:rPr dirty="0" sz="1000" spc="37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13</a:t>
            </a:r>
            <a:r>
              <a:rPr dirty="0" sz="1000" spc="7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6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1143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Lambert,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(2018h)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Rivian unveils</a:t>
            </a:r>
            <a:r>
              <a:rPr dirty="0" u="sng" sz="1000" spc="1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all-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electric</a:t>
            </a:r>
            <a:r>
              <a:rPr dirty="0" u="sng" sz="1000" spc="1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pickup</a:t>
            </a:r>
            <a:r>
              <a:rPr dirty="0" u="sng" sz="1000" spc="-4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truck</a:t>
            </a:r>
            <a:r>
              <a:rPr dirty="0" u="sng" sz="10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with</a:t>
            </a:r>
            <a:r>
              <a:rPr dirty="0" u="sng" sz="1000" spc="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unbelievable</a:t>
            </a:r>
            <a:r>
              <a:rPr dirty="0" u="sng" sz="1000" spc="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specs</a:t>
            </a:r>
            <a:r>
              <a:rPr dirty="0" sz="1000">
                <a:latin typeface="Arial MT"/>
                <a:cs typeface="Arial MT"/>
              </a:rPr>
              <a:t>.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Electrek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26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November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https://electrek.co/2018/11/26/rivian-r1t-all-electric-pickup-specs/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13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208915">
              <a:lnSpc>
                <a:spcPct val="100000"/>
              </a:lnSpc>
            </a:pPr>
            <a:r>
              <a:rPr dirty="0" sz="1000">
                <a:latin typeface="Arial MT"/>
                <a:cs typeface="Arial MT"/>
                <a:hlinkClick r:id="rId12"/>
              </a:rPr>
              <a:t>Lienert,</a:t>
            </a:r>
            <a:r>
              <a:rPr dirty="0" sz="1000" spc="-2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P.</a:t>
            </a:r>
            <a:r>
              <a:rPr dirty="0" sz="1000" spc="-1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and</a:t>
            </a:r>
            <a:r>
              <a:rPr dirty="0" sz="1000" spc="-3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White,</a:t>
            </a:r>
            <a:r>
              <a:rPr dirty="0" sz="1000" spc="-3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J.</a:t>
            </a:r>
            <a:r>
              <a:rPr dirty="0" sz="1000" spc="-2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(2018)</a:t>
            </a:r>
            <a:r>
              <a:rPr dirty="0" sz="1000" spc="-1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GM</a:t>
            </a:r>
            <a:r>
              <a:rPr dirty="0" sz="1000" spc="-2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races</a:t>
            </a:r>
            <a:r>
              <a:rPr dirty="0" sz="1000" spc="-2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to</a:t>
            </a:r>
            <a:r>
              <a:rPr dirty="0" sz="1000" spc="-2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build</a:t>
            </a:r>
            <a:r>
              <a:rPr dirty="0" sz="1000" spc="-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a</a:t>
            </a:r>
            <a:r>
              <a:rPr dirty="0" sz="1000" spc="-3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formula</a:t>
            </a:r>
            <a:r>
              <a:rPr dirty="0" sz="1000" spc="-3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for</a:t>
            </a:r>
            <a:r>
              <a:rPr dirty="0" sz="1000" spc="-2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profitable</a:t>
            </a:r>
            <a:r>
              <a:rPr dirty="0" sz="1000" spc="-1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electric</a:t>
            </a:r>
            <a:r>
              <a:rPr dirty="0" sz="1000" spc="-1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cars.</a:t>
            </a:r>
            <a:r>
              <a:rPr dirty="0" sz="1000" spc="-5">
                <a:latin typeface="Arial MT"/>
                <a:cs typeface="Arial MT"/>
                <a:hlinkClick r:id="rId12"/>
              </a:rPr>
              <a:t> </a:t>
            </a:r>
            <a:r>
              <a:rPr dirty="0" sz="1000" i="1">
                <a:latin typeface="Arial"/>
                <a:cs typeface="Arial"/>
                <a:hlinkClick r:id="rId12"/>
              </a:rPr>
              <a:t>Thomson</a:t>
            </a:r>
            <a:r>
              <a:rPr dirty="0" sz="1000" spc="-20" i="1">
                <a:latin typeface="Arial"/>
                <a:cs typeface="Arial"/>
                <a:hlinkClick r:id="rId12"/>
              </a:rPr>
              <a:t> </a:t>
            </a:r>
            <a:r>
              <a:rPr dirty="0" sz="1000" i="1">
                <a:latin typeface="Arial"/>
                <a:cs typeface="Arial"/>
                <a:hlinkClick r:id="rId12"/>
              </a:rPr>
              <a:t>Reuters</a:t>
            </a:r>
            <a:r>
              <a:rPr dirty="0" sz="1000">
                <a:latin typeface="Arial MT"/>
                <a:cs typeface="Arial MT"/>
                <a:hlinkClick r:id="rId12"/>
              </a:rPr>
              <a:t>,</a:t>
            </a:r>
            <a:r>
              <a:rPr dirty="0" sz="1000" spc="-1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9</a:t>
            </a:r>
            <a:r>
              <a:rPr dirty="0" sz="1000" spc="-3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January</a:t>
            </a:r>
            <a:r>
              <a:rPr dirty="0" sz="1000" spc="-2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[online].</a:t>
            </a:r>
            <a:r>
              <a:rPr dirty="0" sz="1000" spc="-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Available</a:t>
            </a:r>
            <a:r>
              <a:rPr dirty="0" sz="1000" spc="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at:</a:t>
            </a:r>
            <a:r>
              <a:rPr dirty="0" sz="1000" spc="-20">
                <a:latin typeface="Arial MT"/>
                <a:cs typeface="Arial MT"/>
                <a:hlinkClick r:id="rId12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2"/>
              </a:rPr>
              <a:t>https://www.reuters.com/article/us-gm-electric-insight-</a:t>
            </a:r>
            <a:r>
              <a:rPr dirty="0" sz="1000" spc="-10">
                <a:latin typeface="Arial MT"/>
                <a:cs typeface="Arial MT"/>
                <a:hlinkClick r:id="rId12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2"/>
              </a:rPr>
              <a:t>idUSKBN1EY0GG</a:t>
            </a:r>
            <a:r>
              <a:rPr dirty="0" sz="1000" spc="1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(Accessed:</a:t>
            </a:r>
            <a:r>
              <a:rPr dirty="0" sz="1000" spc="-2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12</a:t>
            </a:r>
            <a:r>
              <a:rPr dirty="0" sz="1000" spc="-3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February</a:t>
            </a:r>
            <a:r>
              <a:rPr dirty="0" sz="1000" spc="-20">
                <a:latin typeface="Arial MT"/>
                <a:cs typeface="Arial MT"/>
                <a:hlinkClick r:id="rId12"/>
              </a:rPr>
              <a:t> 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170815">
              <a:lnSpc>
                <a:spcPct val="100000"/>
              </a:lnSpc>
            </a:pPr>
            <a:r>
              <a:rPr dirty="0" sz="1000">
                <a:latin typeface="Arial MT"/>
                <a:cs typeface="Arial MT"/>
                <a:hlinkClick r:id="rId13"/>
              </a:rPr>
              <a:t>Loveday,</a:t>
            </a:r>
            <a:r>
              <a:rPr dirty="0" sz="1000" spc="5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E.</a:t>
            </a:r>
            <a:r>
              <a:rPr dirty="0" sz="1000" spc="-15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(2019)</a:t>
            </a:r>
            <a:r>
              <a:rPr dirty="0" sz="1000" spc="-15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Might</a:t>
            </a:r>
            <a:r>
              <a:rPr dirty="0" sz="1000" spc="-5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there</a:t>
            </a:r>
            <a:r>
              <a:rPr dirty="0" sz="1000" spc="-30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be</a:t>
            </a:r>
            <a:r>
              <a:rPr dirty="0" sz="1000" spc="-20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a</a:t>
            </a:r>
            <a:r>
              <a:rPr dirty="0" sz="1000" spc="-25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competitor</a:t>
            </a:r>
            <a:r>
              <a:rPr dirty="0" sz="1000" spc="-35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for</a:t>
            </a:r>
            <a:r>
              <a:rPr dirty="0" sz="1000" spc="-25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the</a:t>
            </a:r>
            <a:r>
              <a:rPr dirty="0" sz="1000" spc="-15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Rivian</a:t>
            </a:r>
            <a:r>
              <a:rPr dirty="0" sz="1000" spc="15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R1T</a:t>
            </a:r>
            <a:r>
              <a:rPr dirty="0" sz="1000" spc="-10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electric</a:t>
            </a:r>
            <a:r>
              <a:rPr dirty="0" sz="1000" spc="-10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pickup</a:t>
            </a:r>
            <a:r>
              <a:rPr dirty="0" sz="1000" spc="-35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truck?</a:t>
            </a:r>
            <a:r>
              <a:rPr dirty="0" sz="1000" spc="-30">
                <a:latin typeface="Arial MT"/>
                <a:cs typeface="Arial MT"/>
                <a:hlinkClick r:id="rId13"/>
              </a:rPr>
              <a:t> </a:t>
            </a:r>
            <a:r>
              <a:rPr dirty="0" sz="1000" i="1">
                <a:latin typeface="Arial"/>
                <a:cs typeface="Arial"/>
                <a:hlinkClick r:id="rId13"/>
              </a:rPr>
              <a:t>InsideEVs</a:t>
            </a:r>
            <a:r>
              <a:rPr dirty="0" sz="1000">
                <a:latin typeface="Arial MT"/>
                <a:cs typeface="Arial MT"/>
                <a:hlinkClick r:id="rId13"/>
              </a:rPr>
              <a:t>,</a:t>
            </a:r>
            <a:r>
              <a:rPr dirty="0" sz="1000" spc="-25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6</a:t>
            </a:r>
            <a:r>
              <a:rPr dirty="0" sz="1000" spc="-15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January</a:t>
            </a:r>
            <a:r>
              <a:rPr dirty="0" sz="1000" spc="-20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[online].</a:t>
            </a:r>
            <a:r>
              <a:rPr dirty="0" sz="1000" spc="-20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Available</a:t>
            </a:r>
            <a:r>
              <a:rPr dirty="0" sz="1000" spc="20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at:</a:t>
            </a:r>
            <a:r>
              <a:rPr dirty="0" sz="1000" spc="-30">
                <a:latin typeface="Arial MT"/>
                <a:cs typeface="Arial MT"/>
                <a:hlinkClick r:id="rId13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3"/>
              </a:rPr>
              <a:t>https://insideevs.com/video-atlis-xt-electric-pickup-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3"/>
              </a:rPr>
              <a:t>truck-</a:t>
            </a:r>
            <a:r>
              <a:rPr dirty="0" u="sng" sz="10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3"/>
              </a:rPr>
              <a:t>500-</a:t>
            </a:r>
            <a:r>
              <a:rPr dirty="0" sz="1000" spc="-20">
                <a:latin typeface="Arial MT"/>
                <a:cs typeface="Arial MT"/>
                <a:hlinkClick r:id="rId13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3"/>
              </a:rPr>
              <a:t>mile-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3"/>
              </a:rPr>
              <a:t>range/</a:t>
            </a:r>
            <a:r>
              <a:rPr dirty="0" sz="1000" spc="-20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(Accessed:</a:t>
            </a:r>
            <a:r>
              <a:rPr dirty="0" sz="1000" spc="-50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16</a:t>
            </a:r>
            <a:r>
              <a:rPr dirty="0" sz="1000" spc="-35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February</a:t>
            </a:r>
            <a:r>
              <a:rPr dirty="0" sz="1000" spc="-20">
                <a:latin typeface="Arial MT"/>
                <a:cs typeface="Arial MT"/>
                <a:hlinkClick r:id="rId13"/>
              </a:rPr>
              <a:t> 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33210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Loveday, S.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In-</a:t>
            </a:r>
            <a:r>
              <a:rPr dirty="0" sz="1000">
                <a:latin typeface="Arial MT"/>
                <a:cs typeface="Arial MT"/>
              </a:rPr>
              <a:t>Depth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Look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Rivian’s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History,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Funding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&amp;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Present.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InsideEVs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26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November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4"/>
              </a:rPr>
              <a:t>https://insideevs.com/rivian-automotive-history-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4"/>
              </a:rPr>
              <a:t>future/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22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77728" y="6300214"/>
            <a:ext cx="524255" cy="5242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Bibliography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10" name="object 10" descr=""/>
          <p:cNvSpPr txBox="1"/>
          <p:nvPr/>
        </p:nvSpPr>
        <p:spPr>
          <a:xfrm>
            <a:off x="5697728" y="6478139"/>
            <a:ext cx="80010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Bibliography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74649" y="1245488"/>
            <a:ext cx="11007090" cy="4902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24154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  <a:hlinkClick r:id="rId4"/>
              </a:rPr>
              <a:t>MacDonald,</a:t>
            </a:r>
            <a:r>
              <a:rPr dirty="0" sz="1000" spc="-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J.</a:t>
            </a:r>
            <a:r>
              <a:rPr dirty="0" sz="1000" spc="-2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(2016)</a:t>
            </a:r>
            <a:r>
              <a:rPr dirty="0" sz="1000" spc="-1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Electric</a:t>
            </a:r>
            <a:r>
              <a:rPr dirty="0" sz="1000" spc="-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vehicles to</a:t>
            </a:r>
            <a:r>
              <a:rPr dirty="0" sz="1000" spc="-2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be</a:t>
            </a:r>
            <a:r>
              <a:rPr dirty="0" sz="1000" spc="-2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35%</a:t>
            </a:r>
            <a:r>
              <a:rPr dirty="0" sz="1000" spc="-2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of</a:t>
            </a:r>
            <a:r>
              <a:rPr dirty="0" sz="1000" spc="-2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global</a:t>
            </a:r>
            <a:r>
              <a:rPr dirty="0" sz="1000" spc="-1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new</a:t>
            </a:r>
            <a:r>
              <a:rPr dirty="0" sz="1000" spc="-1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car</a:t>
            </a:r>
            <a:r>
              <a:rPr dirty="0" sz="1000" spc="-2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sales</a:t>
            </a:r>
            <a:r>
              <a:rPr dirty="0" sz="1000" spc="-1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by</a:t>
            </a:r>
            <a:r>
              <a:rPr dirty="0" sz="1000" spc="-2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2040.</a:t>
            </a:r>
            <a:r>
              <a:rPr dirty="0" sz="1000" spc="5">
                <a:latin typeface="Arial MT"/>
                <a:cs typeface="Arial MT"/>
                <a:hlinkClick r:id="rId4"/>
              </a:rPr>
              <a:t> </a:t>
            </a:r>
            <a:r>
              <a:rPr dirty="0" sz="1000" i="1">
                <a:latin typeface="Arial"/>
                <a:cs typeface="Arial"/>
                <a:hlinkClick r:id="rId4"/>
              </a:rPr>
              <a:t>Bloomberg</a:t>
            </a:r>
            <a:r>
              <a:rPr dirty="0" sz="1000">
                <a:latin typeface="Arial MT"/>
                <a:cs typeface="Arial MT"/>
                <a:hlinkClick r:id="rId4"/>
              </a:rPr>
              <a:t>,</a:t>
            </a:r>
            <a:r>
              <a:rPr dirty="0" sz="1000" spc="-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25</a:t>
            </a:r>
            <a:r>
              <a:rPr dirty="0" sz="1000" spc="-1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February</a:t>
            </a:r>
            <a:r>
              <a:rPr dirty="0" sz="1000" spc="-2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[online]. Available</a:t>
            </a:r>
            <a:r>
              <a:rPr dirty="0" sz="1000" spc="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at:</a:t>
            </a:r>
            <a:r>
              <a:rPr dirty="0" sz="1000" spc="-10">
                <a:latin typeface="Arial MT"/>
                <a:cs typeface="Arial MT"/>
                <a:hlinkClick r:id="rId4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https://about.bnef.com/blog/electric-vehicles-to-be-35-of-global-</a:t>
            </a:r>
            <a:r>
              <a:rPr dirty="0" sz="1000" spc="-10">
                <a:latin typeface="Arial MT"/>
                <a:cs typeface="Arial MT"/>
                <a:hlinkClick r:id="rId4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new-car-sales-</a:t>
            </a:r>
            <a:r>
              <a:rPr dirty="0" u="sng" sz="1000" spc="-2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by-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2040/</a:t>
            </a:r>
            <a:r>
              <a:rPr dirty="0" sz="1000" spc="4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(Accessed:</a:t>
            </a:r>
            <a:r>
              <a:rPr dirty="0" sz="1000" spc="-2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28 February </a:t>
            </a:r>
            <a:r>
              <a:rPr dirty="0" sz="1000" spc="-20">
                <a:latin typeface="Arial MT"/>
                <a:cs typeface="Arial MT"/>
                <a:hlinkClick r:id="rId4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MarketLine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Company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Profile: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General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Motors.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MarketLine,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16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November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 at: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Subscription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Service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10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486409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  <a:hlinkClick r:id="rId5"/>
              </a:rPr>
              <a:t>Maynard,</a:t>
            </a:r>
            <a:r>
              <a:rPr dirty="0" sz="1000" spc="2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M.</a:t>
            </a:r>
            <a:r>
              <a:rPr dirty="0" sz="1000" spc="-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(2015) 4 Differences</a:t>
            </a:r>
            <a:r>
              <a:rPr dirty="0" sz="1000" spc="-3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Between</a:t>
            </a:r>
            <a:r>
              <a:rPr dirty="0" sz="1000" spc="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Tesla</a:t>
            </a:r>
            <a:r>
              <a:rPr dirty="0" sz="1000" spc="-2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And</a:t>
            </a:r>
            <a:r>
              <a:rPr dirty="0" sz="1000" spc="-1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Other</a:t>
            </a:r>
            <a:r>
              <a:rPr dirty="0" sz="1000" spc="-1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Carmakers.</a:t>
            </a:r>
            <a:r>
              <a:rPr dirty="0" sz="1000" spc="-25">
                <a:latin typeface="Arial MT"/>
                <a:cs typeface="Arial MT"/>
                <a:hlinkClick r:id="rId5"/>
              </a:rPr>
              <a:t> </a:t>
            </a:r>
            <a:r>
              <a:rPr dirty="0" sz="1000" i="1">
                <a:latin typeface="Arial"/>
                <a:cs typeface="Arial"/>
                <a:hlinkClick r:id="rId5"/>
              </a:rPr>
              <a:t>Forbes</a:t>
            </a:r>
            <a:r>
              <a:rPr dirty="0" sz="1000">
                <a:latin typeface="Arial MT"/>
                <a:cs typeface="Arial MT"/>
                <a:hlinkClick r:id="rId5"/>
              </a:rPr>
              <a:t>,</a:t>
            </a:r>
            <a:r>
              <a:rPr dirty="0" sz="1000" spc="-1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19</a:t>
            </a:r>
            <a:r>
              <a:rPr dirty="0" sz="1000" spc="-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August</a:t>
            </a:r>
            <a:r>
              <a:rPr dirty="0" sz="1000" spc="-2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[online].</a:t>
            </a:r>
            <a:r>
              <a:rPr dirty="0" sz="1000" spc="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Available</a:t>
            </a:r>
            <a:r>
              <a:rPr dirty="0" sz="1000" spc="1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https://www.forbes.com/sites/michelinemaynard/2015/08/19/4-differences-</a:t>
            </a:r>
            <a:r>
              <a:rPr dirty="0" sz="1000" spc="-10">
                <a:latin typeface="Arial MT"/>
                <a:cs typeface="Arial MT"/>
                <a:hlinkClick r:id="rId5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between-tesla-and-other-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carmakers/</a:t>
            </a:r>
            <a:r>
              <a:rPr dirty="0" sz="1000" spc="-4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(Accessed:</a:t>
            </a:r>
            <a:r>
              <a:rPr dirty="0" sz="1000" spc="-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17</a:t>
            </a:r>
            <a:r>
              <a:rPr dirty="0" sz="1000" spc="-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February</a:t>
            </a:r>
            <a:r>
              <a:rPr dirty="0" sz="1000" spc="15">
                <a:latin typeface="Arial MT"/>
                <a:cs typeface="Arial MT"/>
                <a:hlinkClick r:id="rId5"/>
              </a:rPr>
              <a:t> </a:t>
            </a:r>
            <a:r>
              <a:rPr dirty="0" sz="1000" spc="-10">
                <a:latin typeface="Arial MT"/>
                <a:cs typeface="Arial MT"/>
                <a:hlinkClick r:id="rId5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26098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  <a:hlinkClick r:id="rId6"/>
              </a:rPr>
              <a:t>McGee,</a:t>
            </a:r>
            <a:r>
              <a:rPr dirty="0" sz="1000" spc="-2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P.</a:t>
            </a:r>
            <a:r>
              <a:rPr dirty="0" sz="1000" spc="-2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(2018)</a:t>
            </a:r>
            <a:r>
              <a:rPr dirty="0" sz="1000" spc="-2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Combustion</a:t>
            </a:r>
            <a:r>
              <a:rPr dirty="0" sz="1000" spc="-3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engine</a:t>
            </a:r>
            <a:r>
              <a:rPr dirty="0" sz="1000" spc="-2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car</a:t>
            </a:r>
            <a:r>
              <a:rPr dirty="0" sz="1000" spc="-2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sales</a:t>
            </a:r>
            <a:r>
              <a:rPr dirty="0" sz="1000" spc="-1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to</a:t>
            </a:r>
            <a:r>
              <a:rPr dirty="0" sz="1000" spc="-3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hit</a:t>
            </a:r>
            <a:r>
              <a:rPr dirty="0" sz="1000" spc="-1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peak</a:t>
            </a:r>
            <a:r>
              <a:rPr dirty="0" sz="1000" spc="-3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demand</a:t>
            </a:r>
            <a:r>
              <a:rPr dirty="0" sz="1000" spc="-4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in</a:t>
            </a:r>
            <a:r>
              <a:rPr dirty="0" sz="1000" spc="-1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2018,</a:t>
            </a:r>
            <a:r>
              <a:rPr dirty="0" sz="1000" spc="-3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say</a:t>
            </a:r>
            <a:r>
              <a:rPr dirty="0" sz="1000" spc="-1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analysts.</a:t>
            </a:r>
            <a:r>
              <a:rPr dirty="0" sz="1000" spc="30">
                <a:latin typeface="Arial MT"/>
                <a:cs typeface="Arial MT"/>
                <a:hlinkClick r:id="rId6"/>
              </a:rPr>
              <a:t> </a:t>
            </a:r>
            <a:r>
              <a:rPr dirty="0" sz="1000" i="1">
                <a:latin typeface="Arial"/>
                <a:cs typeface="Arial"/>
                <a:hlinkClick r:id="rId6"/>
              </a:rPr>
              <a:t>Financial</a:t>
            </a:r>
            <a:r>
              <a:rPr dirty="0" sz="1000" spc="-15" i="1">
                <a:latin typeface="Arial"/>
                <a:cs typeface="Arial"/>
                <a:hlinkClick r:id="rId6"/>
              </a:rPr>
              <a:t> </a:t>
            </a:r>
            <a:r>
              <a:rPr dirty="0" sz="1000" i="1">
                <a:latin typeface="Arial"/>
                <a:cs typeface="Arial"/>
                <a:hlinkClick r:id="rId6"/>
              </a:rPr>
              <a:t>Times</a:t>
            </a:r>
            <a:r>
              <a:rPr dirty="0" sz="1000">
                <a:latin typeface="Arial MT"/>
                <a:cs typeface="Arial MT"/>
                <a:hlinkClick r:id="rId6"/>
              </a:rPr>
              <a:t>,</a:t>
            </a:r>
            <a:r>
              <a:rPr dirty="0" sz="1000" spc="-1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30</a:t>
            </a:r>
            <a:r>
              <a:rPr dirty="0" sz="1000" spc="-3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December</a:t>
            </a:r>
            <a:r>
              <a:rPr dirty="0" sz="1000" spc="-3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[online]</a:t>
            </a:r>
            <a:r>
              <a:rPr dirty="0" sz="1000" spc="-1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Available at:</a:t>
            </a:r>
            <a:r>
              <a:rPr dirty="0" sz="1000" spc="-10">
                <a:latin typeface="Arial MT"/>
                <a:cs typeface="Arial MT"/>
                <a:hlinkClick r:id="rId6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https://www.ft.com/content/62506c24-0aae-11e9-</a:t>
            </a:r>
            <a:r>
              <a:rPr dirty="0" sz="1000" spc="-10">
                <a:latin typeface="Arial MT"/>
                <a:cs typeface="Arial MT"/>
                <a:hlinkClick r:id="rId6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9fe8-acdb36967cfc?sharetype=blocked</a:t>
            </a:r>
            <a:r>
              <a:rPr dirty="0" sz="1000" spc="3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(Accessed:</a:t>
            </a:r>
            <a:r>
              <a:rPr dirty="0" sz="1000" spc="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25</a:t>
            </a:r>
            <a:r>
              <a:rPr dirty="0" sz="1000" spc="3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February</a:t>
            </a:r>
            <a:r>
              <a:rPr dirty="0" sz="1000" spc="35">
                <a:latin typeface="Arial MT"/>
                <a:cs typeface="Arial MT"/>
                <a:hlinkClick r:id="rId6"/>
              </a:rPr>
              <a:t> </a:t>
            </a:r>
            <a:r>
              <a:rPr dirty="0" sz="1000" spc="-10">
                <a:latin typeface="Arial MT"/>
                <a:cs typeface="Arial MT"/>
                <a:hlinkClick r:id="rId6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10096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McKinsey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&amp;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Company.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(2017)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Electrifying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insights: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How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automakers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can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drive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electrified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vehicle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sales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profitability.</a:t>
            </a:r>
            <a:r>
              <a:rPr dirty="0" sz="1000" spc="3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McKinsey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&amp;</a:t>
            </a:r>
            <a:r>
              <a:rPr dirty="0" sz="1000" spc="-4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Company</a:t>
            </a:r>
            <a:r>
              <a:rPr dirty="0" sz="1000" spc="-3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25">
                <a:latin typeface="Arial MT"/>
                <a:cs typeface="Arial MT"/>
              </a:rPr>
              <a:t> 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https://www.mckinsey.com/industries/automotive-and-assembly/our-insights/electrifying-insights-how-automakers-can-drive-electrified-vehicle-sales-and-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profitability</a:t>
            </a:r>
            <a:r>
              <a:rPr dirty="0" sz="1000" spc="2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1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26</a:t>
            </a:r>
            <a:r>
              <a:rPr dirty="0" sz="1000" spc="1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1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latin typeface="Arial MT"/>
                <a:cs typeface="Arial MT"/>
              </a:rPr>
              <a:t>MergerMarkets.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MergerMarkets</a:t>
            </a:r>
            <a:r>
              <a:rPr dirty="0" sz="1000" spc="-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Subscription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Service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13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  <a:hlinkClick r:id="rId8"/>
              </a:rPr>
              <a:t>Motavalli,</a:t>
            </a:r>
            <a:r>
              <a:rPr dirty="0" sz="1000" spc="1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J.</a:t>
            </a:r>
            <a:r>
              <a:rPr dirty="0" sz="1000" spc="-2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(2010)</a:t>
            </a:r>
            <a:r>
              <a:rPr dirty="0" sz="1000" spc="-1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G.M.</a:t>
            </a:r>
            <a:r>
              <a:rPr dirty="0" sz="1000" spc="-1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Ventures</a:t>
            </a:r>
            <a:r>
              <a:rPr dirty="0" sz="1000" spc="-2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Invests</a:t>
            </a:r>
            <a:r>
              <a:rPr dirty="0" sz="1000" spc="-1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$3.2</a:t>
            </a:r>
            <a:r>
              <a:rPr dirty="0" sz="1000" spc="-3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Million</a:t>
            </a:r>
            <a:r>
              <a:rPr dirty="0" sz="1000" spc="1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in</a:t>
            </a:r>
            <a:r>
              <a:rPr dirty="0" sz="1000" spc="-1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Battery</a:t>
            </a:r>
            <a:r>
              <a:rPr dirty="0" sz="1000" spc="-2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Company.</a:t>
            </a:r>
            <a:r>
              <a:rPr dirty="0" sz="1000" spc="15">
                <a:latin typeface="Arial MT"/>
                <a:cs typeface="Arial MT"/>
                <a:hlinkClick r:id="rId8"/>
              </a:rPr>
              <a:t> </a:t>
            </a:r>
            <a:r>
              <a:rPr dirty="0" sz="1000" i="1">
                <a:latin typeface="Arial"/>
                <a:cs typeface="Arial"/>
                <a:hlinkClick r:id="rId8"/>
              </a:rPr>
              <a:t>New</a:t>
            </a:r>
            <a:r>
              <a:rPr dirty="0" sz="1000" spc="-5" i="1">
                <a:latin typeface="Arial"/>
                <a:cs typeface="Arial"/>
                <a:hlinkClick r:id="rId8"/>
              </a:rPr>
              <a:t> </a:t>
            </a:r>
            <a:r>
              <a:rPr dirty="0" sz="1000" i="1">
                <a:latin typeface="Arial"/>
                <a:cs typeface="Arial"/>
                <a:hlinkClick r:id="rId8"/>
              </a:rPr>
              <a:t>York</a:t>
            </a:r>
            <a:r>
              <a:rPr dirty="0" sz="1000" spc="-5" i="1">
                <a:latin typeface="Arial"/>
                <a:cs typeface="Arial"/>
                <a:hlinkClick r:id="rId8"/>
              </a:rPr>
              <a:t> </a:t>
            </a:r>
            <a:r>
              <a:rPr dirty="0" sz="1000" i="1">
                <a:latin typeface="Arial"/>
                <a:cs typeface="Arial"/>
                <a:hlinkClick r:id="rId8"/>
              </a:rPr>
              <a:t>Times</a:t>
            </a:r>
            <a:r>
              <a:rPr dirty="0" sz="1000">
                <a:latin typeface="Arial MT"/>
                <a:cs typeface="Arial MT"/>
                <a:hlinkClick r:id="rId8"/>
              </a:rPr>
              <a:t>,</a:t>
            </a:r>
            <a:r>
              <a:rPr dirty="0" sz="1000" spc="-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9</a:t>
            </a:r>
            <a:r>
              <a:rPr dirty="0" sz="1000" spc="-3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September</a:t>
            </a:r>
            <a:r>
              <a:rPr dirty="0" sz="1000" spc="-3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[online].</a:t>
            </a:r>
            <a:r>
              <a:rPr dirty="0" sz="1000" spc="-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Available at:</a:t>
            </a:r>
            <a:r>
              <a:rPr dirty="0" sz="1000" spc="-10">
                <a:latin typeface="Arial MT"/>
                <a:cs typeface="Arial MT"/>
                <a:hlinkClick r:id="rId8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https://wheels.blogs.nytimes.com/2010/09/09/g-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m-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ventures-invests-</a:t>
            </a:r>
            <a:r>
              <a:rPr dirty="0" sz="1000" spc="-10">
                <a:latin typeface="Arial MT"/>
                <a:cs typeface="Arial MT"/>
                <a:hlinkClick r:id="rId8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3-2-million-in-battery-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company/</a:t>
            </a:r>
            <a:r>
              <a:rPr dirty="0" sz="1000" spc="3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(Accessed:</a:t>
            </a:r>
            <a:r>
              <a:rPr dirty="0" sz="1000" spc="-4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16</a:t>
            </a:r>
            <a:r>
              <a:rPr dirty="0" sz="1000" spc="-2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February</a:t>
            </a:r>
            <a:r>
              <a:rPr dirty="0" sz="1000" spc="-20">
                <a:latin typeface="Arial MT"/>
                <a:cs typeface="Arial MT"/>
                <a:hlinkClick r:id="rId8"/>
              </a:rPr>
              <a:t> </a:t>
            </a:r>
            <a:r>
              <a:rPr dirty="0" sz="1000" spc="-10">
                <a:latin typeface="Arial MT"/>
                <a:cs typeface="Arial MT"/>
                <a:hlinkClick r:id="rId8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 marL="12700" marR="2919730">
              <a:lnSpc>
                <a:spcPct val="200000"/>
              </a:lnSpc>
            </a:pPr>
            <a:r>
              <a:rPr dirty="0" sz="1000">
                <a:latin typeface="Arial MT"/>
                <a:cs typeface="Arial MT"/>
              </a:rPr>
              <a:t>Musk,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E.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16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September.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https://twitter.com/elonmusk/status/1041500594467270656?lang=en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19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 </a:t>
            </a:r>
            <a:r>
              <a:rPr dirty="0" sz="1000" spc="-10">
                <a:latin typeface="Arial MT"/>
                <a:cs typeface="Arial MT"/>
              </a:rPr>
              <a:t>2019) </a:t>
            </a:r>
            <a:r>
              <a:rPr dirty="0" sz="1000">
                <a:latin typeface="Arial MT"/>
                <a:cs typeface="Arial MT"/>
              </a:rPr>
              <a:t>Nasdaq.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Nasdaq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 at: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https://www.nasdaq.com/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13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NVIDIA.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Annual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report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2018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https://s22.q4cdn.com/364334381/files/doc_financials/annual/2018/NVIDIA2018_AnnualReview-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(new).pdf</a:t>
            </a:r>
            <a:r>
              <a:rPr dirty="0" sz="1000" spc="3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 February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762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  <a:hlinkClick r:id="rId12"/>
              </a:rPr>
              <a:t>O’Kane,</a:t>
            </a:r>
            <a:r>
              <a:rPr dirty="0" sz="1000" spc="-3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S.</a:t>
            </a:r>
            <a:r>
              <a:rPr dirty="0" sz="1000" spc="-3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(2018)</a:t>
            </a:r>
            <a:r>
              <a:rPr dirty="0" sz="1000" spc="-4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Bollinger</a:t>
            </a:r>
            <a:r>
              <a:rPr dirty="0" sz="1000" spc="-1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Motors</a:t>
            </a:r>
            <a:r>
              <a:rPr dirty="0" sz="1000" spc="-2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teases</a:t>
            </a:r>
            <a:r>
              <a:rPr dirty="0" sz="1000" spc="-4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a</a:t>
            </a:r>
            <a:r>
              <a:rPr dirty="0" sz="1000" spc="-3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rugged</a:t>
            </a:r>
            <a:r>
              <a:rPr dirty="0" sz="1000" spc="-4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electric</a:t>
            </a:r>
            <a:r>
              <a:rPr dirty="0" sz="1000" spc="-3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pickup</a:t>
            </a:r>
            <a:r>
              <a:rPr dirty="0" sz="1000" spc="-4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truck</a:t>
            </a:r>
            <a:r>
              <a:rPr dirty="0" sz="1000" spc="-4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with</a:t>
            </a:r>
            <a:r>
              <a:rPr dirty="0" sz="1000" spc="-1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200</a:t>
            </a:r>
            <a:r>
              <a:rPr dirty="0" sz="1000" spc="-4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miles</a:t>
            </a:r>
            <a:r>
              <a:rPr dirty="0" sz="1000" spc="-2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of</a:t>
            </a:r>
            <a:r>
              <a:rPr dirty="0" sz="1000" spc="-4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range.</a:t>
            </a:r>
            <a:r>
              <a:rPr dirty="0" sz="1000" spc="-10">
                <a:latin typeface="Arial MT"/>
                <a:cs typeface="Arial MT"/>
                <a:hlinkClick r:id="rId12"/>
              </a:rPr>
              <a:t> </a:t>
            </a:r>
            <a:r>
              <a:rPr dirty="0" sz="1000" i="1">
                <a:latin typeface="Arial"/>
                <a:cs typeface="Arial"/>
                <a:hlinkClick r:id="rId12"/>
              </a:rPr>
              <a:t>Verge</a:t>
            </a:r>
            <a:r>
              <a:rPr dirty="0" sz="1000">
                <a:latin typeface="Arial MT"/>
                <a:cs typeface="Arial MT"/>
                <a:hlinkClick r:id="rId12"/>
              </a:rPr>
              <a:t>,</a:t>
            </a:r>
            <a:r>
              <a:rPr dirty="0" sz="1000" spc="-3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10</a:t>
            </a:r>
            <a:r>
              <a:rPr dirty="0" sz="1000" spc="-4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October</a:t>
            </a:r>
            <a:r>
              <a:rPr dirty="0" sz="1000" spc="-4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[online].</a:t>
            </a:r>
            <a:r>
              <a:rPr dirty="0" sz="1000" spc="-3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Available</a:t>
            </a:r>
            <a:r>
              <a:rPr dirty="0" sz="1000" spc="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at:</a:t>
            </a:r>
            <a:r>
              <a:rPr dirty="0" sz="1000" spc="-40">
                <a:latin typeface="Arial MT"/>
                <a:cs typeface="Arial MT"/>
                <a:hlinkClick r:id="rId12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2"/>
              </a:rPr>
              <a:t>https://www.theverge.com/2018/10/10/17961494/bollinger-</a:t>
            </a:r>
            <a:r>
              <a:rPr dirty="0" sz="1000" spc="-10">
                <a:latin typeface="Arial MT"/>
                <a:cs typeface="Arial MT"/>
                <a:hlinkClick r:id="rId12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2"/>
              </a:rPr>
              <a:t>motors-b2-electric-pickup-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2"/>
              </a:rPr>
              <a:t>truck</a:t>
            </a:r>
            <a:r>
              <a:rPr dirty="0" sz="1000" spc="-1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(Accessed:</a:t>
            </a:r>
            <a:r>
              <a:rPr dirty="0" sz="1000" spc="-1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16</a:t>
            </a:r>
            <a:r>
              <a:rPr dirty="0" sz="1000" spc="2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February</a:t>
            </a:r>
            <a:r>
              <a:rPr dirty="0" sz="1000" spc="15">
                <a:latin typeface="Arial MT"/>
                <a:cs typeface="Arial MT"/>
                <a:hlinkClick r:id="rId12"/>
              </a:rPr>
              <a:t> </a:t>
            </a:r>
            <a:r>
              <a:rPr dirty="0" sz="1000" spc="-10">
                <a:latin typeface="Arial MT"/>
                <a:cs typeface="Arial MT"/>
                <a:hlinkClick r:id="rId12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OICA.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International</a:t>
            </a:r>
            <a:r>
              <a:rPr dirty="0" sz="1000" spc="-20" i="1">
                <a:latin typeface="Arial"/>
                <a:cs typeface="Arial"/>
              </a:rPr>
              <a:t> </a:t>
            </a:r>
            <a:r>
              <a:rPr dirty="0" sz="1000" spc="-10" i="1">
                <a:latin typeface="Arial"/>
                <a:cs typeface="Arial"/>
              </a:rPr>
              <a:t>Organization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of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Motor</a:t>
            </a:r>
            <a:r>
              <a:rPr dirty="0" sz="1000" spc="-1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Vehicle</a:t>
            </a:r>
            <a:r>
              <a:rPr dirty="0" sz="1000" spc="-1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Manufacturers</a:t>
            </a:r>
            <a:r>
              <a:rPr dirty="0" sz="1000" spc="-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3"/>
              </a:rPr>
              <a:t>http://www.oica.net/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12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46926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Ouimet,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(2012)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What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Motivates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Minority</a:t>
            </a:r>
            <a:r>
              <a:rPr dirty="0" sz="1000" spc="-10">
                <a:latin typeface="Arial MT"/>
                <a:cs typeface="Arial MT"/>
              </a:rPr>
              <a:t> Acquisitions?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Trade-Offs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between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Partial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Equity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Stake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Complete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Integration.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EFA</a:t>
            </a:r>
            <a:r>
              <a:rPr dirty="0" sz="1000" spc="-2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2007</a:t>
            </a:r>
            <a:r>
              <a:rPr dirty="0" sz="1000" spc="-3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Ljubljana</a:t>
            </a:r>
            <a:r>
              <a:rPr dirty="0" sz="1000" spc="-1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Meetings Paper,</a:t>
            </a:r>
            <a:r>
              <a:rPr dirty="0" sz="1000" spc="-3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20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October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[online].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4"/>
              </a:rPr>
              <a:t>http://dx.doi.org/10.2139/ssrn.966700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12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77728" y="6300214"/>
            <a:ext cx="524255" cy="5242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Bibliography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10" name="object 10" descr=""/>
          <p:cNvSpPr txBox="1"/>
          <p:nvPr/>
        </p:nvSpPr>
        <p:spPr>
          <a:xfrm>
            <a:off x="5697728" y="6478139"/>
            <a:ext cx="80010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Bibliography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74649" y="1245488"/>
            <a:ext cx="11010265" cy="52076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95072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Prenzler,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Rivian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announces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“Half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Billion”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Funding,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Including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$200M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Debt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from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London-</a:t>
            </a:r>
            <a:r>
              <a:rPr dirty="0" sz="1000">
                <a:latin typeface="Arial MT"/>
                <a:cs typeface="Arial MT"/>
              </a:rPr>
              <a:t>based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Bank.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AdaptBN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23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May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https://www.adaptbn.com/home/2018/5/23/rivian-announces-half-a-billion-in-funding-raising-200m-in-debt-from-london-based-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bank</a:t>
            </a:r>
            <a:r>
              <a:rPr dirty="0" sz="1000" spc="8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9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16</a:t>
            </a:r>
            <a:r>
              <a:rPr dirty="0" sz="1000" spc="1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1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  <a:hlinkClick r:id="rId5"/>
              </a:rPr>
              <a:t>Pressman,</a:t>
            </a:r>
            <a:r>
              <a:rPr dirty="0" sz="1000" spc="-4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M.</a:t>
            </a:r>
            <a:r>
              <a:rPr dirty="0" sz="1000" spc="-2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(2018)</a:t>
            </a:r>
            <a:r>
              <a:rPr dirty="0" sz="1000" spc="-1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Tesla’s</a:t>
            </a:r>
            <a:r>
              <a:rPr dirty="0" sz="1000" spc="-3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Business</a:t>
            </a:r>
            <a:r>
              <a:rPr dirty="0" sz="1000" spc="-2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Model</a:t>
            </a:r>
            <a:r>
              <a:rPr dirty="0" sz="1000" spc="-1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More</a:t>
            </a:r>
            <a:r>
              <a:rPr dirty="0" sz="1000" spc="-2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Similar</a:t>
            </a:r>
            <a:r>
              <a:rPr dirty="0" sz="1000" spc="-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To</a:t>
            </a:r>
            <a:r>
              <a:rPr dirty="0" sz="1000" spc="-3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Amazon’s</a:t>
            </a:r>
            <a:r>
              <a:rPr dirty="0" sz="1000" spc="-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Than</a:t>
            </a:r>
            <a:r>
              <a:rPr dirty="0" sz="1000" spc="-4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You</a:t>
            </a:r>
            <a:r>
              <a:rPr dirty="0" sz="1000" spc="-1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Think.</a:t>
            </a:r>
            <a:r>
              <a:rPr dirty="0" sz="1000" spc="-15">
                <a:latin typeface="Arial MT"/>
                <a:cs typeface="Arial MT"/>
                <a:hlinkClick r:id="rId5"/>
              </a:rPr>
              <a:t> </a:t>
            </a:r>
            <a:r>
              <a:rPr dirty="0" sz="1000" spc="-10" i="1">
                <a:latin typeface="Arial"/>
                <a:cs typeface="Arial"/>
                <a:hlinkClick r:id="rId5"/>
              </a:rPr>
              <a:t>CleanTechnica</a:t>
            </a:r>
            <a:r>
              <a:rPr dirty="0" sz="1000" spc="-10">
                <a:latin typeface="Arial MT"/>
                <a:cs typeface="Arial MT"/>
                <a:hlinkClick r:id="rId5"/>
              </a:rPr>
              <a:t>,</a:t>
            </a:r>
            <a:r>
              <a:rPr dirty="0" sz="1000" spc="-2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30</a:t>
            </a:r>
            <a:r>
              <a:rPr dirty="0" sz="1000" spc="-3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June</a:t>
            </a:r>
            <a:r>
              <a:rPr dirty="0" sz="1000" spc="-3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[online].</a:t>
            </a:r>
            <a:r>
              <a:rPr dirty="0" sz="1000" spc="-1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Available at:</a:t>
            </a:r>
            <a:r>
              <a:rPr dirty="0" sz="1000" spc="-20">
                <a:latin typeface="Arial MT"/>
                <a:cs typeface="Arial MT"/>
                <a:hlinkClick r:id="rId5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https://cleantechnica.com/2018/07/30/teslas-business-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model-more-similar-to-amazons-than-</a:t>
            </a:r>
            <a:r>
              <a:rPr dirty="0" u="sng" sz="10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you-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think/</a:t>
            </a:r>
            <a:r>
              <a:rPr dirty="0" sz="1000" spc="2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(Accessed:</a:t>
            </a:r>
            <a:r>
              <a:rPr dirty="0" sz="1000" spc="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17</a:t>
            </a:r>
            <a:r>
              <a:rPr dirty="0" sz="1000" spc="3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February</a:t>
            </a:r>
            <a:r>
              <a:rPr dirty="0" sz="1000" spc="25">
                <a:latin typeface="Arial MT"/>
                <a:cs typeface="Arial MT"/>
                <a:hlinkClick r:id="rId5"/>
              </a:rPr>
              <a:t> </a:t>
            </a:r>
            <a:r>
              <a:rPr dirty="0" sz="1000" spc="-10">
                <a:latin typeface="Arial MT"/>
                <a:cs typeface="Arial MT"/>
                <a:hlinkClick r:id="rId5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114427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Pulliam,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S.,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Ramsey,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Mullins,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B.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(2016),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Elon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Musk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Supports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His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Business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Empire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With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Unusual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Financial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Moves. </a:t>
            </a:r>
            <a:r>
              <a:rPr dirty="0" sz="1000" i="1">
                <a:latin typeface="Arial"/>
                <a:cs typeface="Arial"/>
              </a:rPr>
              <a:t>The</a:t>
            </a:r>
            <a:r>
              <a:rPr dirty="0" sz="1000" spc="-4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Wall</a:t>
            </a:r>
            <a:r>
              <a:rPr dirty="0" sz="1000" spc="-3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Street</a:t>
            </a:r>
            <a:r>
              <a:rPr dirty="0" sz="1000" spc="-3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Journal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27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April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 </a:t>
            </a:r>
            <a:r>
              <a:rPr dirty="0" sz="1000" spc="-25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https://www.wsj.com/articles/elon-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musk-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supports-his-business-empire-</a:t>
            </a:r>
            <a:r>
              <a:rPr dirty="0" u="sng" sz="10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with-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unusual-financial-moves-1461781962</a:t>
            </a:r>
            <a:r>
              <a:rPr dirty="0" sz="1000" spc="7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9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14</a:t>
            </a:r>
            <a:r>
              <a:rPr dirty="0" sz="1000" spc="1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1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PwC.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(2017a)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Connected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Car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Report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2016.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PwC</a:t>
            </a:r>
            <a:r>
              <a:rPr dirty="0" sz="1000" spc="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 Available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https://www.strategyand.pwc.com/media/file/Connected-car-report-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2016.pdf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9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15748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PwC.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(2017b)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2017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Strategy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&amp;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Digital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Auto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Report.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PwC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https://www.strategyand.pwc.com/media/file/2017-Strategyand-Digital-Auto-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Report.pdf</a:t>
            </a:r>
            <a:r>
              <a:rPr dirty="0" sz="1000" spc="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11</a:t>
            </a:r>
            <a:r>
              <a:rPr dirty="0" sz="1000" spc="-10">
                <a:latin typeface="Arial MT"/>
                <a:cs typeface="Arial MT"/>
              </a:rPr>
              <a:t> February 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316865">
              <a:lnSpc>
                <a:spcPct val="100000"/>
              </a:lnSpc>
            </a:pPr>
            <a:r>
              <a:rPr dirty="0" sz="1000">
                <a:latin typeface="Arial MT"/>
                <a:cs typeface="Arial MT"/>
                <a:hlinkClick r:id="rId9"/>
              </a:rPr>
              <a:t>Pyper,</a:t>
            </a:r>
            <a:r>
              <a:rPr dirty="0" sz="1000" spc="10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J.</a:t>
            </a:r>
            <a:r>
              <a:rPr dirty="0" sz="1000" spc="-1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(2019)</a:t>
            </a:r>
            <a:r>
              <a:rPr dirty="0" sz="1000" spc="-20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A</a:t>
            </a:r>
            <a:r>
              <a:rPr dirty="0" sz="1000" spc="-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Q&amp;A</a:t>
            </a:r>
            <a:r>
              <a:rPr dirty="0" sz="1000" spc="-1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with</a:t>
            </a:r>
            <a:r>
              <a:rPr dirty="0" sz="1000" spc="-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Rivian,</a:t>
            </a:r>
            <a:r>
              <a:rPr dirty="0" sz="1000" spc="10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the</a:t>
            </a:r>
            <a:r>
              <a:rPr dirty="0" sz="1000" spc="-20">
                <a:latin typeface="Arial MT"/>
                <a:cs typeface="Arial MT"/>
                <a:hlinkClick r:id="rId9"/>
              </a:rPr>
              <a:t> </a:t>
            </a:r>
            <a:r>
              <a:rPr dirty="0" sz="1000" spc="-10">
                <a:latin typeface="Arial MT"/>
                <a:cs typeface="Arial MT"/>
                <a:hlinkClick r:id="rId9"/>
              </a:rPr>
              <a:t>Amazon-</a:t>
            </a:r>
            <a:r>
              <a:rPr dirty="0" sz="1000">
                <a:latin typeface="Arial MT"/>
                <a:cs typeface="Arial MT"/>
                <a:hlinkClick r:id="rId9"/>
              </a:rPr>
              <a:t>Backed</a:t>
            </a:r>
            <a:r>
              <a:rPr dirty="0" sz="1000" spc="-3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Electric Truck</a:t>
            </a:r>
            <a:r>
              <a:rPr dirty="0" sz="1000" spc="-30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Startup.</a:t>
            </a:r>
            <a:r>
              <a:rPr dirty="0" sz="1000" spc="-10">
                <a:latin typeface="Arial MT"/>
                <a:cs typeface="Arial MT"/>
                <a:hlinkClick r:id="rId9"/>
              </a:rPr>
              <a:t> </a:t>
            </a:r>
            <a:r>
              <a:rPr dirty="0" sz="1000" i="1">
                <a:latin typeface="Arial"/>
                <a:cs typeface="Arial"/>
                <a:hlinkClick r:id="rId9"/>
              </a:rPr>
              <a:t>GTM</a:t>
            </a:r>
            <a:r>
              <a:rPr dirty="0" sz="1000">
                <a:latin typeface="Arial MT"/>
                <a:cs typeface="Arial MT"/>
                <a:hlinkClick r:id="rId9"/>
              </a:rPr>
              <a:t>,</a:t>
            </a:r>
            <a:r>
              <a:rPr dirty="0" sz="1000" spc="-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20</a:t>
            </a:r>
            <a:r>
              <a:rPr dirty="0" sz="1000" spc="-10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February</a:t>
            </a:r>
            <a:r>
              <a:rPr dirty="0" sz="1000" spc="-20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[online].</a:t>
            </a:r>
            <a:r>
              <a:rPr dirty="0" sz="1000" spc="-1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Available</a:t>
            </a:r>
            <a:r>
              <a:rPr dirty="0" sz="1000" spc="2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at:</a:t>
            </a:r>
            <a:r>
              <a:rPr dirty="0" sz="1000" spc="-20">
                <a:latin typeface="Arial MT"/>
                <a:cs typeface="Arial MT"/>
                <a:hlinkClick r:id="rId9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https://www.greentechmedia.com/articles/read/rivian-amazon-backed-</a:t>
            </a:r>
            <a:r>
              <a:rPr dirty="0" sz="1000" spc="-10">
                <a:latin typeface="Arial MT"/>
                <a:cs typeface="Arial MT"/>
                <a:hlinkClick r:id="rId9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electric-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truck-startup#gs.6FUn46T8</a:t>
            </a:r>
            <a:r>
              <a:rPr dirty="0" sz="1000" spc="-50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(Accessed:</a:t>
            </a:r>
            <a:r>
              <a:rPr dirty="0" sz="1000" spc="-3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21</a:t>
            </a:r>
            <a:r>
              <a:rPr dirty="0" sz="1000" spc="-10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February</a:t>
            </a:r>
            <a:r>
              <a:rPr dirty="0" sz="1000" spc="-20">
                <a:latin typeface="Arial MT"/>
                <a:cs typeface="Arial MT"/>
                <a:hlinkClick r:id="rId9"/>
              </a:rPr>
              <a:t> </a:t>
            </a:r>
            <a:r>
              <a:rPr dirty="0" sz="1000" spc="-10">
                <a:latin typeface="Arial MT"/>
                <a:cs typeface="Arial MT"/>
                <a:hlinkClick r:id="rId9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6223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  <a:hlinkClick r:id="rId10"/>
              </a:rPr>
              <a:t>Randall, C.</a:t>
            </a:r>
            <a:r>
              <a:rPr dirty="0" sz="1000" spc="-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(2019)</a:t>
            </a:r>
            <a:r>
              <a:rPr dirty="0" sz="1000" spc="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Atlis</a:t>
            </a:r>
            <a:r>
              <a:rPr dirty="0" sz="1000" spc="1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presents</a:t>
            </a:r>
            <a:r>
              <a:rPr dirty="0" sz="1000" spc="-1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electric pickup</a:t>
            </a:r>
            <a:r>
              <a:rPr dirty="0" sz="1000" spc="-2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with</a:t>
            </a:r>
            <a:r>
              <a:rPr dirty="0" sz="1000" spc="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800</a:t>
            </a:r>
            <a:r>
              <a:rPr dirty="0" sz="1000" spc="-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km</a:t>
            </a:r>
            <a:r>
              <a:rPr dirty="0" sz="1000" spc="-2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range.</a:t>
            </a:r>
            <a:r>
              <a:rPr dirty="0" sz="1000" spc="10">
                <a:latin typeface="Arial MT"/>
                <a:cs typeface="Arial MT"/>
                <a:hlinkClick r:id="rId10"/>
              </a:rPr>
              <a:t> </a:t>
            </a:r>
            <a:r>
              <a:rPr dirty="0" sz="1000" i="1">
                <a:latin typeface="Arial"/>
                <a:cs typeface="Arial"/>
                <a:hlinkClick r:id="rId10"/>
              </a:rPr>
              <a:t>Electrive.com</a:t>
            </a:r>
            <a:r>
              <a:rPr dirty="0" sz="1000">
                <a:latin typeface="Arial MT"/>
                <a:cs typeface="Arial MT"/>
                <a:hlinkClick r:id="rId10"/>
              </a:rPr>
              <a:t>,</a:t>
            </a:r>
            <a:r>
              <a:rPr dirty="0" sz="1000" spc="-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7</a:t>
            </a:r>
            <a:r>
              <a:rPr dirty="0" sz="1000" spc="-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January</a:t>
            </a:r>
            <a:r>
              <a:rPr dirty="0" sz="1000" spc="-1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[online].</a:t>
            </a:r>
            <a:r>
              <a:rPr dirty="0" sz="1000" spc="-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Available</a:t>
            </a:r>
            <a:r>
              <a:rPr dirty="0" sz="1000" spc="3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at:</a:t>
            </a:r>
            <a:r>
              <a:rPr dirty="0" sz="1000" spc="-15">
                <a:latin typeface="Arial MT"/>
                <a:cs typeface="Arial MT"/>
                <a:hlinkClick r:id="rId10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https://www.electrive.com/2019/01/07/atlis-presents-electric-pickup-</a:t>
            </a:r>
            <a:r>
              <a:rPr dirty="0" u="sng" sz="10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with-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800-</a:t>
            </a:r>
            <a:r>
              <a:rPr dirty="0" u="sng" sz="1000" spc="-2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km-</a:t>
            </a:r>
            <a:r>
              <a:rPr dirty="0" sz="1000" spc="-25">
                <a:latin typeface="Arial MT"/>
                <a:cs typeface="Arial MT"/>
                <a:hlinkClick r:id="rId10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range/</a:t>
            </a:r>
            <a:r>
              <a:rPr dirty="0" sz="1000" spc="-4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(Accessed:</a:t>
            </a:r>
            <a:r>
              <a:rPr dirty="0" sz="1000" spc="-4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25</a:t>
            </a:r>
            <a:r>
              <a:rPr dirty="0" sz="1000" spc="-4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February</a:t>
            </a:r>
            <a:r>
              <a:rPr dirty="0" sz="1000" spc="-35">
                <a:latin typeface="Arial MT"/>
                <a:cs typeface="Arial MT"/>
                <a:hlinkClick r:id="rId10"/>
              </a:rPr>
              <a:t> </a:t>
            </a:r>
            <a:r>
              <a:rPr dirty="0" sz="1000" spc="-20">
                <a:latin typeface="Arial MT"/>
                <a:cs typeface="Arial MT"/>
                <a:hlinkClick r:id="rId10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Randall,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Halford,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Tesla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Model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3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Tracker.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Bloomberg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27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 at: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https://www.bloomberg.com/graphics/2018-tesla-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tracker/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27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Renaissance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Capital.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All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Time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Largest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U.S.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IPOs.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Renaissance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Capital</a:t>
            </a:r>
            <a:r>
              <a:rPr dirty="0" sz="1000" spc="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2"/>
              </a:rPr>
              <a:t>https://www.renaissancecapital.com/IPO-Center/Stats/Largest-US-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2"/>
              </a:rPr>
              <a:t>IPOs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25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February 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Rivian.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world’s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first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Electric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Adventure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Vehicles.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Rivian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3"/>
              </a:rPr>
              <a:t>https://products.rivian.com/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22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2019).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Seeking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Alpha.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(2018a)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Cruise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Valuation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up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$15bn.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Seeking</a:t>
            </a:r>
            <a:r>
              <a:rPr dirty="0" sz="1000" spc="-2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Alpha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3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October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4"/>
              </a:rPr>
              <a:t>https://seekingalpha.com/news/3394743-cruise-valuation-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4"/>
              </a:rPr>
              <a:t>15b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(Accessed;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9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3810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  <a:hlinkClick r:id="rId15"/>
              </a:rPr>
              <a:t>Seeking</a:t>
            </a:r>
            <a:r>
              <a:rPr dirty="0" sz="1000" spc="-35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Alpha.</a:t>
            </a:r>
            <a:r>
              <a:rPr dirty="0" sz="1000" spc="-20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(2018b)</a:t>
            </a:r>
            <a:r>
              <a:rPr dirty="0" sz="1000" spc="-30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Tesla's</a:t>
            </a:r>
            <a:r>
              <a:rPr dirty="0" sz="1000" spc="-25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Low</a:t>
            </a:r>
            <a:r>
              <a:rPr dirty="0" sz="1000" spc="-20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2019</a:t>
            </a:r>
            <a:r>
              <a:rPr dirty="0" sz="1000" spc="-35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Capex</a:t>
            </a:r>
            <a:r>
              <a:rPr dirty="0" sz="1000" spc="-15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Could</a:t>
            </a:r>
            <a:r>
              <a:rPr dirty="0" sz="1000" spc="-20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Harm</a:t>
            </a:r>
            <a:r>
              <a:rPr dirty="0" sz="1000" spc="-10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Its</a:t>
            </a:r>
            <a:r>
              <a:rPr dirty="0" sz="1000" spc="-15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Growth</a:t>
            </a:r>
            <a:r>
              <a:rPr dirty="0" sz="1000" spc="-25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Story</a:t>
            </a:r>
            <a:r>
              <a:rPr dirty="0" sz="1000" spc="-10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And</a:t>
            </a:r>
            <a:r>
              <a:rPr dirty="0" sz="1000" spc="-25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Brand</a:t>
            </a:r>
            <a:r>
              <a:rPr dirty="0" sz="1000" spc="-20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Value.</a:t>
            </a:r>
            <a:r>
              <a:rPr dirty="0" sz="1000" spc="5">
                <a:latin typeface="Arial MT"/>
                <a:cs typeface="Arial MT"/>
                <a:hlinkClick r:id="rId15"/>
              </a:rPr>
              <a:t> </a:t>
            </a:r>
            <a:r>
              <a:rPr dirty="0" sz="1000" i="1">
                <a:latin typeface="Arial"/>
                <a:cs typeface="Arial"/>
                <a:hlinkClick r:id="rId15"/>
              </a:rPr>
              <a:t>Seeking</a:t>
            </a:r>
            <a:r>
              <a:rPr dirty="0" sz="1000" spc="-25" i="1">
                <a:latin typeface="Arial"/>
                <a:cs typeface="Arial"/>
                <a:hlinkClick r:id="rId15"/>
              </a:rPr>
              <a:t> </a:t>
            </a:r>
            <a:r>
              <a:rPr dirty="0" sz="1000" i="1">
                <a:latin typeface="Arial"/>
                <a:cs typeface="Arial"/>
                <a:hlinkClick r:id="rId15"/>
              </a:rPr>
              <a:t>Alpha</a:t>
            </a:r>
            <a:r>
              <a:rPr dirty="0" sz="1000">
                <a:latin typeface="Arial MT"/>
                <a:cs typeface="Arial MT"/>
                <a:hlinkClick r:id="rId15"/>
              </a:rPr>
              <a:t>,</a:t>
            </a:r>
            <a:r>
              <a:rPr dirty="0" sz="1000" spc="-20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25</a:t>
            </a:r>
            <a:r>
              <a:rPr dirty="0" sz="1000" spc="-20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February</a:t>
            </a:r>
            <a:r>
              <a:rPr dirty="0" sz="1000" spc="-25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[online].</a:t>
            </a:r>
            <a:r>
              <a:rPr dirty="0" sz="1000" spc="-20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Available</a:t>
            </a:r>
            <a:r>
              <a:rPr dirty="0" sz="1000" spc="15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at:</a:t>
            </a:r>
            <a:r>
              <a:rPr dirty="0" sz="1000" spc="-30">
                <a:latin typeface="Arial MT"/>
                <a:cs typeface="Arial MT"/>
                <a:hlinkClick r:id="rId15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5"/>
              </a:rPr>
              <a:t>https://seekingalpha.com/article/4243835-teslas-</a:t>
            </a:r>
            <a:r>
              <a:rPr dirty="0" sz="1000" spc="-10">
                <a:latin typeface="Arial MT"/>
                <a:cs typeface="Arial MT"/>
                <a:hlinkClick r:id="rId15"/>
              </a:rPr>
              <a:t> </a:t>
            </a:r>
            <a:r>
              <a:rPr dirty="0" u="sng" sz="10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5"/>
              </a:rPr>
              <a:t>low-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5"/>
              </a:rPr>
              <a:t>2019-capex-harm-growth-story-brand-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5"/>
              </a:rPr>
              <a:t>value?dr=1</a:t>
            </a:r>
            <a:r>
              <a:rPr dirty="0" sz="1000" spc="335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(Accessed;</a:t>
            </a:r>
            <a:r>
              <a:rPr dirty="0" sz="1000" spc="-25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26</a:t>
            </a:r>
            <a:r>
              <a:rPr dirty="0" sz="1000" spc="5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February </a:t>
            </a:r>
            <a:r>
              <a:rPr dirty="0" sz="1000" spc="-10">
                <a:latin typeface="Arial MT"/>
                <a:cs typeface="Arial MT"/>
                <a:hlinkClick r:id="rId15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37846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Seppala,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J.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Inside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automotive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startup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taking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EVs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off-road.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Engadget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21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May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 Available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6"/>
              </a:rPr>
              <a:t>https://www.engadget.com/2018/05/21/rivian-ev-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6"/>
              </a:rPr>
              <a:t>truck-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6"/>
              </a:rPr>
              <a:t>suv-detroit/?guccounter=1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23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77728" y="6300214"/>
            <a:ext cx="524255" cy="5242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Bibliography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10" name="object 10" descr=""/>
          <p:cNvSpPr txBox="1"/>
          <p:nvPr/>
        </p:nvSpPr>
        <p:spPr>
          <a:xfrm>
            <a:off x="5697728" y="6478139"/>
            <a:ext cx="80010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Bibliography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74649" y="1245488"/>
            <a:ext cx="10881995" cy="5055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18313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Sheetz,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Tesla's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electric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vehicle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dominance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about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have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'serious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competition,'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Morgan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Stanley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says.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CNBC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11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https://www.cnbc.com/2019/02/11/morgan-stanley-serious-tesla-electric-vehicle-competition-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from-rivian.html</a:t>
            </a:r>
            <a:r>
              <a:rPr dirty="0" sz="1000" spc="8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</a:t>
            </a:r>
            <a:r>
              <a:rPr dirty="0" sz="1000" spc="7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6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Smith,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Silverado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vs.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Sierra. </a:t>
            </a:r>
            <a:r>
              <a:rPr dirty="0" sz="1000" i="1">
                <a:latin typeface="Arial"/>
                <a:cs typeface="Arial"/>
              </a:rPr>
              <a:t>PonyParts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13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https://www.cjponyparts.com/resources/chevy-silverado-vs-gmc-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sierra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(Accessed: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15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17843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Smith,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 The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future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EVs: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“greener pasture”.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Experian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November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http://www.experian.com/blogs/insights/2018/11/future-evs-greener-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pastures/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12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  <a:hlinkClick r:id="rId7"/>
              </a:rPr>
              <a:t>Snyder,</a:t>
            </a:r>
            <a:r>
              <a:rPr dirty="0" sz="1000" spc="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J.</a:t>
            </a:r>
            <a:r>
              <a:rPr dirty="0" sz="1000" spc="-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(2017)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Crossovers</a:t>
            </a:r>
            <a:r>
              <a:rPr dirty="0" sz="1000" spc="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and</a:t>
            </a:r>
            <a:r>
              <a:rPr dirty="0" sz="1000" spc="-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SUVs</a:t>
            </a:r>
            <a:r>
              <a:rPr dirty="0" sz="1000" spc="-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fatten</a:t>
            </a:r>
            <a:r>
              <a:rPr dirty="0" sz="1000" spc="-3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profit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margins. </a:t>
            </a:r>
            <a:r>
              <a:rPr dirty="0" sz="1000" i="1">
                <a:latin typeface="Arial"/>
                <a:cs typeface="Arial"/>
                <a:hlinkClick r:id="rId7"/>
              </a:rPr>
              <a:t>Automotive</a:t>
            </a:r>
            <a:r>
              <a:rPr dirty="0" sz="1000" spc="5" i="1">
                <a:latin typeface="Arial"/>
                <a:cs typeface="Arial"/>
                <a:hlinkClick r:id="rId7"/>
              </a:rPr>
              <a:t> </a:t>
            </a:r>
            <a:r>
              <a:rPr dirty="0" sz="1000" i="1">
                <a:latin typeface="Arial"/>
                <a:cs typeface="Arial"/>
                <a:hlinkClick r:id="rId7"/>
              </a:rPr>
              <a:t>News</a:t>
            </a:r>
            <a:r>
              <a:rPr dirty="0" sz="1000">
                <a:latin typeface="Arial MT"/>
                <a:cs typeface="Arial MT"/>
                <a:hlinkClick r:id="rId7"/>
              </a:rPr>
              <a:t>,</a:t>
            </a:r>
            <a:r>
              <a:rPr dirty="0" sz="1000" spc="-1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24</a:t>
            </a:r>
            <a:r>
              <a:rPr dirty="0" sz="1000" spc="-2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July [online].</a:t>
            </a:r>
            <a:r>
              <a:rPr dirty="0" sz="1000" spc="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Available</a:t>
            </a:r>
            <a:r>
              <a:rPr dirty="0" sz="1000" spc="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at:</a:t>
            </a:r>
            <a:r>
              <a:rPr dirty="0" sz="1000" spc="-5">
                <a:latin typeface="Arial MT"/>
                <a:cs typeface="Arial MT"/>
                <a:hlinkClick r:id="rId7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https://www.autonews.com/article/20170724/RETAIL01/170729911/crossovers-</a:t>
            </a:r>
            <a:r>
              <a:rPr dirty="0" u="sng" sz="10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and-</a:t>
            </a:r>
            <a:r>
              <a:rPr dirty="0" sz="1000" spc="-20">
                <a:latin typeface="Arial MT"/>
                <a:cs typeface="Arial MT"/>
                <a:hlinkClick r:id="rId7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suvs-fatten-profit-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margins</a:t>
            </a:r>
            <a:r>
              <a:rPr dirty="0" sz="1000" spc="-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(Accessed:</a:t>
            </a:r>
            <a:r>
              <a:rPr dirty="0" sz="1000" spc="-2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22</a:t>
            </a:r>
            <a:r>
              <a:rPr dirty="0" sz="1000" spc="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February</a:t>
            </a:r>
            <a:r>
              <a:rPr dirty="0" sz="1000" spc="5">
                <a:latin typeface="Arial MT"/>
                <a:cs typeface="Arial MT"/>
                <a:hlinkClick r:id="rId7"/>
              </a:rPr>
              <a:t> </a:t>
            </a:r>
            <a:r>
              <a:rPr dirty="0" sz="1000" spc="-20">
                <a:latin typeface="Arial MT"/>
                <a:cs typeface="Arial MT"/>
                <a:hlinkClick r:id="rId7"/>
              </a:rPr>
              <a:t>2019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229298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Soule,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M.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Cadillac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Shows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Brand’s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First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Fully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Electric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EV.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Cadillac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website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13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January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https://media.cadillac.com/media/us/en/cadillac/news.detail.html/content/Pages/news/us/en/2019/jan/0114-cadillac-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ev.html</a:t>
            </a:r>
            <a:r>
              <a:rPr dirty="0" sz="1000" spc="9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114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12</a:t>
            </a:r>
            <a:r>
              <a:rPr dirty="0" sz="1000" spc="1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1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 marL="12700" marR="2842895">
              <a:lnSpc>
                <a:spcPct val="200000"/>
              </a:lnSpc>
            </a:pPr>
            <a:r>
              <a:rPr dirty="0" sz="1000">
                <a:latin typeface="Arial MT"/>
                <a:cs typeface="Arial MT"/>
              </a:rPr>
              <a:t>Statista.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(2019a)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light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truck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retail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sales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from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1980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2018.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Statista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Subscription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Service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10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 </a:t>
            </a:r>
            <a:r>
              <a:rPr dirty="0" sz="1000">
                <a:latin typeface="Arial MT"/>
                <a:cs typeface="Arial MT"/>
              </a:rPr>
              <a:t>Statista.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(2019b)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Car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brands: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General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Motors.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Statista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Subscription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Service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10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Statista.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(2019c)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Volume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ten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largest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secondary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equity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offerings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until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June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2009. </a:t>
            </a:r>
            <a:r>
              <a:rPr dirty="0" sz="1000" i="1">
                <a:latin typeface="Arial"/>
                <a:cs typeface="Arial"/>
              </a:rPr>
              <a:t>Statista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Subscription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Service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24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 marL="12700" marR="364490">
              <a:lnSpc>
                <a:spcPct val="200000"/>
              </a:lnSpc>
            </a:pPr>
            <a:r>
              <a:rPr dirty="0" sz="1000">
                <a:latin typeface="Arial MT"/>
                <a:cs typeface="Arial MT"/>
              </a:rPr>
              <a:t>Statista.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(2019d)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Number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Tesla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vehicles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delivered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worldwide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from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3rd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quarter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2015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4th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quarter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2018.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Statista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Subscription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Service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27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 </a:t>
            </a:r>
            <a:r>
              <a:rPr dirty="0" sz="1000">
                <a:latin typeface="Arial MT"/>
                <a:cs typeface="Arial MT"/>
              </a:rPr>
              <a:t>Statista.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(2019e)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Tesla's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revenue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from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FY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2008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2018.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Statista</a:t>
            </a:r>
            <a:r>
              <a:rPr dirty="0" sz="1000" spc="-20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Subscription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Service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27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Stockreports+.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Tesla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Inc.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Detailed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Stock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Report.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Thomson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Reuters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14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Subscription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Service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18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2019),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pp.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3-</a:t>
            </a:r>
            <a:r>
              <a:rPr dirty="0" sz="1000" spc="-25">
                <a:latin typeface="Arial MT"/>
                <a:cs typeface="Arial MT"/>
              </a:rPr>
              <a:t>5.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1980564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Stringer,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Buckland,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K.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Before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Electric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car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takes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over,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someone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needs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reinvent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battery.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Bloomberg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6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January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https://www.bloomberg.com/news/articles/2019-01-06/before-the-electric-car-takes-over-someone-needs-to-reinvent-the-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battery</a:t>
            </a:r>
            <a:r>
              <a:rPr dirty="0" sz="1000" spc="9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9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12</a:t>
            </a:r>
            <a:r>
              <a:rPr dirty="0" sz="1000" spc="114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1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1045844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Tannert,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Meet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R.J.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Scaringe,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Founder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Rivian</a:t>
            </a:r>
            <a:r>
              <a:rPr dirty="0" sz="1000" spc="-10">
                <a:latin typeface="Arial MT"/>
                <a:cs typeface="Arial MT"/>
              </a:rPr>
              <a:t> Automotive—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Tesla’s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Worst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Nightmare.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Forbes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8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 </a:t>
            </a:r>
            <a:r>
              <a:rPr dirty="0" sz="1000" spc="-25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https://www.forbes.com/sites/chucktannert/2019/02/08/meet-rj-scaringe-founder-of-rivian-automotiveand-teslas-worst-nightmare/#75b90e617113</a:t>
            </a:r>
            <a:r>
              <a:rPr dirty="0" sz="1000" spc="114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1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23</a:t>
            </a:r>
            <a:r>
              <a:rPr dirty="0" sz="1000" spc="18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16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Tesla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Inc.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(2011)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Annual Report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2010 [online].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http://www.annualreports.com/HostedData/AnnualReportArchive/t/NASDAQ_TSLA_2010.pdf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February)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77728" y="6300214"/>
            <a:ext cx="524255" cy="5242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Bibliography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10" name="object 10" descr=""/>
          <p:cNvSpPr txBox="1"/>
          <p:nvPr/>
        </p:nvSpPr>
        <p:spPr>
          <a:xfrm>
            <a:off x="5697728" y="6478139"/>
            <a:ext cx="80010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Bibliography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74649" y="1245488"/>
            <a:ext cx="10998200" cy="4902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Tesla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Inc.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(2015)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Annual Report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2014 [online].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http://www.annualreports.com/HostedData/AnnualReportArchive/t/NASDAQ_TSLA_2014.pdf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February)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Tesla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Inc.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(2016)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Annual Report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2015 [online].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http://www.annualreports.com/HostedData/AnnualReportArchive/t/NASDAQ_TSLA_2015.pdf</a:t>
            </a:r>
            <a:r>
              <a:rPr dirty="0" sz="1000" spc="3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</a:t>
            </a:r>
            <a:r>
              <a:rPr dirty="0" sz="1000" spc="-10">
                <a:latin typeface="Arial MT"/>
                <a:cs typeface="Arial MT"/>
              </a:rPr>
              <a:t> February)</a:t>
            </a:r>
            <a:endParaRPr sz="1000">
              <a:latin typeface="Arial MT"/>
              <a:cs typeface="Arial MT"/>
            </a:endParaRPr>
          </a:p>
          <a:p>
            <a:pPr marL="12700" marR="1038225">
              <a:lnSpc>
                <a:spcPct val="2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Tesla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Inc.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(2017)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Annual Report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2016 [online].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http://www.annualreports.com/HostedData/AnnualReportArchive/t/NASDAQ_TSLA_2016.pdf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February) </a:t>
            </a:r>
            <a:r>
              <a:rPr dirty="0" sz="1000">
                <a:latin typeface="Arial MT"/>
                <a:cs typeface="Arial MT"/>
              </a:rPr>
              <a:t>Tesla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Inc.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Annual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Report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2017 [online].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http://www.annualreports.com/HostedData/AnnualReports/PDF/NASDAQ_TSLA_2017.pdf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February) </a:t>
            </a:r>
            <a:r>
              <a:rPr dirty="0" sz="1000">
                <a:latin typeface="Arial MT"/>
                <a:cs typeface="Arial MT"/>
              </a:rPr>
              <a:t>Tesla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Inc. (2019a)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Annual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Report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2018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http://ir.tesla.com/static-files/15df7636-8cd8-4b18-989b-4badeeda806c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25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February)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Tesla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Inc.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(2019b).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Company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website.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Tesla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Inc.</a:t>
            </a:r>
            <a:r>
              <a:rPr dirty="0" sz="1000" spc="-3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https://www.tesla.com/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30543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Economist.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(2017)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After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electric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cars,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what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more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will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it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take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for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batteries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change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face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energy?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The</a:t>
            </a:r>
            <a:r>
              <a:rPr dirty="0" sz="1000" spc="-3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Economist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12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August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Subscription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Service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25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 marL="12700" marR="4068445">
              <a:lnSpc>
                <a:spcPct val="200000"/>
              </a:lnSpc>
            </a:pPr>
            <a:r>
              <a:rPr dirty="0" sz="1000">
                <a:latin typeface="Arial MT"/>
                <a:cs typeface="Arial MT"/>
              </a:rPr>
              <a:t>Thomson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One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Banker.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Thomson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One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Banker.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Thomson</a:t>
            </a:r>
            <a:r>
              <a:rPr dirty="0" sz="1000" spc="-3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Reuters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http://banker.thomsonib.com/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Thomson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Reuters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Eikon.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Thomson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Reuters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Eikon.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Thomson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Reuters</a:t>
            </a:r>
            <a:r>
              <a:rPr dirty="0" sz="1000" spc="-10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Subscription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Service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6604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UCSUSA.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(2017)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Barriers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Renewable Energy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Technologies.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UCSUSA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December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https://www.ucsusa.org/clean-energy/renewable-energy/barriers-to-renewable-energy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62865">
              <a:lnSpc>
                <a:spcPct val="100000"/>
              </a:lnSpc>
            </a:pPr>
            <a:r>
              <a:rPr dirty="0" sz="1000">
                <a:latin typeface="Arial MT"/>
                <a:cs typeface="Arial MT"/>
                <a:hlinkClick r:id="rId12"/>
              </a:rPr>
              <a:t>Vlasic,</a:t>
            </a:r>
            <a:r>
              <a:rPr dirty="0" sz="1000" spc="-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B.</a:t>
            </a:r>
            <a:r>
              <a:rPr dirty="0" sz="1000" spc="-1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(2017)</a:t>
            </a:r>
            <a:r>
              <a:rPr dirty="0" sz="1000" spc="-1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In</a:t>
            </a:r>
            <a:r>
              <a:rPr dirty="0" sz="1000" spc="-1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Pivotal</a:t>
            </a:r>
            <a:r>
              <a:rPr dirty="0" sz="1000" spc="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Moments,</a:t>
            </a:r>
            <a:r>
              <a:rPr dirty="0" sz="1000" spc="-3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Tesla</a:t>
            </a:r>
            <a:r>
              <a:rPr dirty="0" sz="1000" spc="-2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Unveils</a:t>
            </a:r>
            <a:r>
              <a:rPr dirty="0" sz="1000" spc="1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Its</a:t>
            </a:r>
            <a:r>
              <a:rPr dirty="0" sz="1000" spc="-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First</a:t>
            </a:r>
            <a:r>
              <a:rPr dirty="0" sz="1000" spc="-10">
                <a:latin typeface="Arial MT"/>
                <a:cs typeface="Arial MT"/>
                <a:hlinkClick r:id="rId12"/>
              </a:rPr>
              <a:t> Mass-</a:t>
            </a:r>
            <a:r>
              <a:rPr dirty="0" sz="1000">
                <a:latin typeface="Arial MT"/>
                <a:cs typeface="Arial MT"/>
                <a:hlinkClick r:id="rId12"/>
              </a:rPr>
              <a:t>Market</a:t>
            </a:r>
            <a:r>
              <a:rPr dirty="0" sz="1000" spc="-2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Sedan.</a:t>
            </a:r>
            <a:r>
              <a:rPr dirty="0" sz="1000" spc="-5">
                <a:latin typeface="Arial MT"/>
                <a:cs typeface="Arial MT"/>
                <a:hlinkClick r:id="rId12"/>
              </a:rPr>
              <a:t> </a:t>
            </a:r>
            <a:r>
              <a:rPr dirty="0" sz="1000" i="1">
                <a:latin typeface="Arial"/>
                <a:cs typeface="Arial"/>
                <a:hlinkClick r:id="rId12"/>
              </a:rPr>
              <a:t>New</a:t>
            </a:r>
            <a:r>
              <a:rPr dirty="0" sz="1000" spc="-10" i="1">
                <a:latin typeface="Arial"/>
                <a:cs typeface="Arial"/>
                <a:hlinkClick r:id="rId12"/>
              </a:rPr>
              <a:t> </a:t>
            </a:r>
            <a:r>
              <a:rPr dirty="0" sz="1000" i="1">
                <a:latin typeface="Arial"/>
                <a:cs typeface="Arial"/>
                <a:hlinkClick r:id="rId12"/>
              </a:rPr>
              <a:t>York</a:t>
            </a:r>
            <a:r>
              <a:rPr dirty="0" sz="1000" spc="-5" i="1">
                <a:latin typeface="Arial"/>
                <a:cs typeface="Arial"/>
                <a:hlinkClick r:id="rId12"/>
              </a:rPr>
              <a:t> </a:t>
            </a:r>
            <a:r>
              <a:rPr dirty="0" sz="1000" i="1">
                <a:latin typeface="Arial"/>
                <a:cs typeface="Arial"/>
                <a:hlinkClick r:id="rId12"/>
              </a:rPr>
              <a:t>Times</a:t>
            </a:r>
            <a:r>
              <a:rPr dirty="0" sz="1000">
                <a:latin typeface="Arial MT"/>
                <a:cs typeface="Arial MT"/>
                <a:hlinkClick r:id="rId12"/>
              </a:rPr>
              <a:t>, 29</a:t>
            </a:r>
            <a:r>
              <a:rPr dirty="0" sz="1000" spc="-2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July</a:t>
            </a:r>
            <a:r>
              <a:rPr dirty="0" sz="1000" spc="-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[online]. Available</a:t>
            </a:r>
            <a:r>
              <a:rPr dirty="0" sz="1000" spc="1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at:</a:t>
            </a:r>
            <a:r>
              <a:rPr dirty="0" sz="1000" spc="-5">
                <a:latin typeface="Arial MT"/>
                <a:cs typeface="Arial MT"/>
                <a:hlinkClick r:id="rId12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2"/>
              </a:rPr>
              <a:t>https://www.nytimes.com/2017/07/29/business/tesla-model-3-elon-</a:t>
            </a:r>
            <a:r>
              <a:rPr dirty="0" sz="1000" spc="-10">
                <a:latin typeface="Arial MT"/>
                <a:cs typeface="Arial MT"/>
                <a:hlinkClick r:id="rId12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2"/>
              </a:rPr>
              <a:t>musk.html</a:t>
            </a:r>
            <a:r>
              <a:rPr dirty="0" sz="1000" spc="-3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(Accessed:</a:t>
            </a:r>
            <a:r>
              <a:rPr dirty="0" sz="1000" spc="-4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27</a:t>
            </a:r>
            <a:r>
              <a:rPr dirty="0" sz="1000" spc="-15">
                <a:latin typeface="Arial MT"/>
                <a:cs typeface="Arial MT"/>
                <a:hlinkClick r:id="rId12"/>
              </a:rPr>
              <a:t> </a:t>
            </a:r>
            <a:r>
              <a:rPr dirty="0" sz="1000" spc="-10">
                <a:latin typeface="Arial MT"/>
                <a:cs typeface="Arial MT"/>
                <a:hlinkClick r:id="rId12"/>
              </a:rPr>
              <a:t>February)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  <a:hlinkClick r:id="rId13"/>
              </a:rPr>
              <a:t>Volvo.</a:t>
            </a:r>
            <a:r>
              <a:rPr dirty="0" sz="1000" spc="55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(2018)</a:t>
            </a:r>
            <a:r>
              <a:rPr dirty="0" sz="1000" spc="50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Annual</a:t>
            </a:r>
            <a:r>
              <a:rPr dirty="0" sz="1000" spc="40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report</a:t>
            </a:r>
            <a:r>
              <a:rPr dirty="0" sz="1000" spc="45">
                <a:latin typeface="Arial MT"/>
                <a:cs typeface="Arial MT"/>
                <a:hlinkClick r:id="rId13"/>
              </a:rPr>
              <a:t> </a:t>
            </a:r>
            <a:r>
              <a:rPr dirty="0" sz="1000" i="1">
                <a:latin typeface="Arial"/>
                <a:cs typeface="Arial"/>
                <a:hlinkClick r:id="rId13"/>
              </a:rPr>
              <a:t>2017</a:t>
            </a:r>
            <a:r>
              <a:rPr dirty="0" sz="1000" spc="45" i="1">
                <a:latin typeface="Arial"/>
                <a:cs typeface="Arial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[online].</a:t>
            </a:r>
            <a:r>
              <a:rPr dirty="0" sz="1000" spc="45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Available</a:t>
            </a:r>
            <a:r>
              <a:rPr dirty="0" sz="1000" spc="85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at:</a:t>
            </a:r>
            <a:r>
              <a:rPr dirty="0" sz="1000" spc="35">
                <a:latin typeface="Arial MT"/>
                <a:cs typeface="Arial MT"/>
                <a:hlinkClick r:id="rId13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3"/>
              </a:rPr>
              <a:t>https://www.volvogroup.com/content/dam/volvo/volvo-group/markets/global/en-en/investors/reports-and-presentations/annual-reports/annual-</a:t>
            </a:r>
            <a:r>
              <a:rPr dirty="0" sz="1000" spc="-10">
                <a:latin typeface="Arial MT"/>
                <a:cs typeface="Arial MT"/>
                <a:hlinkClick r:id="rId13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3"/>
              </a:rPr>
              <a:t>and-sustainability-report-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3"/>
              </a:rPr>
              <a:t>2017.pdf</a:t>
            </a:r>
            <a:r>
              <a:rPr dirty="0" sz="1000" spc="10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(Accessed:</a:t>
            </a:r>
            <a:r>
              <a:rPr dirty="0" sz="1000" spc="-20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15</a:t>
            </a:r>
            <a:r>
              <a:rPr dirty="0" sz="1000" spc="-25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February</a:t>
            </a:r>
            <a:r>
              <a:rPr dirty="0" sz="1000" spc="-15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2019),</a:t>
            </a:r>
            <a:r>
              <a:rPr dirty="0" sz="1000" spc="-10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pp.</a:t>
            </a:r>
            <a:r>
              <a:rPr dirty="0" sz="1000" spc="-30">
                <a:latin typeface="Arial MT"/>
                <a:cs typeface="Arial MT"/>
                <a:hlinkClick r:id="rId13"/>
              </a:rPr>
              <a:t> </a:t>
            </a:r>
            <a:r>
              <a:rPr dirty="0" sz="1000">
                <a:latin typeface="Arial MT"/>
                <a:cs typeface="Arial MT"/>
                <a:hlinkClick r:id="rId13"/>
              </a:rPr>
              <a:t>20-</a:t>
            </a:r>
            <a:r>
              <a:rPr dirty="0" sz="1000" spc="-25">
                <a:latin typeface="Arial MT"/>
                <a:cs typeface="Arial MT"/>
                <a:hlinkClick r:id="rId13"/>
              </a:rPr>
              <a:t>30.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26479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  <a:hlinkClick r:id="rId14"/>
              </a:rPr>
              <a:t>Wayland,</a:t>
            </a:r>
            <a:r>
              <a:rPr dirty="0" sz="1000" spc="-35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M.</a:t>
            </a:r>
            <a:r>
              <a:rPr dirty="0" sz="1000" spc="-30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(2018)</a:t>
            </a:r>
            <a:r>
              <a:rPr dirty="0" sz="1000" spc="-25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Unlike</a:t>
            </a:r>
            <a:r>
              <a:rPr dirty="0" sz="1000" spc="-30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2008,</a:t>
            </a:r>
            <a:r>
              <a:rPr dirty="0" sz="1000" spc="-45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GM</a:t>
            </a:r>
            <a:r>
              <a:rPr dirty="0" sz="1000" spc="-25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cutting</a:t>
            </a:r>
            <a:r>
              <a:rPr dirty="0" sz="1000" spc="-40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jobs,</a:t>
            </a:r>
            <a:r>
              <a:rPr dirty="0" sz="1000" spc="-40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plants</a:t>
            </a:r>
            <a:r>
              <a:rPr dirty="0" sz="1000" spc="-30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proactively.</a:t>
            </a:r>
            <a:r>
              <a:rPr dirty="0" sz="1000" spc="35">
                <a:latin typeface="Arial MT"/>
                <a:cs typeface="Arial MT"/>
                <a:hlinkClick r:id="rId14"/>
              </a:rPr>
              <a:t> </a:t>
            </a:r>
            <a:r>
              <a:rPr dirty="0" sz="1000" spc="-10" i="1">
                <a:latin typeface="Arial"/>
                <a:cs typeface="Arial"/>
                <a:hlinkClick r:id="rId14"/>
              </a:rPr>
              <a:t>Automotive</a:t>
            </a:r>
            <a:r>
              <a:rPr dirty="0" sz="1000" spc="-30" i="1">
                <a:latin typeface="Arial"/>
                <a:cs typeface="Arial"/>
                <a:hlinkClick r:id="rId14"/>
              </a:rPr>
              <a:t> </a:t>
            </a:r>
            <a:r>
              <a:rPr dirty="0" sz="1000" i="1">
                <a:latin typeface="Arial"/>
                <a:cs typeface="Arial"/>
                <a:hlinkClick r:id="rId14"/>
              </a:rPr>
              <a:t>News</a:t>
            </a:r>
            <a:r>
              <a:rPr dirty="0" sz="1000">
                <a:latin typeface="Arial MT"/>
                <a:cs typeface="Arial MT"/>
                <a:hlinkClick r:id="rId14"/>
              </a:rPr>
              <a:t>,</a:t>
            </a:r>
            <a:r>
              <a:rPr dirty="0" sz="1000" spc="-30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3</a:t>
            </a:r>
            <a:r>
              <a:rPr dirty="0" sz="1000" spc="-35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December</a:t>
            </a:r>
            <a:r>
              <a:rPr dirty="0" sz="1000" spc="-45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[online].</a:t>
            </a:r>
            <a:r>
              <a:rPr dirty="0" sz="1000" spc="-25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Available</a:t>
            </a:r>
            <a:r>
              <a:rPr dirty="0" sz="1000" spc="-10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at:</a:t>
            </a:r>
            <a:r>
              <a:rPr dirty="0" sz="1000" spc="-30">
                <a:latin typeface="Arial MT"/>
                <a:cs typeface="Arial MT"/>
                <a:hlinkClick r:id="rId14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4"/>
              </a:rPr>
              <a:t>https://www.autonews.com/article/20181203/OEM/181209962/unlike-</a:t>
            </a:r>
            <a:r>
              <a:rPr dirty="0" sz="1000" spc="-10">
                <a:latin typeface="Arial MT"/>
                <a:cs typeface="Arial MT"/>
                <a:hlinkClick r:id="rId14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4"/>
              </a:rPr>
              <a:t>2008-gm-cutting-jobs-plants-proactively</a:t>
            </a:r>
            <a:r>
              <a:rPr dirty="0" sz="1000" spc="25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(Accessed: 27</a:t>
            </a:r>
            <a:r>
              <a:rPr dirty="0" sz="1000" spc="35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February</a:t>
            </a:r>
            <a:r>
              <a:rPr dirty="0" sz="1000" spc="25">
                <a:latin typeface="Arial MT"/>
                <a:cs typeface="Arial MT"/>
                <a:hlinkClick r:id="rId14"/>
              </a:rPr>
              <a:t> </a:t>
            </a:r>
            <a:r>
              <a:rPr dirty="0" sz="1000" spc="-10">
                <a:latin typeface="Arial MT"/>
                <a:cs typeface="Arial MT"/>
                <a:hlinkClick r:id="rId14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Wedbush.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Tesla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Inc.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Company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report.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Thomson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Reuters,</a:t>
            </a:r>
            <a:r>
              <a:rPr dirty="0" sz="1000" spc="-3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Wedbush,</a:t>
            </a:r>
            <a:r>
              <a:rPr dirty="0" sz="1000" spc="-40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11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Subscription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Service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19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January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77728" y="6300214"/>
            <a:ext cx="524255" cy="5242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Bibliography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10" name="object 10" descr=""/>
          <p:cNvSpPr txBox="1"/>
          <p:nvPr/>
        </p:nvSpPr>
        <p:spPr>
          <a:xfrm>
            <a:off x="5697728" y="6478139"/>
            <a:ext cx="80010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Bibliography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74649" y="1245488"/>
            <a:ext cx="10998200" cy="3226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286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  <a:hlinkClick r:id="rId4"/>
              </a:rPr>
              <a:t>Welch,</a:t>
            </a:r>
            <a:r>
              <a:rPr dirty="0" sz="1000" spc="-5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D.</a:t>
            </a:r>
            <a:r>
              <a:rPr dirty="0" sz="1000" spc="-1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(2017)</a:t>
            </a:r>
            <a:r>
              <a:rPr dirty="0" sz="1000" spc="-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GM</a:t>
            </a:r>
            <a:r>
              <a:rPr dirty="0" sz="1000" spc="-1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Sees</a:t>
            </a:r>
            <a:r>
              <a:rPr dirty="0" sz="1000" spc="-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Path</a:t>
            </a:r>
            <a:r>
              <a:rPr dirty="0" sz="1000" spc="-2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to</a:t>
            </a:r>
            <a:r>
              <a:rPr dirty="0" sz="1000" spc="-2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Elusive</a:t>
            </a:r>
            <a:r>
              <a:rPr dirty="0" sz="1000" spc="1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EV</a:t>
            </a:r>
            <a:r>
              <a:rPr dirty="0" sz="1000" spc="-1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Profits,</a:t>
            </a:r>
            <a:r>
              <a:rPr dirty="0" sz="1000" spc="-2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1</a:t>
            </a:r>
            <a:r>
              <a:rPr dirty="0" sz="1000" spc="-1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Million</a:t>
            </a:r>
            <a:r>
              <a:rPr dirty="0" sz="1000" spc="2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Sales a</a:t>
            </a:r>
            <a:r>
              <a:rPr dirty="0" sz="1000" spc="-2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Year.</a:t>
            </a:r>
            <a:r>
              <a:rPr dirty="0" sz="1000" spc="20">
                <a:latin typeface="Arial MT"/>
                <a:cs typeface="Arial MT"/>
                <a:hlinkClick r:id="rId4"/>
              </a:rPr>
              <a:t> </a:t>
            </a:r>
            <a:r>
              <a:rPr dirty="0" sz="1000" i="1">
                <a:latin typeface="Arial"/>
                <a:cs typeface="Arial"/>
                <a:hlinkClick r:id="rId4"/>
              </a:rPr>
              <a:t>Bloomberg</a:t>
            </a:r>
            <a:r>
              <a:rPr dirty="0" sz="1000">
                <a:latin typeface="Arial MT"/>
                <a:cs typeface="Arial MT"/>
                <a:hlinkClick r:id="rId4"/>
              </a:rPr>
              <a:t>, 15</a:t>
            </a:r>
            <a:r>
              <a:rPr dirty="0" sz="1000" spc="-1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November</a:t>
            </a:r>
            <a:r>
              <a:rPr dirty="0" sz="1000" spc="-2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[online].</a:t>
            </a:r>
            <a:r>
              <a:rPr dirty="0" sz="1000" spc="-1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Available</a:t>
            </a:r>
            <a:r>
              <a:rPr dirty="0" sz="1000" spc="2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at:</a:t>
            </a:r>
            <a:r>
              <a:rPr dirty="0" sz="1000" spc="-25">
                <a:latin typeface="Arial MT"/>
                <a:cs typeface="Arial MT"/>
                <a:hlinkClick r:id="rId4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https://www.bloomberg.com/news/articles/2017-11-15/gm-forecasts-</a:t>
            </a:r>
            <a:r>
              <a:rPr dirty="0" u="sng" sz="1000" spc="-2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1-</a:t>
            </a:r>
            <a:r>
              <a:rPr dirty="0" sz="1000" spc="-25">
                <a:latin typeface="Arial MT"/>
                <a:cs typeface="Arial MT"/>
                <a:hlinkClick r:id="rId4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million-electric-car-sales-</a:t>
            </a:r>
            <a:r>
              <a:rPr dirty="0" u="sng" sz="1000" spc="-2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by-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2026-as-costs-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drop</a:t>
            </a:r>
            <a:r>
              <a:rPr dirty="0" sz="1000" spc="6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(Accessed:</a:t>
            </a:r>
            <a:r>
              <a:rPr dirty="0" sz="1000" spc="1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12</a:t>
            </a:r>
            <a:r>
              <a:rPr dirty="0" sz="1000" spc="3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February</a:t>
            </a:r>
            <a:r>
              <a:rPr dirty="0" sz="1000" spc="30">
                <a:latin typeface="Arial MT"/>
                <a:cs typeface="Arial MT"/>
                <a:hlinkClick r:id="rId4"/>
              </a:rPr>
              <a:t> </a:t>
            </a:r>
            <a:r>
              <a:rPr dirty="0" sz="1000" spc="-10">
                <a:latin typeface="Arial MT"/>
                <a:cs typeface="Arial MT"/>
                <a:hlinkClick r:id="rId4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  <a:hlinkClick r:id="rId5"/>
              </a:rPr>
              <a:t>Welch,</a:t>
            </a:r>
            <a:r>
              <a:rPr dirty="0" sz="1000" spc="-5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D.</a:t>
            </a:r>
            <a:r>
              <a:rPr dirty="0" sz="1000" spc="-2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(2018a)</a:t>
            </a:r>
            <a:r>
              <a:rPr dirty="0" sz="1000" spc="-1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GM</a:t>
            </a:r>
            <a:r>
              <a:rPr dirty="0" sz="1000" spc="-2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Races</a:t>
            </a:r>
            <a:r>
              <a:rPr dirty="0" sz="1000" spc="-3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Tesla</a:t>
            </a:r>
            <a:r>
              <a:rPr dirty="0" sz="1000" spc="-3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to</a:t>
            </a:r>
            <a:r>
              <a:rPr dirty="0" sz="1000" spc="-2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Quicker</a:t>
            </a:r>
            <a:r>
              <a:rPr dirty="0" sz="1000" spc="-40">
                <a:latin typeface="Arial MT"/>
                <a:cs typeface="Arial MT"/>
                <a:hlinkClick r:id="rId5"/>
              </a:rPr>
              <a:t> </a:t>
            </a:r>
            <a:r>
              <a:rPr dirty="0" sz="1000" spc="-10">
                <a:latin typeface="Arial MT"/>
                <a:cs typeface="Arial MT"/>
                <a:hlinkClick r:id="rId5"/>
              </a:rPr>
              <a:t>Electric-</a:t>
            </a:r>
            <a:r>
              <a:rPr dirty="0" sz="1000">
                <a:latin typeface="Arial MT"/>
                <a:cs typeface="Arial MT"/>
                <a:hlinkClick r:id="rId5"/>
              </a:rPr>
              <a:t>Car</a:t>
            </a:r>
            <a:r>
              <a:rPr dirty="0" sz="1000" spc="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Battery</a:t>
            </a:r>
            <a:r>
              <a:rPr dirty="0" sz="1000" spc="-3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Recharging</a:t>
            </a:r>
            <a:r>
              <a:rPr dirty="0" sz="1000" spc="-2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Times.</a:t>
            </a:r>
            <a:r>
              <a:rPr dirty="0" sz="1000" spc="-35">
                <a:latin typeface="Arial MT"/>
                <a:cs typeface="Arial MT"/>
                <a:hlinkClick r:id="rId5"/>
              </a:rPr>
              <a:t> </a:t>
            </a:r>
            <a:r>
              <a:rPr dirty="0" sz="1000" i="1">
                <a:latin typeface="Arial"/>
                <a:cs typeface="Arial"/>
                <a:hlinkClick r:id="rId5"/>
              </a:rPr>
              <a:t>Bloomberg</a:t>
            </a:r>
            <a:r>
              <a:rPr dirty="0" sz="1000">
                <a:latin typeface="Arial MT"/>
                <a:cs typeface="Arial MT"/>
                <a:hlinkClick r:id="rId5"/>
              </a:rPr>
              <a:t>,</a:t>
            </a:r>
            <a:r>
              <a:rPr dirty="0" sz="1000" spc="-1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30</a:t>
            </a:r>
            <a:r>
              <a:rPr dirty="0" sz="1000" spc="-3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August</a:t>
            </a:r>
            <a:r>
              <a:rPr dirty="0" sz="1000" spc="-2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[online].</a:t>
            </a:r>
            <a:r>
              <a:rPr dirty="0" sz="1000" spc="-1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Available</a:t>
            </a:r>
            <a:r>
              <a:rPr dirty="0" sz="1000" spc="-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at:</a:t>
            </a:r>
            <a:r>
              <a:rPr dirty="0" sz="1000" spc="-20">
                <a:latin typeface="Arial MT"/>
                <a:cs typeface="Arial MT"/>
                <a:hlinkClick r:id="rId5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https://www.bloomberg.com/news/articles/2018-08-30/gm-races-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tesla-to-quicker-electric-car-battery-recharging-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times</a:t>
            </a:r>
            <a:r>
              <a:rPr dirty="0" sz="1000" spc="4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(Accessed:</a:t>
            </a:r>
            <a:r>
              <a:rPr dirty="0" sz="1000" spc="25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10</a:t>
            </a:r>
            <a:r>
              <a:rPr dirty="0" sz="1000" spc="20">
                <a:latin typeface="Arial MT"/>
                <a:cs typeface="Arial MT"/>
                <a:hlinkClick r:id="rId5"/>
              </a:rPr>
              <a:t> </a:t>
            </a:r>
            <a:r>
              <a:rPr dirty="0" sz="1000">
                <a:latin typeface="Arial MT"/>
                <a:cs typeface="Arial MT"/>
                <a:hlinkClick r:id="rId5"/>
              </a:rPr>
              <a:t>February</a:t>
            </a:r>
            <a:r>
              <a:rPr dirty="0" sz="1000" spc="35">
                <a:latin typeface="Arial MT"/>
                <a:cs typeface="Arial MT"/>
                <a:hlinkClick r:id="rId5"/>
              </a:rPr>
              <a:t> </a:t>
            </a:r>
            <a:r>
              <a:rPr dirty="0" sz="1000" spc="-10">
                <a:latin typeface="Arial MT"/>
                <a:cs typeface="Arial MT"/>
                <a:hlinkClick r:id="rId5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104139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  <a:hlinkClick r:id="rId6"/>
              </a:rPr>
              <a:t>Welch,</a:t>
            </a:r>
            <a:r>
              <a:rPr dirty="0" sz="1000" spc="-5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D.</a:t>
            </a:r>
            <a:r>
              <a:rPr dirty="0" sz="1000" spc="-1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(2018b)</a:t>
            </a:r>
            <a:r>
              <a:rPr dirty="0" sz="1000" spc="-2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GM</a:t>
            </a:r>
            <a:r>
              <a:rPr dirty="0" sz="1000" spc="-1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Plans</a:t>
            </a:r>
            <a:r>
              <a:rPr dirty="0" sz="1000" spc="-1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More</a:t>
            </a:r>
            <a:r>
              <a:rPr dirty="0" sz="1000" spc="-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than</a:t>
            </a:r>
            <a:r>
              <a:rPr dirty="0" sz="1000" spc="-3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14,000</a:t>
            </a:r>
            <a:r>
              <a:rPr dirty="0" sz="1000" spc="-3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Job</a:t>
            </a:r>
            <a:r>
              <a:rPr dirty="0" sz="1000" spc="-3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Cuts,</a:t>
            </a:r>
            <a:r>
              <a:rPr dirty="0" sz="1000" spc="-1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Seven</a:t>
            </a:r>
            <a:r>
              <a:rPr dirty="0" sz="1000" spc="-2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Factory</a:t>
            </a:r>
            <a:r>
              <a:rPr dirty="0" sz="1000" spc="-2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Closing.</a:t>
            </a:r>
            <a:r>
              <a:rPr dirty="0" sz="1000" spc="15">
                <a:latin typeface="Arial MT"/>
                <a:cs typeface="Arial MT"/>
                <a:hlinkClick r:id="rId6"/>
              </a:rPr>
              <a:t> </a:t>
            </a:r>
            <a:r>
              <a:rPr dirty="0" sz="1000" i="1">
                <a:latin typeface="Arial"/>
                <a:cs typeface="Arial"/>
                <a:hlinkClick r:id="rId6"/>
              </a:rPr>
              <a:t>Bloomberg</a:t>
            </a:r>
            <a:r>
              <a:rPr dirty="0" sz="1000">
                <a:latin typeface="Arial MT"/>
                <a:cs typeface="Arial MT"/>
                <a:hlinkClick r:id="rId6"/>
              </a:rPr>
              <a:t>,</a:t>
            </a:r>
            <a:r>
              <a:rPr dirty="0" sz="1000" spc="-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26</a:t>
            </a:r>
            <a:r>
              <a:rPr dirty="0" sz="1000" spc="-1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November</a:t>
            </a:r>
            <a:r>
              <a:rPr dirty="0" sz="1000" spc="-2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[online].</a:t>
            </a:r>
            <a:r>
              <a:rPr dirty="0" sz="1000" spc="-1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Available</a:t>
            </a:r>
            <a:r>
              <a:rPr dirty="0" sz="1000" spc="15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at:</a:t>
            </a:r>
            <a:r>
              <a:rPr dirty="0" sz="1000" spc="-25">
                <a:latin typeface="Arial MT"/>
                <a:cs typeface="Arial MT"/>
                <a:hlinkClick r:id="rId6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https://www.bloomberg.com/news/articles/2018-11-26/gm-to-</a:t>
            </a:r>
            <a:r>
              <a:rPr dirty="0" u="sng" sz="10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cut-</a:t>
            </a:r>
            <a:r>
              <a:rPr dirty="0" sz="1000" spc="-20">
                <a:latin typeface="Arial MT"/>
                <a:cs typeface="Arial MT"/>
                <a:hlinkClick r:id="rId6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10-000-jobs-targets-5-factories-for-closing-next-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year</a:t>
            </a:r>
            <a:r>
              <a:rPr dirty="0" sz="1000" spc="5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(Accessed:</a:t>
            </a:r>
            <a:r>
              <a:rPr dirty="0" sz="1000" spc="1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12</a:t>
            </a:r>
            <a:r>
              <a:rPr dirty="0" sz="1000" spc="40">
                <a:latin typeface="Arial MT"/>
                <a:cs typeface="Arial MT"/>
                <a:hlinkClick r:id="rId6"/>
              </a:rPr>
              <a:t> </a:t>
            </a:r>
            <a:r>
              <a:rPr dirty="0" sz="1000">
                <a:latin typeface="Arial MT"/>
                <a:cs typeface="Arial MT"/>
                <a:hlinkClick r:id="rId6"/>
              </a:rPr>
              <a:t>February</a:t>
            </a:r>
            <a:r>
              <a:rPr dirty="0" sz="1000" spc="35">
                <a:latin typeface="Arial MT"/>
                <a:cs typeface="Arial MT"/>
                <a:hlinkClick r:id="rId6"/>
              </a:rPr>
              <a:t> </a:t>
            </a:r>
            <a:r>
              <a:rPr dirty="0" sz="1000" spc="-10">
                <a:latin typeface="Arial MT"/>
                <a:cs typeface="Arial MT"/>
                <a:hlinkClick r:id="rId6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58419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  <a:hlinkClick r:id="rId7"/>
              </a:rPr>
              <a:t>Welch,</a:t>
            </a:r>
            <a:r>
              <a:rPr dirty="0" sz="1000" spc="-6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D.,</a:t>
            </a:r>
            <a:r>
              <a:rPr dirty="0" sz="1000" spc="-2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Bergen,</a:t>
            </a:r>
            <a:r>
              <a:rPr dirty="0" sz="1000" spc="-2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M.</a:t>
            </a:r>
            <a:r>
              <a:rPr dirty="0" sz="1000" spc="-2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and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Barinka,</a:t>
            </a:r>
            <a:r>
              <a:rPr dirty="0" sz="1000" spc="-3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A.</a:t>
            </a:r>
            <a:r>
              <a:rPr dirty="0" sz="1000" spc="-2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(2018)</a:t>
            </a:r>
            <a:r>
              <a:rPr dirty="0" sz="1000" spc="-3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GM</a:t>
            </a:r>
            <a:r>
              <a:rPr dirty="0" sz="1000" spc="-1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is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exploring</a:t>
            </a:r>
            <a:r>
              <a:rPr dirty="0" sz="1000" spc="-2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listing shares</a:t>
            </a:r>
            <a:r>
              <a:rPr dirty="0" sz="1000" spc="-2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of</a:t>
            </a:r>
            <a:r>
              <a:rPr dirty="0" sz="1000" spc="-3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cruise</a:t>
            </a:r>
            <a:r>
              <a:rPr dirty="0" sz="1000" spc="-2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self-driving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unit.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sz="1000" i="1">
                <a:latin typeface="Arial"/>
                <a:cs typeface="Arial"/>
                <a:hlinkClick r:id="rId7"/>
              </a:rPr>
              <a:t>Bloomberg</a:t>
            </a:r>
            <a:r>
              <a:rPr dirty="0" sz="1000">
                <a:latin typeface="Arial MT"/>
                <a:cs typeface="Arial MT"/>
                <a:hlinkClick r:id="rId7"/>
              </a:rPr>
              <a:t>,</a:t>
            </a:r>
            <a:r>
              <a:rPr dirty="0" sz="1000" spc="-1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15</a:t>
            </a:r>
            <a:r>
              <a:rPr dirty="0" sz="1000" spc="-2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June</a:t>
            </a:r>
            <a:r>
              <a:rPr dirty="0" sz="1000" spc="-3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[online].</a:t>
            </a:r>
            <a:r>
              <a:rPr dirty="0" sz="1000" spc="-2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Available</a:t>
            </a:r>
            <a:r>
              <a:rPr dirty="0" sz="1000" spc="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at:</a:t>
            </a:r>
            <a:r>
              <a:rPr dirty="0" sz="1000" spc="-30">
                <a:latin typeface="Arial MT"/>
                <a:cs typeface="Arial MT"/>
                <a:hlinkClick r:id="rId7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https://www.bloomberg.com/news/articles/2018-</a:t>
            </a:r>
            <a:r>
              <a:rPr dirty="0" u="sng" sz="1000" spc="-2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06-</a:t>
            </a:r>
            <a:r>
              <a:rPr dirty="0" sz="1000" spc="-25">
                <a:latin typeface="Arial MT"/>
                <a:cs typeface="Arial MT"/>
                <a:hlinkClick r:id="rId7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15/gm-is-said-to-explore-listing-shares-of-cruise-self-driving-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unit</a:t>
            </a:r>
            <a:r>
              <a:rPr dirty="0" sz="1000">
                <a:latin typeface="Arial MT"/>
                <a:cs typeface="Arial MT"/>
                <a:hlinkClick r:id="rId7"/>
              </a:rPr>
              <a:t>.</a:t>
            </a:r>
            <a:r>
              <a:rPr dirty="0" sz="1000" spc="6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(Accessed:</a:t>
            </a:r>
            <a:r>
              <a:rPr dirty="0" sz="1000" spc="3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9</a:t>
            </a:r>
            <a:r>
              <a:rPr dirty="0" sz="1000" spc="6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February</a:t>
            </a:r>
            <a:r>
              <a:rPr dirty="0" sz="1000" spc="55">
                <a:latin typeface="Arial MT"/>
                <a:cs typeface="Arial MT"/>
                <a:hlinkClick r:id="rId7"/>
              </a:rPr>
              <a:t> </a:t>
            </a:r>
            <a:r>
              <a:rPr dirty="0" sz="1000" spc="-10">
                <a:latin typeface="Arial MT"/>
                <a:cs typeface="Arial MT"/>
                <a:hlinkClick r:id="rId7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WorkHorse.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Company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website.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WorkHorse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https://www.bollingermotors.com/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Xerfi.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Global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Carmaking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Industry: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Market,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Xerfi</a:t>
            </a:r>
            <a:r>
              <a:rPr dirty="0" sz="1000" spc="-4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Market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Research</a:t>
            </a:r>
            <a:r>
              <a:rPr dirty="0" sz="1000">
                <a:latin typeface="Arial MT"/>
                <a:cs typeface="Arial MT"/>
              </a:rPr>
              <a:t>.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 at: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Subscription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Service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10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54991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Zhang,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Y.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Hull,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D.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Elon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Musk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China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Break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Ground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for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First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Tesla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Factory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Outside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U.S.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Bloomberg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7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January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https://www.bloomberg.com/hyperdrive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27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1821814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Zhang,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Y.,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Naughton,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K.,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Rauwald,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Sachgau,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O.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China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is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Leading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World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Electric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Car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Future.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Bloomberg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14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November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 </a:t>
            </a:r>
            <a:r>
              <a:rPr dirty="0" sz="1000" spc="-25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https://www.bloomberg.com/news/articles/2018-11-14/china-is-leading-the-</a:t>
            </a:r>
            <a:r>
              <a:rPr dirty="0" u="sng" sz="10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world-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to-an-electric-car-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future</a:t>
            </a:r>
            <a:r>
              <a:rPr dirty="0" sz="1000" spc="1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8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27</a:t>
            </a:r>
            <a:r>
              <a:rPr dirty="0" sz="1000" spc="8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10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3355"/>
                <a:gridCol w="1195705"/>
                <a:gridCol w="1443355"/>
                <a:gridCol w="243204"/>
                <a:gridCol w="1199514"/>
                <a:gridCol w="243204"/>
                <a:gridCol w="1199514"/>
                <a:gridCol w="243204"/>
                <a:gridCol w="1199515"/>
                <a:gridCol w="243204"/>
                <a:gridCol w="1199515"/>
                <a:gridCol w="921384"/>
              </a:tblGrid>
              <a:tr h="202565">
                <a:tc>
                  <a:txBody>
                    <a:bodyPr/>
                    <a:lstStyle/>
                    <a:p>
                      <a:pPr marL="30353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47688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11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marL="31242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98029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Average</a:t>
            </a:r>
            <a:r>
              <a:rPr dirty="0" spc="-40"/>
              <a:t> </a:t>
            </a:r>
            <a:r>
              <a:rPr dirty="0"/>
              <a:t>purchase</a:t>
            </a:r>
            <a:r>
              <a:rPr dirty="0" spc="-70"/>
              <a:t> </a:t>
            </a:r>
            <a:r>
              <a:rPr dirty="0"/>
              <a:t>prices</a:t>
            </a:r>
            <a:r>
              <a:rPr dirty="0" spc="-45"/>
              <a:t> </a:t>
            </a:r>
            <a:r>
              <a:rPr dirty="0"/>
              <a:t>of</a:t>
            </a:r>
            <a:r>
              <a:rPr dirty="0" spc="-45"/>
              <a:t> </a:t>
            </a:r>
            <a:r>
              <a:rPr dirty="0"/>
              <a:t>EVs</a:t>
            </a:r>
            <a:r>
              <a:rPr dirty="0" spc="-25"/>
              <a:t> </a:t>
            </a:r>
            <a:r>
              <a:rPr dirty="0"/>
              <a:t>have</a:t>
            </a:r>
            <a:r>
              <a:rPr dirty="0" spc="-40"/>
              <a:t> </a:t>
            </a:r>
            <a:r>
              <a:rPr dirty="0"/>
              <a:t>been</a:t>
            </a:r>
            <a:r>
              <a:rPr dirty="0" spc="-40"/>
              <a:t> </a:t>
            </a:r>
            <a:r>
              <a:rPr dirty="0"/>
              <a:t>falling</a:t>
            </a:r>
            <a:r>
              <a:rPr dirty="0" spc="-35"/>
              <a:t> </a:t>
            </a:r>
            <a:r>
              <a:rPr dirty="0"/>
              <a:t>continuously</a:t>
            </a:r>
            <a:r>
              <a:rPr dirty="0" spc="-55"/>
              <a:t> </a:t>
            </a:r>
            <a:r>
              <a:rPr dirty="0"/>
              <a:t>and</a:t>
            </a:r>
            <a:r>
              <a:rPr dirty="0" spc="-40"/>
              <a:t> </a:t>
            </a:r>
            <a:r>
              <a:rPr dirty="0"/>
              <a:t>are</a:t>
            </a:r>
            <a:r>
              <a:rPr dirty="0" spc="-40"/>
              <a:t> </a:t>
            </a:r>
            <a:r>
              <a:rPr dirty="0"/>
              <a:t>now</a:t>
            </a:r>
            <a:r>
              <a:rPr dirty="0" spc="-35"/>
              <a:t> </a:t>
            </a:r>
            <a:r>
              <a:rPr dirty="0"/>
              <a:t>projected</a:t>
            </a:r>
            <a:r>
              <a:rPr dirty="0" spc="-70"/>
              <a:t> </a:t>
            </a:r>
            <a:r>
              <a:rPr dirty="0" spc="-25"/>
              <a:t>to</a:t>
            </a:r>
          </a:p>
          <a:p>
            <a:pPr marL="12700">
              <a:lnSpc>
                <a:spcPts val="2280"/>
              </a:lnSpc>
            </a:pPr>
            <a:r>
              <a:rPr dirty="0"/>
              <a:t>be</a:t>
            </a:r>
            <a:r>
              <a:rPr dirty="0" spc="-25"/>
              <a:t> </a:t>
            </a:r>
            <a:r>
              <a:rPr dirty="0"/>
              <a:t>on</a:t>
            </a:r>
            <a:r>
              <a:rPr dirty="0" spc="-30"/>
              <a:t> </a:t>
            </a:r>
            <a:r>
              <a:rPr dirty="0"/>
              <a:t>par</a:t>
            </a:r>
            <a:r>
              <a:rPr dirty="0" spc="-20"/>
              <a:t> </a:t>
            </a:r>
            <a:r>
              <a:rPr dirty="0"/>
              <a:t>with</a:t>
            </a:r>
            <a:r>
              <a:rPr dirty="0" spc="-20"/>
              <a:t> </a:t>
            </a:r>
            <a:r>
              <a:rPr dirty="0"/>
              <a:t>ICE</a:t>
            </a:r>
            <a:r>
              <a:rPr dirty="0" spc="-20"/>
              <a:t> </a:t>
            </a:r>
            <a:r>
              <a:rPr dirty="0"/>
              <a:t>vehicles</a:t>
            </a:r>
            <a:r>
              <a:rPr dirty="0" spc="-20"/>
              <a:t> </a:t>
            </a:r>
            <a:r>
              <a:rPr dirty="0"/>
              <a:t>around</a:t>
            </a:r>
            <a:r>
              <a:rPr dirty="0" spc="-50"/>
              <a:t> </a:t>
            </a:r>
            <a:r>
              <a:rPr dirty="0"/>
              <a:t>2025,</a:t>
            </a:r>
            <a:r>
              <a:rPr dirty="0" spc="-30"/>
              <a:t> </a:t>
            </a:r>
            <a:r>
              <a:rPr dirty="0"/>
              <a:t>driven</a:t>
            </a:r>
            <a:r>
              <a:rPr dirty="0" spc="-30"/>
              <a:t> </a:t>
            </a:r>
            <a:r>
              <a:rPr dirty="0"/>
              <a:t>by</a:t>
            </a:r>
            <a:r>
              <a:rPr dirty="0" spc="-20"/>
              <a:t> </a:t>
            </a:r>
            <a:r>
              <a:rPr dirty="0"/>
              <a:t>a</a:t>
            </a:r>
            <a:r>
              <a:rPr dirty="0" spc="-30"/>
              <a:t> </a:t>
            </a:r>
            <a:r>
              <a:rPr dirty="0"/>
              <a:t>dramatic</a:t>
            </a:r>
            <a:r>
              <a:rPr dirty="0" spc="-50"/>
              <a:t> </a:t>
            </a:r>
            <a:r>
              <a:rPr dirty="0"/>
              <a:t>decline</a:t>
            </a:r>
            <a:r>
              <a:rPr dirty="0" spc="-25"/>
              <a:t> </a:t>
            </a:r>
            <a:r>
              <a:rPr dirty="0"/>
              <a:t>in</a:t>
            </a:r>
            <a:r>
              <a:rPr dirty="0" spc="-10"/>
              <a:t> </a:t>
            </a:r>
            <a:r>
              <a:rPr dirty="0"/>
              <a:t>battery</a:t>
            </a:r>
            <a:r>
              <a:rPr dirty="0" spc="-40"/>
              <a:t> </a:t>
            </a:r>
            <a:r>
              <a:rPr dirty="0" spc="-20"/>
              <a:t>cost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574649" y="6112255"/>
            <a:ext cx="69107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: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Bloomberg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(2017,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2018),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MacDonald,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J.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(2016,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Bloomberg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McKinsey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&amp;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Company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(2017),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Economist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(2017)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86740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74649" y="1315974"/>
            <a:ext cx="95040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621020" algn="l"/>
              </a:tabLst>
            </a:pPr>
            <a:r>
              <a:rPr dirty="0" sz="1400" b="1">
                <a:latin typeface="Arial"/>
                <a:cs typeface="Arial"/>
              </a:rPr>
              <a:t>Purchase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prices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EVs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have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been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falling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continuously…</a:t>
            </a:r>
            <a:r>
              <a:rPr dirty="0" sz="1400" b="1">
                <a:latin typeface="Arial"/>
                <a:cs typeface="Arial"/>
              </a:rPr>
              <a:t>	…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driven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by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dramatic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decline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battery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cost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4649" y="1533649"/>
            <a:ext cx="4883150" cy="499109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1300">
                <a:latin typeface="Arial MT"/>
                <a:cs typeface="Arial MT"/>
              </a:rPr>
              <a:t>Development</a:t>
            </a:r>
            <a:r>
              <a:rPr dirty="0" sz="1300" spc="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in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EV</a:t>
            </a:r>
            <a:r>
              <a:rPr dirty="0" sz="1300" spc="-5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purchase</a:t>
            </a:r>
            <a:r>
              <a:rPr dirty="0" sz="1300" spc="-1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price,</a:t>
            </a:r>
            <a:r>
              <a:rPr dirty="0" sz="1300" spc="-2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in</a:t>
            </a:r>
            <a:r>
              <a:rPr dirty="0" sz="1300" spc="-3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USD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thousand,</a:t>
            </a:r>
            <a:r>
              <a:rPr dirty="0" sz="1300" spc="-15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2016-2030e</a:t>
            </a:r>
            <a:endParaRPr sz="1300">
              <a:latin typeface="Arial MT"/>
              <a:cs typeface="Arial MT"/>
            </a:endParaRPr>
          </a:p>
          <a:p>
            <a:pPr marL="43180">
              <a:lnSpc>
                <a:spcPct val="100000"/>
              </a:lnSpc>
              <a:spcBef>
                <a:spcPts val="355"/>
              </a:spcBef>
            </a:pPr>
            <a:r>
              <a:rPr dirty="0" sz="1200" spc="-20">
                <a:latin typeface="Arial MT"/>
                <a:cs typeface="Arial MT"/>
              </a:rPr>
              <a:t>43.0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183248" y="1565275"/>
            <a:ext cx="436689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Lithium-</a:t>
            </a:r>
            <a:r>
              <a:rPr dirty="0" sz="1400">
                <a:latin typeface="Arial MT"/>
                <a:cs typeface="Arial MT"/>
              </a:rPr>
              <a:t>ion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battery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costs,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 USD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per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kWh,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2010-</a:t>
            </a:r>
            <a:r>
              <a:rPr dirty="0" sz="1400" spc="-10">
                <a:latin typeface="Arial MT"/>
                <a:cs typeface="Arial MT"/>
              </a:rPr>
              <a:t>2030e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195059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581977" y="2049779"/>
            <a:ext cx="5409565" cy="2801620"/>
            <a:chOff x="581977" y="2049779"/>
            <a:chExt cx="5409565" cy="2801620"/>
          </a:xfrm>
        </p:grpSpPr>
        <p:sp>
          <p:nvSpPr>
            <p:cNvPr id="15" name="object 15" descr=""/>
            <p:cNvSpPr/>
            <p:nvPr/>
          </p:nvSpPr>
          <p:spPr>
            <a:xfrm>
              <a:off x="667512" y="3550932"/>
              <a:ext cx="5240020" cy="1295400"/>
            </a:xfrm>
            <a:custGeom>
              <a:avLst/>
              <a:gdLst/>
              <a:ahLst/>
              <a:cxnLst/>
              <a:rect l="l" t="t" r="r" b="b"/>
              <a:pathLst>
                <a:path w="5240020" h="1295400">
                  <a:moveTo>
                    <a:pt x="199644" y="9131"/>
                  </a:moveTo>
                  <a:lnTo>
                    <a:pt x="0" y="9131"/>
                  </a:lnTo>
                  <a:lnTo>
                    <a:pt x="0" y="1295387"/>
                  </a:lnTo>
                  <a:lnTo>
                    <a:pt x="199644" y="1295387"/>
                  </a:lnTo>
                  <a:lnTo>
                    <a:pt x="199644" y="9131"/>
                  </a:lnTo>
                  <a:close/>
                </a:path>
                <a:path w="5240020" h="1295400">
                  <a:moveTo>
                    <a:pt x="559308" y="0"/>
                  </a:moveTo>
                  <a:lnTo>
                    <a:pt x="359664" y="0"/>
                  </a:lnTo>
                  <a:lnTo>
                    <a:pt x="359664" y="1295387"/>
                  </a:lnTo>
                  <a:lnTo>
                    <a:pt x="559308" y="1295387"/>
                  </a:lnTo>
                  <a:lnTo>
                    <a:pt x="559308" y="0"/>
                  </a:lnTo>
                  <a:close/>
                </a:path>
                <a:path w="5240020" h="1295400">
                  <a:moveTo>
                    <a:pt x="918972" y="4559"/>
                  </a:moveTo>
                  <a:lnTo>
                    <a:pt x="719328" y="4559"/>
                  </a:lnTo>
                  <a:lnTo>
                    <a:pt x="719328" y="1295387"/>
                  </a:lnTo>
                  <a:lnTo>
                    <a:pt x="918972" y="1295387"/>
                  </a:lnTo>
                  <a:lnTo>
                    <a:pt x="918972" y="4559"/>
                  </a:lnTo>
                  <a:close/>
                </a:path>
                <a:path w="5240020" h="1295400">
                  <a:moveTo>
                    <a:pt x="1280160" y="9131"/>
                  </a:moveTo>
                  <a:lnTo>
                    <a:pt x="1078992" y="9131"/>
                  </a:lnTo>
                  <a:lnTo>
                    <a:pt x="1078992" y="1295387"/>
                  </a:lnTo>
                  <a:lnTo>
                    <a:pt x="1280160" y="1295387"/>
                  </a:lnTo>
                  <a:lnTo>
                    <a:pt x="1280160" y="9131"/>
                  </a:lnTo>
                  <a:close/>
                </a:path>
                <a:path w="5240020" h="1295400">
                  <a:moveTo>
                    <a:pt x="1639824" y="13703"/>
                  </a:moveTo>
                  <a:lnTo>
                    <a:pt x="1440180" y="13703"/>
                  </a:lnTo>
                  <a:lnTo>
                    <a:pt x="1440180" y="1295387"/>
                  </a:lnTo>
                  <a:lnTo>
                    <a:pt x="1639824" y="1295387"/>
                  </a:lnTo>
                  <a:lnTo>
                    <a:pt x="1639824" y="13703"/>
                  </a:lnTo>
                  <a:close/>
                </a:path>
                <a:path w="5240020" h="1295400">
                  <a:moveTo>
                    <a:pt x="1999488" y="18288"/>
                  </a:moveTo>
                  <a:lnTo>
                    <a:pt x="1799844" y="18288"/>
                  </a:lnTo>
                  <a:lnTo>
                    <a:pt x="1799844" y="1295387"/>
                  </a:lnTo>
                  <a:lnTo>
                    <a:pt x="1999488" y="1295387"/>
                  </a:lnTo>
                  <a:lnTo>
                    <a:pt x="1999488" y="18288"/>
                  </a:lnTo>
                  <a:close/>
                </a:path>
                <a:path w="5240020" h="1295400">
                  <a:moveTo>
                    <a:pt x="2359152" y="22847"/>
                  </a:moveTo>
                  <a:lnTo>
                    <a:pt x="2159508" y="22847"/>
                  </a:lnTo>
                  <a:lnTo>
                    <a:pt x="2159508" y="1295387"/>
                  </a:lnTo>
                  <a:lnTo>
                    <a:pt x="2359152" y="1295387"/>
                  </a:lnTo>
                  <a:lnTo>
                    <a:pt x="2359152" y="22847"/>
                  </a:lnTo>
                  <a:close/>
                </a:path>
                <a:path w="5240020" h="1295400">
                  <a:moveTo>
                    <a:pt x="2718816" y="27419"/>
                  </a:moveTo>
                  <a:lnTo>
                    <a:pt x="2519172" y="27419"/>
                  </a:lnTo>
                  <a:lnTo>
                    <a:pt x="2519172" y="1295387"/>
                  </a:lnTo>
                  <a:lnTo>
                    <a:pt x="2718816" y="1295387"/>
                  </a:lnTo>
                  <a:lnTo>
                    <a:pt x="2718816" y="27419"/>
                  </a:lnTo>
                  <a:close/>
                </a:path>
                <a:path w="5240020" h="1295400">
                  <a:moveTo>
                    <a:pt x="3080004" y="31991"/>
                  </a:moveTo>
                  <a:lnTo>
                    <a:pt x="2878836" y="31991"/>
                  </a:lnTo>
                  <a:lnTo>
                    <a:pt x="2878836" y="1295387"/>
                  </a:lnTo>
                  <a:lnTo>
                    <a:pt x="3080004" y="1295387"/>
                  </a:lnTo>
                  <a:lnTo>
                    <a:pt x="3080004" y="31991"/>
                  </a:lnTo>
                  <a:close/>
                </a:path>
                <a:path w="5240020" h="1295400">
                  <a:moveTo>
                    <a:pt x="3439668" y="36576"/>
                  </a:moveTo>
                  <a:lnTo>
                    <a:pt x="3240024" y="36576"/>
                  </a:lnTo>
                  <a:lnTo>
                    <a:pt x="3240024" y="1295387"/>
                  </a:lnTo>
                  <a:lnTo>
                    <a:pt x="3439668" y="1295387"/>
                  </a:lnTo>
                  <a:lnTo>
                    <a:pt x="3439668" y="36576"/>
                  </a:lnTo>
                  <a:close/>
                </a:path>
                <a:path w="5240020" h="1295400">
                  <a:moveTo>
                    <a:pt x="3799332" y="41135"/>
                  </a:moveTo>
                  <a:lnTo>
                    <a:pt x="3599688" y="41135"/>
                  </a:lnTo>
                  <a:lnTo>
                    <a:pt x="3599688" y="1295387"/>
                  </a:lnTo>
                  <a:lnTo>
                    <a:pt x="3799332" y="1295387"/>
                  </a:lnTo>
                  <a:lnTo>
                    <a:pt x="3799332" y="41135"/>
                  </a:lnTo>
                  <a:close/>
                </a:path>
                <a:path w="5240020" h="1295400">
                  <a:moveTo>
                    <a:pt x="4158996" y="45707"/>
                  </a:moveTo>
                  <a:lnTo>
                    <a:pt x="3959352" y="45707"/>
                  </a:lnTo>
                  <a:lnTo>
                    <a:pt x="3959352" y="1295387"/>
                  </a:lnTo>
                  <a:lnTo>
                    <a:pt x="4158996" y="1295387"/>
                  </a:lnTo>
                  <a:lnTo>
                    <a:pt x="4158996" y="45707"/>
                  </a:lnTo>
                  <a:close/>
                </a:path>
                <a:path w="5240020" h="1295400">
                  <a:moveTo>
                    <a:pt x="4518660" y="50279"/>
                  </a:moveTo>
                  <a:lnTo>
                    <a:pt x="4319016" y="50279"/>
                  </a:lnTo>
                  <a:lnTo>
                    <a:pt x="4319016" y="1295387"/>
                  </a:lnTo>
                  <a:lnTo>
                    <a:pt x="4518660" y="1295387"/>
                  </a:lnTo>
                  <a:lnTo>
                    <a:pt x="4518660" y="50279"/>
                  </a:lnTo>
                  <a:close/>
                </a:path>
                <a:path w="5240020" h="1295400">
                  <a:moveTo>
                    <a:pt x="4878324" y="54864"/>
                  </a:moveTo>
                  <a:lnTo>
                    <a:pt x="4678680" y="54864"/>
                  </a:lnTo>
                  <a:lnTo>
                    <a:pt x="4678680" y="1295387"/>
                  </a:lnTo>
                  <a:lnTo>
                    <a:pt x="4878324" y="1295387"/>
                  </a:lnTo>
                  <a:lnTo>
                    <a:pt x="4878324" y="54864"/>
                  </a:lnTo>
                  <a:close/>
                </a:path>
                <a:path w="5240020" h="1295400">
                  <a:moveTo>
                    <a:pt x="5239512" y="74663"/>
                  </a:moveTo>
                  <a:lnTo>
                    <a:pt x="5038344" y="74663"/>
                  </a:lnTo>
                  <a:lnTo>
                    <a:pt x="5038344" y="1295387"/>
                  </a:lnTo>
                  <a:lnTo>
                    <a:pt x="5239512" y="1295387"/>
                  </a:lnTo>
                  <a:lnTo>
                    <a:pt x="5239512" y="74663"/>
                  </a:lnTo>
                  <a:close/>
                </a:path>
              </a:pathLst>
            </a:custGeom>
            <a:solidFill>
              <a:srgbClr val="4B6C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27176" y="3364991"/>
              <a:ext cx="4518660" cy="241300"/>
            </a:xfrm>
            <a:custGeom>
              <a:avLst/>
              <a:gdLst/>
              <a:ahLst/>
              <a:cxnLst/>
              <a:rect l="l" t="t" r="r" b="b"/>
              <a:pathLst>
                <a:path w="4518660" h="241300">
                  <a:moveTo>
                    <a:pt x="199644" y="15240"/>
                  </a:moveTo>
                  <a:lnTo>
                    <a:pt x="0" y="15240"/>
                  </a:lnTo>
                  <a:lnTo>
                    <a:pt x="0" y="185940"/>
                  </a:lnTo>
                  <a:lnTo>
                    <a:pt x="199644" y="185940"/>
                  </a:lnTo>
                  <a:lnTo>
                    <a:pt x="199644" y="15240"/>
                  </a:lnTo>
                  <a:close/>
                </a:path>
                <a:path w="4518660" h="241300">
                  <a:moveTo>
                    <a:pt x="559308" y="10668"/>
                  </a:moveTo>
                  <a:lnTo>
                    <a:pt x="359664" y="10668"/>
                  </a:lnTo>
                  <a:lnTo>
                    <a:pt x="359664" y="190500"/>
                  </a:lnTo>
                  <a:lnTo>
                    <a:pt x="559308" y="190500"/>
                  </a:lnTo>
                  <a:lnTo>
                    <a:pt x="559308" y="10668"/>
                  </a:lnTo>
                  <a:close/>
                </a:path>
                <a:path w="4518660" h="241300">
                  <a:moveTo>
                    <a:pt x="920496" y="13716"/>
                  </a:moveTo>
                  <a:lnTo>
                    <a:pt x="719328" y="13716"/>
                  </a:lnTo>
                  <a:lnTo>
                    <a:pt x="719328" y="195072"/>
                  </a:lnTo>
                  <a:lnTo>
                    <a:pt x="920496" y="195072"/>
                  </a:lnTo>
                  <a:lnTo>
                    <a:pt x="920496" y="13716"/>
                  </a:lnTo>
                  <a:close/>
                </a:path>
                <a:path w="4518660" h="241300">
                  <a:moveTo>
                    <a:pt x="1280160" y="24384"/>
                  </a:moveTo>
                  <a:lnTo>
                    <a:pt x="1080516" y="24384"/>
                  </a:lnTo>
                  <a:lnTo>
                    <a:pt x="1080516" y="199644"/>
                  </a:lnTo>
                  <a:lnTo>
                    <a:pt x="1280160" y="199644"/>
                  </a:lnTo>
                  <a:lnTo>
                    <a:pt x="1280160" y="24384"/>
                  </a:lnTo>
                  <a:close/>
                </a:path>
                <a:path w="4518660" h="241300">
                  <a:moveTo>
                    <a:pt x="1639824" y="10668"/>
                  </a:moveTo>
                  <a:lnTo>
                    <a:pt x="1440180" y="10668"/>
                  </a:lnTo>
                  <a:lnTo>
                    <a:pt x="1440180" y="204228"/>
                  </a:lnTo>
                  <a:lnTo>
                    <a:pt x="1639824" y="204228"/>
                  </a:lnTo>
                  <a:lnTo>
                    <a:pt x="1639824" y="10668"/>
                  </a:lnTo>
                  <a:close/>
                </a:path>
                <a:path w="4518660" h="241300">
                  <a:moveTo>
                    <a:pt x="1999488" y="0"/>
                  </a:moveTo>
                  <a:lnTo>
                    <a:pt x="1799844" y="0"/>
                  </a:lnTo>
                  <a:lnTo>
                    <a:pt x="1799844" y="208788"/>
                  </a:lnTo>
                  <a:lnTo>
                    <a:pt x="1999488" y="208788"/>
                  </a:lnTo>
                  <a:lnTo>
                    <a:pt x="1999488" y="0"/>
                  </a:lnTo>
                  <a:close/>
                </a:path>
                <a:path w="4518660" h="241300">
                  <a:moveTo>
                    <a:pt x="2359152" y="27432"/>
                  </a:moveTo>
                  <a:lnTo>
                    <a:pt x="2159508" y="27432"/>
                  </a:lnTo>
                  <a:lnTo>
                    <a:pt x="2159508" y="213360"/>
                  </a:lnTo>
                  <a:lnTo>
                    <a:pt x="2359152" y="213360"/>
                  </a:lnTo>
                  <a:lnTo>
                    <a:pt x="2359152" y="27432"/>
                  </a:lnTo>
                  <a:close/>
                </a:path>
                <a:path w="4518660" h="241300">
                  <a:moveTo>
                    <a:pt x="2720340" y="33528"/>
                  </a:moveTo>
                  <a:lnTo>
                    <a:pt x="2519172" y="33528"/>
                  </a:lnTo>
                  <a:lnTo>
                    <a:pt x="2519172" y="217932"/>
                  </a:lnTo>
                  <a:lnTo>
                    <a:pt x="2720340" y="217932"/>
                  </a:lnTo>
                  <a:lnTo>
                    <a:pt x="2720340" y="33528"/>
                  </a:lnTo>
                  <a:close/>
                </a:path>
                <a:path w="4518660" h="241300">
                  <a:moveTo>
                    <a:pt x="3439668" y="47244"/>
                  </a:moveTo>
                  <a:lnTo>
                    <a:pt x="3240024" y="47244"/>
                  </a:lnTo>
                  <a:lnTo>
                    <a:pt x="3240024" y="227076"/>
                  </a:lnTo>
                  <a:lnTo>
                    <a:pt x="3439668" y="227076"/>
                  </a:lnTo>
                  <a:lnTo>
                    <a:pt x="3439668" y="47244"/>
                  </a:lnTo>
                  <a:close/>
                </a:path>
                <a:path w="4518660" h="241300">
                  <a:moveTo>
                    <a:pt x="3799332" y="70104"/>
                  </a:moveTo>
                  <a:lnTo>
                    <a:pt x="3599688" y="70104"/>
                  </a:lnTo>
                  <a:lnTo>
                    <a:pt x="3599688" y="231648"/>
                  </a:lnTo>
                  <a:lnTo>
                    <a:pt x="3799332" y="231648"/>
                  </a:lnTo>
                  <a:lnTo>
                    <a:pt x="3799332" y="70104"/>
                  </a:lnTo>
                  <a:close/>
                </a:path>
                <a:path w="4518660" h="241300">
                  <a:moveTo>
                    <a:pt x="4158996" y="94488"/>
                  </a:moveTo>
                  <a:lnTo>
                    <a:pt x="3959352" y="94488"/>
                  </a:lnTo>
                  <a:lnTo>
                    <a:pt x="3959352" y="236220"/>
                  </a:lnTo>
                  <a:lnTo>
                    <a:pt x="4158996" y="236220"/>
                  </a:lnTo>
                  <a:lnTo>
                    <a:pt x="4158996" y="94488"/>
                  </a:lnTo>
                  <a:close/>
                </a:path>
                <a:path w="4518660" h="241300">
                  <a:moveTo>
                    <a:pt x="4518660" y="94488"/>
                  </a:moveTo>
                  <a:lnTo>
                    <a:pt x="4319016" y="94488"/>
                  </a:lnTo>
                  <a:lnTo>
                    <a:pt x="4319016" y="240804"/>
                  </a:lnTo>
                  <a:lnTo>
                    <a:pt x="4518660" y="240804"/>
                  </a:lnTo>
                  <a:lnTo>
                    <a:pt x="4518660" y="94488"/>
                  </a:lnTo>
                  <a:close/>
                </a:path>
              </a:pathLst>
            </a:custGeom>
            <a:solidFill>
              <a:srgbClr val="6E8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67512" y="2049779"/>
              <a:ext cx="4878705" cy="1409700"/>
            </a:xfrm>
            <a:custGeom>
              <a:avLst/>
              <a:gdLst/>
              <a:ahLst/>
              <a:cxnLst/>
              <a:rect l="l" t="t" r="r" b="b"/>
              <a:pathLst>
                <a:path w="4878705" h="1409700">
                  <a:moveTo>
                    <a:pt x="199644" y="1216152"/>
                  </a:moveTo>
                  <a:lnTo>
                    <a:pt x="0" y="1216152"/>
                  </a:lnTo>
                  <a:lnTo>
                    <a:pt x="0" y="1328928"/>
                  </a:lnTo>
                  <a:lnTo>
                    <a:pt x="199644" y="1328928"/>
                  </a:lnTo>
                  <a:lnTo>
                    <a:pt x="199644" y="1216152"/>
                  </a:lnTo>
                  <a:close/>
                </a:path>
                <a:path w="4878705" h="1409700">
                  <a:moveTo>
                    <a:pt x="199644" y="0"/>
                  </a:moveTo>
                  <a:lnTo>
                    <a:pt x="0" y="0"/>
                  </a:lnTo>
                  <a:lnTo>
                    <a:pt x="0" y="1033284"/>
                  </a:lnTo>
                  <a:lnTo>
                    <a:pt x="199644" y="1033284"/>
                  </a:lnTo>
                  <a:lnTo>
                    <a:pt x="199644" y="0"/>
                  </a:lnTo>
                  <a:close/>
                </a:path>
                <a:path w="4878705" h="1409700">
                  <a:moveTo>
                    <a:pt x="559308" y="129540"/>
                  </a:moveTo>
                  <a:lnTo>
                    <a:pt x="359664" y="129540"/>
                  </a:lnTo>
                  <a:lnTo>
                    <a:pt x="359664" y="1330452"/>
                  </a:lnTo>
                  <a:lnTo>
                    <a:pt x="559308" y="1330452"/>
                  </a:lnTo>
                  <a:lnTo>
                    <a:pt x="559308" y="129540"/>
                  </a:lnTo>
                  <a:close/>
                </a:path>
                <a:path w="4878705" h="1409700">
                  <a:moveTo>
                    <a:pt x="918972" y="260604"/>
                  </a:moveTo>
                  <a:lnTo>
                    <a:pt x="719328" y="260604"/>
                  </a:lnTo>
                  <a:lnTo>
                    <a:pt x="719328" y="1325880"/>
                  </a:lnTo>
                  <a:lnTo>
                    <a:pt x="918972" y="1325880"/>
                  </a:lnTo>
                  <a:lnTo>
                    <a:pt x="918972" y="260604"/>
                  </a:lnTo>
                  <a:close/>
                </a:path>
                <a:path w="4878705" h="1409700">
                  <a:moveTo>
                    <a:pt x="1280160" y="390144"/>
                  </a:moveTo>
                  <a:lnTo>
                    <a:pt x="1078992" y="390144"/>
                  </a:lnTo>
                  <a:lnTo>
                    <a:pt x="1078992" y="1328928"/>
                  </a:lnTo>
                  <a:lnTo>
                    <a:pt x="1280160" y="1328928"/>
                  </a:lnTo>
                  <a:lnTo>
                    <a:pt x="1280160" y="390144"/>
                  </a:lnTo>
                  <a:close/>
                </a:path>
                <a:path w="4878705" h="1409700">
                  <a:moveTo>
                    <a:pt x="1639824" y="519684"/>
                  </a:moveTo>
                  <a:lnTo>
                    <a:pt x="1440180" y="519684"/>
                  </a:lnTo>
                  <a:lnTo>
                    <a:pt x="1440180" y="1339596"/>
                  </a:lnTo>
                  <a:lnTo>
                    <a:pt x="1639824" y="1339596"/>
                  </a:lnTo>
                  <a:lnTo>
                    <a:pt x="1639824" y="519684"/>
                  </a:lnTo>
                  <a:close/>
                </a:path>
                <a:path w="4878705" h="1409700">
                  <a:moveTo>
                    <a:pt x="1999488" y="585216"/>
                  </a:moveTo>
                  <a:lnTo>
                    <a:pt x="1799844" y="585216"/>
                  </a:lnTo>
                  <a:lnTo>
                    <a:pt x="1799844" y="1325880"/>
                  </a:lnTo>
                  <a:lnTo>
                    <a:pt x="1999488" y="1325880"/>
                  </a:lnTo>
                  <a:lnTo>
                    <a:pt x="1999488" y="585216"/>
                  </a:lnTo>
                  <a:close/>
                </a:path>
                <a:path w="4878705" h="1409700">
                  <a:moveTo>
                    <a:pt x="2359152" y="650748"/>
                  </a:moveTo>
                  <a:lnTo>
                    <a:pt x="2159508" y="650748"/>
                  </a:lnTo>
                  <a:lnTo>
                    <a:pt x="2159508" y="1315212"/>
                  </a:lnTo>
                  <a:lnTo>
                    <a:pt x="2359152" y="1315212"/>
                  </a:lnTo>
                  <a:lnTo>
                    <a:pt x="2359152" y="650748"/>
                  </a:lnTo>
                  <a:close/>
                </a:path>
                <a:path w="4878705" h="1409700">
                  <a:moveTo>
                    <a:pt x="2718816" y="748284"/>
                  </a:moveTo>
                  <a:lnTo>
                    <a:pt x="2519172" y="748284"/>
                  </a:lnTo>
                  <a:lnTo>
                    <a:pt x="2519172" y="1342644"/>
                  </a:lnTo>
                  <a:lnTo>
                    <a:pt x="2718816" y="1342644"/>
                  </a:lnTo>
                  <a:lnTo>
                    <a:pt x="2718816" y="748284"/>
                  </a:lnTo>
                  <a:close/>
                </a:path>
                <a:path w="4878705" h="1409700">
                  <a:moveTo>
                    <a:pt x="3080004" y="812292"/>
                  </a:moveTo>
                  <a:lnTo>
                    <a:pt x="2878836" y="812292"/>
                  </a:lnTo>
                  <a:lnTo>
                    <a:pt x="2878836" y="1348740"/>
                  </a:lnTo>
                  <a:lnTo>
                    <a:pt x="3080004" y="1348740"/>
                  </a:lnTo>
                  <a:lnTo>
                    <a:pt x="3080004" y="812292"/>
                  </a:lnTo>
                  <a:close/>
                </a:path>
                <a:path w="4878705" h="1409700">
                  <a:moveTo>
                    <a:pt x="3439668" y="877824"/>
                  </a:moveTo>
                  <a:lnTo>
                    <a:pt x="3240024" y="877824"/>
                  </a:lnTo>
                  <a:lnTo>
                    <a:pt x="3240024" y="1367028"/>
                  </a:lnTo>
                  <a:lnTo>
                    <a:pt x="3439668" y="1367028"/>
                  </a:lnTo>
                  <a:lnTo>
                    <a:pt x="3439668" y="877824"/>
                  </a:lnTo>
                  <a:close/>
                </a:path>
                <a:path w="4878705" h="1409700">
                  <a:moveTo>
                    <a:pt x="3799332" y="909828"/>
                  </a:moveTo>
                  <a:lnTo>
                    <a:pt x="3599688" y="909828"/>
                  </a:lnTo>
                  <a:lnTo>
                    <a:pt x="3599688" y="1362456"/>
                  </a:lnTo>
                  <a:lnTo>
                    <a:pt x="3799332" y="1362456"/>
                  </a:lnTo>
                  <a:lnTo>
                    <a:pt x="3799332" y="909828"/>
                  </a:lnTo>
                  <a:close/>
                </a:path>
                <a:path w="4878705" h="1409700">
                  <a:moveTo>
                    <a:pt x="4158996" y="975360"/>
                  </a:moveTo>
                  <a:lnTo>
                    <a:pt x="3959352" y="975360"/>
                  </a:lnTo>
                  <a:lnTo>
                    <a:pt x="3959352" y="1385316"/>
                  </a:lnTo>
                  <a:lnTo>
                    <a:pt x="4158996" y="1385316"/>
                  </a:lnTo>
                  <a:lnTo>
                    <a:pt x="4158996" y="975360"/>
                  </a:lnTo>
                  <a:close/>
                </a:path>
                <a:path w="4878705" h="1409700">
                  <a:moveTo>
                    <a:pt x="4518660" y="1040892"/>
                  </a:moveTo>
                  <a:lnTo>
                    <a:pt x="4319016" y="1040892"/>
                  </a:lnTo>
                  <a:lnTo>
                    <a:pt x="4319016" y="1409700"/>
                  </a:lnTo>
                  <a:lnTo>
                    <a:pt x="4518660" y="1409700"/>
                  </a:lnTo>
                  <a:lnTo>
                    <a:pt x="4518660" y="1040892"/>
                  </a:lnTo>
                  <a:close/>
                </a:path>
                <a:path w="4878705" h="1409700">
                  <a:moveTo>
                    <a:pt x="4878324" y="1072896"/>
                  </a:moveTo>
                  <a:lnTo>
                    <a:pt x="4678680" y="1072896"/>
                  </a:lnTo>
                  <a:lnTo>
                    <a:pt x="4678680" y="1409700"/>
                  </a:lnTo>
                  <a:lnTo>
                    <a:pt x="4878324" y="1409700"/>
                  </a:lnTo>
                  <a:lnTo>
                    <a:pt x="4878324" y="1072896"/>
                  </a:lnTo>
                  <a:close/>
                </a:path>
              </a:pathLst>
            </a:custGeom>
            <a:solidFill>
              <a:srgbClr val="C3CF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86740" y="4846319"/>
              <a:ext cx="5400040" cy="0"/>
            </a:xfrm>
            <a:custGeom>
              <a:avLst/>
              <a:gdLst/>
              <a:ahLst/>
              <a:cxnLst/>
              <a:rect l="l" t="t" r="r" b="b"/>
              <a:pathLst>
                <a:path w="5400040" h="0">
                  <a:moveTo>
                    <a:pt x="0" y="0"/>
                  </a:moveTo>
                  <a:lnTo>
                    <a:pt x="539953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67334" y="2894837"/>
              <a:ext cx="5039995" cy="131445"/>
            </a:xfrm>
            <a:custGeom>
              <a:avLst/>
              <a:gdLst/>
              <a:ahLst/>
              <a:cxnLst/>
              <a:rect l="l" t="t" r="r" b="b"/>
              <a:pathLst>
                <a:path w="5039995" h="131444">
                  <a:moveTo>
                    <a:pt x="0" y="131063"/>
                  </a:moveTo>
                  <a:lnTo>
                    <a:pt x="359663" y="118872"/>
                  </a:lnTo>
                  <a:lnTo>
                    <a:pt x="719328" y="108203"/>
                  </a:lnTo>
                  <a:lnTo>
                    <a:pt x="1080516" y="97536"/>
                  </a:lnTo>
                  <a:lnTo>
                    <a:pt x="1440180" y="86867"/>
                  </a:lnTo>
                  <a:lnTo>
                    <a:pt x="1799843" y="76200"/>
                  </a:lnTo>
                  <a:lnTo>
                    <a:pt x="2159508" y="65532"/>
                  </a:lnTo>
                  <a:lnTo>
                    <a:pt x="2519171" y="54863"/>
                  </a:lnTo>
                  <a:lnTo>
                    <a:pt x="2878836" y="44196"/>
                  </a:lnTo>
                  <a:lnTo>
                    <a:pt x="3240024" y="33527"/>
                  </a:lnTo>
                  <a:lnTo>
                    <a:pt x="3599688" y="25908"/>
                  </a:lnTo>
                  <a:lnTo>
                    <a:pt x="3959352" y="19812"/>
                  </a:lnTo>
                  <a:lnTo>
                    <a:pt x="4319016" y="13715"/>
                  </a:lnTo>
                  <a:lnTo>
                    <a:pt x="4678680" y="6096"/>
                  </a:lnTo>
                  <a:lnTo>
                    <a:pt x="5039868" y="0"/>
                  </a:lnTo>
                </a:path>
              </a:pathLst>
            </a:custGeom>
            <a:ln w="2895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605129" y="3066415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28.0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1673351" y="2825495"/>
            <a:ext cx="347980" cy="166370"/>
          </a:xfrm>
          <a:custGeom>
            <a:avLst/>
            <a:gdLst/>
            <a:ahLst/>
            <a:cxnLst/>
            <a:rect l="l" t="t" r="r" b="b"/>
            <a:pathLst>
              <a:path w="347980" h="166369">
                <a:moveTo>
                  <a:pt x="347472" y="0"/>
                </a:moveTo>
                <a:lnTo>
                  <a:pt x="0" y="0"/>
                </a:lnTo>
                <a:lnTo>
                  <a:pt x="0" y="166115"/>
                </a:lnTo>
                <a:lnTo>
                  <a:pt x="347472" y="166115"/>
                </a:lnTo>
                <a:lnTo>
                  <a:pt x="347472" y="0"/>
                </a:lnTo>
                <a:close/>
              </a:path>
            </a:pathLst>
          </a:custGeom>
          <a:solidFill>
            <a:srgbClr val="C3CF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1681352" y="2791205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39%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594359" y="2630423"/>
            <a:ext cx="347980" cy="182880"/>
          </a:xfrm>
          <a:custGeom>
            <a:avLst/>
            <a:gdLst/>
            <a:ahLst/>
            <a:cxnLst/>
            <a:rect l="l" t="t" r="r" b="b"/>
            <a:pathLst>
              <a:path w="347980" h="182880">
                <a:moveTo>
                  <a:pt x="347472" y="0"/>
                </a:moveTo>
                <a:lnTo>
                  <a:pt x="0" y="0"/>
                </a:lnTo>
                <a:lnTo>
                  <a:pt x="0" y="182879"/>
                </a:lnTo>
                <a:lnTo>
                  <a:pt x="347472" y="182879"/>
                </a:lnTo>
                <a:lnTo>
                  <a:pt x="347472" y="0"/>
                </a:lnTo>
                <a:close/>
              </a:path>
            </a:pathLst>
          </a:custGeom>
          <a:solidFill>
            <a:srgbClr val="C3CF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601776" y="2613786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48%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635508" y="3378708"/>
            <a:ext cx="264160" cy="181610"/>
          </a:xfrm>
          <a:custGeom>
            <a:avLst/>
            <a:gdLst/>
            <a:ahLst/>
            <a:cxnLst/>
            <a:rect l="l" t="t" r="r" b="b"/>
            <a:pathLst>
              <a:path w="264159" h="181610">
                <a:moveTo>
                  <a:pt x="263652" y="0"/>
                </a:moveTo>
                <a:lnTo>
                  <a:pt x="0" y="0"/>
                </a:lnTo>
                <a:lnTo>
                  <a:pt x="0" y="181355"/>
                </a:lnTo>
                <a:lnTo>
                  <a:pt x="263652" y="181355"/>
                </a:lnTo>
                <a:lnTo>
                  <a:pt x="263652" y="0"/>
                </a:lnTo>
                <a:close/>
              </a:path>
            </a:pathLst>
          </a:custGeom>
          <a:solidFill>
            <a:srgbClr val="6E8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644753" y="3361435"/>
            <a:ext cx="247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94359" y="4105655"/>
            <a:ext cx="347980" cy="182880"/>
          </a:xfrm>
          <a:prstGeom prst="rect">
            <a:avLst/>
          </a:prstGeom>
          <a:solidFill>
            <a:srgbClr val="4B6C9C"/>
          </a:solidFill>
        </p:spPr>
        <p:txBody>
          <a:bodyPr wrap="square" lIns="0" tIns="0" rIns="0" bIns="0" rtlCol="0" vert="horz">
            <a:spAutoFit/>
          </a:bodyPr>
          <a:lstStyle/>
          <a:p>
            <a:pPr marL="19685">
              <a:lnSpc>
                <a:spcPts val="1405"/>
              </a:lnSpc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47%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82574" y="4881117"/>
            <a:ext cx="367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1714500" y="3386328"/>
            <a:ext cx="264160" cy="165100"/>
          </a:xfrm>
          <a:custGeom>
            <a:avLst/>
            <a:gdLst/>
            <a:ahLst/>
            <a:cxnLst/>
            <a:rect l="l" t="t" r="r" b="b"/>
            <a:pathLst>
              <a:path w="264160" h="165100">
                <a:moveTo>
                  <a:pt x="263651" y="0"/>
                </a:moveTo>
                <a:lnTo>
                  <a:pt x="0" y="0"/>
                </a:lnTo>
                <a:lnTo>
                  <a:pt x="0" y="164591"/>
                </a:lnTo>
                <a:lnTo>
                  <a:pt x="263651" y="164591"/>
                </a:lnTo>
                <a:lnTo>
                  <a:pt x="263651" y="0"/>
                </a:lnTo>
                <a:close/>
              </a:path>
            </a:pathLst>
          </a:custGeom>
          <a:solidFill>
            <a:srgbClr val="6E8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1724405" y="3351657"/>
            <a:ext cx="247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8%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673351" y="4119371"/>
            <a:ext cx="347980" cy="165100"/>
          </a:xfrm>
          <a:prstGeom prst="rect">
            <a:avLst/>
          </a:prstGeom>
          <a:solidFill>
            <a:srgbClr val="4B6C9C"/>
          </a:solidFill>
        </p:spPr>
        <p:txBody>
          <a:bodyPr wrap="square" lIns="0" tIns="0" rIns="0" bIns="0" rtlCol="0" vert="horz">
            <a:spAutoFit/>
          </a:bodyPr>
          <a:lstStyle/>
          <a:p>
            <a:pPr marL="20320">
              <a:lnSpc>
                <a:spcPts val="1270"/>
              </a:lnSpc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53%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845433" y="2672334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29.5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834384" y="3081527"/>
            <a:ext cx="347980" cy="182880"/>
          </a:xfrm>
          <a:prstGeom prst="rect">
            <a:avLst/>
          </a:prstGeom>
          <a:solidFill>
            <a:srgbClr val="C3CFE0"/>
          </a:solidFill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ts val="1405"/>
              </a:lnSpc>
            </a:pPr>
            <a:r>
              <a:rPr dirty="0" sz="1200" spc="-25" b="1">
                <a:latin typeface="Arial"/>
                <a:cs typeface="Arial"/>
              </a:rPr>
              <a:t>26%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875532" y="3412235"/>
            <a:ext cx="264160" cy="181610"/>
          </a:xfrm>
          <a:prstGeom prst="rect">
            <a:avLst/>
          </a:prstGeom>
          <a:solidFill>
            <a:srgbClr val="6E8DB8"/>
          </a:solidFill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ts val="1405"/>
              </a:lnSpc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9%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834384" y="4125467"/>
            <a:ext cx="347980" cy="182880"/>
          </a:xfrm>
          <a:prstGeom prst="rect">
            <a:avLst/>
          </a:prstGeom>
          <a:solidFill>
            <a:srgbClr val="4B6C9C"/>
          </a:solidFill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ts val="1415"/>
              </a:lnSpc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66%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644388" y="2640584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30.0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632703" y="3154679"/>
            <a:ext cx="347980" cy="288290"/>
          </a:xfrm>
          <a:prstGeom prst="rect">
            <a:avLst/>
          </a:prstGeom>
          <a:solidFill>
            <a:srgbClr val="C3CFE0"/>
          </a:solidFill>
        </p:spPr>
        <p:txBody>
          <a:bodyPr wrap="square" lIns="0" tIns="57785" rIns="0" bIns="0" rtlCol="0" vert="horz">
            <a:spAutoFit/>
          </a:bodyPr>
          <a:lstStyle/>
          <a:p>
            <a:pPr marL="20955">
              <a:lnSpc>
                <a:spcPct val="100000"/>
              </a:lnSpc>
              <a:spcBef>
                <a:spcPts val="455"/>
              </a:spcBef>
            </a:pPr>
            <a:r>
              <a:rPr dirty="0" sz="1200" spc="-25">
                <a:latin typeface="Arial MT"/>
                <a:cs typeface="Arial MT"/>
              </a:rPr>
              <a:t>18%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5673852" y="3442715"/>
            <a:ext cx="264160" cy="182880"/>
          </a:xfrm>
          <a:custGeom>
            <a:avLst/>
            <a:gdLst/>
            <a:ahLst/>
            <a:cxnLst/>
            <a:rect l="l" t="t" r="r" b="b"/>
            <a:pathLst>
              <a:path w="264160" h="182879">
                <a:moveTo>
                  <a:pt x="263651" y="0"/>
                </a:moveTo>
                <a:lnTo>
                  <a:pt x="0" y="0"/>
                </a:lnTo>
                <a:lnTo>
                  <a:pt x="0" y="182880"/>
                </a:lnTo>
                <a:lnTo>
                  <a:pt x="263651" y="182880"/>
                </a:lnTo>
                <a:lnTo>
                  <a:pt x="263651" y="0"/>
                </a:lnTo>
                <a:close/>
              </a:path>
            </a:pathLst>
          </a:custGeom>
          <a:solidFill>
            <a:srgbClr val="6E8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5684011" y="3426714"/>
            <a:ext cx="247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9%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632703" y="4137659"/>
            <a:ext cx="347980" cy="181610"/>
          </a:xfrm>
          <a:prstGeom prst="rect">
            <a:avLst/>
          </a:prstGeom>
          <a:solidFill>
            <a:srgbClr val="4B6C9C"/>
          </a:solidFill>
        </p:spPr>
        <p:txBody>
          <a:bodyPr wrap="square" lIns="0" tIns="0" rIns="0" bIns="0" rtlCol="0" vert="horz">
            <a:spAutoFit/>
          </a:bodyPr>
          <a:lstStyle/>
          <a:p>
            <a:pPr marL="20955">
              <a:lnSpc>
                <a:spcPts val="1405"/>
              </a:lnSpc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73%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580634" y="4881117"/>
            <a:ext cx="4521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2030e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684782" y="2214448"/>
            <a:ext cx="3238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37.0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5644388" y="2931033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26.0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2461260" y="5149596"/>
            <a:ext cx="213360" cy="160020"/>
          </a:xfrm>
          <a:custGeom>
            <a:avLst/>
            <a:gdLst/>
            <a:ahLst/>
            <a:cxnLst/>
            <a:rect l="l" t="t" r="r" b="b"/>
            <a:pathLst>
              <a:path w="213360" h="160020">
                <a:moveTo>
                  <a:pt x="213360" y="0"/>
                </a:moveTo>
                <a:lnTo>
                  <a:pt x="0" y="0"/>
                </a:lnTo>
                <a:lnTo>
                  <a:pt x="0" y="160019"/>
                </a:lnTo>
                <a:lnTo>
                  <a:pt x="213360" y="160019"/>
                </a:lnTo>
                <a:lnTo>
                  <a:pt x="213360" y="0"/>
                </a:lnTo>
                <a:close/>
              </a:path>
            </a:pathLst>
          </a:custGeom>
          <a:solidFill>
            <a:srgbClr val="6E8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648462" y="5229605"/>
            <a:ext cx="328930" cy="0"/>
          </a:xfrm>
          <a:custGeom>
            <a:avLst/>
            <a:gdLst/>
            <a:ahLst/>
            <a:cxnLst/>
            <a:rect l="l" t="t" r="r" b="b"/>
            <a:pathLst>
              <a:path w="328930" h="0">
                <a:moveTo>
                  <a:pt x="0" y="0"/>
                </a:moveTo>
                <a:lnTo>
                  <a:pt x="328612" y="0"/>
                </a:lnTo>
              </a:path>
            </a:pathLst>
          </a:custGeom>
          <a:ln w="28956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1496567" y="5149596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4" h="160020">
                <a:moveTo>
                  <a:pt x="214883" y="0"/>
                </a:moveTo>
                <a:lnTo>
                  <a:pt x="0" y="0"/>
                </a:lnTo>
                <a:lnTo>
                  <a:pt x="0" y="160019"/>
                </a:lnTo>
                <a:lnTo>
                  <a:pt x="214883" y="160019"/>
                </a:lnTo>
                <a:lnTo>
                  <a:pt x="214883" y="0"/>
                </a:lnTo>
                <a:close/>
              </a:path>
            </a:pathLst>
          </a:custGeom>
          <a:solidFill>
            <a:srgbClr val="C3CF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3709415" y="5149596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4" h="160020">
                <a:moveTo>
                  <a:pt x="214884" y="0"/>
                </a:moveTo>
                <a:lnTo>
                  <a:pt x="0" y="0"/>
                </a:lnTo>
                <a:lnTo>
                  <a:pt x="0" y="160019"/>
                </a:lnTo>
                <a:lnTo>
                  <a:pt x="214884" y="160019"/>
                </a:lnTo>
                <a:lnTo>
                  <a:pt x="214884" y="0"/>
                </a:lnTo>
                <a:close/>
              </a:path>
            </a:pathLst>
          </a:custGeom>
          <a:solidFill>
            <a:srgbClr val="4B6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 txBox="1"/>
          <p:nvPr/>
        </p:nvSpPr>
        <p:spPr>
          <a:xfrm>
            <a:off x="1014475" y="4816475"/>
            <a:ext cx="3467100" cy="520700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619125">
              <a:lnSpc>
                <a:spcPct val="100000"/>
              </a:lnSpc>
              <a:spcBef>
                <a:spcPts val="610"/>
              </a:spcBef>
              <a:tabLst>
                <a:tab pos="2779395" algn="l"/>
              </a:tabLst>
            </a:pPr>
            <a:r>
              <a:rPr dirty="0" sz="1200" spc="-10">
                <a:latin typeface="Arial MT"/>
                <a:cs typeface="Arial MT"/>
              </a:rPr>
              <a:t>2019e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 b="1">
                <a:latin typeface="Arial"/>
                <a:cs typeface="Arial"/>
              </a:rPr>
              <a:t>2025e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747395" algn="l"/>
                <a:tab pos="1711325" algn="l"/>
                <a:tab pos="2960370" algn="l"/>
              </a:tabLst>
            </a:pPr>
            <a:r>
              <a:rPr dirty="0" sz="1200" spc="-25">
                <a:latin typeface="Arial MT"/>
                <a:cs typeface="Arial MT"/>
              </a:rPr>
              <a:t>ICE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Battery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Powertrain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Vehicle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9" name="object 49" descr=""/>
          <p:cNvSpPr/>
          <p:nvPr/>
        </p:nvSpPr>
        <p:spPr>
          <a:xfrm>
            <a:off x="3769614" y="2638805"/>
            <a:ext cx="467995" cy="2451100"/>
          </a:xfrm>
          <a:custGeom>
            <a:avLst/>
            <a:gdLst/>
            <a:ahLst/>
            <a:cxnLst/>
            <a:rect l="l" t="t" r="r" b="b"/>
            <a:pathLst>
              <a:path w="467995" h="2451100">
                <a:moveTo>
                  <a:pt x="0" y="2450592"/>
                </a:moveTo>
                <a:lnTo>
                  <a:pt x="467867" y="2450592"/>
                </a:lnTo>
                <a:lnTo>
                  <a:pt x="467867" y="0"/>
                </a:lnTo>
                <a:lnTo>
                  <a:pt x="0" y="0"/>
                </a:lnTo>
                <a:lnTo>
                  <a:pt x="0" y="2450592"/>
                </a:lnTo>
                <a:close/>
              </a:path>
            </a:pathLst>
          </a:custGeom>
          <a:ln w="19812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 txBox="1"/>
          <p:nvPr/>
        </p:nvSpPr>
        <p:spPr>
          <a:xfrm>
            <a:off x="586740" y="5387340"/>
            <a:ext cx="5400040" cy="524510"/>
          </a:xfrm>
          <a:prstGeom prst="rect">
            <a:avLst/>
          </a:prstGeom>
          <a:solidFill>
            <a:srgbClr val="232852"/>
          </a:solidFill>
        </p:spPr>
        <p:txBody>
          <a:bodyPr wrap="square" lIns="0" tIns="44450" rIns="0" bIns="0" rtlCol="0" vert="horz">
            <a:spAutoFit/>
          </a:bodyPr>
          <a:lstStyle/>
          <a:p>
            <a:pPr marL="923290" marR="147320" indent="-769620">
              <a:lnSpc>
                <a:spcPct val="100000"/>
              </a:lnSpc>
              <a:spcBef>
                <a:spcPts val="350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purchase</a:t>
            </a:r>
            <a:r>
              <a:rPr dirty="0" sz="1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price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EVs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projected</a:t>
            </a:r>
            <a:r>
              <a:rPr dirty="0" sz="1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par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ICEs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2025,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driven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declining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battery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cost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6205728" y="5387340"/>
            <a:ext cx="5400040" cy="524510"/>
          </a:xfrm>
          <a:prstGeom prst="rect">
            <a:avLst/>
          </a:prstGeom>
          <a:solidFill>
            <a:srgbClr val="232852"/>
          </a:solidFill>
        </p:spPr>
        <p:txBody>
          <a:bodyPr wrap="square" lIns="0" tIns="44450" rIns="0" bIns="0" rtlCol="0" vert="horz">
            <a:spAutoFit/>
          </a:bodyPr>
          <a:lstStyle/>
          <a:p>
            <a:pPr marL="274955" marR="267335" indent="142875">
              <a:lnSpc>
                <a:spcPct val="100000"/>
              </a:lnSpc>
              <a:spcBef>
                <a:spcPts val="350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Lithium-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ion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battery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cost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decreased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dramatically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projected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reach</a:t>
            </a:r>
            <a:r>
              <a:rPr dirty="0" sz="1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USD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100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kWh</a:t>
            </a:r>
            <a:r>
              <a:rPr dirty="0" sz="1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2022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2030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6704838" y="2034539"/>
            <a:ext cx="4914265" cy="2857500"/>
            <a:chOff x="6704838" y="2034539"/>
            <a:chExt cx="4914265" cy="2857500"/>
          </a:xfrm>
        </p:grpSpPr>
        <p:sp>
          <p:nvSpPr>
            <p:cNvPr id="53" name="object 53" descr=""/>
            <p:cNvSpPr/>
            <p:nvPr/>
          </p:nvSpPr>
          <p:spPr>
            <a:xfrm>
              <a:off x="6710172" y="2049779"/>
              <a:ext cx="4895215" cy="2842260"/>
            </a:xfrm>
            <a:custGeom>
              <a:avLst/>
              <a:gdLst/>
              <a:ahLst/>
              <a:cxnLst/>
              <a:rect l="l" t="t" r="r" b="b"/>
              <a:pathLst>
                <a:path w="4895215" h="2842260">
                  <a:moveTo>
                    <a:pt x="45720" y="2796540"/>
                  </a:moveTo>
                  <a:lnTo>
                    <a:pt x="45720" y="0"/>
                  </a:lnTo>
                </a:path>
                <a:path w="4895215" h="2842260">
                  <a:moveTo>
                    <a:pt x="0" y="2796540"/>
                  </a:moveTo>
                  <a:lnTo>
                    <a:pt x="45720" y="2796540"/>
                  </a:lnTo>
                </a:path>
                <a:path w="4895215" h="2842260">
                  <a:moveTo>
                    <a:pt x="0" y="2517648"/>
                  </a:moveTo>
                  <a:lnTo>
                    <a:pt x="45720" y="2517648"/>
                  </a:lnTo>
                </a:path>
                <a:path w="4895215" h="2842260">
                  <a:moveTo>
                    <a:pt x="0" y="2237232"/>
                  </a:moveTo>
                  <a:lnTo>
                    <a:pt x="45720" y="2237232"/>
                  </a:lnTo>
                </a:path>
                <a:path w="4895215" h="2842260">
                  <a:moveTo>
                    <a:pt x="0" y="1958340"/>
                  </a:moveTo>
                  <a:lnTo>
                    <a:pt x="45720" y="1958340"/>
                  </a:lnTo>
                </a:path>
                <a:path w="4895215" h="2842260">
                  <a:moveTo>
                    <a:pt x="0" y="1677924"/>
                  </a:moveTo>
                  <a:lnTo>
                    <a:pt x="45720" y="1677924"/>
                  </a:lnTo>
                </a:path>
                <a:path w="4895215" h="2842260">
                  <a:moveTo>
                    <a:pt x="0" y="1399032"/>
                  </a:moveTo>
                  <a:lnTo>
                    <a:pt x="45720" y="1399032"/>
                  </a:lnTo>
                </a:path>
                <a:path w="4895215" h="2842260">
                  <a:moveTo>
                    <a:pt x="0" y="1118616"/>
                  </a:moveTo>
                  <a:lnTo>
                    <a:pt x="45720" y="1118616"/>
                  </a:lnTo>
                </a:path>
                <a:path w="4895215" h="2842260">
                  <a:moveTo>
                    <a:pt x="0" y="838200"/>
                  </a:moveTo>
                  <a:lnTo>
                    <a:pt x="45720" y="838200"/>
                  </a:lnTo>
                </a:path>
                <a:path w="4895215" h="2842260">
                  <a:moveTo>
                    <a:pt x="0" y="559308"/>
                  </a:moveTo>
                  <a:lnTo>
                    <a:pt x="45720" y="559308"/>
                  </a:lnTo>
                </a:path>
                <a:path w="4895215" h="2842260">
                  <a:moveTo>
                    <a:pt x="0" y="278892"/>
                  </a:moveTo>
                  <a:lnTo>
                    <a:pt x="45720" y="278892"/>
                  </a:lnTo>
                </a:path>
                <a:path w="4895215" h="2842260">
                  <a:moveTo>
                    <a:pt x="0" y="0"/>
                  </a:moveTo>
                  <a:lnTo>
                    <a:pt x="45720" y="0"/>
                  </a:lnTo>
                </a:path>
                <a:path w="4895215" h="2842260">
                  <a:moveTo>
                    <a:pt x="45720" y="2796540"/>
                  </a:moveTo>
                  <a:lnTo>
                    <a:pt x="4895087" y="2796540"/>
                  </a:lnTo>
                </a:path>
                <a:path w="4895215" h="2842260">
                  <a:moveTo>
                    <a:pt x="45720" y="2796540"/>
                  </a:moveTo>
                  <a:lnTo>
                    <a:pt x="45720" y="2842260"/>
                  </a:lnTo>
                </a:path>
                <a:path w="4895215" h="2842260">
                  <a:moveTo>
                    <a:pt x="1258824" y="2796540"/>
                  </a:moveTo>
                  <a:lnTo>
                    <a:pt x="1258824" y="2842260"/>
                  </a:lnTo>
                </a:path>
                <a:path w="4895215" h="2842260">
                  <a:moveTo>
                    <a:pt x="2470404" y="2796540"/>
                  </a:moveTo>
                  <a:lnTo>
                    <a:pt x="2470404" y="2842260"/>
                  </a:lnTo>
                </a:path>
                <a:path w="4895215" h="2842260">
                  <a:moveTo>
                    <a:pt x="3681983" y="2796540"/>
                  </a:moveTo>
                  <a:lnTo>
                    <a:pt x="3681983" y="2842260"/>
                  </a:lnTo>
                </a:path>
                <a:path w="4895215" h="2842260">
                  <a:moveTo>
                    <a:pt x="4895087" y="2796540"/>
                  </a:moveTo>
                  <a:lnTo>
                    <a:pt x="4895087" y="284226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6756654" y="2049017"/>
              <a:ext cx="4848225" cy="2517775"/>
            </a:xfrm>
            <a:custGeom>
              <a:avLst/>
              <a:gdLst/>
              <a:ahLst/>
              <a:cxnLst/>
              <a:rect l="l" t="t" r="r" b="b"/>
              <a:pathLst>
                <a:path w="4848225" h="2517775">
                  <a:moveTo>
                    <a:pt x="0" y="0"/>
                  </a:moveTo>
                  <a:lnTo>
                    <a:pt x="242316" y="559308"/>
                  </a:lnTo>
                  <a:lnTo>
                    <a:pt x="484631" y="1001268"/>
                  </a:lnTo>
                  <a:lnTo>
                    <a:pt x="726948" y="1121664"/>
                  </a:lnTo>
                  <a:lnTo>
                    <a:pt x="969264" y="1287780"/>
                  </a:lnTo>
                  <a:lnTo>
                    <a:pt x="1211579" y="2045208"/>
                  </a:lnTo>
                  <a:lnTo>
                    <a:pt x="1453896" y="2162556"/>
                  </a:lnTo>
                  <a:lnTo>
                    <a:pt x="1696212" y="2188464"/>
                  </a:lnTo>
                  <a:lnTo>
                    <a:pt x="1938527" y="2214372"/>
                  </a:lnTo>
                  <a:lnTo>
                    <a:pt x="2180844" y="2240280"/>
                  </a:lnTo>
                  <a:lnTo>
                    <a:pt x="2423160" y="2266188"/>
                  </a:lnTo>
                  <a:lnTo>
                    <a:pt x="2667000" y="2290572"/>
                  </a:lnTo>
                  <a:lnTo>
                    <a:pt x="2909316" y="2316480"/>
                  </a:lnTo>
                  <a:lnTo>
                    <a:pt x="3151631" y="2342388"/>
                  </a:lnTo>
                  <a:lnTo>
                    <a:pt x="3393948" y="2366772"/>
                  </a:lnTo>
                  <a:lnTo>
                    <a:pt x="3636264" y="2392680"/>
                  </a:lnTo>
                  <a:lnTo>
                    <a:pt x="3878579" y="2417064"/>
                  </a:lnTo>
                  <a:lnTo>
                    <a:pt x="4120896" y="2442972"/>
                  </a:lnTo>
                  <a:lnTo>
                    <a:pt x="4363212" y="2467356"/>
                  </a:lnTo>
                  <a:lnTo>
                    <a:pt x="4605528" y="2493264"/>
                  </a:lnTo>
                  <a:lnTo>
                    <a:pt x="4847844" y="2517648"/>
                  </a:lnTo>
                </a:path>
              </a:pathLst>
            </a:custGeom>
            <a:ln w="28956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756654" y="2049017"/>
              <a:ext cx="4848225" cy="2593975"/>
            </a:xfrm>
            <a:custGeom>
              <a:avLst/>
              <a:gdLst/>
              <a:ahLst/>
              <a:cxnLst/>
              <a:rect l="l" t="t" r="r" b="b"/>
              <a:pathLst>
                <a:path w="4848225" h="2593975">
                  <a:moveTo>
                    <a:pt x="0" y="0"/>
                  </a:moveTo>
                  <a:lnTo>
                    <a:pt x="242316" y="559308"/>
                  </a:lnTo>
                  <a:lnTo>
                    <a:pt x="484631" y="1001268"/>
                  </a:lnTo>
                  <a:lnTo>
                    <a:pt x="726948" y="1121664"/>
                  </a:lnTo>
                  <a:lnTo>
                    <a:pt x="969264" y="1287780"/>
                  </a:lnTo>
                  <a:lnTo>
                    <a:pt x="1211579" y="1818132"/>
                  </a:lnTo>
                  <a:lnTo>
                    <a:pt x="1453896" y="2034540"/>
                  </a:lnTo>
                  <a:lnTo>
                    <a:pt x="1696212" y="2093976"/>
                  </a:lnTo>
                  <a:lnTo>
                    <a:pt x="1938527" y="2154936"/>
                  </a:lnTo>
                  <a:lnTo>
                    <a:pt x="2180844" y="2247900"/>
                  </a:lnTo>
                  <a:lnTo>
                    <a:pt x="2423160" y="2342388"/>
                  </a:lnTo>
                  <a:lnTo>
                    <a:pt x="2667000" y="2368296"/>
                  </a:lnTo>
                  <a:lnTo>
                    <a:pt x="2909316" y="2394204"/>
                  </a:lnTo>
                  <a:lnTo>
                    <a:pt x="3151631" y="2446020"/>
                  </a:lnTo>
                  <a:lnTo>
                    <a:pt x="3393948" y="2461260"/>
                  </a:lnTo>
                  <a:lnTo>
                    <a:pt x="3636264" y="2476500"/>
                  </a:lnTo>
                  <a:lnTo>
                    <a:pt x="3878579" y="2513076"/>
                  </a:lnTo>
                  <a:lnTo>
                    <a:pt x="4120896" y="2549652"/>
                  </a:lnTo>
                  <a:lnTo>
                    <a:pt x="4363212" y="2569464"/>
                  </a:lnTo>
                  <a:lnTo>
                    <a:pt x="4605528" y="2581656"/>
                  </a:lnTo>
                  <a:lnTo>
                    <a:pt x="4847844" y="2593848"/>
                  </a:lnTo>
                </a:path>
              </a:pathLst>
            </a:custGeom>
            <a:ln w="19812">
              <a:solidFill>
                <a:srgbClr val="297E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6756654" y="2049017"/>
              <a:ext cx="2909570" cy="2494915"/>
            </a:xfrm>
            <a:custGeom>
              <a:avLst/>
              <a:gdLst/>
              <a:ahLst/>
              <a:cxnLst/>
              <a:rect l="l" t="t" r="r" b="b"/>
              <a:pathLst>
                <a:path w="2909570" h="2494915">
                  <a:moveTo>
                    <a:pt x="0" y="0"/>
                  </a:moveTo>
                  <a:lnTo>
                    <a:pt x="242316" y="559308"/>
                  </a:lnTo>
                  <a:lnTo>
                    <a:pt x="484631" y="1342644"/>
                  </a:lnTo>
                  <a:lnTo>
                    <a:pt x="726948" y="1734312"/>
                  </a:lnTo>
                  <a:lnTo>
                    <a:pt x="969264" y="1958340"/>
                  </a:lnTo>
                  <a:lnTo>
                    <a:pt x="1211579" y="2048256"/>
                  </a:lnTo>
                  <a:lnTo>
                    <a:pt x="1453896" y="2154936"/>
                  </a:lnTo>
                  <a:lnTo>
                    <a:pt x="1696212" y="2307336"/>
                  </a:lnTo>
                  <a:lnTo>
                    <a:pt x="1938527" y="2383536"/>
                  </a:lnTo>
                  <a:lnTo>
                    <a:pt x="2180844" y="2461260"/>
                  </a:lnTo>
                  <a:lnTo>
                    <a:pt x="2423160" y="2478024"/>
                  </a:lnTo>
                  <a:lnTo>
                    <a:pt x="2667000" y="2493264"/>
                  </a:lnTo>
                  <a:lnTo>
                    <a:pt x="2909316" y="2494788"/>
                  </a:lnTo>
                </a:path>
              </a:pathLst>
            </a:custGeom>
            <a:ln w="19811">
              <a:solidFill>
                <a:srgbClr val="5AA1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704838" y="4534661"/>
              <a:ext cx="4900295" cy="303530"/>
            </a:xfrm>
            <a:custGeom>
              <a:avLst/>
              <a:gdLst/>
              <a:ahLst/>
              <a:cxnLst/>
              <a:rect l="l" t="t" r="r" b="b"/>
              <a:pathLst>
                <a:path w="4900295" h="303529">
                  <a:moveTo>
                    <a:pt x="4900294" y="33527"/>
                  </a:moveTo>
                  <a:lnTo>
                    <a:pt x="0" y="33527"/>
                  </a:lnTo>
                </a:path>
                <a:path w="4900295" h="303529">
                  <a:moveTo>
                    <a:pt x="2970276" y="0"/>
                  </a:moveTo>
                  <a:lnTo>
                    <a:pt x="2970276" y="303149"/>
                  </a:lnTo>
                </a:path>
                <a:path w="4900295" h="303529">
                  <a:moveTo>
                    <a:pt x="3966971" y="33527"/>
                  </a:moveTo>
                  <a:lnTo>
                    <a:pt x="3966971" y="302513"/>
                  </a:lnTo>
                </a:path>
                <a:path w="4900295" h="303529">
                  <a:moveTo>
                    <a:pt x="4892039" y="33527"/>
                  </a:moveTo>
                  <a:lnTo>
                    <a:pt x="4892039" y="302513"/>
                  </a:lnTo>
                </a:path>
              </a:pathLst>
            </a:custGeom>
            <a:ln w="19812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9081516" y="3249167"/>
              <a:ext cx="2113915" cy="934085"/>
            </a:xfrm>
            <a:custGeom>
              <a:avLst/>
              <a:gdLst/>
              <a:ahLst/>
              <a:cxnLst/>
              <a:rect l="l" t="t" r="r" b="b"/>
              <a:pathLst>
                <a:path w="2113915" h="934085">
                  <a:moveTo>
                    <a:pt x="880744" y="794004"/>
                  </a:moveTo>
                  <a:lnTo>
                    <a:pt x="352298" y="794004"/>
                  </a:lnTo>
                  <a:lnTo>
                    <a:pt x="578865" y="933831"/>
                  </a:lnTo>
                  <a:lnTo>
                    <a:pt x="880744" y="794004"/>
                  </a:lnTo>
                  <a:close/>
                </a:path>
                <a:path w="2113915" h="934085">
                  <a:moveTo>
                    <a:pt x="1981453" y="0"/>
                  </a:moveTo>
                  <a:lnTo>
                    <a:pt x="132333" y="0"/>
                  </a:lnTo>
                  <a:lnTo>
                    <a:pt x="90529" y="6752"/>
                  </a:lnTo>
                  <a:lnTo>
                    <a:pt x="54205" y="25550"/>
                  </a:lnTo>
                  <a:lnTo>
                    <a:pt x="25550" y="54205"/>
                  </a:lnTo>
                  <a:lnTo>
                    <a:pt x="6752" y="90529"/>
                  </a:lnTo>
                  <a:lnTo>
                    <a:pt x="0" y="132334"/>
                  </a:lnTo>
                  <a:lnTo>
                    <a:pt x="0" y="661670"/>
                  </a:lnTo>
                  <a:lnTo>
                    <a:pt x="6752" y="703474"/>
                  </a:lnTo>
                  <a:lnTo>
                    <a:pt x="25550" y="739798"/>
                  </a:lnTo>
                  <a:lnTo>
                    <a:pt x="54205" y="768453"/>
                  </a:lnTo>
                  <a:lnTo>
                    <a:pt x="90529" y="787251"/>
                  </a:lnTo>
                  <a:lnTo>
                    <a:pt x="132333" y="794004"/>
                  </a:lnTo>
                  <a:lnTo>
                    <a:pt x="1981453" y="794004"/>
                  </a:lnTo>
                  <a:lnTo>
                    <a:pt x="2023258" y="787251"/>
                  </a:lnTo>
                  <a:lnTo>
                    <a:pt x="2059582" y="768453"/>
                  </a:lnTo>
                  <a:lnTo>
                    <a:pt x="2088237" y="739798"/>
                  </a:lnTo>
                  <a:lnTo>
                    <a:pt x="2107035" y="703474"/>
                  </a:lnTo>
                  <a:lnTo>
                    <a:pt x="2113787" y="661670"/>
                  </a:lnTo>
                  <a:lnTo>
                    <a:pt x="2113787" y="132334"/>
                  </a:lnTo>
                  <a:lnTo>
                    <a:pt x="2107035" y="90529"/>
                  </a:lnTo>
                  <a:lnTo>
                    <a:pt x="2088237" y="54205"/>
                  </a:lnTo>
                  <a:lnTo>
                    <a:pt x="2059582" y="25550"/>
                  </a:lnTo>
                  <a:lnTo>
                    <a:pt x="2023258" y="6752"/>
                  </a:lnTo>
                  <a:lnTo>
                    <a:pt x="1981453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9081516" y="3249167"/>
              <a:ext cx="2113915" cy="934085"/>
            </a:xfrm>
            <a:custGeom>
              <a:avLst/>
              <a:gdLst/>
              <a:ahLst/>
              <a:cxnLst/>
              <a:rect l="l" t="t" r="r" b="b"/>
              <a:pathLst>
                <a:path w="2113915" h="934085">
                  <a:moveTo>
                    <a:pt x="0" y="132334"/>
                  </a:moveTo>
                  <a:lnTo>
                    <a:pt x="6752" y="90529"/>
                  </a:lnTo>
                  <a:lnTo>
                    <a:pt x="25550" y="54205"/>
                  </a:lnTo>
                  <a:lnTo>
                    <a:pt x="54205" y="25550"/>
                  </a:lnTo>
                  <a:lnTo>
                    <a:pt x="90529" y="6752"/>
                  </a:lnTo>
                  <a:lnTo>
                    <a:pt x="132333" y="0"/>
                  </a:lnTo>
                  <a:lnTo>
                    <a:pt x="352298" y="0"/>
                  </a:lnTo>
                  <a:lnTo>
                    <a:pt x="880744" y="0"/>
                  </a:lnTo>
                  <a:lnTo>
                    <a:pt x="1981453" y="0"/>
                  </a:lnTo>
                  <a:lnTo>
                    <a:pt x="2023258" y="6752"/>
                  </a:lnTo>
                  <a:lnTo>
                    <a:pt x="2059582" y="25550"/>
                  </a:lnTo>
                  <a:lnTo>
                    <a:pt x="2088237" y="54205"/>
                  </a:lnTo>
                  <a:lnTo>
                    <a:pt x="2107035" y="90529"/>
                  </a:lnTo>
                  <a:lnTo>
                    <a:pt x="2113787" y="132334"/>
                  </a:lnTo>
                  <a:lnTo>
                    <a:pt x="2113787" y="463169"/>
                  </a:lnTo>
                  <a:lnTo>
                    <a:pt x="2113787" y="661670"/>
                  </a:lnTo>
                  <a:lnTo>
                    <a:pt x="2107035" y="703474"/>
                  </a:lnTo>
                  <a:lnTo>
                    <a:pt x="2088237" y="739798"/>
                  </a:lnTo>
                  <a:lnTo>
                    <a:pt x="2059582" y="768453"/>
                  </a:lnTo>
                  <a:lnTo>
                    <a:pt x="2023258" y="787251"/>
                  </a:lnTo>
                  <a:lnTo>
                    <a:pt x="1981453" y="794004"/>
                  </a:lnTo>
                  <a:lnTo>
                    <a:pt x="880744" y="794004"/>
                  </a:lnTo>
                  <a:lnTo>
                    <a:pt x="578865" y="933831"/>
                  </a:lnTo>
                  <a:lnTo>
                    <a:pt x="352298" y="794004"/>
                  </a:lnTo>
                  <a:lnTo>
                    <a:pt x="132333" y="794004"/>
                  </a:lnTo>
                  <a:lnTo>
                    <a:pt x="90529" y="787251"/>
                  </a:lnTo>
                  <a:lnTo>
                    <a:pt x="54205" y="768453"/>
                  </a:lnTo>
                  <a:lnTo>
                    <a:pt x="25550" y="739798"/>
                  </a:lnTo>
                  <a:lnTo>
                    <a:pt x="6752" y="703474"/>
                  </a:lnTo>
                  <a:lnTo>
                    <a:pt x="0" y="661670"/>
                  </a:lnTo>
                  <a:lnTo>
                    <a:pt x="0" y="463169"/>
                  </a:lnTo>
                  <a:lnTo>
                    <a:pt x="0" y="132334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6574663" y="4932045"/>
            <a:ext cx="367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9920096" y="4918329"/>
            <a:ext cx="1913889" cy="4191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63525">
              <a:lnSpc>
                <a:spcPct val="100000"/>
              </a:lnSpc>
              <a:spcBef>
                <a:spcPts val="204"/>
              </a:spcBef>
              <a:tabLst>
                <a:tab pos="1474470" algn="l"/>
              </a:tabLst>
            </a:pPr>
            <a:r>
              <a:rPr dirty="0" sz="1200" spc="-10">
                <a:latin typeface="Arial MT"/>
                <a:cs typeface="Arial MT"/>
              </a:rPr>
              <a:t>2025e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2030e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Economist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7184263" y="4918329"/>
            <a:ext cx="1068070" cy="4191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615950">
              <a:lnSpc>
                <a:spcPct val="100000"/>
              </a:lnSpc>
              <a:spcBef>
                <a:spcPts val="204"/>
              </a:spcBef>
            </a:pPr>
            <a:r>
              <a:rPr dirty="0" sz="1200" spc="-20">
                <a:latin typeface="Arial MT"/>
                <a:cs typeface="Arial MT"/>
              </a:rPr>
              <a:t>2015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Arial MT"/>
                <a:cs typeface="Arial MT"/>
              </a:rPr>
              <a:t>McKinsey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&amp;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Co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6208267" y="1845309"/>
            <a:ext cx="410209" cy="3103245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860"/>
              </a:spcBef>
            </a:pPr>
            <a:r>
              <a:rPr dirty="0" sz="1200" spc="-20">
                <a:latin typeface="Arial MT"/>
                <a:cs typeface="Arial MT"/>
              </a:rPr>
              <a:t>1,000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60"/>
              </a:spcBef>
            </a:pPr>
            <a:r>
              <a:rPr dirty="0" sz="1200" spc="-25">
                <a:latin typeface="Arial MT"/>
                <a:cs typeface="Arial MT"/>
              </a:rPr>
              <a:t>900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60"/>
              </a:spcBef>
            </a:pPr>
            <a:r>
              <a:rPr dirty="0" sz="1200" spc="-25">
                <a:latin typeface="Arial MT"/>
                <a:cs typeface="Arial MT"/>
              </a:rPr>
              <a:t>800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75"/>
              </a:spcBef>
            </a:pPr>
            <a:r>
              <a:rPr dirty="0" sz="1200" spc="-25">
                <a:latin typeface="Arial MT"/>
                <a:cs typeface="Arial MT"/>
              </a:rPr>
              <a:t>700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60"/>
              </a:spcBef>
            </a:pPr>
            <a:r>
              <a:rPr dirty="0" sz="1200" spc="-25">
                <a:latin typeface="Arial MT"/>
                <a:cs typeface="Arial MT"/>
              </a:rPr>
              <a:t>600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60"/>
              </a:spcBef>
            </a:pPr>
            <a:r>
              <a:rPr dirty="0" sz="1200" spc="-25">
                <a:latin typeface="Arial MT"/>
                <a:cs typeface="Arial MT"/>
              </a:rPr>
              <a:t>500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60"/>
              </a:spcBef>
            </a:pPr>
            <a:r>
              <a:rPr dirty="0" sz="1200" spc="-25">
                <a:latin typeface="Arial MT"/>
                <a:cs typeface="Arial MT"/>
              </a:rPr>
              <a:t>400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60"/>
              </a:spcBef>
            </a:pPr>
            <a:r>
              <a:rPr dirty="0" sz="1200" spc="-25">
                <a:latin typeface="Arial MT"/>
                <a:cs typeface="Arial MT"/>
              </a:rPr>
              <a:t>300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75"/>
              </a:spcBef>
            </a:pPr>
            <a:r>
              <a:rPr dirty="0" sz="1200" spc="-25">
                <a:latin typeface="Arial MT"/>
                <a:cs typeface="Arial MT"/>
              </a:rPr>
              <a:t>200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60"/>
              </a:spcBef>
            </a:pPr>
            <a:r>
              <a:rPr dirty="0" sz="1200" spc="-25">
                <a:latin typeface="Arial MT"/>
                <a:cs typeface="Arial MT"/>
              </a:rPr>
              <a:t>100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760"/>
              </a:spcBef>
            </a:pPr>
            <a:r>
              <a:rPr dirty="0" sz="1200" spc="-50">
                <a:latin typeface="Arial MT"/>
                <a:cs typeface="Arial MT"/>
              </a:rPr>
              <a:t>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8705468" y="4918329"/>
            <a:ext cx="763905" cy="4191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r" marR="64769">
              <a:lnSpc>
                <a:spcPct val="100000"/>
              </a:lnSpc>
              <a:spcBef>
                <a:spcPts val="204"/>
              </a:spcBef>
            </a:pPr>
            <a:r>
              <a:rPr dirty="0" sz="1200" spc="-10">
                <a:latin typeface="Arial MT"/>
                <a:cs typeface="Arial MT"/>
              </a:rPr>
              <a:t>2020e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0"/>
              </a:spcBef>
            </a:pPr>
            <a:r>
              <a:rPr dirty="0" sz="1200" spc="-10">
                <a:latin typeface="Arial MT"/>
                <a:cs typeface="Arial MT"/>
              </a:rPr>
              <a:t>Bloomberg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5" name="object 65" descr=""/>
          <p:cNvSpPr/>
          <p:nvPr/>
        </p:nvSpPr>
        <p:spPr>
          <a:xfrm>
            <a:off x="6817614" y="5229605"/>
            <a:ext cx="328930" cy="0"/>
          </a:xfrm>
          <a:custGeom>
            <a:avLst/>
            <a:gdLst/>
            <a:ahLst/>
            <a:cxnLst/>
            <a:rect l="l" t="t" r="r" b="b"/>
            <a:pathLst>
              <a:path w="328929" h="0">
                <a:moveTo>
                  <a:pt x="0" y="0"/>
                </a:moveTo>
                <a:lnTo>
                  <a:pt x="328675" y="0"/>
                </a:lnTo>
              </a:path>
            </a:pathLst>
          </a:custGeom>
          <a:ln w="28956">
            <a:solidFill>
              <a:srgbClr val="4966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8338566" y="5229605"/>
            <a:ext cx="328930" cy="0"/>
          </a:xfrm>
          <a:custGeom>
            <a:avLst/>
            <a:gdLst/>
            <a:ahLst/>
            <a:cxnLst/>
            <a:rect l="l" t="t" r="r" b="b"/>
            <a:pathLst>
              <a:path w="328929" h="0">
                <a:moveTo>
                  <a:pt x="0" y="0"/>
                </a:moveTo>
                <a:lnTo>
                  <a:pt x="328675" y="0"/>
                </a:lnTo>
              </a:path>
            </a:pathLst>
          </a:custGeom>
          <a:ln w="19812">
            <a:solidFill>
              <a:srgbClr val="297E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9553193" y="5229605"/>
            <a:ext cx="328930" cy="0"/>
          </a:xfrm>
          <a:custGeom>
            <a:avLst/>
            <a:gdLst/>
            <a:ahLst/>
            <a:cxnLst/>
            <a:rect l="l" t="t" r="r" b="b"/>
            <a:pathLst>
              <a:path w="328929" h="0">
                <a:moveTo>
                  <a:pt x="0" y="0"/>
                </a:moveTo>
                <a:lnTo>
                  <a:pt x="328675" y="0"/>
                </a:lnTo>
              </a:path>
            </a:pathLst>
          </a:custGeom>
          <a:ln w="19812">
            <a:solidFill>
              <a:srgbClr val="5AA1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9217279" y="3263646"/>
            <a:ext cx="18415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100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USD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kWh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generally</a:t>
            </a:r>
            <a:r>
              <a:rPr dirty="0" sz="1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referred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point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EVs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become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cost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competitive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ICEs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574649" y="216154"/>
            <a:ext cx="39033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THE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PRICE</a:t>
            </a:r>
            <a:r>
              <a:rPr dirty="0" sz="1600" spc="-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OF</a:t>
            </a:r>
            <a:r>
              <a:rPr dirty="0" sz="1600" spc="1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ELECTRIFIED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 VEHICLES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3355"/>
                <a:gridCol w="1195705"/>
                <a:gridCol w="1443355"/>
                <a:gridCol w="243204"/>
                <a:gridCol w="1199514"/>
                <a:gridCol w="243204"/>
                <a:gridCol w="1199514"/>
                <a:gridCol w="243204"/>
                <a:gridCol w="1199515"/>
                <a:gridCol w="243204"/>
                <a:gridCol w="1199515"/>
                <a:gridCol w="921384"/>
              </a:tblGrid>
              <a:tr h="202565">
                <a:tc>
                  <a:txBody>
                    <a:bodyPr/>
                    <a:lstStyle/>
                    <a:p>
                      <a:pPr marL="30353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47688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12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marL="31242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99109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 b="1">
                <a:latin typeface="Arial"/>
                <a:cs typeface="Arial"/>
              </a:rPr>
              <a:t>CHINA</a:t>
            </a:r>
            <a:r>
              <a:rPr dirty="0" spc="-100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|</a:t>
            </a:r>
            <a:r>
              <a:rPr dirty="0" spc="-15" b="1">
                <a:latin typeface="Arial"/>
                <a:cs typeface="Arial"/>
              </a:rPr>
              <a:t> </a:t>
            </a:r>
            <a:r>
              <a:rPr dirty="0"/>
              <a:t>In</a:t>
            </a:r>
            <a:r>
              <a:rPr dirty="0" spc="-30"/>
              <a:t> </a:t>
            </a:r>
            <a:r>
              <a:rPr dirty="0"/>
              <a:t>2018,</a:t>
            </a:r>
            <a:r>
              <a:rPr dirty="0" spc="-50"/>
              <a:t> </a:t>
            </a:r>
            <a:r>
              <a:rPr dirty="0"/>
              <a:t>EV</a:t>
            </a:r>
            <a:r>
              <a:rPr dirty="0" spc="-20"/>
              <a:t> </a:t>
            </a:r>
            <a:r>
              <a:rPr dirty="0"/>
              <a:t>sales</a:t>
            </a:r>
            <a:r>
              <a:rPr dirty="0" spc="-25"/>
              <a:t> </a:t>
            </a:r>
            <a:r>
              <a:rPr dirty="0"/>
              <a:t>topped</a:t>
            </a:r>
            <a:r>
              <a:rPr dirty="0" spc="-40"/>
              <a:t> </a:t>
            </a:r>
            <a:r>
              <a:rPr dirty="0"/>
              <a:t>1m</a:t>
            </a:r>
            <a:r>
              <a:rPr dirty="0" spc="-30"/>
              <a:t> </a:t>
            </a:r>
            <a:r>
              <a:rPr dirty="0"/>
              <a:t>for</a:t>
            </a:r>
            <a:r>
              <a:rPr dirty="0" spc="-40"/>
              <a:t> </a:t>
            </a:r>
            <a:r>
              <a:rPr dirty="0"/>
              <a:t>the</a:t>
            </a:r>
            <a:r>
              <a:rPr dirty="0" spc="-20"/>
              <a:t> </a:t>
            </a:r>
            <a:r>
              <a:rPr dirty="0"/>
              <a:t>first</a:t>
            </a:r>
            <a:r>
              <a:rPr dirty="0" spc="-45"/>
              <a:t> </a:t>
            </a:r>
            <a:r>
              <a:rPr dirty="0"/>
              <a:t>time,</a:t>
            </a:r>
            <a:r>
              <a:rPr dirty="0" spc="-30"/>
              <a:t> </a:t>
            </a:r>
            <a:r>
              <a:rPr dirty="0"/>
              <a:t>outstripping</a:t>
            </a:r>
            <a:r>
              <a:rPr dirty="0" spc="-40"/>
              <a:t> </a:t>
            </a:r>
            <a:r>
              <a:rPr dirty="0"/>
              <a:t>any</a:t>
            </a:r>
            <a:r>
              <a:rPr dirty="0" spc="-35"/>
              <a:t> </a:t>
            </a:r>
            <a:r>
              <a:rPr dirty="0"/>
              <a:t>other</a:t>
            </a:r>
            <a:r>
              <a:rPr dirty="0" spc="-35"/>
              <a:t> </a:t>
            </a:r>
            <a:r>
              <a:rPr dirty="0" spc="-10"/>
              <a:t>country,</a:t>
            </a:r>
          </a:p>
          <a:p>
            <a:pPr marL="12700">
              <a:lnSpc>
                <a:spcPts val="2280"/>
              </a:lnSpc>
            </a:pPr>
            <a:r>
              <a:rPr dirty="0"/>
              <a:t>despite</a:t>
            </a:r>
            <a:r>
              <a:rPr dirty="0" spc="-55"/>
              <a:t> </a:t>
            </a:r>
            <a:r>
              <a:rPr dirty="0"/>
              <a:t>overall</a:t>
            </a:r>
            <a:r>
              <a:rPr dirty="0" spc="-20"/>
              <a:t> </a:t>
            </a:r>
            <a:r>
              <a:rPr dirty="0"/>
              <a:t>vehicle</a:t>
            </a:r>
            <a:r>
              <a:rPr dirty="0" spc="-35"/>
              <a:t> </a:t>
            </a:r>
            <a:r>
              <a:rPr dirty="0"/>
              <a:t>sales</a:t>
            </a:r>
            <a:r>
              <a:rPr dirty="0" spc="-35"/>
              <a:t> </a:t>
            </a:r>
            <a:r>
              <a:rPr dirty="0"/>
              <a:t>shrinking,</a:t>
            </a:r>
            <a:r>
              <a:rPr dirty="0" spc="-65"/>
              <a:t> </a:t>
            </a:r>
            <a:r>
              <a:rPr dirty="0"/>
              <a:t>marking</a:t>
            </a:r>
            <a:r>
              <a:rPr dirty="0" spc="-45"/>
              <a:t> </a:t>
            </a:r>
            <a:r>
              <a:rPr dirty="0"/>
              <a:t>China’s</a:t>
            </a:r>
            <a:r>
              <a:rPr dirty="0" spc="-30"/>
              <a:t> </a:t>
            </a:r>
            <a:r>
              <a:rPr dirty="0"/>
              <a:t>projected</a:t>
            </a:r>
            <a:r>
              <a:rPr dirty="0" spc="-65"/>
              <a:t> </a:t>
            </a:r>
            <a:r>
              <a:rPr dirty="0"/>
              <a:t>global</a:t>
            </a:r>
            <a:r>
              <a:rPr dirty="0" spc="-30"/>
              <a:t> </a:t>
            </a:r>
            <a:r>
              <a:rPr dirty="0"/>
              <a:t>lead</a:t>
            </a:r>
            <a:r>
              <a:rPr dirty="0" spc="-40"/>
              <a:t> </a:t>
            </a:r>
            <a:r>
              <a:rPr dirty="0"/>
              <a:t>in</a:t>
            </a:r>
            <a:r>
              <a:rPr dirty="0" spc="-25"/>
              <a:t> </a:t>
            </a:r>
            <a:r>
              <a:rPr dirty="0"/>
              <a:t>EV</a:t>
            </a:r>
            <a:r>
              <a:rPr dirty="0" spc="-25"/>
              <a:t> </a:t>
            </a:r>
            <a:r>
              <a:rPr dirty="0" spc="-10"/>
              <a:t>sales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574649" y="6112255"/>
            <a:ext cx="10721340" cy="3149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1080"/>
              </a:lnSpc>
              <a:spcBef>
                <a:spcPts val="229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Bloomberg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(2017,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2018),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Hancock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Financial</a:t>
            </a:r>
            <a:r>
              <a:rPr dirty="0" sz="1000" spc="-25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Times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IEA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InsideEVs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(2019d),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OICA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MacDonald,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J.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(2016,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Bloomberg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Zhang,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Y.,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Naughton,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K.,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Rauwald,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and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Sachgau,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Bloomberg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6205728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15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6508813" y="1841754"/>
            <a:ext cx="5101590" cy="3029585"/>
            <a:chOff x="6508813" y="1841754"/>
            <a:chExt cx="5101590" cy="3029585"/>
          </a:xfrm>
        </p:grpSpPr>
        <p:sp>
          <p:nvSpPr>
            <p:cNvPr id="11" name="object 11" descr=""/>
            <p:cNvSpPr/>
            <p:nvPr/>
          </p:nvSpPr>
          <p:spPr>
            <a:xfrm>
              <a:off x="6629400" y="3848100"/>
              <a:ext cx="4906010" cy="1018540"/>
            </a:xfrm>
            <a:custGeom>
              <a:avLst/>
              <a:gdLst/>
              <a:ahLst/>
              <a:cxnLst/>
              <a:rect l="l" t="t" r="r" b="b"/>
              <a:pathLst>
                <a:path w="4906009" h="1018539">
                  <a:moveTo>
                    <a:pt x="175260" y="1007364"/>
                  </a:moveTo>
                  <a:lnTo>
                    <a:pt x="0" y="1007364"/>
                  </a:lnTo>
                  <a:lnTo>
                    <a:pt x="0" y="1018032"/>
                  </a:lnTo>
                  <a:lnTo>
                    <a:pt x="175260" y="1018032"/>
                  </a:lnTo>
                  <a:lnTo>
                    <a:pt x="175260" y="1007364"/>
                  </a:lnTo>
                  <a:close/>
                </a:path>
                <a:path w="4906009" h="1018539">
                  <a:moveTo>
                    <a:pt x="490728" y="992124"/>
                  </a:moveTo>
                  <a:lnTo>
                    <a:pt x="315468" y="992124"/>
                  </a:lnTo>
                  <a:lnTo>
                    <a:pt x="315468" y="1018032"/>
                  </a:lnTo>
                  <a:lnTo>
                    <a:pt x="490728" y="1018032"/>
                  </a:lnTo>
                  <a:lnTo>
                    <a:pt x="490728" y="992124"/>
                  </a:lnTo>
                  <a:close/>
                </a:path>
                <a:path w="4906009" h="1018539">
                  <a:moveTo>
                    <a:pt x="806196" y="970788"/>
                  </a:moveTo>
                  <a:lnTo>
                    <a:pt x="630936" y="970788"/>
                  </a:lnTo>
                  <a:lnTo>
                    <a:pt x="630936" y="1018032"/>
                  </a:lnTo>
                  <a:lnTo>
                    <a:pt x="806196" y="1018032"/>
                  </a:lnTo>
                  <a:lnTo>
                    <a:pt x="806196" y="970788"/>
                  </a:lnTo>
                  <a:close/>
                </a:path>
                <a:path w="4906009" h="1018539">
                  <a:moveTo>
                    <a:pt x="1121664" y="950976"/>
                  </a:moveTo>
                  <a:lnTo>
                    <a:pt x="946404" y="950976"/>
                  </a:lnTo>
                  <a:lnTo>
                    <a:pt x="946404" y="1018032"/>
                  </a:lnTo>
                  <a:lnTo>
                    <a:pt x="1121664" y="1018032"/>
                  </a:lnTo>
                  <a:lnTo>
                    <a:pt x="1121664" y="950976"/>
                  </a:lnTo>
                  <a:close/>
                </a:path>
                <a:path w="4906009" h="1018539">
                  <a:moveTo>
                    <a:pt x="1437132" y="920496"/>
                  </a:moveTo>
                  <a:lnTo>
                    <a:pt x="1261872" y="920496"/>
                  </a:lnTo>
                  <a:lnTo>
                    <a:pt x="1261872" y="1018032"/>
                  </a:lnTo>
                  <a:lnTo>
                    <a:pt x="1437132" y="1018032"/>
                  </a:lnTo>
                  <a:lnTo>
                    <a:pt x="1437132" y="920496"/>
                  </a:lnTo>
                  <a:close/>
                </a:path>
                <a:path w="4906009" h="1018539">
                  <a:moveTo>
                    <a:pt x="1752600" y="885444"/>
                  </a:moveTo>
                  <a:lnTo>
                    <a:pt x="1577340" y="885444"/>
                  </a:lnTo>
                  <a:lnTo>
                    <a:pt x="1577340" y="1018032"/>
                  </a:lnTo>
                  <a:lnTo>
                    <a:pt x="1752600" y="1018032"/>
                  </a:lnTo>
                  <a:lnTo>
                    <a:pt x="1752600" y="885444"/>
                  </a:lnTo>
                  <a:close/>
                </a:path>
                <a:path w="4906009" h="1018539">
                  <a:moveTo>
                    <a:pt x="2066544" y="841248"/>
                  </a:moveTo>
                  <a:lnTo>
                    <a:pt x="1892808" y="841248"/>
                  </a:lnTo>
                  <a:lnTo>
                    <a:pt x="1892808" y="1018032"/>
                  </a:lnTo>
                  <a:lnTo>
                    <a:pt x="2066544" y="1018032"/>
                  </a:lnTo>
                  <a:lnTo>
                    <a:pt x="2066544" y="841248"/>
                  </a:lnTo>
                  <a:close/>
                </a:path>
                <a:path w="4906009" h="1018539">
                  <a:moveTo>
                    <a:pt x="2382012" y="795528"/>
                  </a:moveTo>
                  <a:lnTo>
                    <a:pt x="2206752" y="795528"/>
                  </a:lnTo>
                  <a:lnTo>
                    <a:pt x="2206752" y="1018032"/>
                  </a:lnTo>
                  <a:lnTo>
                    <a:pt x="2382012" y="1018032"/>
                  </a:lnTo>
                  <a:lnTo>
                    <a:pt x="2382012" y="795528"/>
                  </a:lnTo>
                  <a:close/>
                </a:path>
                <a:path w="4906009" h="1018539">
                  <a:moveTo>
                    <a:pt x="2697480" y="751332"/>
                  </a:moveTo>
                  <a:lnTo>
                    <a:pt x="2522220" y="751332"/>
                  </a:lnTo>
                  <a:lnTo>
                    <a:pt x="2522220" y="1018032"/>
                  </a:lnTo>
                  <a:lnTo>
                    <a:pt x="2697480" y="1018032"/>
                  </a:lnTo>
                  <a:lnTo>
                    <a:pt x="2697480" y="751332"/>
                  </a:lnTo>
                  <a:close/>
                </a:path>
                <a:path w="4906009" h="1018539">
                  <a:moveTo>
                    <a:pt x="3012948" y="672084"/>
                  </a:moveTo>
                  <a:lnTo>
                    <a:pt x="2837688" y="672084"/>
                  </a:lnTo>
                  <a:lnTo>
                    <a:pt x="2837688" y="1018032"/>
                  </a:lnTo>
                  <a:lnTo>
                    <a:pt x="3012948" y="1018032"/>
                  </a:lnTo>
                  <a:lnTo>
                    <a:pt x="3012948" y="672084"/>
                  </a:lnTo>
                  <a:close/>
                </a:path>
                <a:path w="4906009" h="1018539">
                  <a:moveTo>
                    <a:pt x="3328416" y="557784"/>
                  </a:moveTo>
                  <a:lnTo>
                    <a:pt x="3153156" y="557784"/>
                  </a:lnTo>
                  <a:lnTo>
                    <a:pt x="3153156" y="1018032"/>
                  </a:lnTo>
                  <a:lnTo>
                    <a:pt x="3328416" y="1018032"/>
                  </a:lnTo>
                  <a:lnTo>
                    <a:pt x="3328416" y="557784"/>
                  </a:lnTo>
                  <a:close/>
                </a:path>
                <a:path w="4906009" h="1018539">
                  <a:moveTo>
                    <a:pt x="3643884" y="548640"/>
                  </a:moveTo>
                  <a:lnTo>
                    <a:pt x="3468624" y="548640"/>
                  </a:lnTo>
                  <a:lnTo>
                    <a:pt x="3468624" y="1018032"/>
                  </a:lnTo>
                  <a:lnTo>
                    <a:pt x="3643884" y="1018032"/>
                  </a:lnTo>
                  <a:lnTo>
                    <a:pt x="3643884" y="548640"/>
                  </a:lnTo>
                  <a:close/>
                </a:path>
                <a:path w="4906009" h="1018539">
                  <a:moveTo>
                    <a:pt x="3959352" y="432816"/>
                  </a:moveTo>
                  <a:lnTo>
                    <a:pt x="3784092" y="432816"/>
                  </a:lnTo>
                  <a:lnTo>
                    <a:pt x="3784092" y="1018032"/>
                  </a:lnTo>
                  <a:lnTo>
                    <a:pt x="3959352" y="1018032"/>
                  </a:lnTo>
                  <a:lnTo>
                    <a:pt x="3959352" y="432816"/>
                  </a:lnTo>
                  <a:close/>
                </a:path>
                <a:path w="4906009" h="1018539">
                  <a:moveTo>
                    <a:pt x="4274820" y="300228"/>
                  </a:moveTo>
                  <a:lnTo>
                    <a:pt x="4099560" y="300228"/>
                  </a:lnTo>
                  <a:lnTo>
                    <a:pt x="4099560" y="1018032"/>
                  </a:lnTo>
                  <a:lnTo>
                    <a:pt x="4274820" y="1018032"/>
                  </a:lnTo>
                  <a:lnTo>
                    <a:pt x="4274820" y="300228"/>
                  </a:lnTo>
                  <a:close/>
                </a:path>
                <a:path w="4906009" h="1018539">
                  <a:moveTo>
                    <a:pt x="4590288" y="149352"/>
                  </a:moveTo>
                  <a:lnTo>
                    <a:pt x="4415028" y="149352"/>
                  </a:lnTo>
                  <a:lnTo>
                    <a:pt x="4415028" y="1018032"/>
                  </a:lnTo>
                  <a:lnTo>
                    <a:pt x="4590288" y="1018032"/>
                  </a:lnTo>
                  <a:lnTo>
                    <a:pt x="4590288" y="149352"/>
                  </a:lnTo>
                  <a:close/>
                </a:path>
                <a:path w="4906009" h="1018539">
                  <a:moveTo>
                    <a:pt x="4905756" y="0"/>
                  </a:moveTo>
                  <a:lnTo>
                    <a:pt x="4730496" y="0"/>
                  </a:lnTo>
                  <a:lnTo>
                    <a:pt x="4730496" y="1018032"/>
                  </a:lnTo>
                  <a:lnTo>
                    <a:pt x="4905756" y="1018032"/>
                  </a:lnTo>
                  <a:lnTo>
                    <a:pt x="4905756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629400" y="3157727"/>
              <a:ext cx="4906010" cy="1697989"/>
            </a:xfrm>
            <a:custGeom>
              <a:avLst/>
              <a:gdLst/>
              <a:ahLst/>
              <a:cxnLst/>
              <a:rect l="l" t="t" r="r" b="b"/>
              <a:pathLst>
                <a:path w="4906009" h="1697989">
                  <a:moveTo>
                    <a:pt x="175260" y="1680972"/>
                  </a:moveTo>
                  <a:lnTo>
                    <a:pt x="0" y="1680972"/>
                  </a:lnTo>
                  <a:lnTo>
                    <a:pt x="0" y="1697736"/>
                  </a:lnTo>
                  <a:lnTo>
                    <a:pt x="175260" y="1697736"/>
                  </a:lnTo>
                  <a:lnTo>
                    <a:pt x="175260" y="1680972"/>
                  </a:lnTo>
                  <a:close/>
                </a:path>
                <a:path w="4906009" h="1697989">
                  <a:moveTo>
                    <a:pt x="490728" y="1664208"/>
                  </a:moveTo>
                  <a:lnTo>
                    <a:pt x="315468" y="1664208"/>
                  </a:lnTo>
                  <a:lnTo>
                    <a:pt x="315468" y="1682496"/>
                  </a:lnTo>
                  <a:lnTo>
                    <a:pt x="490728" y="1682496"/>
                  </a:lnTo>
                  <a:lnTo>
                    <a:pt x="490728" y="1664208"/>
                  </a:lnTo>
                  <a:close/>
                </a:path>
                <a:path w="4906009" h="1697989">
                  <a:moveTo>
                    <a:pt x="806196" y="1635252"/>
                  </a:moveTo>
                  <a:lnTo>
                    <a:pt x="630936" y="1635252"/>
                  </a:lnTo>
                  <a:lnTo>
                    <a:pt x="630936" y="1661160"/>
                  </a:lnTo>
                  <a:lnTo>
                    <a:pt x="806196" y="1661160"/>
                  </a:lnTo>
                  <a:lnTo>
                    <a:pt x="806196" y="1635252"/>
                  </a:lnTo>
                  <a:close/>
                </a:path>
                <a:path w="4906009" h="1697989">
                  <a:moveTo>
                    <a:pt x="1121664" y="1607820"/>
                  </a:moveTo>
                  <a:lnTo>
                    <a:pt x="946404" y="1607820"/>
                  </a:lnTo>
                  <a:lnTo>
                    <a:pt x="946404" y="1641348"/>
                  </a:lnTo>
                  <a:lnTo>
                    <a:pt x="1121664" y="1641348"/>
                  </a:lnTo>
                  <a:lnTo>
                    <a:pt x="1121664" y="1607820"/>
                  </a:lnTo>
                  <a:close/>
                </a:path>
                <a:path w="4906009" h="1697989">
                  <a:moveTo>
                    <a:pt x="1437132" y="1566672"/>
                  </a:moveTo>
                  <a:lnTo>
                    <a:pt x="1261872" y="1566672"/>
                  </a:lnTo>
                  <a:lnTo>
                    <a:pt x="1261872" y="1610868"/>
                  </a:lnTo>
                  <a:lnTo>
                    <a:pt x="1437132" y="1610868"/>
                  </a:lnTo>
                  <a:lnTo>
                    <a:pt x="1437132" y="1566672"/>
                  </a:lnTo>
                  <a:close/>
                </a:path>
                <a:path w="4906009" h="1697989">
                  <a:moveTo>
                    <a:pt x="1752600" y="1522476"/>
                  </a:moveTo>
                  <a:lnTo>
                    <a:pt x="1577340" y="1522476"/>
                  </a:lnTo>
                  <a:lnTo>
                    <a:pt x="1577340" y="1575816"/>
                  </a:lnTo>
                  <a:lnTo>
                    <a:pt x="1752600" y="1575816"/>
                  </a:lnTo>
                  <a:lnTo>
                    <a:pt x="1752600" y="1522476"/>
                  </a:lnTo>
                  <a:close/>
                </a:path>
                <a:path w="4906009" h="1697989">
                  <a:moveTo>
                    <a:pt x="2066544" y="1464564"/>
                  </a:moveTo>
                  <a:lnTo>
                    <a:pt x="1892808" y="1464564"/>
                  </a:lnTo>
                  <a:lnTo>
                    <a:pt x="1892808" y="1531620"/>
                  </a:lnTo>
                  <a:lnTo>
                    <a:pt x="2066544" y="1531620"/>
                  </a:lnTo>
                  <a:lnTo>
                    <a:pt x="2066544" y="1464564"/>
                  </a:lnTo>
                  <a:close/>
                </a:path>
                <a:path w="4906009" h="1697989">
                  <a:moveTo>
                    <a:pt x="2382012" y="1411224"/>
                  </a:moveTo>
                  <a:lnTo>
                    <a:pt x="2206752" y="1411224"/>
                  </a:lnTo>
                  <a:lnTo>
                    <a:pt x="2206752" y="1485900"/>
                  </a:lnTo>
                  <a:lnTo>
                    <a:pt x="2382012" y="1485900"/>
                  </a:lnTo>
                  <a:lnTo>
                    <a:pt x="2382012" y="1411224"/>
                  </a:lnTo>
                  <a:close/>
                </a:path>
                <a:path w="4906009" h="1697989">
                  <a:moveTo>
                    <a:pt x="2697480" y="1327404"/>
                  </a:moveTo>
                  <a:lnTo>
                    <a:pt x="2522220" y="1327404"/>
                  </a:lnTo>
                  <a:lnTo>
                    <a:pt x="2522220" y="1441704"/>
                  </a:lnTo>
                  <a:lnTo>
                    <a:pt x="2697480" y="1441704"/>
                  </a:lnTo>
                  <a:lnTo>
                    <a:pt x="2697480" y="1327404"/>
                  </a:lnTo>
                  <a:close/>
                </a:path>
                <a:path w="4906009" h="1697989">
                  <a:moveTo>
                    <a:pt x="3012948" y="1203960"/>
                  </a:moveTo>
                  <a:lnTo>
                    <a:pt x="2837688" y="1203960"/>
                  </a:lnTo>
                  <a:lnTo>
                    <a:pt x="2837688" y="1362456"/>
                  </a:lnTo>
                  <a:lnTo>
                    <a:pt x="3012948" y="1362456"/>
                  </a:lnTo>
                  <a:lnTo>
                    <a:pt x="3012948" y="1203960"/>
                  </a:lnTo>
                  <a:close/>
                </a:path>
                <a:path w="4906009" h="1697989">
                  <a:moveTo>
                    <a:pt x="3328416" y="1034796"/>
                  </a:moveTo>
                  <a:lnTo>
                    <a:pt x="3153156" y="1034796"/>
                  </a:lnTo>
                  <a:lnTo>
                    <a:pt x="3153156" y="1248156"/>
                  </a:lnTo>
                  <a:lnTo>
                    <a:pt x="3328416" y="1248156"/>
                  </a:lnTo>
                  <a:lnTo>
                    <a:pt x="3328416" y="1034796"/>
                  </a:lnTo>
                  <a:close/>
                </a:path>
                <a:path w="4906009" h="1697989">
                  <a:moveTo>
                    <a:pt x="3643884" y="964692"/>
                  </a:moveTo>
                  <a:lnTo>
                    <a:pt x="3468624" y="964692"/>
                  </a:lnTo>
                  <a:lnTo>
                    <a:pt x="3468624" y="1239012"/>
                  </a:lnTo>
                  <a:lnTo>
                    <a:pt x="3643884" y="1239012"/>
                  </a:lnTo>
                  <a:lnTo>
                    <a:pt x="3643884" y="964692"/>
                  </a:lnTo>
                  <a:close/>
                </a:path>
                <a:path w="4906009" h="1697989">
                  <a:moveTo>
                    <a:pt x="3959352" y="769620"/>
                  </a:moveTo>
                  <a:lnTo>
                    <a:pt x="3784092" y="769620"/>
                  </a:lnTo>
                  <a:lnTo>
                    <a:pt x="3784092" y="1123188"/>
                  </a:lnTo>
                  <a:lnTo>
                    <a:pt x="3959352" y="1123188"/>
                  </a:lnTo>
                  <a:lnTo>
                    <a:pt x="3959352" y="769620"/>
                  </a:lnTo>
                  <a:close/>
                </a:path>
                <a:path w="4906009" h="1697989">
                  <a:moveTo>
                    <a:pt x="4274820" y="539496"/>
                  </a:moveTo>
                  <a:lnTo>
                    <a:pt x="4099560" y="539496"/>
                  </a:lnTo>
                  <a:lnTo>
                    <a:pt x="4099560" y="990600"/>
                  </a:lnTo>
                  <a:lnTo>
                    <a:pt x="4274820" y="990600"/>
                  </a:lnTo>
                  <a:lnTo>
                    <a:pt x="4274820" y="539496"/>
                  </a:lnTo>
                  <a:close/>
                </a:path>
                <a:path w="4906009" h="1697989">
                  <a:moveTo>
                    <a:pt x="4590288" y="274320"/>
                  </a:moveTo>
                  <a:lnTo>
                    <a:pt x="4415028" y="274320"/>
                  </a:lnTo>
                  <a:lnTo>
                    <a:pt x="4415028" y="839724"/>
                  </a:lnTo>
                  <a:lnTo>
                    <a:pt x="4590288" y="839724"/>
                  </a:lnTo>
                  <a:lnTo>
                    <a:pt x="4590288" y="274320"/>
                  </a:lnTo>
                  <a:close/>
                </a:path>
                <a:path w="4906009" h="1697989">
                  <a:moveTo>
                    <a:pt x="4905756" y="0"/>
                  </a:moveTo>
                  <a:lnTo>
                    <a:pt x="4730496" y="0"/>
                  </a:lnTo>
                  <a:lnTo>
                    <a:pt x="4730496" y="690372"/>
                  </a:lnTo>
                  <a:lnTo>
                    <a:pt x="4905756" y="690372"/>
                  </a:lnTo>
                  <a:lnTo>
                    <a:pt x="4905756" y="0"/>
                  </a:lnTo>
                  <a:close/>
                </a:path>
              </a:pathLst>
            </a:custGeom>
            <a:solidFill>
              <a:srgbClr val="9D90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629400" y="2625851"/>
              <a:ext cx="4906010" cy="2212975"/>
            </a:xfrm>
            <a:custGeom>
              <a:avLst/>
              <a:gdLst/>
              <a:ahLst/>
              <a:cxnLst/>
              <a:rect l="l" t="t" r="r" b="b"/>
              <a:pathLst>
                <a:path w="4906009" h="2212975">
                  <a:moveTo>
                    <a:pt x="175260" y="2203704"/>
                  </a:moveTo>
                  <a:lnTo>
                    <a:pt x="0" y="2203704"/>
                  </a:lnTo>
                  <a:lnTo>
                    <a:pt x="0" y="2212848"/>
                  </a:lnTo>
                  <a:lnTo>
                    <a:pt x="175260" y="2212848"/>
                  </a:lnTo>
                  <a:lnTo>
                    <a:pt x="175260" y="2203704"/>
                  </a:lnTo>
                  <a:close/>
                </a:path>
                <a:path w="4906009" h="2212975">
                  <a:moveTo>
                    <a:pt x="490728" y="2182368"/>
                  </a:moveTo>
                  <a:lnTo>
                    <a:pt x="315468" y="2182368"/>
                  </a:lnTo>
                  <a:lnTo>
                    <a:pt x="315468" y="2196084"/>
                  </a:lnTo>
                  <a:lnTo>
                    <a:pt x="490728" y="2196084"/>
                  </a:lnTo>
                  <a:lnTo>
                    <a:pt x="490728" y="2182368"/>
                  </a:lnTo>
                  <a:close/>
                </a:path>
                <a:path w="4906009" h="2212975">
                  <a:moveTo>
                    <a:pt x="806196" y="2150364"/>
                  </a:moveTo>
                  <a:lnTo>
                    <a:pt x="630936" y="2150364"/>
                  </a:lnTo>
                  <a:lnTo>
                    <a:pt x="630936" y="2167128"/>
                  </a:lnTo>
                  <a:lnTo>
                    <a:pt x="806196" y="2167128"/>
                  </a:lnTo>
                  <a:lnTo>
                    <a:pt x="806196" y="2150364"/>
                  </a:lnTo>
                  <a:close/>
                </a:path>
                <a:path w="4906009" h="2212975">
                  <a:moveTo>
                    <a:pt x="1121664" y="2112264"/>
                  </a:moveTo>
                  <a:lnTo>
                    <a:pt x="946404" y="2112264"/>
                  </a:lnTo>
                  <a:lnTo>
                    <a:pt x="946404" y="2139696"/>
                  </a:lnTo>
                  <a:lnTo>
                    <a:pt x="1121664" y="2139696"/>
                  </a:lnTo>
                  <a:lnTo>
                    <a:pt x="1121664" y="2112264"/>
                  </a:lnTo>
                  <a:close/>
                </a:path>
                <a:path w="4906009" h="2212975">
                  <a:moveTo>
                    <a:pt x="1437132" y="2057400"/>
                  </a:moveTo>
                  <a:lnTo>
                    <a:pt x="1261872" y="2057400"/>
                  </a:lnTo>
                  <a:lnTo>
                    <a:pt x="1261872" y="2098548"/>
                  </a:lnTo>
                  <a:lnTo>
                    <a:pt x="1437132" y="2098548"/>
                  </a:lnTo>
                  <a:lnTo>
                    <a:pt x="1437132" y="2057400"/>
                  </a:lnTo>
                  <a:close/>
                </a:path>
                <a:path w="4906009" h="2212975">
                  <a:moveTo>
                    <a:pt x="1752600" y="1999488"/>
                  </a:moveTo>
                  <a:lnTo>
                    <a:pt x="1577340" y="1999488"/>
                  </a:lnTo>
                  <a:lnTo>
                    <a:pt x="1577340" y="2054352"/>
                  </a:lnTo>
                  <a:lnTo>
                    <a:pt x="1752600" y="2054352"/>
                  </a:lnTo>
                  <a:lnTo>
                    <a:pt x="1752600" y="1999488"/>
                  </a:lnTo>
                  <a:close/>
                </a:path>
                <a:path w="4906009" h="2212975">
                  <a:moveTo>
                    <a:pt x="2066544" y="1930908"/>
                  </a:moveTo>
                  <a:lnTo>
                    <a:pt x="1892808" y="1930908"/>
                  </a:lnTo>
                  <a:lnTo>
                    <a:pt x="1892808" y="1996440"/>
                  </a:lnTo>
                  <a:lnTo>
                    <a:pt x="2066544" y="1996440"/>
                  </a:lnTo>
                  <a:lnTo>
                    <a:pt x="2066544" y="1930908"/>
                  </a:lnTo>
                  <a:close/>
                </a:path>
                <a:path w="4906009" h="2212975">
                  <a:moveTo>
                    <a:pt x="2382012" y="1866900"/>
                  </a:moveTo>
                  <a:lnTo>
                    <a:pt x="2206752" y="1866900"/>
                  </a:lnTo>
                  <a:lnTo>
                    <a:pt x="2206752" y="1943100"/>
                  </a:lnTo>
                  <a:lnTo>
                    <a:pt x="2382012" y="1943100"/>
                  </a:lnTo>
                  <a:lnTo>
                    <a:pt x="2382012" y="1866900"/>
                  </a:lnTo>
                  <a:close/>
                </a:path>
                <a:path w="4906009" h="2212975">
                  <a:moveTo>
                    <a:pt x="2697480" y="1752600"/>
                  </a:moveTo>
                  <a:lnTo>
                    <a:pt x="2522220" y="1752600"/>
                  </a:lnTo>
                  <a:lnTo>
                    <a:pt x="2522220" y="1859280"/>
                  </a:lnTo>
                  <a:lnTo>
                    <a:pt x="2697480" y="1859280"/>
                  </a:lnTo>
                  <a:lnTo>
                    <a:pt x="2697480" y="1752600"/>
                  </a:lnTo>
                  <a:close/>
                </a:path>
                <a:path w="4906009" h="2212975">
                  <a:moveTo>
                    <a:pt x="3012948" y="1601724"/>
                  </a:moveTo>
                  <a:lnTo>
                    <a:pt x="2837688" y="1601724"/>
                  </a:lnTo>
                  <a:lnTo>
                    <a:pt x="2837688" y="1735836"/>
                  </a:lnTo>
                  <a:lnTo>
                    <a:pt x="3012948" y="1735836"/>
                  </a:lnTo>
                  <a:lnTo>
                    <a:pt x="3012948" y="1601724"/>
                  </a:lnTo>
                  <a:close/>
                </a:path>
                <a:path w="4906009" h="2212975">
                  <a:moveTo>
                    <a:pt x="3328416" y="1399032"/>
                  </a:moveTo>
                  <a:lnTo>
                    <a:pt x="3153156" y="1399032"/>
                  </a:lnTo>
                  <a:lnTo>
                    <a:pt x="3153156" y="1566672"/>
                  </a:lnTo>
                  <a:lnTo>
                    <a:pt x="3328416" y="1566672"/>
                  </a:lnTo>
                  <a:lnTo>
                    <a:pt x="3328416" y="1399032"/>
                  </a:lnTo>
                  <a:close/>
                </a:path>
                <a:path w="4906009" h="2212975">
                  <a:moveTo>
                    <a:pt x="3643884" y="1283208"/>
                  </a:moveTo>
                  <a:lnTo>
                    <a:pt x="3468624" y="1283208"/>
                  </a:lnTo>
                  <a:lnTo>
                    <a:pt x="3468624" y="1496568"/>
                  </a:lnTo>
                  <a:lnTo>
                    <a:pt x="3643884" y="1496568"/>
                  </a:lnTo>
                  <a:lnTo>
                    <a:pt x="3643884" y="1283208"/>
                  </a:lnTo>
                  <a:close/>
                </a:path>
                <a:path w="4906009" h="2212975">
                  <a:moveTo>
                    <a:pt x="3959352" y="1027176"/>
                  </a:moveTo>
                  <a:lnTo>
                    <a:pt x="3784092" y="1027176"/>
                  </a:lnTo>
                  <a:lnTo>
                    <a:pt x="3784092" y="1301496"/>
                  </a:lnTo>
                  <a:lnTo>
                    <a:pt x="3959352" y="1301496"/>
                  </a:lnTo>
                  <a:lnTo>
                    <a:pt x="3959352" y="1027176"/>
                  </a:lnTo>
                  <a:close/>
                </a:path>
                <a:path w="4906009" h="2212975">
                  <a:moveTo>
                    <a:pt x="4274820" y="725424"/>
                  </a:moveTo>
                  <a:lnTo>
                    <a:pt x="4099560" y="725424"/>
                  </a:lnTo>
                  <a:lnTo>
                    <a:pt x="4099560" y="1071372"/>
                  </a:lnTo>
                  <a:lnTo>
                    <a:pt x="4274820" y="1071372"/>
                  </a:lnTo>
                  <a:lnTo>
                    <a:pt x="4274820" y="725424"/>
                  </a:lnTo>
                  <a:close/>
                </a:path>
                <a:path w="4906009" h="2212975">
                  <a:moveTo>
                    <a:pt x="4590288" y="381000"/>
                  </a:moveTo>
                  <a:lnTo>
                    <a:pt x="4415028" y="381000"/>
                  </a:lnTo>
                  <a:lnTo>
                    <a:pt x="4415028" y="806196"/>
                  </a:lnTo>
                  <a:lnTo>
                    <a:pt x="4590288" y="806196"/>
                  </a:lnTo>
                  <a:lnTo>
                    <a:pt x="4590288" y="381000"/>
                  </a:lnTo>
                  <a:close/>
                </a:path>
                <a:path w="4906009" h="2212975">
                  <a:moveTo>
                    <a:pt x="4905756" y="0"/>
                  </a:moveTo>
                  <a:lnTo>
                    <a:pt x="4730496" y="0"/>
                  </a:lnTo>
                  <a:lnTo>
                    <a:pt x="4730496" y="531876"/>
                  </a:lnTo>
                  <a:lnTo>
                    <a:pt x="4905756" y="531876"/>
                  </a:lnTo>
                  <a:lnTo>
                    <a:pt x="4905756" y="0"/>
                  </a:lnTo>
                  <a:close/>
                </a:path>
              </a:pathLst>
            </a:custGeom>
            <a:solidFill>
              <a:srgbClr val="7E8F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629400" y="2228087"/>
              <a:ext cx="4906010" cy="2601595"/>
            </a:xfrm>
            <a:custGeom>
              <a:avLst/>
              <a:gdLst/>
              <a:ahLst/>
              <a:cxnLst/>
              <a:rect l="l" t="t" r="r" b="b"/>
              <a:pathLst>
                <a:path w="4906009" h="2601595">
                  <a:moveTo>
                    <a:pt x="175260" y="2598420"/>
                  </a:moveTo>
                  <a:lnTo>
                    <a:pt x="0" y="2598420"/>
                  </a:lnTo>
                  <a:lnTo>
                    <a:pt x="0" y="2601468"/>
                  </a:lnTo>
                  <a:lnTo>
                    <a:pt x="175260" y="2601468"/>
                  </a:lnTo>
                  <a:lnTo>
                    <a:pt x="175260" y="2598420"/>
                  </a:lnTo>
                  <a:close/>
                </a:path>
                <a:path w="4906009" h="2601595">
                  <a:moveTo>
                    <a:pt x="490728" y="2575560"/>
                  </a:moveTo>
                  <a:lnTo>
                    <a:pt x="315468" y="2575560"/>
                  </a:lnTo>
                  <a:lnTo>
                    <a:pt x="315468" y="2580132"/>
                  </a:lnTo>
                  <a:lnTo>
                    <a:pt x="490728" y="2580132"/>
                  </a:lnTo>
                  <a:lnTo>
                    <a:pt x="490728" y="2575560"/>
                  </a:lnTo>
                  <a:close/>
                </a:path>
                <a:path w="4906009" h="2601595">
                  <a:moveTo>
                    <a:pt x="806196" y="2540508"/>
                  </a:moveTo>
                  <a:lnTo>
                    <a:pt x="630936" y="2540508"/>
                  </a:lnTo>
                  <a:lnTo>
                    <a:pt x="630936" y="2548128"/>
                  </a:lnTo>
                  <a:lnTo>
                    <a:pt x="806196" y="2548128"/>
                  </a:lnTo>
                  <a:lnTo>
                    <a:pt x="806196" y="2540508"/>
                  </a:lnTo>
                  <a:close/>
                </a:path>
                <a:path w="4906009" h="2601595">
                  <a:moveTo>
                    <a:pt x="1121664" y="2496312"/>
                  </a:moveTo>
                  <a:lnTo>
                    <a:pt x="946404" y="2496312"/>
                  </a:lnTo>
                  <a:lnTo>
                    <a:pt x="946404" y="2510028"/>
                  </a:lnTo>
                  <a:lnTo>
                    <a:pt x="1121664" y="2510028"/>
                  </a:lnTo>
                  <a:lnTo>
                    <a:pt x="1121664" y="2496312"/>
                  </a:lnTo>
                  <a:close/>
                </a:path>
                <a:path w="4906009" h="2601595">
                  <a:moveTo>
                    <a:pt x="1437132" y="2439924"/>
                  </a:moveTo>
                  <a:lnTo>
                    <a:pt x="1261872" y="2439924"/>
                  </a:lnTo>
                  <a:lnTo>
                    <a:pt x="1261872" y="2455164"/>
                  </a:lnTo>
                  <a:lnTo>
                    <a:pt x="1437132" y="2455164"/>
                  </a:lnTo>
                  <a:lnTo>
                    <a:pt x="1437132" y="2439924"/>
                  </a:lnTo>
                  <a:close/>
                </a:path>
                <a:path w="4906009" h="2601595">
                  <a:moveTo>
                    <a:pt x="2066544" y="2307336"/>
                  </a:moveTo>
                  <a:lnTo>
                    <a:pt x="1892808" y="2307336"/>
                  </a:lnTo>
                  <a:lnTo>
                    <a:pt x="1892808" y="2328672"/>
                  </a:lnTo>
                  <a:lnTo>
                    <a:pt x="2066544" y="2328672"/>
                  </a:lnTo>
                  <a:lnTo>
                    <a:pt x="2066544" y="2307336"/>
                  </a:lnTo>
                  <a:close/>
                </a:path>
                <a:path w="4906009" h="2601595">
                  <a:moveTo>
                    <a:pt x="2382012" y="2235708"/>
                  </a:moveTo>
                  <a:lnTo>
                    <a:pt x="2206752" y="2235708"/>
                  </a:lnTo>
                  <a:lnTo>
                    <a:pt x="2206752" y="2264664"/>
                  </a:lnTo>
                  <a:lnTo>
                    <a:pt x="2382012" y="2264664"/>
                  </a:lnTo>
                  <a:lnTo>
                    <a:pt x="2382012" y="2235708"/>
                  </a:lnTo>
                  <a:close/>
                </a:path>
                <a:path w="4906009" h="2601595">
                  <a:moveTo>
                    <a:pt x="2697480" y="2093976"/>
                  </a:moveTo>
                  <a:lnTo>
                    <a:pt x="2522220" y="2093976"/>
                  </a:lnTo>
                  <a:lnTo>
                    <a:pt x="2522220" y="2150364"/>
                  </a:lnTo>
                  <a:lnTo>
                    <a:pt x="2697480" y="2150364"/>
                  </a:lnTo>
                  <a:lnTo>
                    <a:pt x="2697480" y="2093976"/>
                  </a:lnTo>
                  <a:close/>
                </a:path>
                <a:path w="4906009" h="2601595">
                  <a:moveTo>
                    <a:pt x="3012948" y="1926336"/>
                  </a:moveTo>
                  <a:lnTo>
                    <a:pt x="2837688" y="1926336"/>
                  </a:lnTo>
                  <a:lnTo>
                    <a:pt x="2837688" y="1999488"/>
                  </a:lnTo>
                  <a:lnTo>
                    <a:pt x="3012948" y="1999488"/>
                  </a:lnTo>
                  <a:lnTo>
                    <a:pt x="3012948" y="1926336"/>
                  </a:lnTo>
                  <a:close/>
                </a:path>
                <a:path w="4906009" h="2601595">
                  <a:moveTo>
                    <a:pt x="3328416" y="1690116"/>
                  </a:moveTo>
                  <a:lnTo>
                    <a:pt x="3153156" y="1690116"/>
                  </a:lnTo>
                  <a:lnTo>
                    <a:pt x="3153156" y="1796796"/>
                  </a:lnTo>
                  <a:lnTo>
                    <a:pt x="3328416" y="1796796"/>
                  </a:lnTo>
                  <a:lnTo>
                    <a:pt x="3328416" y="1690116"/>
                  </a:lnTo>
                  <a:close/>
                </a:path>
                <a:path w="4906009" h="2601595">
                  <a:moveTo>
                    <a:pt x="3643884" y="1539240"/>
                  </a:moveTo>
                  <a:lnTo>
                    <a:pt x="3468624" y="1539240"/>
                  </a:lnTo>
                  <a:lnTo>
                    <a:pt x="3468624" y="1680972"/>
                  </a:lnTo>
                  <a:lnTo>
                    <a:pt x="3643884" y="1680972"/>
                  </a:lnTo>
                  <a:lnTo>
                    <a:pt x="3643884" y="1539240"/>
                  </a:lnTo>
                  <a:close/>
                </a:path>
                <a:path w="4906009" h="2601595">
                  <a:moveTo>
                    <a:pt x="3959352" y="1239012"/>
                  </a:moveTo>
                  <a:lnTo>
                    <a:pt x="3784092" y="1239012"/>
                  </a:lnTo>
                  <a:lnTo>
                    <a:pt x="3784092" y="1424940"/>
                  </a:lnTo>
                  <a:lnTo>
                    <a:pt x="3959352" y="1424940"/>
                  </a:lnTo>
                  <a:lnTo>
                    <a:pt x="3959352" y="1239012"/>
                  </a:lnTo>
                  <a:close/>
                </a:path>
                <a:path w="4906009" h="2601595">
                  <a:moveTo>
                    <a:pt x="4274820" y="885444"/>
                  </a:moveTo>
                  <a:lnTo>
                    <a:pt x="4099560" y="885444"/>
                  </a:lnTo>
                  <a:lnTo>
                    <a:pt x="4099560" y="1123188"/>
                  </a:lnTo>
                  <a:lnTo>
                    <a:pt x="4274820" y="1123188"/>
                  </a:lnTo>
                  <a:lnTo>
                    <a:pt x="4274820" y="885444"/>
                  </a:lnTo>
                  <a:close/>
                </a:path>
                <a:path w="4906009" h="2601595">
                  <a:moveTo>
                    <a:pt x="4590288" y="467868"/>
                  </a:moveTo>
                  <a:lnTo>
                    <a:pt x="4415028" y="467868"/>
                  </a:lnTo>
                  <a:lnTo>
                    <a:pt x="4415028" y="778764"/>
                  </a:lnTo>
                  <a:lnTo>
                    <a:pt x="4590288" y="778764"/>
                  </a:lnTo>
                  <a:lnTo>
                    <a:pt x="4590288" y="467868"/>
                  </a:lnTo>
                  <a:close/>
                </a:path>
                <a:path w="4906009" h="2601595">
                  <a:moveTo>
                    <a:pt x="4905756" y="0"/>
                  </a:moveTo>
                  <a:lnTo>
                    <a:pt x="4730496" y="0"/>
                  </a:lnTo>
                  <a:lnTo>
                    <a:pt x="4730496" y="397764"/>
                  </a:lnTo>
                  <a:lnTo>
                    <a:pt x="4905756" y="397764"/>
                  </a:lnTo>
                  <a:lnTo>
                    <a:pt x="4905756" y="0"/>
                  </a:lnTo>
                  <a:close/>
                </a:path>
              </a:pathLst>
            </a:custGeom>
            <a:solidFill>
              <a:srgbClr val="5A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513576" y="2209800"/>
              <a:ext cx="5092065" cy="2656840"/>
            </a:xfrm>
            <a:custGeom>
              <a:avLst/>
              <a:gdLst/>
              <a:ahLst/>
              <a:cxnLst/>
              <a:rect l="l" t="t" r="r" b="b"/>
              <a:pathLst>
                <a:path w="5092065" h="2656840">
                  <a:moveTo>
                    <a:pt x="45720" y="2656332"/>
                  </a:moveTo>
                  <a:lnTo>
                    <a:pt x="45720" y="0"/>
                  </a:lnTo>
                </a:path>
                <a:path w="5092065" h="2656840">
                  <a:moveTo>
                    <a:pt x="0" y="2656332"/>
                  </a:moveTo>
                  <a:lnTo>
                    <a:pt x="45720" y="2656332"/>
                  </a:lnTo>
                </a:path>
                <a:path w="5092065" h="2656840">
                  <a:moveTo>
                    <a:pt x="0" y="2212848"/>
                  </a:moveTo>
                  <a:lnTo>
                    <a:pt x="45720" y="2212848"/>
                  </a:lnTo>
                </a:path>
                <a:path w="5092065" h="2656840">
                  <a:moveTo>
                    <a:pt x="0" y="1770888"/>
                  </a:moveTo>
                  <a:lnTo>
                    <a:pt x="45720" y="1770888"/>
                  </a:lnTo>
                </a:path>
                <a:path w="5092065" h="2656840">
                  <a:moveTo>
                    <a:pt x="0" y="1327403"/>
                  </a:moveTo>
                  <a:lnTo>
                    <a:pt x="45720" y="1327403"/>
                  </a:lnTo>
                </a:path>
                <a:path w="5092065" h="2656840">
                  <a:moveTo>
                    <a:pt x="0" y="885444"/>
                  </a:moveTo>
                  <a:lnTo>
                    <a:pt x="45720" y="885444"/>
                  </a:lnTo>
                </a:path>
                <a:path w="5092065" h="2656840">
                  <a:moveTo>
                    <a:pt x="0" y="441960"/>
                  </a:moveTo>
                  <a:lnTo>
                    <a:pt x="45720" y="441960"/>
                  </a:lnTo>
                </a:path>
                <a:path w="5092065" h="2656840">
                  <a:moveTo>
                    <a:pt x="0" y="0"/>
                  </a:moveTo>
                  <a:lnTo>
                    <a:pt x="45720" y="0"/>
                  </a:lnTo>
                </a:path>
                <a:path w="5092065" h="2656840">
                  <a:moveTo>
                    <a:pt x="45720" y="2656332"/>
                  </a:moveTo>
                  <a:lnTo>
                    <a:pt x="5091683" y="26563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710045" y="1841754"/>
              <a:ext cx="4736465" cy="2611755"/>
            </a:xfrm>
            <a:custGeom>
              <a:avLst/>
              <a:gdLst/>
              <a:ahLst/>
              <a:cxnLst/>
              <a:rect l="l" t="t" r="r" b="b"/>
              <a:pathLst>
                <a:path w="4736465" h="2611754">
                  <a:moveTo>
                    <a:pt x="4653041" y="29195"/>
                  </a:moveTo>
                  <a:lnTo>
                    <a:pt x="0" y="2586101"/>
                  </a:lnTo>
                  <a:lnTo>
                    <a:pt x="13970" y="2611374"/>
                  </a:lnTo>
                  <a:lnTo>
                    <a:pt x="4666975" y="54488"/>
                  </a:lnTo>
                  <a:lnTo>
                    <a:pt x="4653041" y="29195"/>
                  </a:lnTo>
                  <a:close/>
                </a:path>
                <a:path w="4736465" h="2611754">
                  <a:moveTo>
                    <a:pt x="4720749" y="22225"/>
                  </a:moveTo>
                  <a:lnTo>
                    <a:pt x="4665726" y="22225"/>
                  </a:lnTo>
                  <a:lnTo>
                    <a:pt x="4679696" y="47498"/>
                  </a:lnTo>
                  <a:lnTo>
                    <a:pt x="4666975" y="54488"/>
                  </a:lnTo>
                  <a:lnTo>
                    <a:pt x="4680965" y="79883"/>
                  </a:lnTo>
                  <a:lnTo>
                    <a:pt x="4720749" y="22225"/>
                  </a:lnTo>
                  <a:close/>
                </a:path>
                <a:path w="4736465" h="2611754">
                  <a:moveTo>
                    <a:pt x="4665726" y="22225"/>
                  </a:moveTo>
                  <a:lnTo>
                    <a:pt x="4653041" y="29195"/>
                  </a:lnTo>
                  <a:lnTo>
                    <a:pt x="4666975" y="54488"/>
                  </a:lnTo>
                  <a:lnTo>
                    <a:pt x="4679696" y="47498"/>
                  </a:lnTo>
                  <a:lnTo>
                    <a:pt x="4665726" y="22225"/>
                  </a:lnTo>
                  <a:close/>
                </a:path>
                <a:path w="4736465" h="2611754">
                  <a:moveTo>
                    <a:pt x="4736083" y="0"/>
                  </a:moveTo>
                  <a:lnTo>
                    <a:pt x="4639056" y="3810"/>
                  </a:lnTo>
                  <a:lnTo>
                    <a:pt x="4653041" y="29195"/>
                  </a:lnTo>
                  <a:lnTo>
                    <a:pt x="4665726" y="22225"/>
                  </a:lnTo>
                  <a:lnTo>
                    <a:pt x="4720749" y="22225"/>
                  </a:lnTo>
                  <a:lnTo>
                    <a:pt x="47360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6309486" y="4310633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 MT"/>
                <a:cs typeface="Arial MT"/>
              </a:rPr>
              <a:t>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309486" y="4753482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 MT"/>
                <a:cs typeface="Arial MT"/>
              </a:rPr>
              <a:t>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223761" y="3426078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23761" y="3867657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223761" y="2983229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694934" y="2097151"/>
            <a:ext cx="7251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1020" algn="l"/>
              </a:tabLst>
            </a:pPr>
            <a:r>
              <a:rPr dirty="0" sz="1200" spc="-25">
                <a:latin typeface="Arial MT"/>
                <a:cs typeface="Arial MT"/>
              </a:rPr>
              <a:t>15%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5">
                <a:latin typeface="Arial MT"/>
                <a:cs typeface="Arial MT"/>
              </a:rPr>
              <a:t>30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223761" y="2540253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1280647" y="4273296"/>
            <a:ext cx="332740" cy="166370"/>
          </a:xfrm>
          <a:prstGeom prst="rect">
            <a:avLst/>
          </a:prstGeom>
          <a:solidFill>
            <a:srgbClr val="619DD1"/>
          </a:solidFill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ts val="1270"/>
              </a:lnSpc>
            </a:pP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11.5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9645142" y="4899736"/>
            <a:ext cx="45212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2025e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533133" y="4899736"/>
            <a:ext cx="3670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1285601" y="2001723"/>
            <a:ext cx="3238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29.8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754239" y="4899736"/>
            <a:ext cx="45212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2019e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9742931" y="4026408"/>
            <a:ext cx="254635" cy="165100"/>
          </a:xfrm>
          <a:custGeom>
            <a:avLst/>
            <a:gdLst/>
            <a:ahLst/>
            <a:cxnLst/>
            <a:rect l="l" t="t" r="r" b="b"/>
            <a:pathLst>
              <a:path w="254634" h="165100">
                <a:moveTo>
                  <a:pt x="254507" y="0"/>
                </a:moveTo>
                <a:lnTo>
                  <a:pt x="0" y="0"/>
                </a:lnTo>
                <a:lnTo>
                  <a:pt x="0" y="164592"/>
                </a:lnTo>
                <a:lnTo>
                  <a:pt x="254507" y="164592"/>
                </a:lnTo>
                <a:lnTo>
                  <a:pt x="254507" y="0"/>
                </a:lnTo>
                <a:close/>
              </a:path>
            </a:pathLst>
          </a:custGeom>
          <a:solidFill>
            <a:srgbClr val="7E8F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9753345" y="3991482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1.9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9742931" y="4216908"/>
            <a:ext cx="254635" cy="165100"/>
          </a:xfrm>
          <a:custGeom>
            <a:avLst/>
            <a:gdLst/>
            <a:ahLst/>
            <a:cxnLst/>
            <a:rect l="l" t="t" r="r" b="b"/>
            <a:pathLst>
              <a:path w="254634" h="165100">
                <a:moveTo>
                  <a:pt x="254507" y="0"/>
                </a:moveTo>
                <a:lnTo>
                  <a:pt x="0" y="0"/>
                </a:lnTo>
                <a:lnTo>
                  <a:pt x="0" y="164592"/>
                </a:lnTo>
                <a:lnTo>
                  <a:pt x="254507" y="164592"/>
                </a:lnTo>
                <a:lnTo>
                  <a:pt x="254507" y="0"/>
                </a:lnTo>
                <a:close/>
              </a:path>
            </a:pathLst>
          </a:custGeom>
          <a:solidFill>
            <a:srgbClr val="9D9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9753345" y="4181982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2.4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9742931" y="4553711"/>
            <a:ext cx="254635" cy="165100"/>
          </a:xfrm>
          <a:custGeom>
            <a:avLst/>
            <a:gdLst/>
            <a:ahLst/>
            <a:cxnLst/>
            <a:rect l="l" t="t" r="r" b="b"/>
            <a:pathLst>
              <a:path w="254634" h="165100">
                <a:moveTo>
                  <a:pt x="254507" y="0"/>
                </a:moveTo>
                <a:lnTo>
                  <a:pt x="0" y="0"/>
                </a:lnTo>
                <a:lnTo>
                  <a:pt x="0" y="164592"/>
                </a:lnTo>
                <a:lnTo>
                  <a:pt x="254507" y="164592"/>
                </a:lnTo>
                <a:lnTo>
                  <a:pt x="254507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9753345" y="4518405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5.2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11318747" y="2343911"/>
            <a:ext cx="256540" cy="165100"/>
          </a:xfrm>
          <a:custGeom>
            <a:avLst/>
            <a:gdLst/>
            <a:ahLst/>
            <a:cxnLst/>
            <a:rect l="l" t="t" r="r" b="b"/>
            <a:pathLst>
              <a:path w="256540" h="165100">
                <a:moveTo>
                  <a:pt x="256031" y="0"/>
                </a:moveTo>
                <a:lnTo>
                  <a:pt x="0" y="0"/>
                </a:lnTo>
                <a:lnTo>
                  <a:pt x="0" y="164591"/>
                </a:lnTo>
                <a:lnTo>
                  <a:pt x="256031" y="164591"/>
                </a:lnTo>
                <a:lnTo>
                  <a:pt x="256031" y="0"/>
                </a:lnTo>
                <a:close/>
              </a:path>
            </a:pathLst>
          </a:custGeom>
          <a:solidFill>
            <a:srgbClr val="5AA1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11329796" y="2308352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4.5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11318747" y="2808732"/>
            <a:ext cx="256540" cy="165100"/>
          </a:xfrm>
          <a:custGeom>
            <a:avLst/>
            <a:gdLst/>
            <a:ahLst/>
            <a:cxnLst/>
            <a:rect l="l" t="t" r="r" b="b"/>
            <a:pathLst>
              <a:path w="256540" h="165100">
                <a:moveTo>
                  <a:pt x="256031" y="0"/>
                </a:moveTo>
                <a:lnTo>
                  <a:pt x="0" y="0"/>
                </a:lnTo>
                <a:lnTo>
                  <a:pt x="0" y="164591"/>
                </a:lnTo>
                <a:lnTo>
                  <a:pt x="256031" y="164591"/>
                </a:lnTo>
                <a:lnTo>
                  <a:pt x="256031" y="0"/>
                </a:lnTo>
                <a:close/>
              </a:path>
            </a:pathLst>
          </a:custGeom>
          <a:solidFill>
            <a:srgbClr val="7E8F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11329796" y="2773426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6.0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1318747" y="3419855"/>
            <a:ext cx="256540" cy="165100"/>
          </a:xfrm>
          <a:prstGeom prst="rect">
            <a:avLst/>
          </a:prstGeom>
          <a:solidFill>
            <a:srgbClr val="9D909F"/>
          </a:solidFill>
        </p:spPr>
        <p:txBody>
          <a:bodyPr wrap="square" lIns="0" tIns="0" rIns="0" bIns="0" rtlCol="0" vert="horz">
            <a:spAutoFit/>
          </a:bodyPr>
          <a:lstStyle/>
          <a:p>
            <a:pPr marL="23495">
              <a:lnSpc>
                <a:spcPts val="1265"/>
              </a:lnSpc>
            </a:pPr>
            <a:r>
              <a:rPr dirty="0" sz="1200" spc="-25">
                <a:latin typeface="Arial MT"/>
                <a:cs typeface="Arial MT"/>
              </a:rPr>
              <a:t>7.8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1221973" y="4899736"/>
            <a:ext cx="45212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2030e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600190" y="4601336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0.4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862443" y="4442586"/>
            <a:ext cx="5715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8165" algn="l"/>
              </a:tabLst>
            </a:pPr>
            <a:r>
              <a:rPr dirty="0" sz="1200">
                <a:latin typeface="Arial MT"/>
                <a:cs typeface="Arial MT"/>
              </a:rPr>
              <a:t>2.2</a:t>
            </a:r>
            <a:r>
              <a:rPr dirty="0" sz="1200" spc="610">
                <a:latin typeface="Arial MT"/>
                <a:cs typeface="Arial MT"/>
              </a:rPr>
              <a:t> </a:t>
            </a:r>
            <a:r>
              <a:rPr dirty="0" u="heavy" sz="1200">
                <a:uFill>
                  <a:solidFill>
                    <a:srgbClr val="5AA1AD"/>
                  </a:solidFill>
                </a:uFill>
                <a:latin typeface="Arial MT"/>
                <a:cs typeface="Arial MT"/>
              </a:rPr>
              <a:t>	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9708895" y="3693032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10.7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8797861" y="3006661"/>
            <a:ext cx="565785" cy="268605"/>
            <a:chOff x="8797861" y="3006661"/>
            <a:chExt cx="565785" cy="268605"/>
          </a:xfrm>
        </p:grpSpPr>
        <p:sp>
          <p:nvSpPr>
            <p:cNvPr id="45" name="object 45" descr=""/>
            <p:cNvSpPr/>
            <p:nvPr/>
          </p:nvSpPr>
          <p:spPr>
            <a:xfrm>
              <a:off x="8802623" y="3011423"/>
              <a:ext cx="556260" cy="259079"/>
            </a:xfrm>
            <a:custGeom>
              <a:avLst/>
              <a:gdLst/>
              <a:ahLst/>
              <a:cxnLst/>
              <a:rect l="l" t="t" r="r" b="b"/>
              <a:pathLst>
                <a:path w="556259" h="259079">
                  <a:moveTo>
                    <a:pt x="278129" y="0"/>
                  </a:moveTo>
                  <a:lnTo>
                    <a:pt x="214337" y="3423"/>
                  </a:lnTo>
                  <a:lnTo>
                    <a:pt x="155787" y="13173"/>
                  </a:lnTo>
                  <a:lnTo>
                    <a:pt x="104147" y="28471"/>
                  </a:lnTo>
                  <a:lnTo>
                    <a:pt x="61082" y="48536"/>
                  </a:lnTo>
                  <a:lnTo>
                    <a:pt x="28258" y="72589"/>
                  </a:lnTo>
                  <a:lnTo>
                    <a:pt x="0" y="129539"/>
                  </a:lnTo>
                  <a:lnTo>
                    <a:pt x="7342" y="159229"/>
                  </a:lnTo>
                  <a:lnTo>
                    <a:pt x="61082" y="210543"/>
                  </a:lnTo>
                  <a:lnTo>
                    <a:pt x="104147" y="230608"/>
                  </a:lnTo>
                  <a:lnTo>
                    <a:pt x="155787" y="245906"/>
                  </a:lnTo>
                  <a:lnTo>
                    <a:pt x="214337" y="255656"/>
                  </a:lnTo>
                  <a:lnTo>
                    <a:pt x="278129" y="259079"/>
                  </a:lnTo>
                  <a:lnTo>
                    <a:pt x="341882" y="255656"/>
                  </a:lnTo>
                  <a:lnTo>
                    <a:pt x="400416" y="245906"/>
                  </a:lnTo>
                  <a:lnTo>
                    <a:pt x="452059" y="230608"/>
                  </a:lnTo>
                  <a:lnTo>
                    <a:pt x="495137" y="210543"/>
                  </a:lnTo>
                  <a:lnTo>
                    <a:pt x="527979" y="186490"/>
                  </a:lnTo>
                  <a:lnTo>
                    <a:pt x="556259" y="129539"/>
                  </a:lnTo>
                  <a:lnTo>
                    <a:pt x="548911" y="99850"/>
                  </a:lnTo>
                  <a:lnTo>
                    <a:pt x="495137" y="48536"/>
                  </a:lnTo>
                  <a:lnTo>
                    <a:pt x="452059" y="28471"/>
                  </a:lnTo>
                  <a:lnTo>
                    <a:pt x="400416" y="13173"/>
                  </a:lnTo>
                  <a:lnTo>
                    <a:pt x="341882" y="3423"/>
                  </a:lnTo>
                  <a:lnTo>
                    <a:pt x="2781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8802623" y="3011423"/>
              <a:ext cx="556260" cy="259079"/>
            </a:xfrm>
            <a:custGeom>
              <a:avLst/>
              <a:gdLst/>
              <a:ahLst/>
              <a:cxnLst/>
              <a:rect l="l" t="t" r="r" b="b"/>
              <a:pathLst>
                <a:path w="556259" h="259079">
                  <a:moveTo>
                    <a:pt x="0" y="129539"/>
                  </a:moveTo>
                  <a:lnTo>
                    <a:pt x="28258" y="72589"/>
                  </a:lnTo>
                  <a:lnTo>
                    <a:pt x="61082" y="48536"/>
                  </a:lnTo>
                  <a:lnTo>
                    <a:pt x="104147" y="28471"/>
                  </a:lnTo>
                  <a:lnTo>
                    <a:pt x="155787" y="13173"/>
                  </a:lnTo>
                  <a:lnTo>
                    <a:pt x="214337" y="3423"/>
                  </a:lnTo>
                  <a:lnTo>
                    <a:pt x="278129" y="0"/>
                  </a:lnTo>
                  <a:lnTo>
                    <a:pt x="341882" y="3423"/>
                  </a:lnTo>
                  <a:lnTo>
                    <a:pt x="400416" y="13173"/>
                  </a:lnTo>
                  <a:lnTo>
                    <a:pt x="452059" y="28471"/>
                  </a:lnTo>
                  <a:lnTo>
                    <a:pt x="495137" y="48536"/>
                  </a:lnTo>
                  <a:lnTo>
                    <a:pt x="527979" y="72589"/>
                  </a:lnTo>
                  <a:lnTo>
                    <a:pt x="556259" y="129539"/>
                  </a:lnTo>
                  <a:lnTo>
                    <a:pt x="548911" y="159229"/>
                  </a:lnTo>
                  <a:lnTo>
                    <a:pt x="495137" y="210543"/>
                  </a:lnTo>
                  <a:lnTo>
                    <a:pt x="452059" y="230608"/>
                  </a:lnTo>
                  <a:lnTo>
                    <a:pt x="400416" y="245906"/>
                  </a:lnTo>
                  <a:lnTo>
                    <a:pt x="341882" y="255656"/>
                  </a:lnTo>
                  <a:lnTo>
                    <a:pt x="278129" y="259079"/>
                  </a:lnTo>
                  <a:lnTo>
                    <a:pt x="214337" y="255656"/>
                  </a:lnTo>
                  <a:lnTo>
                    <a:pt x="155787" y="245906"/>
                  </a:lnTo>
                  <a:lnTo>
                    <a:pt x="104147" y="230608"/>
                  </a:lnTo>
                  <a:lnTo>
                    <a:pt x="61082" y="210543"/>
                  </a:lnTo>
                  <a:lnTo>
                    <a:pt x="28258" y="186490"/>
                  </a:lnTo>
                  <a:lnTo>
                    <a:pt x="0" y="1295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8872855" y="3032886"/>
            <a:ext cx="41973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+32%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7906511" y="5149596"/>
            <a:ext cx="213360" cy="160020"/>
          </a:xfrm>
          <a:custGeom>
            <a:avLst/>
            <a:gdLst/>
            <a:ahLst/>
            <a:cxnLst/>
            <a:rect l="l" t="t" r="r" b="b"/>
            <a:pathLst>
              <a:path w="213359" h="160020">
                <a:moveTo>
                  <a:pt x="213359" y="0"/>
                </a:moveTo>
                <a:lnTo>
                  <a:pt x="0" y="0"/>
                </a:lnTo>
                <a:lnTo>
                  <a:pt x="0" y="160019"/>
                </a:lnTo>
                <a:lnTo>
                  <a:pt x="213359" y="160019"/>
                </a:lnTo>
                <a:lnTo>
                  <a:pt x="213359" y="0"/>
                </a:lnTo>
                <a:close/>
              </a:path>
            </a:pathLst>
          </a:custGeom>
          <a:solidFill>
            <a:srgbClr val="7E8F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6620256" y="5149596"/>
            <a:ext cx="213360" cy="160020"/>
          </a:xfrm>
          <a:custGeom>
            <a:avLst/>
            <a:gdLst/>
            <a:ahLst/>
            <a:cxnLst/>
            <a:rect l="l" t="t" r="r" b="b"/>
            <a:pathLst>
              <a:path w="213359" h="160020">
                <a:moveTo>
                  <a:pt x="213359" y="0"/>
                </a:moveTo>
                <a:lnTo>
                  <a:pt x="0" y="0"/>
                </a:lnTo>
                <a:lnTo>
                  <a:pt x="0" y="160019"/>
                </a:lnTo>
                <a:lnTo>
                  <a:pt x="213359" y="160019"/>
                </a:lnTo>
                <a:lnTo>
                  <a:pt x="213359" y="0"/>
                </a:lnTo>
                <a:close/>
              </a:path>
            </a:pathLst>
          </a:custGeom>
          <a:solidFill>
            <a:srgbClr val="5AA1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8584692" y="5149596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5" h="160020">
                <a:moveTo>
                  <a:pt x="214883" y="0"/>
                </a:moveTo>
                <a:lnTo>
                  <a:pt x="0" y="0"/>
                </a:lnTo>
                <a:lnTo>
                  <a:pt x="0" y="160019"/>
                </a:lnTo>
                <a:lnTo>
                  <a:pt x="214883" y="160019"/>
                </a:lnTo>
                <a:lnTo>
                  <a:pt x="214883" y="0"/>
                </a:lnTo>
                <a:close/>
              </a:path>
            </a:pathLst>
          </a:custGeom>
          <a:solidFill>
            <a:srgbClr val="9D9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9441180" y="5149596"/>
            <a:ext cx="213360" cy="160020"/>
          </a:xfrm>
          <a:custGeom>
            <a:avLst/>
            <a:gdLst/>
            <a:ahLst/>
            <a:cxnLst/>
            <a:rect l="l" t="t" r="r" b="b"/>
            <a:pathLst>
              <a:path w="213359" h="160020">
                <a:moveTo>
                  <a:pt x="213359" y="0"/>
                </a:moveTo>
                <a:lnTo>
                  <a:pt x="0" y="0"/>
                </a:lnTo>
                <a:lnTo>
                  <a:pt x="0" y="160019"/>
                </a:lnTo>
                <a:lnTo>
                  <a:pt x="213359" y="160019"/>
                </a:lnTo>
                <a:lnTo>
                  <a:pt x="213359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6872985" y="5128641"/>
            <a:ext cx="32702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98575" algn="l"/>
                <a:tab pos="1978025" algn="l"/>
                <a:tab pos="2834005" algn="l"/>
              </a:tabLst>
            </a:pPr>
            <a:r>
              <a:rPr dirty="0" sz="1200">
                <a:latin typeface="Arial MT"/>
                <a:cs typeface="Arial MT"/>
              </a:rPr>
              <a:t>Rest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World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5">
                <a:latin typeface="Arial MT"/>
                <a:cs typeface="Arial MT"/>
              </a:rPr>
              <a:t>USA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Europe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 b="1">
                <a:latin typeface="Arial"/>
                <a:cs typeface="Arial"/>
              </a:rPr>
              <a:t>China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6205728" y="5387340"/>
            <a:ext cx="5400040" cy="524510"/>
          </a:xfrm>
          <a:prstGeom prst="rect">
            <a:avLst/>
          </a:prstGeom>
          <a:solidFill>
            <a:srgbClr val="232852"/>
          </a:solidFill>
        </p:spPr>
        <p:txBody>
          <a:bodyPr wrap="square" lIns="0" tIns="44450" rIns="0" bIns="0" rtlCol="0" vert="horz">
            <a:spAutoFit/>
          </a:bodyPr>
          <a:lstStyle/>
          <a:p>
            <a:pPr marL="151765" marR="146050" indent="63500">
              <a:lnSpc>
                <a:spcPct val="100000"/>
              </a:lnSpc>
              <a:spcBef>
                <a:spcPts val="350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China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biggest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global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car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market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today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also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projected</a:t>
            </a:r>
            <a:r>
              <a:rPr dirty="0" sz="14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world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leader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electric</a:t>
            </a:r>
            <a:r>
              <a:rPr dirty="0" sz="1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vehicles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going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forward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574649" y="216154"/>
            <a:ext cx="370077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GENERAL</a:t>
            </a:r>
            <a:r>
              <a:rPr dirty="0" sz="1600" spc="-4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MOTORS’</a:t>
            </a:r>
            <a:r>
              <a:rPr dirty="0" sz="1600" spc="-10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CORE</a:t>
            </a:r>
            <a:r>
              <a:rPr dirty="0" sz="1600" spc="-5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MARKETS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6668833" y="2980753"/>
            <a:ext cx="4998085" cy="2169160"/>
            <a:chOff x="6668833" y="2980753"/>
            <a:chExt cx="4998085" cy="2169160"/>
          </a:xfrm>
        </p:grpSpPr>
        <p:sp>
          <p:nvSpPr>
            <p:cNvPr id="56" name="object 56" descr=""/>
            <p:cNvSpPr/>
            <p:nvPr/>
          </p:nvSpPr>
          <p:spPr>
            <a:xfrm>
              <a:off x="9646157" y="3809238"/>
              <a:ext cx="2010410" cy="1330960"/>
            </a:xfrm>
            <a:custGeom>
              <a:avLst/>
              <a:gdLst/>
              <a:ahLst/>
              <a:cxnLst/>
              <a:rect l="l" t="t" r="r" b="b"/>
              <a:pathLst>
                <a:path w="2010409" h="1330960">
                  <a:moveTo>
                    <a:pt x="1577340" y="1330452"/>
                  </a:moveTo>
                  <a:lnTo>
                    <a:pt x="2010156" y="1330452"/>
                  </a:lnTo>
                  <a:lnTo>
                    <a:pt x="2010156" y="0"/>
                  </a:lnTo>
                  <a:lnTo>
                    <a:pt x="1577340" y="0"/>
                  </a:lnTo>
                  <a:lnTo>
                    <a:pt x="1577340" y="1330452"/>
                  </a:lnTo>
                  <a:close/>
                </a:path>
                <a:path w="2010409" h="1330960">
                  <a:moveTo>
                    <a:pt x="0" y="1330452"/>
                  </a:moveTo>
                  <a:lnTo>
                    <a:pt x="432816" y="1330452"/>
                  </a:lnTo>
                  <a:lnTo>
                    <a:pt x="432816" y="579119"/>
                  </a:lnTo>
                  <a:lnTo>
                    <a:pt x="0" y="579119"/>
                  </a:lnTo>
                  <a:lnTo>
                    <a:pt x="0" y="1330452"/>
                  </a:lnTo>
                  <a:close/>
                </a:path>
              </a:pathLst>
            </a:custGeom>
            <a:ln w="19812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673595" y="2985516"/>
              <a:ext cx="1988820" cy="1481455"/>
            </a:xfrm>
            <a:custGeom>
              <a:avLst/>
              <a:gdLst/>
              <a:ahLst/>
              <a:cxnLst/>
              <a:rect l="l" t="t" r="r" b="b"/>
              <a:pathLst>
                <a:path w="1988820" h="1481454">
                  <a:moveTo>
                    <a:pt x="1657350" y="1207008"/>
                  </a:moveTo>
                  <a:lnTo>
                    <a:pt x="1160145" y="1207008"/>
                  </a:lnTo>
                  <a:lnTo>
                    <a:pt x="1099438" y="1481455"/>
                  </a:lnTo>
                  <a:lnTo>
                    <a:pt x="1657350" y="1207008"/>
                  </a:lnTo>
                  <a:close/>
                </a:path>
                <a:path w="1988820" h="1481454">
                  <a:moveTo>
                    <a:pt x="1787652" y="0"/>
                  </a:moveTo>
                  <a:lnTo>
                    <a:pt x="201168" y="0"/>
                  </a:lnTo>
                  <a:lnTo>
                    <a:pt x="155034" y="5311"/>
                  </a:lnTo>
                  <a:lnTo>
                    <a:pt x="112689" y="20442"/>
                  </a:lnTo>
                  <a:lnTo>
                    <a:pt x="75338" y="44187"/>
                  </a:lnTo>
                  <a:lnTo>
                    <a:pt x="44187" y="75338"/>
                  </a:lnTo>
                  <a:lnTo>
                    <a:pt x="20442" y="112689"/>
                  </a:lnTo>
                  <a:lnTo>
                    <a:pt x="5311" y="155034"/>
                  </a:lnTo>
                  <a:lnTo>
                    <a:pt x="0" y="201168"/>
                  </a:lnTo>
                  <a:lnTo>
                    <a:pt x="0" y="1005840"/>
                  </a:lnTo>
                  <a:lnTo>
                    <a:pt x="5311" y="1051973"/>
                  </a:lnTo>
                  <a:lnTo>
                    <a:pt x="20442" y="1094318"/>
                  </a:lnTo>
                  <a:lnTo>
                    <a:pt x="44187" y="1131669"/>
                  </a:lnTo>
                  <a:lnTo>
                    <a:pt x="75338" y="1162820"/>
                  </a:lnTo>
                  <a:lnTo>
                    <a:pt x="112689" y="1186565"/>
                  </a:lnTo>
                  <a:lnTo>
                    <a:pt x="155034" y="1201696"/>
                  </a:lnTo>
                  <a:lnTo>
                    <a:pt x="201168" y="1207008"/>
                  </a:lnTo>
                  <a:lnTo>
                    <a:pt x="1787652" y="1207008"/>
                  </a:lnTo>
                  <a:lnTo>
                    <a:pt x="1833785" y="1201696"/>
                  </a:lnTo>
                  <a:lnTo>
                    <a:pt x="1876130" y="1186565"/>
                  </a:lnTo>
                  <a:lnTo>
                    <a:pt x="1913481" y="1162820"/>
                  </a:lnTo>
                  <a:lnTo>
                    <a:pt x="1944632" y="1131669"/>
                  </a:lnTo>
                  <a:lnTo>
                    <a:pt x="1968377" y="1094318"/>
                  </a:lnTo>
                  <a:lnTo>
                    <a:pt x="1983508" y="1051973"/>
                  </a:lnTo>
                  <a:lnTo>
                    <a:pt x="1988820" y="1005840"/>
                  </a:lnTo>
                  <a:lnTo>
                    <a:pt x="1988820" y="201168"/>
                  </a:lnTo>
                  <a:lnTo>
                    <a:pt x="1983508" y="155034"/>
                  </a:lnTo>
                  <a:lnTo>
                    <a:pt x="1968377" y="112689"/>
                  </a:lnTo>
                  <a:lnTo>
                    <a:pt x="1944632" y="75338"/>
                  </a:lnTo>
                  <a:lnTo>
                    <a:pt x="1913481" y="44187"/>
                  </a:lnTo>
                  <a:lnTo>
                    <a:pt x="1876130" y="20442"/>
                  </a:lnTo>
                  <a:lnTo>
                    <a:pt x="1833785" y="5311"/>
                  </a:lnTo>
                  <a:lnTo>
                    <a:pt x="1787652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6673595" y="2985516"/>
              <a:ext cx="1988820" cy="1481455"/>
            </a:xfrm>
            <a:custGeom>
              <a:avLst/>
              <a:gdLst/>
              <a:ahLst/>
              <a:cxnLst/>
              <a:rect l="l" t="t" r="r" b="b"/>
              <a:pathLst>
                <a:path w="1988820" h="1481454">
                  <a:moveTo>
                    <a:pt x="0" y="201168"/>
                  </a:moveTo>
                  <a:lnTo>
                    <a:pt x="5311" y="155034"/>
                  </a:lnTo>
                  <a:lnTo>
                    <a:pt x="20442" y="112689"/>
                  </a:lnTo>
                  <a:lnTo>
                    <a:pt x="44187" y="75338"/>
                  </a:lnTo>
                  <a:lnTo>
                    <a:pt x="75338" y="44187"/>
                  </a:lnTo>
                  <a:lnTo>
                    <a:pt x="112689" y="20442"/>
                  </a:lnTo>
                  <a:lnTo>
                    <a:pt x="155034" y="5311"/>
                  </a:lnTo>
                  <a:lnTo>
                    <a:pt x="201168" y="0"/>
                  </a:lnTo>
                  <a:lnTo>
                    <a:pt x="1160145" y="0"/>
                  </a:lnTo>
                  <a:lnTo>
                    <a:pt x="1657350" y="0"/>
                  </a:lnTo>
                  <a:lnTo>
                    <a:pt x="1787652" y="0"/>
                  </a:lnTo>
                  <a:lnTo>
                    <a:pt x="1833785" y="5311"/>
                  </a:lnTo>
                  <a:lnTo>
                    <a:pt x="1876130" y="20442"/>
                  </a:lnTo>
                  <a:lnTo>
                    <a:pt x="1913481" y="44187"/>
                  </a:lnTo>
                  <a:lnTo>
                    <a:pt x="1944632" y="75338"/>
                  </a:lnTo>
                  <a:lnTo>
                    <a:pt x="1968377" y="112689"/>
                  </a:lnTo>
                  <a:lnTo>
                    <a:pt x="1983508" y="155034"/>
                  </a:lnTo>
                  <a:lnTo>
                    <a:pt x="1988820" y="201168"/>
                  </a:lnTo>
                  <a:lnTo>
                    <a:pt x="1988820" y="704088"/>
                  </a:lnTo>
                  <a:lnTo>
                    <a:pt x="1988820" y="1005840"/>
                  </a:lnTo>
                  <a:lnTo>
                    <a:pt x="1983508" y="1051973"/>
                  </a:lnTo>
                  <a:lnTo>
                    <a:pt x="1968377" y="1094318"/>
                  </a:lnTo>
                  <a:lnTo>
                    <a:pt x="1944632" y="1131669"/>
                  </a:lnTo>
                  <a:lnTo>
                    <a:pt x="1913481" y="1162820"/>
                  </a:lnTo>
                  <a:lnTo>
                    <a:pt x="1876130" y="1186565"/>
                  </a:lnTo>
                  <a:lnTo>
                    <a:pt x="1833785" y="1201696"/>
                  </a:lnTo>
                  <a:lnTo>
                    <a:pt x="1787652" y="1207008"/>
                  </a:lnTo>
                  <a:lnTo>
                    <a:pt x="1657350" y="1207008"/>
                  </a:lnTo>
                  <a:lnTo>
                    <a:pt x="1099438" y="1481455"/>
                  </a:lnTo>
                  <a:lnTo>
                    <a:pt x="1160145" y="1207008"/>
                  </a:lnTo>
                  <a:lnTo>
                    <a:pt x="201168" y="1207008"/>
                  </a:lnTo>
                  <a:lnTo>
                    <a:pt x="155034" y="1201696"/>
                  </a:lnTo>
                  <a:lnTo>
                    <a:pt x="112689" y="1186565"/>
                  </a:lnTo>
                  <a:lnTo>
                    <a:pt x="75338" y="1162820"/>
                  </a:lnTo>
                  <a:lnTo>
                    <a:pt x="44187" y="1131669"/>
                  </a:lnTo>
                  <a:lnTo>
                    <a:pt x="20442" y="1094318"/>
                  </a:lnTo>
                  <a:lnTo>
                    <a:pt x="5311" y="1051973"/>
                  </a:lnTo>
                  <a:lnTo>
                    <a:pt x="0" y="1005840"/>
                  </a:lnTo>
                  <a:lnTo>
                    <a:pt x="0" y="704088"/>
                  </a:lnTo>
                  <a:lnTo>
                    <a:pt x="0" y="201168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" name="object 59" descr=""/>
          <p:cNvGrpSpPr/>
          <p:nvPr/>
        </p:nvGrpSpPr>
        <p:grpSpPr>
          <a:xfrm>
            <a:off x="894397" y="2205037"/>
            <a:ext cx="4711065" cy="2595880"/>
            <a:chOff x="894397" y="2205037"/>
            <a:chExt cx="4711065" cy="2595880"/>
          </a:xfrm>
        </p:grpSpPr>
        <p:sp>
          <p:nvSpPr>
            <p:cNvPr id="60" name="object 60" descr=""/>
            <p:cNvSpPr/>
            <p:nvPr/>
          </p:nvSpPr>
          <p:spPr>
            <a:xfrm>
              <a:off x="1149096" y="4690871"/>
              <a:ext cx="4200525" cy="105410"/>
            </a:xfrm>
            <a:custGeom>
              <a:avLst/>
              <a:gdLst/>
              <a:ahLst/>
              <a:cxnLst/>
              <a:rect l="l" t="t" r="r" b="b"/>
              <a:pathLst>
                <a:path w="4200525" h="105410">
                  <a:moveTo>
                    <a:pt x="512064" y="97536"/>
                  </a:moveTo>
                  <a:lnTo>
                    <a:pt x="0" y="97536"/>
                  </a:lnTo>
                  <a:lnTo>
                    <a:pt x="0" y="105156"/>
                  </a:lnTo>
                  <a:lnTo>
                    <a:pt x="512064" y="105156"/>
                  </a:lnTo>
                  <a:lnTo>
                    <a:pt x="512064" y="97536"/>
                  </a:lnTo>
                  <a:close/>
                </a:path>
                <a:path w="4200525" h="105410">
                  <a:moveTo>
                    <a:pt x="1434084" y="83820"/>
                  </a:moveTo>
                  <a:lnTo>
                    <a:pt x="922020" y="83820"/>
                  </a:lnTo>
                  <a:lnTo>
                    <a:pt x="922020" y="105156"/>
                  </a:lnTo>
                  <a:lnTo>
                    <a:pt x="1434084" y="105156"/>
                  </a:lnTo>
                  <a:lnTo>
                    <a:pt x="1434084" y="83820"/>
                  </a:lnTo>
                  <a:close/>
                </a:path>
                <a:path w="4200525" h="105410">
                  <a:moveTo>
                    <a:pt x="2356104" y="70104"/>
                  </a:moveTo>
                  <a:lnTo>
                    <a:pt x="1844040" y="70104"/>
                  </a:lnTo>
                  <a:lnTo>
                    <a:pt x="1844040" y="105156"/>
                  </a:lnTo>
                  <a:lnTo>
                    <a:pt x="2356104" y="105156"/>
                  </a:lnTo>
                  <a:lnTo>
                    <a:pt x="2356104" y="70104"/>
                  </a:lnTo>
                  <a:close/>
                </a:path>
                <a:path w="4200525" h="105410">
                  <a:moveTo>
                    <a:pt x="3278124" y="45720"/>
                  </a:moveTo>
                  <a:lnTo>
                    <a:pt x="2766060" y="45720"/>
                  </a:lnTo>
                  <a:lnTo>
                    <a:pt x="2766060" y="105156"/>
                  </a:lnTo>
                  <a:lnTo>
                    <a:pt x="3278124" y="105156"/>
                  </a:lnTo>
                  <a:lnTo>
                    <a:pt x="3278124" y="45720"/>
                  </a:lnTo>
                  <a:close/>
                </a:path>
                <a:path w="4200525" h="105410">
                  <a:moveTo>
                    <a:pt x="4200144" y="0"/>
                  </a:moveTo>
                  <a:lnTo>
                    <a:pt x="3688080" y="0"/>
                  </a:lnTo>
                  <a:lnTo>
                    <a:pt x="3688080" y="105156"/>
                  </a:lnTo>
                  <a:lnTo>
                    <a:pt x="4200144" y="105156"/>
                  </a:lnTo>
                  <a:lnTo>
                    <a:pt x="4200144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149096" y="2214371"/>
              <a:ext cx="4200525" cy="2574290"/>
            </a:xfrm>
            <a:custGeom>
              <a:avLst/>
              <a:gdLst/>
              <a:ahLst/>
              <a:cxnLst/>
              <a:rect l="l" t="t" r="r" b="b"/>
              <a:pathLst>
                <a:path w="4200525" h="2574290">
                  <a:moveTo>
                    <a:pt x="512064" y="542544"/>
                  </a:moveTo>
                  <a:lnTo>
                    <a:pt x="0" y="542544"/>
                  </a:lnTo>
                  <a:lnTo>
                    <a:pt x="0" y="2574036"/>
                  </a:lnTo>
                  <a:lnTo>
                    <a:pt x="512064" y="2574036"/>
                  </a:lnTo>
                  <a:lnTo>
                    <a:pt x="512064" y="542544"/>
                  </a:lnTo>
                  <a:close/>
                </a:path>
                <a:path w="4200525" h="2574290">
                  <a:moveTo>
                    <a:pt x="1434084" y="387096"/>
                  </a:moveTo>
                  <a:lnTo>
                    <a:pt x="922020" y="387096"/>
                  </a:lnTo>
                  <a:lnTo>
                    <a:pt x="922020" y="2560320"/>
                  </a:lnTo>
                  <a:lnTo>
                    <a:pt x="1434084" y="2560320"/>
                  </a:lnTo>
                  <a:lnTo>
                    <a:pt x="1434084" y="387096"/>
                  </a:lnTo>
                  <a:close/>
                </a:path>
                <a:path w="4200525" h="2574290">
                  <a:moveTo>
                    <a:pt x="2356104" y="59436"/>
                  </a:moveTo>
                  <a:lnTo>
                    <a:pt x="1844040" y="59436"/>
                  </a:lnTo>
                  <a:lnTo>
                    <a:pt x="1844040" y="2546604"/>
                  </a:lnTo>
                  <a:lnTo>
                    <a:pt x="2356104" y="2546604"/>
                  </a:lnTo>
                  <a:lnTo>
                    <a:pt x="2356104" y="59436"/>
                  </a:lnTo>
                  <a:close/>
                </a:path>
                <a:path w="4200525" h="2574290">
                  <a:moveTo>
                    <a:pt x="3278124" y="0"/>
                  </a:moveTo>
                  <a:lnTo>
                    <a:pt x="2766060" y="0"/>
                  </a:lnTo>
                  <a:lnTo>
                    <a:pt x="2766060" y="2522220"/>
                  </a:lnTo>
                  <a:lnTo>
                    <a:pt x="3278124" y="2522220"/>
                  </a:lnTo>
                  <a:lnTo>
                    <a:pt x="3278124" y="0"/>
                  </a:lnTo>
                  <a:close/>
                </a:path>
                <a:path w="4200525" h="2574290">
                  <a:moveTo>
                    <a:pt x="4200144" y="118872"/>
                  </a:moveTo>
                  <a:lnTo>
                    <a:pt x="3688080" y="118872"/>
                  </a:lnTo>
                  <a:lnTo>
                    <a:pt x="3688080" y="2476500"/>
                  </a:lnTo>
                  <a:lnTo>
                    <a:pt x="4200144" y="2476500"/>
                  </a:lnTo>
                  <a:lnTo>
                    <a:pt x="4200144" y="118872"/>
                  </a:lnTo>
                  <a:close/>
                </a:path>
              </a:pathLst>
            </a:custGeom>
            <a:solidFill>
              <a:srgbClr val="9DB0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899160" y="2209800"/>
              <a:ext cx="4701540" cy="2586355"/>
            </a:xfrm>
            <a:custGeom>
              <a:avLst/>
              <a:gdLst/>
              <a:ahLst/>
              <a:cxnLst/>
              <a:rect l="l" t="t" r="r" b="b"/>
              <a:pathLst>
                <a:path w="4701540" h="2586354">
                  <a:moveTo>
                    <a:pt x="4655820" y="2586228"/>
                  </a:moveTo>
                  <a:lnTo>
                    <a:pt x="4655820" y="0"/>
                  </a:lnTo>
                </a:path>
                <a:path w="4701540" h="2586354">
                  <a:moveTo>
                    <a:pt x="4655820" y="2586228"/>
                  </a:moveTo>
                  <a:lnTo>
                    <a:pt x="4701540" y="2586228"/>
                  </a:lnTo>
                </a:path>
                <a:path w="4701540" h="2586354">
                  <a:moveTo>
                    <a:pt x="4655820" y="1723644"/>
                  </a:moveTo>
                  <a:lnTo>
                    <a:pt x="4701540" y="1723644"/>
                  </a:lnTo>
                </a:path>
                <a:path w="4701540" h="2586354">
                  <a:moveTo>
                    <a:pt x="4655820" y="862584"/>
                  </a:moveTo>
                  <a:lnTo>
                    <a:pt x="4701540" y="862584"/>
                  </a:lnTo>
                </a:path>
                <a:path w="4701540" h="2586354">
                  <a:moveTo>
                    <a:pt x="4655820" y="0"/>
                  </a:moveTo>
                  <a:lnTo>
                    <a:pt x="4701540" y="0"/>
                  </a:lnTo>
                </a:path>
                <a:path w="4701540" h="2586354">
                  <a:moveTo>
                    <a:pt x="45720" y="2586228"/>
                  </a:moveTo>
                  <a:lnTo>
                    <a:pt x="45720" y="0"/>
                  </a:lnTo>
                </a:path>
                <a:path w="4701540" h="2586354">
                  <a:moveTo>
                    <a:pt x="0" y="2586228"/>
                  </a:moveTo>
                  <a:lnTo>
                    <a:pt x="45720" y="2586228"/>
                  </a:lnTo>
                </a:path>
                <a:path w="4701540" h="2586354">
                  <a:moveTo>
                    <a:pt x="0" y="2069592"/>
                  </a:moveTo>
                  <a:lnTo>
                    <a:pt x="45720" y="2069592"/>
                  </a:lnTo>
                </a:path>
                <a:path w="4701540" h="2586354">
                  <a:moveTo>
                    <a:pt x="0" y="1551432"/>
                  </a:moveTo>
                  <a:lnTo>
                    <a:pt x="45720" y="1551432"/>
                  </a:lnTo>
                </a:path>
                <a:path w="4701540" h="2586354">
                  <a:moveTo>
                    <a:pt x="0" y="1034796"/>
                  </a:moveTo>
                  <a:lnTo>
                    <a:pt x="45720" y="1034796"/>
                  </a:lnTo>
                </a:path>
                <a:path w="4701540" h="2586354">
                  <a:moveTo>
                    <a:pt x="0" y="516636"/>
                  </a:moveTo>
                  <a:lnTo>
                    <a:pt x="45720" y="516636"/>
                  </a:lnTo>
                </a:path>
                <a:path w="4701540" h="2586354">
                  <a:moveTo>
                    <a:pt x="0" y="0"/>
                  </a:moveTo>
                  <a:lnTo>
                    <a:pt x="4572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944880" y="4796027"/>
              <a:ext cx="4610100" cy="0"/>
            </a:xfrm>
            <a:custGeom>
              <a:avLst/>
              <a:gdLst/>
              <a:ahLst/>
              <a:cxnLst/>
              <a:rect l="l" t="t" r="r" b="b"/>
              <a:pathLst>
                <a:path w="4610100" h="0">
                  <a:moveTo>
                    <a:pt x="0" y="0"/>
                  </a:moveTo>
                  <a:lnTo>
                    <a:pt x="289559" y="0"/>
                  </a:lnTo>
                </a:path>
                <a:path w="4610100" h="0">
                  <a:moveTo>
                    <a:pt x="629412" y="0"/>
                  </a:moveTo>
                  <a:lnTo>
                    <a:pt x="1213103" y="0"/>
                  </a:lnTo>
                </a:path>
                <a:path w="4610100" h="0">
                  <a:moveTo>
                    <a:pt x="1552955" y="0"/>
                  </a:moveTo>
                  <a:lnTo>
                    <a:pt x="2133600" y="0"/>
                  </a:lnTo>
                </a:path>
                <a:path w="4610100" h="0">
                  <a:moveTo>
                    <a:pt x="2473452" y="0"/>
                  </a:moveTo>
                  <a:lnTo>
                    <a:pt x="3055620" y="0"/>
                  </a:lnTo>
                </a:path>
                <a:path w="4610100" h="0">
                  <a:moveTo>
                    <a:pt x="3395472" y="0"/>
                  </a:moveTo>
                  <a:lnTo>
                    <a:pt x="3977640" y="0"/>
                  </a:lnTo>
                </a:path>
                <a:path w="4610100" h="0">
                  <a:moveTo>
                    <a:pt x="4317492" y="0"/>
                  </a:moveTo>
                  <a:lnTo>
                    <a:pt x="46101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405890" y="4027170"/>
              <a:ext cx="3688079" cy="704215"/>
            </a:xfrm>
            <a:custGeom>
              <a:avLst/>
              <a:gdLst/>
              <a:ahLst/>
              <a:cxnLst/>
              <a:rect l="l" t="t" r="r" b="b"/>
              <a:pathLst>
                <a:path w="3688079" h="704214">
                  <a:moveTo>
                    <a:pt x="0" y="704087"/>
                  </a:moveTo>
                  <a:lnTo>
                    <a:pt x="922020" y="598931"/>
                  </a:lnTo>
                  <a:lnTo>
                    <a:pt x="1844039" y="527303"/>
                  </a:lnTo>
                  <a:lnTo>
                    <a:pt x="2766060" y="359663"/>
                  </a:lnTo>
                  <a:lnTo>
                    <a:pt x="3688080" y="0"/>
                  </a:lnTo>
                </a:path>
              </a:pathLst>
            </a:custGeom>
            <a:ln w="19812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5694934" y="4683632"/>
            <a:ext cx="2463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608177" y="3132582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693826" y="4166107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 MT"/>
                <a:cs typeface="Arial MT"/>
              </a:rPr>
              <a:t>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5694934" y="3821125"/>
            <a:ext cx="2470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608177" y="2614676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693826" y="4683632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 MT"/>
                <a:cs typeface="Arial MT"/>
              </a:rPr>
              <a:t>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5694934" y="2959353"/>
            <a:ext cx="3321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608177" y="3648582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608177" y="2097151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1201927" y="2532379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19.71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5" name="object 75" descr=""/>
          <p:cNvSpPr/>
          <p:nvPr/>
        </p:nvSpPr>
        <p:spPr>
          <a:xfrm>
            <a:off x="4000500" y="4683252"/>
            <a:ext cx="340360" cy="165100"/>
          </a:xfrm>
          <a:custGeom>
            <a:avLst/>
            <a:gdLst/>
            <a:ahLst/>
            <a:cxnLst/>
            <a:rect l="l" t="t" r="r" b="b"/>
            <a:pathLst>
              <a:path w="340360" h="165100">
                <a:moveTo>
                  <a:pt x="339851" y="0"/>
                </a:moveTo>
                <a:lnTo>
                  <a:pt x="0" y="0"/>
                </a:lnTo>
                <a:lnTo>
                  <a:pt x="0" y="164592"/>
                </a:lnTo>
                <a:lnTo>
                  <a:pt x="339851" y="164592"/>
                </a:lnTo>
                <a:lnTo>
                  <a:pt x="339851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 txBox="1"/>
          <p:nvPr/>
        </p:nvSpPr>
        <p:spPr>
          <a:xfrm>
            <a:off x="4009135" y="4648961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0.58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4890261" y="2108149"/>
            <a:ext cx="4089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23.80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1220825" y="4908295"/>
            <a:ext cx="367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1201927" y="3654374"/>
            <a:ext cx="4089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19.63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3967734" y="1987372"/>
            <a:ext cx="4089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24.96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1" name="object 81" descr=""/>
          <p:cNvSpPr/>
          <p:nvPr/>
        </p:nvSpPr>
        <p:spPr>
          <a:xfrm>
            <a:off x="1234439" y="4709159"/>
            <a:ext cx="340360" cy="165100"/>
          </a:xfrm>
          <a:custGeom>
            <a:avLst/>
            <a:gdLst/>
            <a:ahLst/>
            <a:cxnLst/>
            <a:rect l="l" t="t" r="r" b="b"/>
            <a:pathLst>
              <a:path w="340359" h="165100">
                <a:moveTo>
                  <a:pt x="339852" y="0"/>
                </a:moveTo>
                <a:lnTo>
                  <a:pt x="0" y="0"/>
                </a:lnTo>
                <a:lnTo>
                  <a:pt x="0" y="164592"/>
                </a:lnTo>
                <a:lnTo>
                  <a:pt x="339852" y="164592"/>
                </a:lnTo>
                <a:lnTo>
                  <a:pt x="339852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 txBox="1"/>
          <p:nvPr/>
        </p:nvSpPr>
        <p:spPr>
          <a:xfrm>
            <a:off x="1243380" y="4674234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0.07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1217777" y="4477639"/>
            <a:ext cx="3746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0.4%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2124582" y="3570173"/>
            <a:ext cx="4089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21.00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5" name="object 85" descr=""/>
          <p:cNvSpPr/>
          <p:nvPr/>
        </p:nvSpPr>
        <p:spPr>
          <a:xfrm>
            <a:off x="2157983" y="4701540"/>
            <a:ext cx="340360" cy="166370"/>
          </a:xfrm>
          <a:custGeom>
            <a:avLst/>
            <a:gdLst/>
            <a:ahLst/>
            <a:cxnLst/>
            <a:rect l="l" t="t" r="r" b="b"/>
            <a:pathLst>
              <a:path w="340360" h="166370">
                <a:moveTo>
                  <a:pt x="339851" y="0"/>
                </a:moveTo>
                <a:lnTo>
                  <a:pt x="0" y="0"/>
                </a:lnTo>
                <a:lnTo>
                  <a:pt x="0" y="166116"/>
                </a:lnTo>
                <a:lnTo>
                  <a:pt x="339851" y="166116"/>
                </a:lnTo>
                <a:lnTo>
                  <a:pt x="339851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 txBox="1"/>
          <p:nvPr/>
        </p:nvSpPr>
        <p:spPr>
          <a:xfrm>
            <a:off x="2165730" y="4667757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0.21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2140457" y="4371213"/>
            <a:ext cx="3746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1.0%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3045332" y="3400805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24.04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9" name="object 89" descr=""/>
          <p:cNvSpPr/>
          <p:nvPr/>
        </p:nvSpPr>
        <p:spPr>
          <a:xfrm>
            <a:off x="3078479" y="4695444"/>
            <a:ext cx="340360" cy="166370"/>
          </a:xfrm>
          <a:custGeom>
            <a:avLst/>
            <a:gdLst/>
            <a:ahLst/>
            <a:cxnLst/>
            <a:rect l="l" t="t" r="r" b="b"/>
            <a:pathLst>
              <a:path w="340360" h="166370">
                <a:moveTo>
                  <a:pt x="339852" y="0"/>
                </a:moveTo>
                <a:lnTo>
                  <a:pt x="0" y="0"/>
                </a:lnTo>
                <a:lnTo>
                  <a:pt x="0" y="166115"/>
                </a:lnTo>
                <a:lnTo>
                  <a:pt x="339852" y="166115"/>
                </a:lnTo>
                <a:lnTo>
                  <a:pt x="339852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 txBox="1"/>
          <p:nvPr/>
        </p:nvSpPr>
        <p:spPr>
          <a:xfrm>
            <a:off x="3086480" y="4661407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0.34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3062732" y="4299584"/>
            <a:ext cx="3746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1.4%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3967734" y="3356228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24.38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4890261" y="3394328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22.78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3983482" y="4131309"/>
            <a:ext cx="3746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2.4%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5" name="object 95" descr=""/>
          <p:cNvSpPr/>
          <p:nvPr/>
        </p:nvSpPr>
        <p:spPr>
          <a:xfrm>
            <a:off x="4922520" y="4660391"/>
            <a:ext cx="340360" cy="166370"/>
          </a:xfrm>
          <a:custGeom>
            <a:avLst/>
            <a:gdLst/>
            <a:ahLst/>
            <a:cxnLst/>
            <a:rect l="l" t="t" r="r" b="b"/>
            <a:pathLst>
              <a:path w="340360" h="166370">
                <a:moveTo>
                  <a:pt x="339851" y="0"/>
                </a:moveTo>
                <a:lnTo>
                  <a:pt x="0" y="0"/>
                </a:lnTo>
                <a:lnTo>
                  <a:pt x="0" y="166116"/>
                </a:lnTo>
                <a:lnTo>
                  <a:pt x="339851" y="166116"/>
                </a:lnTo>
                <a:lnTo>
                  <a:pt x="339851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 txBox="1"/>
          <p:nvPr/>
        </p:nvSpPr>
        <p:spPr>
          <a:xfrm>
            <a:off x="4931409" y="4626609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1.02</a:t>
            </a:r>
            <a:endParaRPr sz="1200">
              <a:latin typeface="Arial"/>
              <a:cs typeface="Arial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4906136" y="3772661"/>
            <a:ext cx="3746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4.5</a:t>
            </a:r>
            <a:r>
              <a:rPr dirty="0" sz="1200" spc="-20">
                <a:latin typeface="Arial MT"/>
                <a:cs typeface="Arial MT"/>
              </a:rPr>
              <a:t>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2124582" y="2376932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21.21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3045332" y="2049907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24.38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0" name="object 100" descr=""/>
          <p:cNvSpPr/>
          <p:nvPr/>
        </p:nvSpPr>
        <p:spPr>
          <a:xfrm>
            <a:off x="1010411" y="5149596"/>
            <a:ext cx="213360" cy="160020"/>
          </a:xfrm>
          <a:custGeom>
            <a:avLst/>
            <a:gdLst/>
            <a:ahLst/>
            <a:cxnLst/>
            <a:rect l="l" t="t" r="r" b="b"/>
            <a:pathLst>
              <a:path w="213359" h="160020">
                <a:moveTo>
                  <a:pt x="213359" y="0"/>
                </a:moveTo>
                <a:lnTo>
                  <a:pt x="0" y="0"/>
                </a:lnTo>
                <a:lnTo>
                  <a:pt x="0" y="160019"/>
                </a:lnTo>
                <a:lnTo>
                  <a:pt x="213359" y="160019"/>
                </a:lnTo>
                <a:lnTo>
                  <a:pt x="213359" y="0"/>
                </a:lnTo>
                <a:close/>
              </a:path>
            </a:pathLst>
          </a:custGeom>
          <a:solidFill>
            <a:srgbClr val="9DB0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/>
          <p:nvPr/>
        </p:nvSpPr>
        <p:spPr>
          <a:xfrm>
            <a:off x="2148839" y="5149596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4" h="160020">
                <a:moveTo>
                  <a:pt x="214884" y="0"/>
                </a:moveTo>
                <a:lnTo>
                  <a:pt x="0" y="0"/>
                </a:lnTo>
                <a:lnTo>
                  <a:pt x="0" y="160019"/>
                </a:lnTo>
                <a:lnTo>
                  <a:pt x="214884" y="160019"/>
                </a:lnTo>
                <a:lnTo>
                  <a:pt x="214884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/>
          <p:nvPr/>
        </p:nvSpPr>
        <p:spPr>
          <a:xfrm>
            <a:off x="3234689" y="5229605"/>
            <a:ext cx="219075" cy="0"/>
          </a:xfrm>
          <a:custGeom>
            <a:avLst/>
            <a:gdLst/>
            <a:ahLst/>
            <a:cxnLst/>
            <a:rect l="l" t="t" r="r" b="b"/>
            <a:pathLst>
              <a:path w="219075" h="0">
                <a:moveTo>
                  <a:pt x="0" y="0"/>
                </a:moveTo>
                <a:lnTo>
                  <a:pt x="219075" y="0"/>
                </a:lnTo>
              </a:path>
            </a:pathLst>
          </a:custGeom>
          <a:ln w="19812">
            <a:solidFill>
              <a:srgbClr val="4966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 txBox="1"/>
          <p:nvPr/>
        </p:nvSpPr>
        <p:spPr>
          <a:xfrm>
            <a:off x="1262252" y="5128641"/>
            <a:ext cx="7931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China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ICEs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2143125" y="4870830"/>
            <a:ext cx="1288415" cy="46609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95"/>
              </a:spcBef>
              <a:tabLst>
                <a:tab pos="920750" algn="l"/>
              </a:tabLst>
            </a:pPr>
            <a:r>
              <a:rPr dirty="0" sz="1200" spc="-20">
                <a:latin typeface="Arial MT"/>
                <a:cs typeface="Arial MT"/>
              </a:rPr>
              <a:t>2015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2016</a:t>
            </a:r>
            <a:endParaRPr sz="1200">
              <a:latin typeface="Arial MT"/>
              <a:cs typeface="Arial MT"/>
            </a:endParaRPr>
          </a:p>
          <a:p>
            <a:pPr algn="ctr" marR="19050">
              <a:lnSpc>
                <a:spcPct val="100000"/>
              </a:lnSpc>
              <a:spcBef>
                <a:spcPts val="295"/>
              </a:spcBef>
            </a:pPr>
            <a:r>
              <a:rPr dirty="0" sz="1200">
                <a:latin typeface="Arial MT"/>
                <a:cs typeface="Arial MT"/>
              </a:rPr>
              <a:t>China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EVs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3491229" y="4870830"/>
            <a:ext cx="2012950" cy="46609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508000">
              <a:lnSpc>
                <a:spcPct val="100000"/>
              </a:lnSpc>
              <a:spcBef>
                <a:spcPts val="395"/>
              </a:spcBef>
              <a:tabLst>
                <a:tab pos="1430020" algn="l"/>
              </a:tabLst>
            </a:pPr>
            <a:r>
              <a:rPr dirty="0" sz="1200" spc="-20">
                <a:latin typeface="Arial MT"/>
                <a:cs typeface="Arial MT"/>
              </a:rPr>
              <a:t>2017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 b="1">
                <a:latin typeface="Arial"/>
                <a:cs typeface="Arial"/>
              </a:rPr>
              <a:t>2018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200">
                <a:latin typeface="Arial MT"/>
                <a:cs typeface="Arial MT"/>
              </a:rPr>
              <a:t>China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EVs as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% of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new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sales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6" name="object 106" descr=""/>
          <p:cNvSpPr/>
          <p:nvPr/>
        </p:nvSpPr>
        <p:spPr>
          <a:xfrm>
            <a:off x="586740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 txBox="1"/>
          <p:nvPr/>
        </p:nvSpPr>
        <p:spPr>
          <a:xfrm>
            <a:off x="574649" y="1280642"/>
            <a:ext cx="10690225" cy="52451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  <a:tabLst>
                <a:tab pos="5631180" algn="l"/>
              </a:tabLst>
            </a:pP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2018,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EV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sales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topped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1m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China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for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first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time…</a:t>
            </a:r>
            <a:r>
              <a:rPr dirty="0" sz="1400" b="1">
                <a:latin typeface="Arial"/>
                <a:cs typeface="Arial"/>
              </a:rPr>
              <a:t>	…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China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will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lead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charge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as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EV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sales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surge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globally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5631180" algn="l"/>
              </a:tabLst>
            </a:pPr>
            <a:r>
              <a:rPr dirty="0" sz="1400" spc="-10">
                <a:latin typeface="Arial MT"/>
                <a:cs typeface="Arial MT"/>
              </a:rPr>
              <a:t>Vehicle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sales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China,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million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vehicles,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2014-</a:t>
            </a:r>
            <a:r>
              <a:rPr dirty="0" sz="1400" spc="-20">
                <a:latin typeface="Arial MT"/>
                <a:cs typeface="Arial MT"/>
              </a:rPr>
              <a:t>2018</a:t>
            </a:r>
            <a:r>
              <a:rPr dirty="0" sz="1400">
                <a:latin typeface="Arial MT"/>
                <a:cs typeface="Arial MT"/>
              </a:rPr>
              <a:t>	Annual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global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electric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sales,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million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cars,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2015-</a:t>
            </a:r>
            <a:r>
              <a:rPr dirty="0" sz="1400" spc="-20">
                <a:latin typeface="Arial MT"/>
                <a:cs typeface="Arial MT"/>
              </a:rPr>
              <a:t>2030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586740" y="5387340"/>
            <a:ext cx="5400040" cy="524510"/>
          </a:xfrm>
          <a:prstGeom prst="rect">
            <a:avLst/>
          </a:prstGeom>
          <a:solidFill>
            <a:srgbClr val="232852"/>
          </a:solidFill>
        </p:spPr>
        <p:txBody>
          <a:bodyPr wrap="square" lIns="0" tIns="44450" rIns="0" bIns="0" rtlCol="0" vert="horz">
            <a:spAutoFit/>
          </a:bodyPr>
          <a:lstStyle/>
          <a:p>
            <a:pPr marL="245110" marR="238760" indent="19685">
              <a:lnSpc>
                <a:spcPct val="100000"/>
              </a:lnSpc>
              <a:spcBef>
                <a:spcPts val="350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2018,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vehicle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China,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world’s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largest</a:t>
            </a:r>
            <a:r>
              <a:rPr dirty="0" sz="1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car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market,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shrank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since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1990,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EV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kept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rising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9" name="object 109" descr=""/>
          <p:cNvSpPr/>
          <p:nvPr/>
        </p:nvSpPr>
        <p:spPr>
          <a:xfrm>
            <a:off x="4793741" y="3754373"/>
            <a:ext cx="601980" cy="1385570"/>
          </a:xfrm>
          <a:custGeom>
            <a:avLst/>
            <a:gdLst/>
            <a:ahLst/>
            <a:cxnLst/>
            <a:rect l="l" t="t" r="r" b="b"/>
            <a:pathLst>
              <a:path w="601979" h="1385570">
                <a:moveTo>
                  <a:pt x="0" y="1385315"/>
                </a:moveTo>
                <a:lnTo>
                  <a:pt x="601979" y="1385315"/>
                </a:lnTo>
                <a:lnTo>
                  <a:pt x="601979" y="0"/>
                </a:lnTo>
                <a:lnTo>
                  <a:pt x="0" y="0"/>
                </a:lnTo>
                <a:lnTo>
                  <a:pt x="0" y="1385315"/>
                </a:lnTo>
                <a:close/>
              </a:path>
            </a:pathLst>
          </a:custGeom>
          <a:ln w="19811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 txBox="1"/>
          <p:nvPr/>
        </p:nvSpPr>
        <p:spPr>
          <a:xfrm>
            <a:off x="6828535" y="3023742"/>
            <a:ext cx="889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Chinese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6828535" y="3206622"/>
            <a:ext cx="16065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government</a:t>
            </a:r>
            <a:r>
              <a:rPr dirty="0" sz="12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currently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offering</a:t>
            </a:r>
            <a:r>
              <a:rPr dirty="0" sz="12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large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subsidies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6828535" y="3572078"/>
            <a:ext cx="144589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exemptions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6828535" y="3755517"/>
            <a:ext cx="16338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costly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license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plate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fees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6828535" y="3938396"/>
            <a:ext cx="14966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consumers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buy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EVs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15" name="object 115" descr=""/>
          <p:cNvGrpSpPr/>
          <p:nvPr/>
        </p:nvGrpSpPr>
        <p:grpSpPr>
          <a:xfrm>
            <a:off x="7901940" y="2052827"/>
            <a:ext cx="2924810" cy="1455420"/>
            <a:chOff x="7901940" y="2052827"/>
            <a:chExt cx="2924810" cy="1455420"/>
          </a:xfrm>
        </p:grpSpPr>
        <p:sp>
          <p:nvSpPr>
            <p:cNvPr id="116" name="object 116" descr=""/>
            <p:cNvSpPr/>
            <p:nvPr/>
          </p:nvSpPr>
          <p:spPr>
            <a:xfrm>
              <a:off x="7906512" y="2057399"/>
              <a:ext cx="2915920" cy="1446530"/>
            </a:xfrm>
            <a:custGeom>
              <a:avLst/>
              <a:gdLst/>
              <a:ahLst/>
              <a:cxnLst/>
              <a:rect l="l" t="t" r="r" b="b"/>
              <a:pathLst>
                <a:path w="2915920" h="1446529">
                  <a:moveTo>
                    <a:pt x="2429510" y="772667"/>
                  </a:moveTo>
                  <a:lnTo>
                    <a:pt x="1700657" y="772667"/>
                  </a:lnTo>
                  <a:lnTo>
                    <a:pt x="1984883" y="1446022"/>
                  </a:lnTo>
                  <a:lnTo>
                    <a:pt x="2429510" y="772667"/>
                  </a:lnTo>
                  <a:close/>
                </a:path>
                <a:path w="2915920" h="1446529">
                  <a:moveTo>
                    <a:pt x="2786634" y="0"/>
                  </a:moveTo>
                  <a:lnTo>
                    <a:pt x="128778" y="0"/>
                  </a:lnTo>
                  <a:lnTo>
                    <a:pt x="78652" y="10120"/>
                  </a:lnTo>
                  <a:lnTo>
                    <a:pt x="37719" y="37719"/>
                  </a:lnTo>
                  <a:lnTo>
                    <a:pt x="10120" y="78652"/>
                  </a:lnTo>
                  <a:lnTo>
                    <a:pt x="0" y="128777"/>
                  </a:lnTo>
                  <a:lnTo>
                    <a:pt x="0" y="643889"/>
                  </a:lnTo>
                  <a:lnTo>
                    <a:pt x="10120" y="694015"/>
                  </a:lnTo>
                  <a:lnTo>
                    <a:pt x="37719" y="734949"/>
                  </a:lnTo>
                  <a:lnTo>
                    <a:pt x="78652" y="762547"/>
                  </a:lnTo>
                  <a:lnTo>
                    <a:pt x="128778" y="772667"/>
                  </a:lnTo>
                  <a:lnTo>
                    <a:pt x="2786634" y="772667"/>
                  </a:lnTo>
                  <a:lnTo>
                    <a:pt x="2836759" y="762547"/>
                  </a:lnTo>
                  <a:lnTo>
                    <a:pt x="2877693" y="734949"/>
                  </a:lnTo>
                  <a:lnTo>
                    <a:pt x="2905291" y="694015"/>
                  </a:lnTo>
                  <a:lnTo>
                    <a:pt x="2915412" y="643889"/>
                  </a:lnTo>
                  <a:lnTo>
                    <a:pt x="2915412" y="128777"/>
                  </a:lnTo>
                  <a:lnTo>
                    <a:pt x="2905291" y="78652"/>
                  </a:lnTo>
                  <a:lnTo>
                    <a:pt x="2877693" y="37719"/>
                  </a:lnTo>
                  <a:lnTo>
                    <a:pt x="2836759" y="10120"/>
                  </a:lnTo>
                  <a:lnTo>
                    <a:pt x="2786634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7906512" y="2057399"/>
              <a:ext cx="2915920" cy="1446530"/>
            </a:xfrm>
            <a:custGeom>
              <a:avLst/>
              <a:gdLst/>
              <a:ahLst/>
              <a:cxnLst/>
              <a:rect l="l" t="t" r="r" b="b"/>
              <a:pathLst>
                <a:path w="2915920" h="1446529">
                  <a:moveTo>
                    <a:pt x="0" y="128777"/>
                  </a:moveTo>
                  <a:lnTo>
                    <a:pt x="10120" y="78652"/>
                  </a:lnTo>
                  <a:lnTo>
                    <a:pt x="37719" y="37719"/>
                  </a:lnTo>
                  <a:lnTo>
                    <a:pt x="78652" y="10120"/>
                  </a:lnTo>
                  <a:lnTo>
                    <a:pt x="128778" y="0"/>
                  </a:lnTo>
                  <a:lnTo>
                    <a:pt x="1700657" y="0"/>
                  </a:lnTo>
                  <a:lnTo>
                    <a:pt x="2429510" y="0"/>
                  </a:lnTo>
                  <a:lnTo>
                    <a:pt x="2786634" y="0"/>
                  </a:lnTo>
                  <a:lnTo>
                    <a:pt x="2836759" y="10120"/>
                  </a:lnTo>
                  <a:lnTo>
                    <a:pt x="2877693" y="37719"/>
                  </a:lnTo>
                  <a:lnTo>
                    <a:pt x="2905291" y="78652"/>
                  </a:lnTo>
                  <a:lnTo>
                    <a:pt x="2915412" y="128777"/>
                  </a:lnTo>
                  <a:lnTo>
                    <a:pt x="2915412" y="450723"/>
                  </a:lnTo>
                  <a:lnTo>
                    <a:pt x="2915412" y="643889"/>
                  </a:lnTo>
                  <a:lnTo>
                    <a:pt x="2905291" y="694015"/>
                  </a:lnTo>
                  <a:lnTo>
                    <a:pt x="2877693" y="734949"/>
                  </a:lnTo>
                  <a:lnTo>
                    <a:pt x="2836759" y="762547"/>
                  </a:lnTo>
                  <a:lnTo>
                    <a:pt x="2786634" y="772667"/>
                  </a:lnTo>
                  <a:lnTo>
                    <a:pt x="2429510" y="772667"/>
                  </a:lnTo>
                  <a:lnTo>
                    <a:pt x="1984883" y="1446022"/>
                  </a:lnTo>
                  <a:lnTo>
                    <a:pt x="1700657" y="772667"/>
                  </a:lnTo>
                  <a:lnTo>
                    <a:pt x="128778" y="772667"/>
                  </a:lnTo>
                  <a:lnTo>
                    <a:pt x="78652" y="762547"/>
                  </a:lnTo>
                  <a:lnTo>
                    <a:pt x="37719" y="734949"/>
                  </a:lnTo>
                  <a:lnTo>
                    <a:pt x="10120" y="694015"/>
                  </a:lnTo>
                  <a:lnTo>
                    <a:pt x="0" y="643889"/>
                  </a:lnTo>
                  <a:lnTo>
                    <a:pt x="0" y="450723"/>
                  </a:lnTo>
                  <a:lnTo>
                    <a:pt x="0" y="128777"/>
                  </a:lnTo>
                  <a:close/>
                </a:path>
              </a:pathLst>
            </a:custGeom>
            <a:ln w="9143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8" name="object 118" descr=""/>
          <p:cNvSpPr txBox="1"/>
          <p:nvPr/>
        </p:nvSpPr>
        <p:spPr>
          <a:xfrm>
            <a:off x="8039861" y="2061209"/>
            <a:ext cx="21996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2025,</a:t>
            </a:r>
            <a:r>
              <a:rPr dirty="0" sz="12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China’s</a:t>
            </a:r>
            <a:r>
              <a:rPr dirty="0" sz="12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leaders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want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FFFFFF"/>
                </a:solidFill>
                <a:latin typeface="Arial MT"/>
                <a:cs typeface="Arial MT"/>
              </a:rPr>
              <a:t>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8039861" y="2244090"/>
            <a:ext cx="26244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million</a:t>
            </a:r>
            <a:r>
              <a:rPr dirty="0" sz="12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cars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sold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every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year,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about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percent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total,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EVs,</a:t>
            </a:r>
            <a:r>
              <a:rPr dirty="0" sz="1200" spc="5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even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Bloomberg’s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forecast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3355"/>
                <a:gridCol w="1195705"/>
                <a:gridCol w="1443355"/>
                <a:gridCol w="243204"/>
                <a:gridCol w="1199514"/>
                <a:gridCol w="243204"/>
                <a:gridCol w="1199514"/>
                <a:gridCol w="243204"/>
                <a:gridCol w="1199515"/>
                <a:gridCol w="243204"/>
                <a:gridCol w="1199515"/>
                <a:gridCol w="921384"/>
              </a:tblGrid>
              <a:tr h="202565">
                <a:tc>
                  <a:txBody>
                    <a:bodyPr/>
                    <a:lstStyle/>
                    <a:p>
                      <a:pPr marL="30353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47688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13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marL="31242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67549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 b="1">
                <a:latin typeface="Arial"/>
                <a:cs typeface="Arial"/>
              </a:rPr>
              <a:t>USA</a:t>
            </a:r>
            <a:r>
              <a:rPr dirty="0" spc="-7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|</a:t>
            </a:r>
            <a:r>
              <a:rPr dirty="0" spc="-30" b="1">
                <a:latin typeface="Arial"/>
                <a:cs typeface="Arial"/>
              </a:rPr>
              <a:t> </a:t>
            </a:r>
            <a:r>
              <a:rPr dirty="0"/>
              <a:t>In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US,</a:t>
            </a:r>
            <a:r>
              <a:rPr dirty="0" spc="-15"/>
              <a:t> </a:t>
            </a:r>
            <a:r>
              <a:rPr dirty="0"/>
              <a:t>EV</a:t>
            </a:r>
            <a:r>
              <a:rPr dirty="0" spc="-15"/>
              <a:t> </a:t>
            </a:r>
            <a:r>
              <a:rPr dirty="0"/>
              <a:t>sales</a:t>
            </a:r>
            <a:r>
              <a:rPr dirty="0" spc="-35"/>
              <a:t> </a:t>
            </a:r>
            <a:r>
              <a:rPr dirty="0"/>
              <a:t>are</a:t>
            </a:r>
            <a:r>
              <a:rPr dirty="0" spc="-25"/>
              <a:t> </a:t>
            </a:r>
            <a:r>
              <a:rPr dirty="0"/>
              <a:t>not</a:t>
            </a:r>
            <a:r>
              <a:rPr dirty="0" spc="-30"/>
              <a:t> </a:t>
            </a:r>
            <a:r>
              <a:rPr dirty="0"/>
              <a:t>climbing</a:t>
            </a:r>
            <a:r>
              <a:rPr dirty="0" spc="-25"/>
              <a:t> </a:t>
            </a:r>
            <a:r>
              <a:rPr dirty="0"/>
              <a:t>as</a:t>
            </a:r>
            <a:r>
              <a:rPr dirty="0" spc="-20"/>
              <a:t> </a:t>
            </a:r>
            <a:r>
              <a:rPr dirty="0"/>
              <a:t>fast</a:t>
            </a:r>
            <a:r>
              <a:rPr dirty="0" spc="-45"/>
              <a:t> </a:t>
            </a:r>
            <a:r>
              <a:rPr dirty="0"/>
              <a:t>as</a:t>
            </a:r>
            <a:r>
              <a:rPr dirty="0" spc="-25"/>
              <a:t> </a:t>
            </a:r>
            <a:r>
              <a:rPr dirty="0"/>
              <a:t>in</a:t>
            </a:r>
            <a:r>
              <a:rPr dirty="0" spc="-10"/>
              <a:t> </a:t>
            </a:r>
            <a:r>
              <a:rPr dirty="0"/>
              <a:t>China,</a:t>
            </a:r>
            <a:r>
              <a:rPr dirty="0" spc="-25"/>
              <a:t> </a:t>
            </a:r>
            <a:r>
              <a:rPr dirty="0"/>
              <a:t>partly</a:t>
            </a:r>
            <a:r>
              <a:rPr dirty="0" spc="-20"/>
              <a:t> </a:t>
            </a:r>
            <a:r>
              <a:rPr dirty="0"/>
              <a:t>due</a:t>
            </a:r>
            <a:r>
              <a:rPr dirty="0" spc="-25"/>
              <a:t> </a:t>
            </a:r>
            <a:r>
              <a:rPr dirty="0"/>
              <a:t>to</a:t>
            </a:r>
            <a:r>
              <a:rPr dirty="0" spc="-30"/>
              <a:t> </a:t>
            </a:r>
            <a:r>
              <a:rPr dirty="0"/>
              <a:t>a</a:t>
            </a:r>
            <a:r>
              <a:rPr dirty="0" spc="-25"/>
              <a:t> </a:t>
            </a:r>
            <a:r>
              <a:rPr dirty="0"/>
              <a:t>shift</a:t>
            </a:r>
            <a:r>
              <a:rPr dirty="0" spc="-40"/>
              <a:t> </a:t>
            </a:r>
            <a:r>
              <a:rPr dirty="0" spc="-25"/>
              <a:t>in</a:t>
            </a:r>
          </a:p>
          <a:p>
            <a:pPr marL="12700">
              <a:lnSpc>
                <a:spcPts val="2280"/>
              </a:lnSpc>
            </a:pPr>
            <a:r>
              <a:rPr dirty="0"/>
              <a:t>consumer</a:t>
            </a:r>
            <a:r>
              <a:rPr dirty="0" spc="-70"/>
              <a:t> </a:t>
            </a:r>
            <a:r>
              <a:rPr dirty="0"/>
              <a:t>preferences</a:t>
            </a:r>
            <a:r>
              <a:rPr dirty="0" spc="-55"/>
              <a:t> </a:t>
            </a:r>
            <a:r>
              <a:rPr dirty="0"/>
              <a:t>towards</a:t>
            </a:r>
            <a:r>
              <a:rPr dirty="0" spc="-40"/>
              <a:t> </a:t>
            </a:r>
            <a:r>
              <a:rPr dirty="0"/>
              <a:t>pickup</a:t>
            </a:r>
            <a:r>
              <a:rPr dirty="0" spc="-30"/>
              <a:t> </a:t>
            </a:r>
            <a:r>
              <a:rPr dirty="0"/>
              <a:t>trucks</a:t>
            </a:r>
            <a:r>
              <a:rPr dirty="0" spc="-40"/>
              <a:t> </a:t>
            </a:r>
            <a:r>
              <a:rPr dirty="0"/>
              <a:t>and</a:t>
            </a:r>
            <a:r>
              <a:rPr dirty="0" spc="-15"/>
              <a:t> </a:t>
            </a:r>
            <a:r>
              <a:rPr dirty="0"/>
              <a:t>SUVs,</a:t>
            </a:r>
            <a:r>
              <a:rPr dirty="0" spc="-15"/>
              <a:t> </a:t>
            </a:r>
            <a:r>
              <a:rPr dirty="0"/>
              <a:t>which</a:t>
            </a:r>
            <a:r>
              <a:rPr dirty="0" spc="-20"/>
              <a:t> </a:t>
            </a:r>
            <a:r>
              <a:rPr dirty="0"/>
              <a:t>have</a:t>
            </a:r>
            <a:r>
              <a:rPr dirty="0" spc="-25"/>
              <a:t> </a:t>
            </a:r>
            <a:r>
              <a:rPr dirty="0"/>
              <a:t>fewer</a:t>
            </a:r>
            <a:r>
              <a:rPr dirty="0" spc="-30"/>
              <a:t> </a:t>
            </a:r>
            <a:r>
              <a:rPr dirty="0"/>
              <a:t>EV </a:t>
            </a:r>
            <a:r>
              <a:rPr dirty="0" spc="-10"/>
              <a:t>options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574649" y="6112255"/>
            <a:ext cx="104400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Cohen,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Forbes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Eisenstein,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P.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CNBC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Ferris,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CNBC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General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Motors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(2016,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2019b),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Irle,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R.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EVVolumes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Snyder,</a:t>
            </a:r>
            <a:r>
              <a:rPr dirty="0" sz="1000" spc="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J.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(2017,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Automotive</a:t>
            </a:r>
            <a:r>
              <a:rPr dirty="0" sz="1000" spc="-20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News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894397" y="2205037"/>
            <a:ext cx="4711065" cy="2595880"/>
            <a:chOff x="894397" y="2205037"/>
            <a:chExt cx="4711065" cy="2595880"/>
          </a:xfrm>
        </p:grpSpPr>
        <p:sp>
          <p:nvSpPr>
            <p:cNvPr id="10" name="object 10" descr=""/>
            <p:cNvSpPr/>
            <p:nvPr/>
          </p:nvSpPr>
          <p:spPr>
            <a:xfrm>
              <a:off x="1149096" y="4748783"/>
              <a:ext cx="4200525" cy="47625"/>
            </a:xfrm>
            <a:custGeom>
              <a:avLst/>
              <a:gdLst/>
              <a:ahLst/>
              <a:cxnLst/>
              <a:rect l="l" t="t" r="r" b="b"/>
              <a:pathLst>
                <a:path w="4200525" h="47625">
                  <a:moveTo>
                    <a:pt x="512064" y="32004"/>
                  </a:moveTo>
                  <a:lnTo>
                    <a:pt x="0" y="32004"/>
                  </a:lnTo>
                  <a:lnTo>
                    <a:pt x="0" y="47244"/>
                  </a:lnTo>
                  <a:lnTo>
                    <a:pt x="512064" y="47244"/>
                  </a:lnTo>
                  <a:lnTo>
                    <a:pt x="512064" y="32004"/>
                  </a:lnTo>
                  <a:close/>
                </a:path>
                <a:path w="4200525" h="47625">
                  <a:moveTo>
                    <a:pt x="1434084" y="32004"/>
                  </a:moveTo>
                  <a:lnTo>
                    <a:pt x="922020" y="32004"/>
                  </a:lnTo>
                  <a:lnTo>
                    <a:pt x="922020" y="47244"/>
                  </a:lnTo>
                  <a:lnTo>
                    <a:pt x="1434084" y="47244"/>
                  </a:lnTo>
                  <a:lnTo>
                    <a:pt x="1434084" y="32004"/>
                  </a:lnTo>
                  <a:close/>
                </a:path>
                <a:path w="4200525" h="47625">
                  <a:moveTo>
                    <a:pt x="2356104" y="27432"/>
                  </a:moveTo>
                  <a:lnTo>
                    <a:pt x="1844040" y="27432"/>
                  </a:lnTo>
                  <a:lnTo>
                    <a:pt x="1844040" y="47244"/>
                  </a:lnTo>
                  <a:lnTo>
                    <a:pt x="2356104" y="47244"/>
                  </a:lnTo>
                  <a:lnTo>
                    <a:pt x="2356104" y="27432"/>
                  </a:lnTo>
                  <a:close/>
                </a:path>
                <a:path w="4200525" h="47625">
                  <a:moveTo>
                    <a:pt x="3278124" y="21336"/>
                  </a:moveTo>
                  <a:lnTo>
                    <a:pt x="2766060" y="21336"/>
                  </a:lnTo>
                  <a:lnTo>
                    <a:pt x="2766060" y="47244"/>
                  </a:lnTo>
                  <a:lnTo>
                    <a:pt x="3278124" y="47244"/>
                  </a:lnTo>
                  <a:lnTo>
                    <a:pt x="3278124" y="21336"/>
                  </a:lnTo>
                  <a:close/>
                </a:path>
                <a:path w="4200525" h="47625">
                  <a:moveTo>
                    <a:pt x="4200144" y="0"/>
                  </a:moveTo>
                  <a:lnTo>
                    <a:pt x="3688080" y="0"/>
                  </a:lnTo>
                  <a:lnTo>
                    <a:pt x="3688080" y="47244"/>
                  </a:lnTo>
                  <a:lnTo>
                    <a:pt x="4200144" y="47244"/>
                  </a:lnTo>
                  <a:lnTo>
                    <a:pt x="4200144" y="0"/>
                  </a:lnTo>
                  <a:close/>
                </a:path>
              </a:pathLst>
            </a:custGeom>
            <a:solidFill>
              <a:srgbClr val="5A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149096" y="2482595"/>
              <a:ext cx="4200525" cy="2298700"/>
            </a:xfrm>
            <a:custGeom>
              <a:avLst/>
              <a:gdLst/>
              <a:ahLst/>
              <a:cxnLst/>
              <a:rect l="l" t="t" r="r" b="b"/>
              <a:pathLst>
                <a:path w="4200525" h="2298700">
                  <a:moveTo>
                    <a:pt x="512064" y="132588"/>
                  </a:moveTo>
                  <a:lnTo>
                    <a:pt x="0" y="132588"/>
                  </a:lnTo>
                  <a:lnTo>
                    <a:pt x="0" y="2298192"/>
                  </a:lnTo>
                  <a:lnTo>
                    <a:pt x="512064" y="2298192"/>
                  </a:lnTo>
                  <a:lnTo>
                    <a:pt x="512064" y="132588"/>
                  </a:lnTo>
                  <a:close/>
                </a:path>
                <a:path w="4200525" h="2298700">
                  <a:moveTo>
                    <a:pt x="1434084" y="4572"/>
                  </a:moveTo>
                  <a:lnTo>
                    <a:pt x="922020" y="4572"/>
                  </a:lnTo>
                  <a:lnTo>
                    <a:pt x="922020" y="2298192"/>
                  </a:lnTo>
                  <a:lnTo>
                    <a:pt x="1434084" y="2298192"/>
                  </a:lnTo>
                  <a:lnTo>
                    <a:pt x="1434084" y="4572"/>
                  </a:lnTo>
                  <a:close/>
                </a:path>
                <a:path w="4200525" h="2298700">
                  <a:moveTo>
                    <a:pt x="2356104" y="0"/>
                  </a:moveTo>
                  <a:lnTo>
                    <a:pt x="1844040" y="0"/>
                  </a:lnTo>
                  <a:lnTo>
                    <a:pt x="1844040" y="2293620"/>
                  </a:lnTo>
                  <a:lnTo>
                    <a:pt x="2356104" y="2293620"/>
                  </a:lnTo>
                  <a:lnTo>
                    <a:pt x="2356104" y="0"/>
                  </a:lnTo>
                  <a:close/>
                </a:path>
                <a:path w="4200525" h="2298700">
                  <a:moveTo>
                    <a:pt x="3278124" y="41148"/>
                  </a:moveTo>
                  <a:lnTo>
                    <a:pt x="2766060" y="41148"/>
                  </a:lnTo>
                  <a:lnTo>
                    <a:pt x="2766060" y="2287524"/>
                  </a:lnTo>
                  <a:lnTo>
                    <a:pt x="3278124" y="2287524"/>
                  </a:lnTo>
                  <a:lnTo>
                    <a:pt x="3278124" y="41148"/>
                  </a:lnTo>
                  <a:close/>
                </a:path>
                <a:path w="4200525" h="2298700">
                  <a:moveTo>
                    <a:pt x="4200144" y="25908"/>
                  </a:moveTo>
                  <a:lnTo>
                    <a:pt x="3688080" y="25908"/>
                  </a:lnTo>
                  <a:lnTo>
                    <a:pt x="3688080" y="2266188"/>
                  </a:lnTo>
                  <a:lnTo>
                    <a:pt x="4200144" y="2266188"/>
                  </a:lnTo>
                  <a:lnTo>
                    <a:pt x="4200144" y="25908"/>
                  </a:lnTo>
                  <a:close/>
                </a:path>
              </a:pathLst>
            </a:custGeom>
            <a:solidFill>
              <a:srgbClr val="7E8F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99160" y="2209800"/>
              <a:ext cx="4701540" cy="2586355"/>
            </a:xfrm>
            <a:custGeom>
              <a:avLst/>
              <a:gdLst/>
              <a:ahLst/>
              <a:cxnLst/>
              <a:rect l="l" t="t" r="r" b="b"/>
              <a:pathLst>
                <a:path w="4701540" h="2586354">
                  <a:moveTo>
                    <a:pt x="4655820" y="2586228"/>
                  </a:moveTo>
                  <a:lnTo>
                    <a:pt x="4655820" y="0"/>
                  </a:lnTo>
                </a:path>
                <a:path w="4701540" h="2586354">
                  <a:moveTo>
                    <a:pt x="4655820" y="2586228"/>
                  </a:moveTo>
                  <a:lnTo>
                    <a:pt x="4701540" y="2586228"/>
                  </a:lnTo>
                </a:path>
                <a:path w="4701540" h="2586354">
                  <a:moveTo>
                    <a:pt x="4655820" y="2327148"/>
                  </a:moveTo>
                  <a:lnTo>
                    <a:pt x="4701540" y="2327148"/>
                  </a:lnTo>
                </a:path>
                <a:path w="4701540" h="2586354">
                  <a:moveTo>
                    <a:pt x="4655820" y="2069592"/>
                  </a:moveTo>
                  <a:lnTo>
                    <a:pt x="4701540" y="2069592"/>
                  </a:lnTo>
                </a:path>
                <a:path w="4701540" h="2586354">
                  <a:moveTo>
                    <a:pt x="4655820" y="1810512"/>
                  </a:moveTo>
                  <a:lnTo>
                    <a:pt x="4701540" y="1810512"/>
                  </a:lnTo>
                </a:path>
                <a:path w="4701540" h="2586354">
                  <a:moveTo>
                    <a:pt x="4655820" y="1551432"/>
                  </a:moveTo>
                  <a:lnTo>
                    <a:pt x="4701540" y="1551432"/>
                  </a:lnTo>
                </a:path>
                <a:path w="4701540" h="2586354">
                  <a:moveTo>
                    <a:pt x="4655820" y="1292352"/>
                  </a:moveTo>
                  <a:lnTo>
                    <a:pt x="4701540" y="1292352"/>
                  </a:lnTo>
                </a:path>
                <a:path w="4701540" h="2586354">
                  <a:moveTo>
                    <a:pt x="4655820" y="1034796"/>
                  </a:moveTo>
                  <a:lnTo>
                    <a:pt x="4701540" y="1034796"/>
                  </a:lnTo>
                </a:path>
                <a:path w="4701540" h="2586354">
                  <a:moveTo>
                    <a:pt x="4655820" y="775715"/>
                  </a:moveTo>
                  <a:lnTo>
                    <a:pt x="4701540" y="775715"/>
                  </a:lnTo>
                </a:path>
                <a:path w="4701540" h="2586354">
                  <a:moveTo>
                    <a:pt x="4655820" y="516636"/>
                  </a:moveTo>
                  <a:lnTo>
                    <a:pt x="4701540" y="516636"/>
                  </a:lnTo>
                </a:path>
                <a:path w="4701540" h="2586354">
                  <a:moveTo>
                    <a:pt x="4655820" y="259079"/>
                  </a:moveTo>
                  <a:lnTo>
                    <a:pt x="4701540" y="259079"/>
                  </a:lnTo>
                </a:path>
                <a:path w="4701540" h="2586354">
                  <a:moveTo>
                    <a:pt x="4655820" y="0"/>
                  </a:moveTo>
                  <a:lnTo>
                    <a:pt x="4701540" y="0"/>
                  </a:lnTo>
                </a:path>
                <a:path w="4701540" h="2586354">
                  <a:moveTo>
                    <a:pt x="45720" y="2586228"/>
                  </a:moveTo>
                  <a:lnTo>
                    <a:pt x="45720" y="0"/>
                  </a:lnTo>
                </a:path>
                <a:path w="4701540" h="2586354">
                  <a:moveTo>
                    <a:pt x="0" y="2586228"/>
                  </a:moveTo>
                  <a:lnTo>
                    <a:pt x="45720" y="2586228"/>
                  </a:lnTo>
                </a:path>
                <a:path w="4701540" h="2586354">
                  <a:moveTo>
                    <a:pt x="0" y="1940052"/>
                  </a:moveTo>
                  <a:lnTo>
                    <a:pt x="45720" y="1940052"/>
                  </a:lnTo>
                </a:path>
                <a:path w="4701540" h="2586354">
                  <a:moveTo>
                    <a:pt x="0" y="1292352"/>
                  </a:moveTo>
                  <a:lnTo>
                    <a:pt x="45720" y="1292352"/>
                  </a:lnTo>
                </a:path>
                <a:path w="4701540" h="2586354">
                  <a:moveTo>
                    <a:pt x="0" y="646176"/>
                  </a:moveTo>
                  <a:lnTo>
                    <a:pt x="45720" y="646176"/>
                  </a:lnTo>
                </a:path>
                <a:path w="4701540" h="2586354">
                  <a:moveTo>
                    <a:pt x="0" y="0"/>
                  </a:moveTo>
                  <a:lnTo>
                    <a:pt x="4572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44880" y="4796027"/>
              <a:ext cx="4610100" cy="0"/>
            </a:xfrm>
            <a:custGeom>
              <a:avLst/>
              <a:gdLst/>
              <a:ahLst/>
              <a:cxnLst/>
              <a:rect l="l" t="t" r="r" b="b"/>
              <a:pathLst>
                <a:path w="4610100" h="0">
                  <a:moveTo>
                    <a:pt x="3395472" y="0"/>
                  </a:moveTo>
                  <a:lnTo>
                    <a:pt x="3977640" y="0"/>
                  </a:lnTo>
                </a:path>
                <a:path w="4610100" h="0">
                  <a:moveTo>
                    <a:pt x="2473452" y="0"/>
                  </a:moveTo>
                  <a:lnTo>
                    <a:pt x="3055620" y="0"/>
                  </a:lnTo>
                </a:path>
                <a:path w="4610100" h="0">
                  <a:moveTo>
                    <a:pt x="1552955" y="0"/>
                  </a:moveTo>
                  <a:lnTo>
                    <a:pt x="2133600" y="0"/>
                  </a:lnTo>
                </a:path>
                <a:path w="4610100" h="0">
                  <a:moveTo>
                    <a:pt x="629412" y="0"/>
                  </a:moveTo>
                  <a:lnTo>
                    <a:pt x="1213103" y="0"/>
                  </a:lnTo>
                </a:path>
                <a:path w="4610100" h="0">
                  <a:moveTo>
                    <a:pt x="0" y="0"/>
                  </a:moveTo>
                  <a:lnTo>
                    <a:pt x="289559" y="0"/>
                  </a:lnTo>
                </a:path>
                <a:path w="4610100" h="0">
                  <a:moveTo>
                    <a:pt x="4317492" y="0"/>
                  </a:moveTo>
                  <a:lnTo>
                    <a:pt x="46101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05890" y="4257294"/>
              <a:ext cx="3688079" cy="370840"/>
            </a:xfrm>
            <a:custGeom>
              <a:avLst/>
              <a:gdLst/>
              <a:ahLst/>
              <a:cxnLst/>
              <a:rect l="l" t="t" r="r" b="b"/>
              <a:pathLst>
                <a:path w="3688079" h="370839">
                  <a:moveTo>
                    <a:pt x="0" y="355091"/>
                  </a:moveTo>
                  <a:lnTo>
                    <a:pt x="922020" y="370331"/>
                  </a:lnTo>
                  <a:lnTo>
                    <a:pt x="1844039" y="309371"/>
                  </a:lnTo>
                  <a:lnTo>
                    <a:pt x="2766060" y="240791"/>
                  </a:lnTo>
                  <a:lnTo>
                    <a:pt x="3688080" y="0"/>
                  </a:lnTo>
                </a:path>
              </a:pathLst>
            </a:custGeom>
            <a:ln w="19812">
              <a:solidFill>
                <a:srgbClr val="297ED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08177" y="2097151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08177" y="3391280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694934" y="2021332"/>
            <a:ext cx="332105" cy="2870835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200" spc="-25">
                <a:latin typeface="Arial MT"/>
                <a:cs typeface="Arial MT"/>
              </a:rPr>
              <a:t>10%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200" spc="-25">
                <a:latin typeface="Arial MT"/>
                <a:cs typeface="Arial MT"/>
              </a:rPr>
              <a:t>9%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200" spc="-25">
                <a:latin typeface="Arial MT"/>
                <a:cs typeface="Arial MT"/>
              </a:rPr>
              <a:t>8%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200" spc="-25">
                <a:latin typeface="Arial MT"/>
                <a:cs typeface="Arial MT"/>
              </a:rPr>
              <a:t>7%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200" spc="-25">
                <a:latin typeface="Arial MT"/>
                <a:cs typeface="Arial MT"/>
              </a:rPr>
              <a:t>6%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200" spc="-25">
                <a:latin typeface="Arial MT"/>
                <a:cs typeface="Arial MT"/>
              </a:rPr>
              <a:t>5%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1200" spc="-25">
                <a:latin typeface="Arial MT"/>
                <a:cs typeface="Arial MT"/>
              </a:rPr>
              <a:t>4%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200" spc="-25">
                <a:latin typeface="Arial MT"/>
                <a:cs typeface="Arial MT"/>
              </a:rPr>
              <a:t>3%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200" spc="-25">
                <a:latin typeface="Arial MT"/>
                <a:cs typeface="Arial MT"/>
              </a:rPr>
              <a:t>2%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200" spc="-25">
                <a:latin typeface="Arial MT"/>
                <a:cs typeface="Arial MT"/>
              </a:rPr>
              <a:t>1%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200" spc="-25">
                <a:latin typeface="Arial MT"/>
                <a:cs typeface="Arial MT"/>
              </a:rPr>
              <a:t>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93826" y="4683632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 MT"/>
                <a:cs typeface="Arial MT"/>
              </a:rPr>
              <a:t>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93826" y="4037457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 MT"/>
                <a:cs typeface="Arial MT"/>
              </a:rPr>
              <a:t>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08177" y="2743327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890261" y="2282774"/>
            <a:ext cx="4089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17.69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062732" y="4312411"/>
            <a:ext cx="3746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0.9%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201927" y="3580257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16.74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1234439" y="4706111"/>
            <a:ext cx="340360" cy="165100"/>
          </a:xfrm>
          <a:custGeom>
            <a:avLst/>
            <a:gdLst/>
            <a:ahLst/>
            <a:cxnLst/>
            <a:rect l="l" t="t" r="r" b="b"/>
            <a:pathLst>
              <a:path w="340359" h="165100">
                <a:moveTo>
                  <a:pt x="339852" y="0"/>
                </a:moveTo>
                <a:lnTo>
                  <a:pt x="0" y="0"/>
                </a:lnTo>
                <a:lnTo>
                  <a:pt x="0" y="164592"/>
                </a:lnTo>
                <a:lnTo>
                  <a:pt x="339852" y="164592"/>
                </a:lnTo>
                <a:lnTo>
                  <a:pt x="339852" y="0"/>
                </a:lnTo>
                <a:close/>
              </a:path>
            </a:pathLst>
          </a:custGeom>
          <a:solidFill>
            <a:srgbClr val="5AA1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1243380" y="4670501"/>
            <a:ext cx="323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0.12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217777" y="4356861"/>
            <a:ext cx="3746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0.7%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220825" y="4904994"/>
            <a:ext cx="367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124582" y="3516629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17.74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2157983" y="4706111"/>
            <a:ext cx="340360" cy="165100"/>
          </a:xfrm>
          <a:custGeom>
            <a:avLst/>
            <a:gdLst/>
            <a:ahLst/>
            <a:cxnLst/>
            <a:rect l="l" t="t" r="r" b="b"/>
            <a:pathLst>
              <a:path w="340360" h="165100">
                <a:moveTo>
                  <a:pt x="339851" y="0"/>
                </a:moveTo>
                <a:lnTo>
                  <a:pt x="0" y="0"/>
                </a:lnTo>
                <a:lnTo>
                  <a:pt x="0" y="164592"/>
                </a:lnTo>
                <a:lnTo>
                  <a:pt x="339851" y="164592"/>
                </a:lnTo>
                <a:lnTo>
                  <a:pt x="339851" y="0"/>
                </a:lnTo>
                <a:close/>
              </a:path>
            </a:pathLst>
          </a:custGeom>
          <a:solidFill>
            <a:srgbClr val="5AA1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2165730" y="4670501"/>
            <a:ext cx="323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0.12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140457" y="4372736"/>
            <a:ext cx="3746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0.6%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143125" y="4904994"/>
            <a:ext cx="3683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045332" y="3512057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17.73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3078479" y="4701540"/>
            <a:ext cx="340360" cy="166370"/>
          </a:xfrm>
          <a:custGeom>
            <a:avLst/>
            <a:gdLst/>
            <a:ahLst/>
            <a:cxnLst/>
            <a:rect l="l" t="t" r="r" b="b"/>
            <a:pathLst>
              <a:path w="340360" h="166370">
                <a:moveTo>
                  <a:pt x="339852" y="0"/>
                </a:moveTo>
                <a:lnTo>
                  <a:pt x="0" y="0"/>
                </a:lnTo>
                <a:lnTo>
                  <a:pt x="0" y="166116"/>
                </a:lnTo>
                <a:lnTo>
                  <a:pt x="339852" y="166116"/>
                </a:lnTo>
                <a:lnTo>
                  <a:pt x="339852" y="0"/>
                </a:lnTo>
                <a:close/>
              </a:path>
            </a:pathLst>
          </a:custGeom>
          <a:solidFill>
            <a:srgbClr val="5AA1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3086480" y="4667757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0.16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967734" y="3529329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17.37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983482" y="4242561"/>
            <a:ext cx="3746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1.2%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902961" y="3512057"/>
            <a:ext cx="3962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17.33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918836" y="4002785"/>
            <a:ext cx="3619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2.1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4922520" y="4689347"/>
            <a:ext cx="340360" cy="165100"/>
          </a:xfrm>
          <a:custGeom>
            <a:avLst/>
            <a:gdLst/>
            <a:ahLst/>
            <a:cxnLst/>
            <a:rect l="l" t="t" r="r" b="b"/>
            <a:pathLst>
              <a:path w="340360" h="165100">
                <a:moveTo>
                  <a:pt x="339851" y="0"/>
                </a:moveTo>
                <a:lnTo>
                  <a:pt x="0" y="0"/>
                </a:lnTo>
                <a:lnTo>
                  <a:pt x="0" y="164591"/>
                </a:lnTo>
                <a:lnTo>
                  <a:pt x="339851" y="164591"/>
                </a:lnTo>
                <a:lnTo>
                  <a:pt x="339851" y="0"/>
                </a:lnTo>
                <a:close/>
              </a:path>
            </a:pathLst>
          </a:custGeom>
          <a:solidFill>
            <a:srgbClr val="5AA1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4931409" y="4654753"/>
            <a:ext cx="323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0.36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4000500" y="4700015"/>
            <a:ext cx="340360" cy="166370"/>
          </a:xfrm>
          <a:custGeom>
            <a:avLst/>
            <a:gdLst/>
            <a:ahLst/>
            <a:cxnLst/>
            <a:rect l="l" t="t" r="r" b="b"/>
            <a:pathLst>
              <a:path w="340360" h="166370">
                <a:moveTo>
                  <a:pt x="339851" y="0"/>
                </a:moveTo>
                <a:lnTo>
                  <a:pt x="0" y="0"/>
                </a:lnTo>
                <a:lnTo>
                  <a:pt x="0" y="166116"/>
                </a:lnTo>
                <a:lnTo>
                  <a:pt x="339851" y="166116"/>
                </a:lnTo>
                <a:lnTo>
                  <a:pt x="339851" y="0"/>
                </a:lnTo>
                <a:close/>
              </a:path>
            </a:pathLst>
          </a:custGeom>
          <a:solidFill>
            <a:srgbClr val="5AA1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4009135" y="4666233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0.20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201927" y="2391283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16.86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2124582" y="2262632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17.85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3045332" y="2257805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17.89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3967734" y="2299208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17.57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586740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574649" y="1280642"/>
            <a:ext cx="10930255" cy="52451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  <a:tabLst>
                <a:tab pos="5621020" algn="l"/>
              </a:tabLst>
            </a:pPr>
            <a:r>
              <a:rPr dirty="0" sz="1400" b="1">
                <a:latin typeface="Arial"/>
                <a:cs typeface="Arial"/>
              </a:rPr>
              <a:t>EV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sales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US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has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continued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climb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recent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years…</a:t>
            </a:r>
            <a:r>
              <a:rPr dirty="0" sz="1400" b="1">
                <a:latin typeface="Arial"/>
                <a:cs typeface="Arial"/>
              </a:rPr>
              <a:t>	…,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however,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US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consumers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are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more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interested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large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cars…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5621020" algn="l"/>
              </a:tabLst>
            </a:pPr>
            <a:r>
              <a:rPr dirty="0" sz="1400" spc="-10">
                <a:latin typeface="Arial MT"/>
                <a:cs typeface="Arial MT"/>
              </a:rPr>
              <a:t>Vehicle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sales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million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vehicles,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2014-</a:t>
            </a:r>
            <a:r>
              <a:rPr dirty="0" sz="1400" spc="-20">
                <a:latin typeface="Arial MT"/>
                <a:cs typeface="Arial MT"/>
              </a:rPr>
              <a:t>2018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10">
                <a:latin typeface="Arial MT"/>
                <a:cs typeface="Arial MT"/>
              </a:rPr>
              <a:t>Vehicle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sales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million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vehicles,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2014-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586740" y="5387340"/>
            <a:ext cx="5400040" cy="524510"/>
          </a:xfrm>
          <a:prstGeom prst="rect">
            <a:avLst/>
          </a:prstGeom>
          <a:solidFill>
            <a:srgbClr val="232852"/>
          </a:solidFill>
        </p:spPr>
        <p:txBody>
          <a:bodyPr wrap="square" lIns="0" tIns="44450" rIns="0" bIns="0" rtlCol="0" vert="horz">
            <a:spAutoFit/>
          </a:bodyPr>
          <a:lstStyle/>
          <a:p>
            <a:pPr marL="324485" marR="316230" indent="60960">
              <a:lnSpc>
                <a:spcPct val="100000"/>
              </a:lnSpc>
              <a:spcBef>
                <a:spcPts val="350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Despite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overall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flat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vehicle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US,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electric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vehicles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continued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climb,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much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China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6191821" y="1981580"/>
            <a:ext cx="5406390" cy="1275715"/>
            <a:chOff x="6191821" y="1981580"/>
            <a:chExt cx="5406390" cy="1275715"/>
          </a:xfrm>
        </p:grpSpPr>
        <p:sp>
          <p:nvSpPr>
            <p:cNvPr id="52" name="object 52" descr=""/>
            <p:cNvSpPr/>
            <p:nvPr/>
          </p:nvSpPr>
          <p:spPr>
            <a:xfrm>
              <a:off x="6320028" y="2350007"/>
              <a:ext cx="3909060" cy="902335"/>
            </a:xfrm>
            <a:custGeom>
              <a:avLst/>
              <a:gdLst/>
              <a:ahLst/>
              <a:cxnLst/>
              <a:rect l="l" t="t" r="r" b="b"/>
              <a:pathLst>
                <a:path w="3909059" h="902335">
                  <a:moveTo>
                    <a:pt x="310896" y="0"/>
                  </a:moveTo>
                  <a:lnTo>
                    <a:pt x="0" y="0"/>
                  </a:lnTo>
                  <a:lnTo>
                    <a:pt x="0" y="902208"/>
                  </a:lnTo>
                  <a:lnTo>
                    <a:pt x="310896" y="902208"/>
                  </a:lnTo>
                  <a:lnTo>
                    <a:pt x="310896" y="0"/>
                  </a:lnTo>
                  <a:close/>
                </a:path>
                <a:path w="3909059" h="902335">
                  <a:moveTo>
                    <a:pt x="2109216" y="344424"/>
                  </a:moveTo>
                  <a:lnTo>
                    <a:pt x="1799844" y="344424"/>
                  </a:lnTo>
                  <a:lnTo>
                    <a:pt x="1799844" y="902208"/>
                  </a:lnTo>
                  <a:lnTo>
                    <a:pt x="2109216" y="902208"/>
                  </a:lnTo>
                  <a:lnTo>
                    <a:pt x="2109216" y="344424"/>
                  </a:lnTo>
                  <a:close/>
                </a:path>
                <a:path w="3909059" h="902335">
                  <a:moveTo>
                    <a:pt x="3909060" y="384048"/>
                  </a:moveTo>
                  <a:lnTo>
                    <a:pt x="3598164" y="384048"/>
                  </a:lnTo>
                  <a:lnTo>
                    <a:pt x="3598164" y="902208"/>
                  </a:lnTo>
                  <a:lnTo>
                    <a:pt x="3909060" y="902208"/>
                  </a:lnTo>
                  <a:lnTo>
                    <a:pt x="3909060" y="384048"/>
                  </a:lnTo>
                  <a:close/>
                </a:path>
              </a:pathLst>
            </a:custGeom>
            <a:solidFill>
              <a:srgbClr val="C3CF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0538460" y="2538983"/>
              <a:ext cx="311150" cy="713740"/>
            </a:xfrm>
            <a:custGeom>
              <a:avLst/>
              <a:gdLst/>
              <a:ahLst/>
              <a:cxnLst/>
              <a:rect l="l" t="t" r="r" b="b"/>
              <a:pathLst>
                <a:path w="311150" h="713739">
                  <a:moveTo>
                    <a:pt x="310896" y="0"/>
                  </a:moveTo>
                  <a:lnTo>
                    <a:pt x="0" y="0"/>
                  </a:lnTo>
                  <a:lnTo>
                    <a:pt x="0" y="713231"/>
                  </a:lnTo>
                  <a:lnTo>
                    <a:pt x="310896" y="713231"/>
                  </a:lnTo>
                  <a:lnTo>
                    <a:pt x="310896" y="0"/>
                  </a:lnTo>
                  <a:close/>
                </a:path>
              </a:pathLst>
            </a:custGeom>
            <a:solidFill>
              <a:srgbClr val="6E8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0849355" y="2502407"/>
              <a:ext cx="309880" cy="749935"/>
            </a:xfrm>
            <a:custGeom>
              <a:avLst/>
              <a:gdLst/>
              <a:ahLst/>
              <a:cxnLst/>
              <a:rect l="l" t="t" r="r" b="b"/>
              <a:pathLst>
                <a:path w="309879" h="749935">
                  <a:moveTo>
                    <a:pt x="309372" y="0"/>
                  </a:moveTo>
                  <a:lnTo>
                    <a:pt x="0" y="0"/>
                  </a:lnTo>
                  <a:lnTo>
                    <a:pt x="0" y="749807"/>
                  </a:lnTo>
                  <a:lnTo>
                    <a:pt x="309372" y="749807"/>
                  </a:lnTo>
                  <a:lnTo>
                    <a:pt x="309372" y="0"/>
                  </a:lnTo>
                  <a:close/>
                </a:path>
              </a:pathLst>
            </a:custGeom>
            <a:solidFill>
              <a:srgbClr val="4B6C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9360408" y="2433827"/>
              <a:ext cx="2109470" cy="818515"/>
            </a:xfrm>
            <a:custGeom>
              <a:avLst/>
              <a:gdLst/>
              <a:ahLst/>
              <a:cxnLst/>
              <a:rect l="l" t="t" r="r" b="b"/>
              <a:pathLst>
                <a:path w="2109470" h="818514">
                  <a:moveTo>
                    <a:pt x="309372" y="188976"/>
                  </a:moveTo>
                  <a:lnTo>
                    <a:pt x="0" y="188976"/>
                  </a:lnTo>
                  <a:lnTo>
                    <a:pt x="0" y="818388"/>
                  </a:lnTo>
                  <a:lnTo>
                    <a:pt x="309372" y="818388"/>
                  </a:lnTo>
                  <a:lnTo>
                    <a:pt x="309372" y="188976"/>
                  </a:lnTo>
                  <a:close/>
                </a:path>
                <a:path w="2109470" h="818514">
                  <a:moveTo>
                    <a:pt x="2109216" y="0"/>
                  </a:moveTo>
                  <a:lnTo>
                    <a:pt x="1798320" y="0"/>
                  </a:lnTo>
                  <a:lnTo>
                    <a:pt x="1798320" y="818388"/>
                  </a:lnTo>
                  <a:lnTo>
                    <a:pt x="2109216" y="818388"/>
                  </a:lnTo>
                  <a:lnTo>
                    <a:pt x="2109216" y="0"/>
                  </a:lnTo>
                  <a:close/>
                </a:path>
              </a:pathLst>
            </a:custGeom>
            <a:solidFill>
              <a:srgbClr val="364D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6196584" y="3252216"/>
              <a:ext cx="5396865" cy="0"/>
            </a:xfrm>
            <a:custGeom>
              <a:avLst/>
              <a:gdLst/>
              <a:ahLst/>
              <a:cxnLst/>
              <a:rect l="l" t="t" r="r" b="b"/>
              <a:pathLst>
                <a:path w="5396865" h="0">
                  <a:moveTo>
                    <a:pt x="0" y="0"/>
                  </a:moveTo>
                  <a:lnTo>
                    <a:pt x="539648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471539" y="1981580"/>
              <a:ext cx="4843145" cy="481330"/>
            </a:xfrm>
            <a:custGeom>
              <a:avLst/>
              <a:gdLst/>
              <a:ahLst/>
              <a:cxnLst/>
              <a:rect l="l" t="t" r="r" b="b"/>
              <a:pathLst>
                <a:path w="4843145" h="481330">
                  <a:moveTo>
                    <a:pt x="1244600" y="287147"/>
                  </a:moveTo>
                  <a:lnTo>
                    <a:pt x="1242860" y="285750"/>
                  </a:lnTo>
                  <a:lnTo>
                    <a:pt x="1169035" y="226060"/>
                  </a:lnTo>
                  <a:lnTo>
                    <a:pt x="1162812" y="254304"/>
                  </a:lnTo>
                  <a:lnTo>
                    <a:pt x="6223" y="0"/>
                  </a:lnTo>
                  <a:lnTo>
                    <a:pt x="0" y="28194"/>
                  </a:lnTo>
                  <a:lnTo>
                    <a:pt x="1156576" y="282625"/>
                  </a:lnTo>
                  <a:lnTo>
                    <a:pt x="1150366" y="310896"/>
                  </a:lnTo>
                  <a:lnTo>
                    <a:pt x="1244600" y="287147"/>
                  </a:lnTo>
                  <a:close/>
                </a:path>
                <a:path w="4843145" h="481330">
                  <a:moveTo>
                    <a:pt x="3044444" y="395097"/>
                  </a:moveTo>
                  <a:lnTo>
                    <a:pt x="3020491" y="384810"/>
                  </a:lnTo>
                  <a:lnTo>
                    <a:pt x="2955163" y="356743"/>
                  </a:lnTo>
                  <a:lnTo>
                    <a:pt x="2956801" y="384810"/>
                  </a:lnTo>
                  <a:lnTo>
                    <a:pt x="2956852" y="385648"/>
                  </a:lnTo>
                  <a:lnTo>
                    <a:pt x="1802130" y="452120"/>
                  </a:lnTo>
                  <a:lnTo>
                    <a:pt x="1803908" y="480949"/>
                  </a:lnTo>
                  <a:lnTo>
                    <a:pt x="2958541" y="414604"/>
                  </a:lnTo>
                  <a:lnTo>
                    <a:pt x="2960243" y="443484"/>
                  </a:lnTo>
                  <a:lnTo>
                    <a:pt x="3044444" y="395097"/>
                  </a:lnTo>
                  <a:close/>
                </a:path>
                <a:path w="4843145" h="481330">
                  <a:moveTo>
                    <a:pt x="4842764" y="142113"/>
                  </a:moveTo>
                  <a:lnTo>
                    <a:pt x="4748149" y="120269"/>
                  </a:lnTo>
                  <a:lnTo>
                    <a:pt x="4754918" y="148437"/>
                  </a:lnTo>
                  <a:lnTo>
                    <a:pt x="3597910" y="428117"/>
                  </a:lnTo>
                  <a:lnTo>
                    <a:pt x="3604768" y="456184"/>
                  </a:lnTo>
                  <a:lnTo>
                    <a:pt x="4761700" y="176644"/>
                  </a:lnTo>
                  <a:lnTo>
                    <a:pt x="4768469" y="204724"/>
                  </a:lnTo>
                  <a:lnTo>
                    <a:pt x="4839297" y="145034"/>
                  </a:lnTo>
                  <a:lnTo>
                    <a:pt x="4842764" y="1421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7560564" y="2622804"/>
            <a:ext cx="311150" cy="629920"/>
          </a:xfrm>
          <a:prstGeom prst="rect">
            <a:avLst/>
          </a:prstGeom>
          <a:solidFill>
            <a:srgbClr val="364D6D"/>
          </a:solidFill>
        </p:spPr>
        <p:txBody>
          <a:bodyPr wrap="square" lIns="0" tIns="3365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65"/>
              </a:spcBef>
            </a:pPr>
            <a:endParaRPr sz="1200">
              <a:latin typeface="Times New Roman"/>
              <a:cs typeface="Times New Roman"/>
            </a:endParaRPr>
          </a:p>
          <a:p>
            <a:pPr marL="6350">
              <a:lnSpc>
                <a:spcPct val="100000"/>
              </a:lnSpc>
              <a:spcBef>
                <a:spcPts val="5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5.36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6312789" y="2683002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7.69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6630923" y="2363723"/>
            <a:ext cx="309880" cy="889000"/>
          </a:xfrm>
          <a:prstGeom prst="rect">
            <a:avLst/>
          </a:prstGeom>
          <a:solidFill>
            <a:srgbClr val="9DB0CF"/>
          </a:solidFill>
        </p:spPr>
        <p:txBody>
          <a:bodyPr wrap="square" lIns="0" tIns="1644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95"/>
              </a:spcBef>
            </a:pPr>
            <a:endParaRPr sz="1200">
              <a:latin typeface="Times New Roman"/>
              <a:cs typeface="Times New Roman"/>
            </a:endParaRPr>
          </a:p>
          <a:p>
            <a:pPr marL="5715">
              <a:lnSpc>
                <a:spcPct val="100000"/>
              </a:lnSpc>
            </a:pPr>
            <a:r>
              <a:rPr dirty="0" sz="1200" spc="-20">
                <a:latin typeface="Arial MT"/>
                <a:cs typeface="Arial MT"/>
              </a:rPr>
              <a:t>7.57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6940295" y="2442972"/>
            <a:ext cx="311150" cy="809625"/>
          </a:xfrm>
          <a:prstGeom prst="rect">
            <a:avLst/>
          </a:prstGeom>
          <a:solidFill>
            <a:srgbClr val="6E8DB8"/>
          </a:solidFill>
        </p:spPr>
        <p:txBody>
          <a:bodyPr wrap="square" lIns="0" tIns="12509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85"/>
              </a:spcBef>
            </a:pPr>
            <a:endParaRPr sz="1200">
              <a:latin typeface="Times New Roman"/>
              <a:cs typeface="Times New Roman"/>
            </a:endParaRPr>
          </a:p>
          <a:p>
            <a:pPr marL="5715">
              <a:lnSpc>
                <a:spcPct val="100000"/>
              </a:lnSpc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6.90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8429243" y="2644139"/>
            <a:ext cx="311150" cy="608330"/>
          </a:xfrm>
          <a:prstGeom prst="rect">
            <a:avLst/>
          </a:prstGeom>
          <a:solidFill>
            <a:srgbClr val="9DB0CF"/>
          </a:solidFill>
        </p:spPr>
        <p:txBody>
          <a:bodyPr wrap="square" lIns="0" tIns="241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1200">
              <a:latin typeface="Times New Roman"/>
              <a:cs typeface="Times New Roman"/>
            </a:endParaRPr>
          </a:p>
          <a:p>
            <a:pPr marL="6350">
              <a:lnSpc>
                <a:spcPct val="100000"/>
              </a:lnSpc>
            </a:pPr>
            <a:r>
              <a:rPr dirty="0" sz="1200" spc="-20" b="1">
                <a:latin typeface="Arial"/>
                <a:cs typeface="Arial"/>
              </a:rPr>
              <a:t>5.18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7251192" y="2531364"/>
            <a:ext cx="309880" cy="721360"/>
          </a:xfrm>
          <a:prstGeom prst="rect">
            <a:avLst/>
          </a:prstGeom>
          <a:solidFill>
            <a:srgbClr val="4B6C9C"/>
          </a:solidFill>
        </p:spPr>
        <p:txBody>
          <a:bodyPr wrap="square" lIns="0" tIns="793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25"/>
              </a:spcBef>
            </a:pPr>
            <a:endParaRPr sz="1200">
              <a:latin typeface="Times New Roman"/>
              <a:cs typeface="Times New Roman"/>
            </a:endParaRPr>
          </a:p>
          <a:p>
            <a:pPr marL="6350">
              <a:lnSpc>
                <a:spcPct val="100000"/>
              </a:lnSpc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6.15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8113268" y="2856103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4.75</a:t>
            </a:r>
            <a:endParaRPr sz="12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8740140" y="2676144"/>
            <a:ext cx="309880" cy="576580"/>
          </a:xfrm>
          <a:prstGeom prst="rect">
            <a:avLst/>
          </a:prstGeom>
          <a:solidFill>
            <a:srgbClr val="6E8DB8"/>
          </a:solidFill>
        </p:spPr>
        <p:txBody>
          <a:bodyPr wrap="square" lIns="0" tIns="76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Times New Roman"/>
              <a:cs typeface="Times New Roman"/>
            </a:endParaRPr>
          </a:p>
          <a:p>
            <a:pPr marL="6350">
              <a:lnSpc>
                <a:spcPct val="100000"/>
              </a:lnSpc>
            </a:pP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4.91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9049511" y="2660904"/>
            <a:ext cx="311150" cy="591820"/>
          </a:xfrm>
          <a:prstGeom prst="rect">
            <a:avLst/>
          </a:prstGeom>
          <a:solidFill>
            <a:srgbClr val="4B6C9C"/>
          </a:solidFill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endParaRPr sz="1200">
              <a:latin typeface="Times New Roman"/>
              <a:cs typeface="Times New Roman"/>
            </a:endParaRPr>
          </a:p>
          <a:p>
            <a:pPr marL="6350">
              <a:lnSpc>
                <a:spcPct val="100000"/>
              </a:lnSpc>
            </a:pP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5.04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9354693" y="2819527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5.36</a:t>
            </a:r>
            <a:endParaRPr sz="12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9912222" y="2875279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4.42</a:t>
            </a:r>
            <a:endParaRPr sz="1200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0229088" y="2653283"/>
            <a:ext cx="309880" cy="599440"/>
          </a:xfrm>
          <a:prstGeom prst="rect">
            <a:avLst/>
          </a:prstGeom>
          <a:solidFill>
            <a:srgbClr val="9DB0CF"/>
          </a:solidFill>
        </p:spPr>
        <p:txBody>
          <a:bodyPr wrap="square" lIns="0" tIns="190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0"/>
              </a:spcBef>
            </a:pPr>
            <a:endParaRPr sz="1200">
              <a:latin typeface="Times New Roman"/>
              <a:cs typeface="Times New Roman"/>
            </a:endParaRPr>
          </a:p>
          <a:p>
            <a:pPr marL="6350">
              <a:lnSpc>
                <a:spcPct val="100000"/>
              </a:lnSpc>
              <a:spcBef>
                <a:spcPts val="5"/>
              </a:spcBef>
            </a:pPr>
            <a:r>
              <a:rPr dirty="0" sz="1200" spc="-20" b="1">
                <a:latin typeface="Arial"/>
                <a:cs typeface="Arial"/>
              </a:rPr>
              <a:t>5.10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10507344" y="2725928"/>
            <a:ext cx="9950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8518" sz="1800" spc="-15" b="1">
                <a:solidFill>
                  <a:srgbClr val="FFFFFF"/>
                </a:solidFill>
                <a:latin typeface="Arial"/>
                <a:cs typeface="Arial"/>
              </a:rPr>
              <a:t>6.08</a:t>
            </a:r>
            <a:r>
              <a:rPr dirty="0" baseline="-13888" sz="1800" spc="-15" b="1">
                <a:solidFill>
                  <a:srgbClr val="FFFFFF"/>
                </a:solidFill>
                <a:latin typeface="Arial"/>
                <a:cs typeface="Arial"/>
              </a:rPr>
              <a:t>6.38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6.97</a:t>
            </a:r>
            <a:endParaRPr sz="120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10494518" y="3287014"/>
            <a:ext cx="4114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SUVs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2" name="object 72" descr=""/>
          <p:cNvGrpSpPr/>
          <p:nvPr/>
        </p:nvGrpSpPr>
        <p:grpSpPr>
          <a:xfrm>
            <a:off x="6898957" y="1999297"/>
            <a:ext cx="392430" cy="267335"/>
            <a:chOff x="6898957" y="1999297"/>
            <a:chExt cx="392430" cy="267335"/>
          </a:xfrm>
        </p:grpSpPr>
        <p:sp>
          <p:nvSpPr>
            <p:cNvPr id="73" name="object 73" descr=""/>
            <p:cNvSpPr/>
            <p:nvPr/>
          </p:nvSpPr>
          <p:spPr>
            <a:xfrm>
              <a:off x="6903719" y="2004060"/>
              <a:ext cx="382905" cy="257810"/>
            </a:xfrm>
            <a:custGeom>
              <a:avLst/>
              <a:gdLst/>
              <a:ahLst/>
              <a:cxnLst/>
              <a:rect l="l" t="t" r="r" b="b"/>
              <a:pathLst>
                <a:path w="382904" h="257810">
                  <a:moveTo>
                    <a:pt x="191261" y="0"/>
                  </a:moveTo>
                  <a:lnTo>
                    <a:pt x="140405" y="4600"/>
                  </a:lnTo>
                  <a:lnTo>
                    <a:pt x="94713" y="17582"/>
                  </a:lnTo>
                  <a:lnTo>
                    <a:pt x="56006" y="37718"/>
                  </a:lnTo>
                  <a:lnTo>
                    <a:pt x="26105" y="63782"/>
                  </a:lnTo>
                  <a:lnTo>
                    <a:pt x="0" y="128777"/>
                  </a:lnTo>
                  <a:lnTo>
                    <a:pt x="6829" y="163011"/>
                  </a:lnTo>
                  <a:lnTo>
                    <a:pt x="56006" y="219836"/>
                  </a:lnTo>
                  <a:lnTo>
                    <a:pt x="94713" y="239973"/>
                  </a:lnTo>
                  <a:lnTo>
                    <a:pt x="140405" y="252955"/>
                  </a:lnTo>
                  <a:lnTo>
                    <a:pt x="191261" y="257555"/>
                  </a:lnTo>
                  <a:lnTo>
                    <a:pt x="242118" y="252955"/>
                  </a:lnTo>
                  <a:lnTo>
                    <a:pt x="287810" y="239973"/>
                  </a:lnTo>
                  <a:lnTo>
                    <a:pt x="326516" y="219837"/>
                  </a:lnTo>
                  <a:lnTo>
                    <a:pt x="356418" y="193773"/>
                  </a:lnTo>
                  <a:lnTo>
                    <a:pt x="382524" y="128777"/>
                  </a:lnTo>
                  <a:lnTo>
                    <a:pt x="375694" y="94544"/>
                  </a:lnTo>
                  <a:lnTo>
                    <a:pt x="326517" y="37719"/>
                  </a:lnTo>
                  <a:lnTo>
                    <a:pt x="287810" y="17582"/>
                  </a:lnTo>
                  <a:lnTo>
                    <a:pt x="242118" y="4600"/>
                  </a:lnTo>
                  <a:lnTo>
                    <a:pt x="1912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6903719" y="2004060"/>
              <a:ext cx="382905" cy="257810"/>
            </a:xfrm>
            <a:custGeom>
              <a:avLst/>
              <a:gdLst/>
              <a:ahLst/>
              <a:cxnLst/>
              <a:rect l="l" t="t" r="r" b="b"/>
              <a:pathLst>
                <a:path w="382904" h="257810">
                  <a:moveTo>
                    <a:pt x="0" y="128777"/>
                  </a:moveTo>
                  <a:lnTo>
                    <a:pt x="26105" y="63782"/>
                  </a:lnTo>
                  <a:lnTo>
                    <a:pt x="56006" y="37718"/>
                  </a:lnTo>
                  <a:lnTo>
                    <a:pt x="94713" y="17582"/>
                  </a:lnTo>
                  <a:lnTo>
                    <a:pt x="140405" y="4600"/>
                  </a:lnTo>
                  <a:lnTo>
                    <a:pt x="191261" y="0"/>
                  </a:lnTo>
                  <a:lnTo>
                    <a:pt x="242118" y="4600"/>
                  </a:lnTo>
                  <a:lnTo>
                    <a:pt x="287810" y="17582"/>
                  </a:lnTo>
                  <a:lnTo>
                    <a:pt x="326517" y="37719"/>
                  </a:lnTo>
                  <a:lnTo>
                    <a:pt x="356418" y="63782"/>
                  </a:lnTo>
                  <a:lnTo>
                    <a:pt x="382524" y="128777"/>
                  </a:lnTo>
                  <a:lnTo>
                    <a:pt x="375694" y="163011"/>
                  </a:lnTo>
                  <a:lnTo>
                    <a:pt x="326516" y="219837"/>
                  </a:lnTo>
                  <a:lnTo>
                    <a:pt x="287810" y="239973"/>
                  </a:lnTo>
                  <a:lnTo>
                    <a:pt x="242118" y="252955"/>
                  </a:lnTo>
                  <a:lnTo>
                    <a:pt x="191261" y="257555"/>
                  </a:lnTo>
                  <a:lnTo>
                    <a:pt x="140405" y="252955"/>
                  </a:lnTo>
                  <a:lnTo>
                    <a:pt x="94713" y="239973"/>
                  </a:lnTo>
                  <a:lnTo>
                    <a:pt x="56006" y="219836"/>
                  </a:lnTo>
                  <a:lnTo>
                    <a:pt x="26105" y="193773"/>
                  </a:lnTo>
                  <a:lnTo>
                    <a:pt x="0" y="1287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 txBox="1"/>
          <p:nvPr/>
        </p:nvSpPr>
        <p:spPr>
          <a:xfrm>
            <a:off x="6948678" y="2024634"/>
            <a:ext cx="2971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dirty="0" sz="1200" spc="-25" b="1">
                <a:solidFill>
                  <a:srgbClr val="C00000"/>
                </a:solidFill>
                <a:latin typeface="Arial"/>
                <a:cs typeface="Arial"/>
              </a:rPr>
              <a:t>9%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6" name="object 76" descr=""/>
          <p:cNvGrpSpPr/>
          <p:nvPr/>
        </p:nvGrpSpPr>
        <p:grpSpPr>
          <a:xfrm>
            <a:off x="8672893" y="2137981"/>
            <a:ext cx="2303145" cy="408940"/>
            <a:chOff x="8672893" y="2137981"/>
            <a:chExt cx="2303145" cy="408940"/>
          </a:xfrm>
        </p:grpSpPr>
        <p:sp>
          <p:nvSpPr>
            <p:cNvPr id="77" name="object 77" descr=""/>
            <p:cNvSpPr/>
            <p:nvPr/>
          </p:nvSpPr>
          <p:spPr>
            <a:xfrm>
              <a:off x="8677656" y="2282952"/>
              <a:ext cx="436245" cy="259079"/>
            </a:xfrm>
            <a:custGeom>
              <a:avLst/>
              <a:gdLst/>
              <a:ahLst/>
              <a:cxnLst/>
              <a:rect l="l" t="t" r="r" b="b"/>
              <a:pathLst>
                <a:path w="436245" h="259080">
                  <a:moveTo>
                    <a:pt x="217932" y="0"/>
                  </a:moveTo>
                  <a:lnTo>
                    <a:pt x="159984" y="4630"/>
                  </a:lnTo>
                  <a:lnTo>
                    <a:pt x="107921" y="17695"/>
                  </a:lnTo>
                  <a:lnTo>
                    <a:pt x="63817" y="37957"/>
                  </a:lnTo>
                  <a:lnTo>
                    <a:pt x="29746" y="64177"/>
                  </a:lnTo>
                  <a:lnTo>
                    <a:pt x="0" y="129539"/>
                  </a:lnTo>
                  <a:lnTo>
                    <a:pt x="7782" y="163962"/>
                  </a:lnTo>
                  <a:lnTo>
                    <a:pt x="63817" y="221122"/>
                  </a:lnTo>
                  <a:lnTo>
                    <a:pt x="107921" y="241384"/>
                  </a:lnTo>
                  <a:lnTo>
                    <a:pt x="159984" y="254449"/>
                  </a:lnTo>
                  <a:lnTo>
                    <a:pt x="217932" y="259080"/>
                  </a:lnTo>
                  <a:lnTo>
                    <a:pt x="275879" y="254449"/>
                  </a:lnTo>
                  <a:lnTo>
                    <a:pt x="327942" y="241384"/>
                  </a:lnTo>
                  <a:lnTo>
                    <a:pt x="372046" y="221122"/>
                  </a:lnTo>
                  <a:lnTo>
                    <a:pt x="406117" y="194902"/>
                  </a:lnTo>
                  <a:lnTo>
                    <a:pt x="435864" y="129539"/>
                  </a:lnTo>
                  <a:lnTo>
                    <a:pt x="428081" y="95117"/>
                  </a:lnTo>
                  <a:lnTo>
                    <a:pt x="372046" y="37957"/>
                  </a:lnTo>
                  <a:lnTo>
                    <a:pt x="327942" y="17695"/>
                  </a:lnTo>
                  <a:lnTo>
                    <a:pt x="275879" y="4630"/>
                  </a:lnTo>
                  <a:lnTo>
                    <a:pt x="2179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8677656" y="2282952"/>
              <a:ext cx="436245" cy="259079"/>
            </a:xfrm>
            <a:custGeom>
              <a:avLst/>
              <a:gdLst/>
              <a:ahLst/>
              <a:cxnLst/>
              <a:rect l="l" t="t" r="r" b="b"/>
              <a:pathLst>
                <a:path w="436245" h="259080">
                  <a:moveTo>
                    <a:pt x="0" y="129539"/>
                  </a:moveTo>
                  <a:lnTo>
                    <a:pt x="29746" y="64177"/>
                  </a:lnTo>
                  <a:lnTo>
                    <a:pt x="63817" y="37957"/>
                  </a:lnTo>
                  <a:lnTo>
                    <a:pt x="107921" y="17695"/>
                  </a:lnTo>
                  <a:lnTo>
                    <a:pt x="159984" y="4630"/>
                  </a:lnTo>
                  <a:lnTo>
                    <a:pt x="217932" y="0"/>
                  </a:lnTo>
                  <a:lnTo>
                    <a:pt x="275879" y="4630"/>
                  </a:lnTo>
                  <a:lnTo>
                    <a:pt x="327942" y="17695"/>
                  </a:lnTo>
                  <a:lnTo>
                    <a:pt x="372046" y="37957"/>
                  </a:lnTo>
                  <a:lnTo>
                    <a:pt x="406117" y="64177"/>
                  </a:lnTo>
                  <a:lnTo>
                    <a:pt x="435864" y="129539"/>
                  </a:lnTo>
                  <a:lnTo>
                    <a:pt x="428081" y="163962"/>
                  </a:lnTo>
                  <a:lnTo>
                    <a:pt x="372046" y="221122"/>
                  </a:lnTo>
                  <a:lnTo>
                    <a:pt x="327942" y="241384"/>
                  </a:lnTo>
                  <a:lnTo>
                    <a:pt x="275879" y="254449"/>
                  </a:lnTo>
                  <a:lnTo>
                    <a:pt x="217932" y="259080"/>
                  </a:lnTo>
                  <a:lnTo>
                    <a:pt x="159984" y="254449"/>
                  </a:lnTo>
                  <a:lnTo>
                    <a:pt x="107921" y="241384"/>
                  </a:lnTo>
                  <a:lnTo>
                    <a:pt x="63817" y="221122"/>
                  </a:lnTo>
                  <a:lnTo>
                    <a:pt x="29746" y="194902"/>
                  </a:lnTo>
                  <a:lnTo>
                    <a:pt x="0" y="129539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10415016" y="2142744"/>
              <a:ext cx="556260" cy="259079"/>
            </a:xfrm>
            <a:custGeom>
              <a:avLst/>
              <a:gdLst/>
              <a:ahLst/>
              <a:cxnLst/>
              <a:rect l="l" t="t" r="r" b="b"/>
              <a:pathLst>
                <a:path w="556259" h="259080">
                  <a:moveTo>
                    <a:pt x="278129" y="0"/>
                  </a:moveTo>
                  <a:lnTo>
                    <a:pt x="214337" y="3423"/>
                  </a:lnTo>
                  <a:lnTo>
                    <a:pt x="155787" y="13173"/>
                  </a:lnTo>
                  <a:lnTo>
                    <a:pt x="104147" y="28471"/>
                  </a:lnTo>
                  <a:lnTo>
                    <a:pt x="61082" y="48536"/>
                  </a:lnTo>
                  <a:lnTo>
                    <a:pt x="28258" y="72589"/>
                  </a:lnTo>
                  <a:lnTo>
                    <a:pt x="0" y="129539"/>
                  </a:lnTo>
                  <a:lnTo>
                    <a:pt x="7342" y="159229"/>
                  </a:lnTo>
                  <a:lnTo>
                    <a:pt x="61082" y="210543"/>
                  </a:lnTo>
                  <a:lnTo>
                    <a:pt x="104147" y="230608"/>
                  </a:lnTo>
                  <a:lnTo>
                    <a:pt x="155787" y="245906"/>
                  </a:lnTo>
                  <a:lnTo>
                    <a:pt x="214337" y="255656"/>
                  </a:lnTo>
                  <a:lnTo>
                    <a:pt x="278129" y="259079"/>
                  </a:lnTo>
                  <a:lnTo>
                    <a:pt x="341922" y="255656"/>
                  </a:lnTo>
                  <a:lnTo>
                    <a:pt x="400472" y="245906"/>
                  </a:lnTo>
                  <a:lnTo>
                    <a:pt x="452112" y="230608"/>
                  </a:lnTo>
                  <a:lnTo>
                    <a:pt x="495177" y="210543"/>
                  </a:lnTo>
                  <a:lnTo>
                    <a:pt x="528001" y="186490"/>
                  </a:lnTo>
                  <a:lnTo>
                    <a:pt x="556259" y="129539"/>
                  </a:lnTo>
                  <a:lnTo>
                    <a:pt x="548917" y="99850"/>
                  </a:lnTo>
                  <a:lnTo>
                    <a:pt x="495177" y="48536"/>
                  </a:lnTo>
                  <a:lnTo>
                    <a:pt x="452112" y="28471"/>
                  </a:lnTo>
                  <a:lnTo>
                    <a:pt x="400472" y="13173"/>
                  </a:lnTo>
                  <a:lnTo>
                    <a:pt x="341922" y="3423"/>
                  </a:lnTo>
                  <a:lnTo>
                    <a:pt x="2781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10415016" y="2142744"/>
              <a:ext cx="556260" cy="259079"/>
            </a:xfrm>
            <a:custGeom>
              <a:avLst/>
              <a:gdLst/>
              <a:ahLst/>
              <a:cxnLst/>
              <a:rect l="l" t="t" r="r" b="b"/>
              <a:pathLst>
                <a:path w="556259" h="259080">
                  <a:moveTo>
                    <a:pt x="0" y="129539"/>
                  </a:moveTo>
                  <a:lnTo>
                    <a:pt x="28258" y="72589"/>
                  </a:lnTo>
                  <a:lnTo>
                    <a:pt x="61082" y="48536"/>
                  </a:lnTo>
                  <a:lnTo>
                    <a:pt x="104147" y="28471"/>
                  </a:lnTo>
                  <a:lnTo>
                    <a:pt x="155787" y="13173"/>
                  </a:lnTo>
                  <a:lnTo>
                    <a:pt x="214337" y="3423"/>
                  </a:lnTo>
                  <a:lnTo>
                    <a:pt x="278129" y="0"/>
                  </a:lnTo>
                  <a:lnTo>
                    <a:pt x="341922" y="3423"/>
                  </a:lnTo>
                  <a:lnTo>
                    <a:pt x="400472" y="13173"/>
                  </a:lnTo>
                  <a:lnTo>
                    <a:pt x="452112" y="28471"/>
                  </a:lnTo>
                  <a:lnTo>
                    <a:pt x="495177" y="48536"/>
                  </a:lnTo>
                  <a:lnTo>
                    <a:pt x="528001" y="72589"/>
                  </a:lnTo>
                  <a:lnTo>
                    <a:pt x="556259" y="129539"/>
                  </a:lnTo>
                  <a:lnTo>
                    <a:pt x="548917" y="159229"/>
                  </a:lnTo>
                  <a:lnTo>
                    <a:pt x="495177" y="210543"/>
                  </a:lnTo>
                  <a:lnTo>
                    <a:pt x="452112" y="230608"/>
                  </a:lnTo>
                  <a:lnTo>
                    <a:pt x="400472" y="245906"/>
                  </a:lnTo>
                  <a:lnTo>
                    <a:pt x="341922" y="255656"/>
                  </a:lnTo>
                  <a:lnTo>
                    <a:pt x="278129" y="259079"/>
                  </a:lnTo>
                  <a:lnTo>
                    <a:pt x="214337" y="255656"/>
                  </a:lnTo>
                  <a:lnTo>
                    <a:pt x="155787" y="245906"/>
                  </a:lnTo>
                  <a:lnTo>
                    <a:pt x="104147" y="230608"/>
                  </a:lnTo>
                  <a:lnTo>
                    <a:pt x="61082" y="210543"/>
                  </a:lnTo>
                  <a:lnTo>
                    <a:pt x="28258" y="186490"/>
                  </a:lnTo>
                  <a:lnTo>
                    <a:pt x="0" y="1295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 descr=""/>
          <p:cNvSpPr/>
          <p:nvPr/>
        </p:nvSpPr>
        <p:spPr>
          <a:xfrm>
            <a:off x="6960107" y="3566159"/>
            <a:ext cx="213360" cy="160020"/>
          </a:xfrm>
          <a:custGeom>
            <a:avLst/>
            <a:gdLst/>
            <a:ahLst/>
            <a:cxnLst/>
            <a:rect l="l" t="t" r="r" b="b"/>
            <a:pathLst>
              <a:path w="213359" h="160020">
                <a:moveTo>
                  <a:pt x="213359" y="0"/>
                </a:moveTo>
                <a:lnTo>
                  <a:pt x="0" y="0"/>
                </a:lnTo>
                <a:lnTo>
                  <a:pt x="0" y="160019"/>
                </a:lnTo>
                <a:lnTo>
                  <a:pt x="213359" y="160019"/>
                </a:lnTo>
                <a:lnTo>
                  <a:pt x="213359" y="0"/>
                </a:lnTo>
                <a:close/>
              </a:path>
            </a:pathLst>
          </a:custGeom>
          <a:solidFill>
            <a:srgbClr val="9DB0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/>
          <p:nvPr/>
        </p:nvSpPr>
        <p:spPr>
          <a:xfrm>
            <a:off x="6256020" y="3566159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4" h="160020">
                <a:moveTo>
                  <a:pt x="214884" y="0"/>
                </a:moveTo>
                <a:lnTo>
                  <a:pt x="0" y="0"/>
                </a:lnTo>
                <a:lnTo>
                  <a:pt x="0" y="160019"/>
                </a:lnTo>
                <a:lnTo>
                  <a:pt x="214884" y="160019"/>
                </a:lnTo>
                <a:lnTo>
                  <a:pt x="214884" y="0"/>
                </a:lnTo>
                <a:close/>
              </a:path>
            </a:pathLst>
          </a:custGeom>
          <a:solidFill>
            <a:srgbClr val="C3CF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/>
          <p:nvPr/>
        </p:nvSpPr>
        <p:spPr>
          <a:xfrm>
            <a:off x="7662671" y="3566159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5" h="160020">
                <a:moveTo>
                  <a:pt x="214883" y="0"/>
                </a:moveTo>
                <a:lnTo>
                  <a:pt x="0" y="0"/>
                </a:lnTo>
                <a:lnTo>
                  <a:pt x="0" y="160019"/>
                </a:lnTo>
                <a:lnTo>
                  <a:pt x="214883" y="160019"/>
                </a:lnTo>
                <a:lnTo>
                  <a:pt x="214883" y="0"/>
                </a:lnTo>
                <a:close/>
              </a:path>
            </a:pathLst>
          </a:custGeom>
          <a:solidFill>
            <a:srgbClr val="6E8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/>
          <p:nvPr/>
        </p:nvSpPr>
        <p:spPr>
          <a:xfrm>
            <a:off x="8366759" y="3566159"/>
            <a:ext cx="213360" cy="160020"/>
          </a:xfrm>
          <a:custGeom>
            <a:avLst/>
            <a:gdLst/>
            <a:ahLst/>
            <a:cxnLst/>
            <a:rect l="l" t="t" r="r" b="b"/>
            <a:pathLst>
              <a:path w="213359" h="160020">
                <a:moveTo>
                  <a:pt x="213359" y="0"/>
                </a:moveTo>
                <a:lnTo>
                  <a:pt x="0" y="0"/>
                </a:lnTo>
                <a:lnTo>
                  <a:pt x="0" y="160019"/>
                </a:lnTo>
                <a:lnTo>
                  <a:pt x="213359" y="160019"/>
                </a:lnTo>
                <a:lnTo>
                  <a:pt x="213359" y="0"/>
                </a:lnTo>
                <a:close/>
              </a:path>
            </a:pathLst>
          </a:custGeom>
          <a:solidFill>
            <a:srgbClr val="4B6C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9069323" y="3566159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5" h="160020">
                <a:moveTo>
                  <a:pt x="214883" y="0"/>
                </a:moveTo>
                <a:lnTo>
                  <a:pt x="0" y="0"/>
                </a:lnTo>
                <a:lnTo>
                  <a:pt x="0" y="160019"/>
                </a:lnTo>
                <a:lnTo>
                  <a:pt x="214883" y="160019"/>
                </a:lnTo>
                <a:lnTo>
                  <a:pt x="214883" y="0"/>
                </a:lnTo>
                <a:close/>
              </a:path>
            </a:pathLst>
          </a:custGeom>
          <a:solidFill>
            <a:srgbClr val="364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 txBox="1"/>
          <p:nvPr/>
        </p:nvSpPr>
        <p:spPr>
          <a:xfrm>
            <a:off x="6509766" y="3212846"/>
            <a:ext cx="3180080" cy="53975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algn="ctr" marL="32384">
              <a:lnSpc>
                <a:spcPct val="100000"/>
              </a:lnSpc>
              <a:spcBef>
                <a:spcPts val="680"/>
              </a:spcBef>
              <a:tabLst>
                <a:tab pos="1591310" algn="l"/>
              </a:tabLst>
            </a:pPr>
            <a:r>
              <a:rPr dirty="0" sz="1200" spc="-10">
                <a:latin typeface="Arial MT"/>
                <a:cs typeface="Arial MT"/>
              </a:rPr>
              <a:t>Sedans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b="1">
                <a:latin typeface="Arial"/>
                <a:cs typeface="Arial"/>
              </a:rPr>
              <a:t>Pickup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trucks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85"/>
              </a:spcBef>
              <a:tabLst>
                <a:tab pos="702945" algn="l"/>
                <a:tab pos="1406525" algn="l"/>
                <a:tab pos="2109470" algn="l"/>
                <a:tab pos="2813050" algn="l"/>
              </a:tabLst>
            </a:pPr>
            <a:r>
              <a:rPr dirty="0" sz="1200" spc="-20">
                <a:latin typeface="Arial MT"/>
                <a:cs typeface="Arial MT"/>
              </a:rPr>
              <a:t>2014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2015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2016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2017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7" name="object 87" descr=""/>
          <p:cNvSpPr/>
          <p:nvPr/>
        </p:nvSpPr>
        <p:spPr>
          <a:xfrm>
            <a:off x="6195059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1010411" y="5149596"/>
            <a:ext cx="213360" cy="160020"/>
          </a:xfrm>
          <a:custGeom>
            <a:avLst/>
            <a:gdLst/>
            <a:ahLst/>
            <a:cxnLst/>
            <a:rect l="l" t="t" r="r" b="b"/>
            <a:pathLst>
              <a:path w="213359" h="160020">
                <a:moveTo>
                  <a:pt x="213359" y="0"/>
                </a:moveTo>
                <a:lnTo>
                  <a:pt x="0" y="0"/>
                </a:lnTo>
                <a:lnTo>
                  <a:pt x="0" y="160019"/>
                </a:lnTo>
                <a:lnTo>
                  <a:pt x="213359" y="160019"/>
                </a:lnTo>
                <a:lnTo>
                  <a:pt x="213359" y="0"/>
                </a:lnTo>
                <a:close/>
              </a:path>
            </a:pathLst>
          </a:custGeom>
          <a:solidFill>
            <a:srgbClr val="7E8F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/>
          <p:nvPr/>
        </p:nvSpPr>
        <p:spPr>
          <a:xfrm>
            <a:off x="2058923" y="5149596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4" h="160020">
                <a:moveTo>
                  <a:pt x="214884" y="0"/>
                </a:moveTo>
                <a:lnTo>
                  <a:pt x="0" y="0"/>
                </a:lnTo>
                <a:lnTo>
                  <a:pt x="0" y="160019"/>
                </a:lnTo>
                <a:lnTo>
                  <a:pt x="214884" y="160019"/>
                </a:lnTo>
                <a:lnTo>
                  <a:pt x="214884" y="0"/>
                </a:lnTo>
                <a:close/>
              </a:path>
            </a:pathLst>
          </a:custGeom>
          <a:solidFill>
            <a:srgbClr val="5AA1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/>
          <p:nvPr/>
        </p:nvSpPr>
        <p:spPr>
          <a:xfrm>
            <a:off x="3053333" y="5229605"/>
            <a:ext cx="219075" cy="0"/>
          </a:xfrm>
          <a:custGeom>
            <a:avLst/>
            <a:gdLst/>
            <a:ahLst/>
            <a:cxnLst/>
            <a:rect l="l" t="t" r="r" b="b"/>
            <a:pathLst>
              <a:path w="219075" h="0">
                <a:moveTo>
                  <a:pt x="0" y="0"/>
                </a:moveTo>
                <a:lnTo>
                  <a:pt x="219075" y="0"/>
                </a:lnTo>
              </a:path>
            </a:pathLst>
          </a:custGeom>
          <a:ln w="19812">
            <a:solidFill>
              <a:srgbClr val="297E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 txBox="1"/>
          <p:nvPr/>
        </p:nvSpPr>
        <p:spPr>
          <a:xfrm>
            <a:off x="3064255" y="4864227"/>
            <a:ext cx="2211705" cy="473075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420"/>
              </a:spcBef>
              <a:tabLst>
                <a:tab pos="922019" algn="l"/>
                <a:tab pos="1844675" algn="l"/>
              </a:tabLst>
            </a:pPr>
            <a:r>
              <a:rPr dirty="0" sz="1200" spc="-20">
                <a:latin typeface="Arial MT"/>
                <a:cs typeface="Arial MT"/>
              </a:rPr>
              <a:t>2016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2017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 b="1">
                <a:latin typeface="Arial"/>
                <a:cs typeface="Arial"/>
              </a:rPr>
              <a:t>2018</a:t>
            </a:r>
            <a:endParaRPr sz="1200">
              <a:latin typeface="Arial"/>
              <a:cs typeface="Arial"/>
            </a:endParaRPr>
          </a:p>
          <a:p>
            <a:pPr algn="r" marR="44450">
              <a:lnSpc>
                <a:spcPct val="100000"/>
              </a:lnSpc>
              <a:spcBef>
                <a:spcPts val="320"/>
              </a:spcBef>
            </a:pPr>
            <a:r>
              <a:rPr dirty="0" sz="1200">
                <a:latin typeface="Arial MT"/>
                <a:cs typeface="Arial MT"/>
              </a:rPr>
              <a:t>USA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EVs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as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%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new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sales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1262252" y="5128641"/>
            <a:ext cx="17024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1720" algn="l"/>
              </a:tabLst>
            </a:pPr>
            <a:r>
              <a:rPr dirty="0" sz="1200">
                <a:latin typeface="Arial MT"/>
                <a:cs typeface="Arial MT"/>
              </a:rPr>
              <a:t>USA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ICEs</a:t>
            </a:r>
            <a:r>
              <a:rPr dirty="0" sz="1200">
                <a:latin typeface="Arial MT"/>
                <a:cs typeface="Arial MT"/>
              </a:rPr>
              <a:t>	USA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EVs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6183248" y="3788790"/>
            <a:ext cx="5386705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…</a:t>
            </a:r>
            <a:r>
              <a:rPr dirty="0" u="sng" sz="135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due</a:t>
            </a:r>
            <a:r>
              <a:rPr dirty="0" u="sng" sz="135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</a:t>
            </a:r>
            <a:r>
              <a:rPr dirty="0" u="sng" sz="135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dirty="0" u="sng" sz="135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shift</a:t>
            </a:r>
            <a:r>
              <a:rPr dirty="0" u="sng" sz="135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</a:t>
            </a:r>
            <a:r>
              <a:rPr dirty="0" u="sng" sz="135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preferences,</a:t>
            </a:r>
            <a:r>
              <a:rPr dirty="0" u="sng" sz="1350" spc="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which</a:t>
            </a:r>
            <a:r>
              <a:rPr dirty="0" u="sng" sz="135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is profitable</a:t>
            </a:r>
            <a:r>
              <a:rPr dirty="0" u="sng" sz="135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</a:t>
            </a:r>
            <a:r>
              <a:rPr dirty="0" u="sng" sz="135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car </a:t>
            </a:r>
            <a:r>
              <a:rPr dirty="0" u="sng" sz="135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makers</a:t>
            </a:r>
            <a:endParaRPr sz="1350">
              <a:latin typeface="Arial"/>
              <a:cs typeface="Arial"/>
            </a:endParaRPr>
          </a:p>
        </p:txBody>
      </p:sp>
      <p:sp>
        <p:nvSpPr>
          <p:cNvPr id="94" name="object 94" descr=""/>
          <p:cNvSpPr/>
          <p:nvPr/>
        </p:nvSpPr>
        <p:spPr>
          <a:xfrm>
            <a:off x="4793741" y="3955541"/>
            <a:ext cx="601980" cy="1184275"/>
          </a:xfrm>
          <a:custGeom>
            <a:avLst/>
            <a:gdLst/>
            <a:ahLst/>
            <a:cxnLst/>
            <a:rect l="l" t="t" r="r" b="b"/>
            <a:pathLst>
              <a:path w="601979" h="1184275">
                <a:moveTo>
                  <a:pt x="0" y="1184148"/>
                </a:moveTo>
                <a:lnTo>
                  <a:pt x="601979" y="1184148"/>
                </a:lnTo>
                <a:lnTo>
                  <a:pt x="601979" y="0"/>
                </a:lnTo>
                <a:lnTo>
                  <a:pt x="0" y="0"/>
                </a:lnTo>
                <a:lnTo>
                  <a:pt x="0" y="1184148"/>
                </a:lnTo>
                <a:close/>
              </a:path>
            </a:pathLst>
          </a:custGeom>
          <a:ln w="19811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 txBox="1"/>
          <p:nvPr/>
        </p:nvSpPr>
        <p:spPr>
          <a:xfrm>
            <a:off x="574649" y="216154"/>
            <a:ext cx="370077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GENERAL</a:t>
            </a:r>
            <a:r>
              <a:rPr dirty="0" sz="1600" spc="-4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MOTORS’</a:t>
            </a:r>
            <a:r>
              <a:rPr dirty="0" sz="1600" spc="-10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CORE</a:t>
            </a:r>
            <a:r>
              <a:rPr dirty="0" sz="1600" spc="-5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MARKETS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6" name="object 96" descr=""/>
          <p:cNvSpPr/>
          <p:nvPr/>
        </p:nvSpPr>
        <p:spPr>
          <a:xfrm>
            <a:off x="8052054" y="1858517"/>
            <a:ext cx="3462654" cy="1643380"/>
          </a:xfrm>
          <a:custGeom>
            <a:avLst/>
            <a:gdLst/>
            <a:ahLst/>
            <a:cxnLst/>
            <a:rect l="l" t="t" r="r" b="b"/>
            <a:pathLst>
              <a:path w="3462654" h="1643379">
                <a:moveTo>
                  <a:pt x="0" y="1642872"/>
                </a:moveTo>
                <a:lnTo>
                  <a:pt x="3462528" y="1642872"/>
                </a:lnTo>
                <a:lnTo>
                  <a:pt x="3462528" y="0"/>
                </a:lnTo>
                <a:lnTo>
                  <a:pt x="0" y="0"/>
                </a:lnTo>
                <a:lnTo>
                  <a:pt x="0" y="1642872"/>
                </a:lnTo>
                <a:close/>
              </a:path>
            </a:pathLst>
          </a:custGeom>
          <a:ln w="19812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 txBox="1"/>
          <p:nvPr/>
        </p:nvSpPr>
        <p:spPr>
          <a:xfrm>
            <a:off x="8061959" y="1814194"/>
            <a:ext cx="3442970" cy="69850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774700">
              <a:lnSpc>
                <a:spcPct val="100000"/>
              </a:lnSpc>
              <a:spcBef>
                <a:spcPts val="755"/>
              </a:spcBef>
            </a:pPr>
            <a:r>
              <a:rPr dirty="0" sz="1200" b="1">
                <a:solidFill>
                  <a:srgbClr val="C00000"/>
                </a:solidFill>
                <a:latin typeface="Arial"/>
                <a:cs typeface="Arial"/>
              </a:rPr>
              <a:t>70%</a:t>
            </a:r>
            <a:r>
              <a:rPr dirty="0" sz="1200" spc="-2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dirty="0" sz="1200" spc="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dirty="0" sz="1200" spc="-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C00000"/>
                </a:solidFill>
                <a:latin typeface="Arial"/>
                <a:cs typeface="Arial"/>
              </a:rPr>
              <a:t>US market</a:t>
            </a:r>
            <a:r>
              <a:rPr dirty="0" sz="1200" spc="-3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C00000"/>
                </a:solidFill>
                <a:latin typeface="Arial"/>
                <a:cs typeface="Arial"/>
              </a:rPr>
              <a:t>in</a:t>
            </a:r>
            <a:r>
              <a:rPr dirty="0" sz="1200" spc="1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C00000"/>
                </a:solidFill>
                <a:latin typeface="Arial"/>
                <a:cs typeface="Arial"/>
              </a:rPr>
              <a:t>2018</a:t>
            </a:r>
            <a:endParaRPr sz="1200">
              <a:latin typeface="Arial"/>
              <a:cs typeface="Arial"/>
            </a:endParaRPr>
          </a:p>
          <a:p>
            <a:pPr marL="2436495">
              <a:lnSpc>
                <a:spcPts val="1270"/>
              </a:lnSpc>
              <a:spcBef>
                <a:spcPts val="660"/>
              </a:spcBef>
            </a:pPr>
            <a:r>
              <a:rPr dirty="0" sz="1200" spc="-20" b="1">
                <a:solidFill>
                  <a:srgbClr val="008000"/>
                </a:solidFill>
                <a:latin typeface="Arial"/>
                <a:cs typeface="Arial"/>
              </a:rPr>
              <a:t>+12%</a:t>
            </a:r>
            <a:endParaRPr sz="1200">
              <a:latin typeface="Arial"/>
              <a:cs typeface="Arial"/>
            </a:endParaRPr>
          </a:p>
          <a:p>
            <a:pPr marL="680085">
              <a:lnSpc>
                <a:spcPts val="1270"/>
              </a:lnSpc>
            </a:pPr>
            <a:r>
              <a:rPr dirty="0" sz="1200" spc="-25" b="1">
                <a:solidFill>
                  <a:srgbClr val="008000"/>
                </a:solidFill>
                <a:latin typeface="Arial"/>
                <a:cs typeface="Arial"/>
              </a:rPr>
              <a:t>+3%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8" name="object 9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30855" y="4172711"/>
            <a:ext cx="1028785" cy="542544"/>
          </a:xfrm>
          <a:prstGeom prst="rect">
            <a:avLst/>
          </a:prstGeom>
        </p:spPr>
      </p:pic>
      <p:sp>
        <p:nvSpPr>
          <p:cNvPr id="99" name="object 99" descr=""/>
          <p:cNvSpPr txBox="1"/>
          <p:nvPr/>
        </p:nvSpPr>
        <p:spPr>
          <a:xfrm>
            <a:off x="6274689" y="4746117"/>
            <a:ext cx="160782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1775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Shift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demand</a:t>
            </a:r>
            <a:endParaRPr sz="1200">
              <a:latin typeface="Arial"/>
              <a:cs typeface="Arial"/>
            </a:endParaRPr>
          </a:p>
          <a:p>
            <a:pPr marL="184785" marR="5080" indent="-172720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200" b="1">
                <a:latin typeface="Arial"/>
                <a:cs typeface="Arial"/>
              </a:rPr>
              <a:t>Low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fuel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prices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25">
                <a:latin typeface="Arial MT"/>
                <a:cs typeface="Arial MT"/>
              </a:rPr>
              <a:t>and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strong</a:t>
            </a:r>
            <a:r>
              <a:rPr dirty="0" sz="1200" spc="-10" b="1">
                <a:latin typeface="Arial"/>
                <a:cs typeface="Arial"/>
              </a:rPr>
              <a:t> economy </a:t>
            </a:r>
            <a:r>
              <a:rPr dirty="0" sz="1200">
                <a:latin typeface="Arial MT"/>
                <a:cs typeface="Arial MT"/>
              </a:rPr>
              <a:t>are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incentivizing </a:t>
            </a:r>
            <a:r>
              <a:rPr dirty="0" sz="1200">
                <a:latin typeface="Arial MT"/>
                <a:cs typeface="Arial MT"/>
              </a:rPr>
              <a:t>consumers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25">
                <a:latin typeface="Arial MT"/>
                <a:cs typeface="Arial MT"/>
              </a:rPr>
              <a:t> buy </a:t>
            </a:r>
            <a:r>
              <a:rPr dirty="0" sz="1200">
                <a:latin typeface="Arial MT"/>
                <a:cs typeface="Arial MT"/>
              </a:rPr>
              <a:t>larger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vehicles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7977885" y="4746117"/>
            <a:ext cx="174053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812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Transaction</a:t>
            </a:r>
            <a:r>
              <a:rPr dirty="0" sz="1200" spc="1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prices</a:t>
            </a:r>
            <a:endParaRPr sz="1200">
              <a:latin typeface="Arial"/>
              <a:cs typeface="Arial"/>
            </a:endParaRPr>
          </a:p>
          <a:p>
            <a:pPr marL="184785" marR="5080" indent="-172720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200" b="1">
                <a:latin typeface="Arial"/>
                <a:cs typeface="Arial"/>
              </a:rPr>
              <a:t>SUVs’</a:t>
            </a:r>
            <a:r>
              <a:rPr dirty="0" sz="1200" spc="-8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prices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are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39% </a:t>
            </a:r>
            <a:r>
              <a:rPr dirty="0" sz="1200" b="1">
                <a:latin typeface="Arial"/>
                <a:cs typeface="Arial"/>
              </a:rPr>
              <a:t>to 51%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higher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than </a:t>
            </a:r>
            <a:r>
              <a:rPr dirty="0" sz="1200" b="1">
                <a:latin typeface="Arial"/>
                <a:cs typeface="Arial"/>
              </a:rPr>
              <a:t>sedans</a:t>
            </a:r>
            <a:r>
              <a:rPr dirty="0" sz="1200">
                <a:latin typeface="Arial MT"/>
                <a:cs typeface="Arial MT"/>
              </a:rPr>
              <a:t>,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but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have </a:t>
            </a:r>
            <a:r>
              <a:rPr dirty="0" sz="1200">
                <a:latin typeface="Arial MT"/>
                <a:cs typeface="Arial MT"/>
              </a:rPr>
              <a:t>minimal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additional </a:t>
            </a:r>
            <a:r>
              <a:rPr dirty="0" sz="1200">
                <a:latin typeface="Arial MT"/>
                <a:cs typeface="Arial MT"/>
              </a:rPr>
              <a:t>manufacturing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cost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9815830" y="4746117"/>
            <a:ext cx="175260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528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Luxury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models</a:t>
            </a:r>
            <a:endParaRPr sz="1200">
              <a:latin typeface="Arial"/>
              <a:cs typeface="Arial"/>
            </a:endParaRPr>
          </a:p>
          <a:p>
            <a:pPr marL="184785" marR="135890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Consumers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are </a:t>
            </a:r>
            <a:r>
              <a:rPr dirty="0" sz="1200">
                <a:latin typeface="Arial MT"/>
                <a:cs typeface="Arial MT"/>
              </a:rPr>
              <a:t>increasingly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willing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to </a:t>
            </a:r>
            <a:r>
              <a:rPr dirty="0" sz="1200">
                <a:latin typeface="Arial MT"/>
                <a:cs typeface="Arial MT"/>
              </a:rPr>
              <a:t>pay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$70,000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to</a:t>
            </a:r>
            <a:endParaRPr sz="1200">
              <a:latin typeface="Arial"/>
              <a:cs typeface="Arial"/>
            </a:endParaRPr>
          </a:p>
          <a:p>
            <a:pPr marL="184785" marR="508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$100,000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for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modified </a:t>
            </a:r>
            <a:r>
              <a:rPr dirty="0" sz="1200" b="1">
                <a:latin typeface="Arial"/>
                <a:cs typeface="Arial"/>
              </a:rPr>
              <a:t>pickup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trucks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02" name="object 10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10216" y="4052315"/>
            <a:ext cx="1161287" cy="771144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72271" y="4064508"/>
            <a:ext cx="1170431" cy="7772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3355"/>
                <a:gridCol w="1195705"/>
                <a:gridCol w="1443355"/>
                <a:gridCol w="243204"/>
                <a:gridCol w="1199514"/>
                <a:gridCol w="243204"/>
                <a:gridCol w="1199514"/>
                <a:gridCol w="243204"/>
                <a:gridCol w="1199515"/>
                <a:gridCol w="243204"/>
                <a:gridCol w="1199515"/>
                <a:gridCol w="921384"/>
              </a:tblGrid>
              <a:tr h="202565">
                <a:tc>
                  <a:txBody>
                    <a:bodyPr/>
                    <a:lstStyle/>
                    <a:p>
                      <a:pPr marL="30353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47688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14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marL="31242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04519" y="1434211"/>
            <a:ext cx="1710055" cy="43116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00" b="1">
                <a:latin typeface="Arial"/>
                <a:cs typeface="Arial"/>
              </a:rPr>
              <a:t>Vehicles in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25" b="1">
                <a:latin typeface="Arial"/>
                <a:cs typeface="Arial"/>
              </a:rPr>
              <a:t> </a:t>
            </a:r>
            <a:r>
              <a:rPr dirty="0" sz="1300" spc="-25" b="1">
                <a:latin typeface="Arial"/>
                <a:cs typeface="Arial"/>
              </a:rPr>
              <a:t>US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00">
                <a:latin typeface="Arial MT"/>
                <a:cs typeface="Arial MT"/>
              </a:rPr>
              <a:t>Percent</a:t>
            </a:r>
            <a:r>
              <a:rPr dirty="0" sz="1300" spc="5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of</a:t>
            </a:r>
            <a:r>
              <a:rPr dirty="0" sz="1300" spc="6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sales,</a:t>
            </a:r>
            <a:r>
              <a:rPr dirty="0" sz="1300" spc="40">
                <a:latin typeface="Arial MT"/>
                <a:cs typeface="Arial MT"/>
              </a:rPr>
              <a:t> </a:t>
            </a:r>
            <a:r>
              <a:rPr dirty="0" sz="1300" spc="-20">
                <a:latin typeface="Arial MT"/>
                <a:cs typeface="Arial MT"/>
              </a:rPr>
              <a:t>2018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835910" y="1432306"/>
            <a:ext cx="1383030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00" b="1">
                <a:latin typeface="Arial"/>
                <a:cs typeface="Arial"/>
              </a:rPr>
              <a:t>CAGR</a:t>
            </a:r>
            <a:r>
              <a:rPr dirty="0" sz="1300" spc="1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2014-</a:t>
            </a:r>
            <a:r>
              <a:rPr dirty="0" sz="1300" spc="-20" b="1">
                <a:latin typeface="Arial"/>
                <a:cs typeface="Arial"/>
              </a:rPr>
              <a:t>2018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547742" y="1433321"/>
            <a:ext cx="1836420" cy="43116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00" b="1">
                <a:latin typeface="Arial"/>
                <a:cs typeface="Arial"/>
              </a:rPr>
              <a:t>EV</a:t>
            </a:r>
            <a:r>
              <a:rPr dirty="0" sz="1300" spc="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models</a:t>
            </a:r>
            <a:r>
              <a:rPr dirty="0" sz="1300" spc="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</a:t>
            </a:r>
            <a:r>
              <a:rPr dirty="0" sz="1300" spc="5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segment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00">
                <a:latin typeface="Arial MT"/>
                <a:cs typeface="Arial MT"/>
              </a:rPr>
              <a:t>Current</a:t>
            </a:r>
            <a:r>
              <a:rPr dirty="0" sz="1300" spc="70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models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307838" y="3699764"/>
            <a:ext cx="295275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-20">
                <a:latin typeface="Arial MT"/>
                <a:cs typeface="Arial MT"/>
              </a:rPr>
              <a:t>Soul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90744" y="3392423"/>
            <a:ext cx="522731" cy="262127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8999981" y="2408301"/>
            <a:ext cx="612140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>
                <a:latin typeface="Arial MT"/>
                <a:cs typeface="Arial MT"/>
              </a:rPr>
              <a:t>Mission </a:t>
            </a:r>
            <a:r>
              <a:rPr dirty="0" sz="1050" spc="-50">
                <a:latin typeface="Arial MT"/>
                <a:cs typeface="Arial MT"/>
              </a:rPr>
              <a:t>E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62288" y="1988820"/>
            <a:ext cx="280415" cy="37642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0659" y="4020311"/>
            <a:ext cx="326136" cy="326136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5136896" y="4369053"/>
            <a:ext cx="614045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>
                <a:latin typeface="Arial MT"/>
                <a:cs typeface="Arial MT"/>
              </a:rPr>
              <a:t>X5</a:t>
            </a:r>
            <a:r>
              <a:rPr dirty="0" sz="1050" spc="5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Xdrive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18684" y="4011220"/>
            <a:ext cx="354993" cy="344318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4423917" y="4369053"/>
            <a:ext cx="560070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>
                <a:latin typeface="Arial MT"/>
                <a:cs typeface="Arial MT"/>
              </a:rPr>
              <a:t>XC90</a:t>
            </a:r>
            <a:r>
              <a:rPr dirty="0" sz="1050" spc="15">
                <a:latin typeface="Arial MT"/>
                <a:cs typeface="Arial MT"/>
              </a:rPr>
              <a:t> </a:t>
            </a:r>
            <a:r>
              <a:rPr dirty="0" sz="1050" spc="-25">
                <a:latin typeface="Arial MT"/>
                <a:cs typeface="Arial MT"/>
              </a:rPr>
              <a:t>T8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95006" y="3360420"/>
            <a:ext cx="494951" cy="310895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6055233" y="3717416"/>
            <a:ext cx="175260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-25">
                <a:latin typeface="Arial MT"/>
                <a:cs typeface="Arial MT"/>
              </a:rPr>
              <a:t>e6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154149" y="4024645"/>
            <a:ext cx="317517" cy="320278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10065511" y="4369053"/>
            <a:ext cx="529590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>
                <a:latin typeface="Arial MT"/>
                <a:cs typeface="Arial MT"/>
              </a:rPr>
              <a:t>BUDD-</a:t>
            </a:r>
            <a:r>
              <a:rPr dirty="0" sz="1050" spc="-50">
                <a:latin typeface="Arial MT"/>
                <a:cs typeface="Arial MT"/>
              </a:rPr>
              <a:t>e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62299" y="3392423"/>
            <a:ext cx="568404" cy="210312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9152890" y="3699764"/>
            <a:ext cx="598170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>
                <a:latin typeface="Arial MT"/>
                <a:cs typeface="Arial MT"/>
              </a:rPr>
              <a:t>Q6</a:t>
            </a:r>
            <a:r>
              <a:rPr dirty="0" sz="1050" spc="1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e-</a:t>
            </a:r>
            <a:r>
              <a:rPr dirty="0" sz="1050" spc="-20">
                <a:latin typeface="Arial MT"/>
                <a:cs typeface="Arial MT"/>
              </a:rPr>
              <a:t>tron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28359" y="4093336"/>
            <a:ext cx="512063" cy="265430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5961379" y="4366386"/>
            <a:ext cx="477520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>
                <a:latin typeface="Arial MT"/>
                <a:cs typeface="Arial MT"/>
              </a:rPr>
              <a:t>I-</a:t>
            </a:r>
            <a:r>
              <a:rPr dirty="0" sz="1050" spc="-20">
                <a:latin typeface="Arial MT"/>
                <a:cs typeface="Arial MT"/>
              </a:rPr>
              <a:t>PACE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459723" y="4069079"/>
            <a:ext cx="437387" cy="228600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8499729" y="4369053"/>
            <a:ext cx="340360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-20">
                <a:latin typeface="Arial MT"/>
                <a:cs typeface="Arial MT"/>
              </a:rPr>
              <a:t>Kona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476981" y="3342132"/>
            <a:ext cx="288618" cy="306294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8509507" y="3699764"/>
            <a:ext cx="220979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-25">
                <a:latin typeface="Arial MT"/>
                <a:cs typeface="Arial MT"/>
              </a:rPr>
              <a:t>EQ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46716" y="4011220"/>
            <a:ext cx="354993" cy="344318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9329166" y="4369053"/>
            <a:ext cx="364490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-20">
                <a:latin typeface="Arial MT"/>
                <a:cs typeface="Arial MT"/>
              </a:rPr>
              <a:t>XC40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97547" y="1991616"/>
            <a:ext cx="316019" cy="318767"/>
          </a:xfrm>
          <a:prstGeom prst="rect">
            <a:avLst/>
          </a:prstGeom>
        </p:spPr>
      </p:pic>
      <p:sp>
        <p:nvSpPr>
          <p:cNvPr id="33" name="object 33" descr=""/>
          <p:cNvSpPr txBox="1"/>
          <p:nvPr/>
        </p:nvSpPr>
        <p:spPr>
          <a:xfrm>
            <a:off x="8575929" y="2408301"/>
            <a:ext cx="161925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-25">
                <a:latin typeface="Arial MT"/>
                <a:cs typeface="Arial MT"/>
              </a:rPr>
              <a:t>ID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24828" y="3363467"/>
            <a:ext cx="445007" cy="304799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6552692" y="3717416"/>
            <a:ext cx="597535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>
                <a:latin typeface="Arial MT"/>
                <a:cs typeface="Arial MT"/>
              </a:rPr>
              <a:t>RAV4</a:t>
            </a:r>
            <a:r>
              <a:rPr dirty="0" sz="1050" spc="20">
                <a:latin typeface="Arial MT"/>
                <a:cs typeface="Arial MT"/>
              </a:rPr>
              <a:t> </a:t>
            </a:r>
            <a:r>
              <a:rPr dirty="0" sz="1050" spc="-25">
                <a:latin typeface="Arial MT"/>
                <a:cs typeface="Arial MT"/>
              </a:rPr>
              <a:t>EV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683502" y="2408301"/>
            <a:ext cx="287020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-20">
                <a:latin typeface="Arial MT"/>
                <a:cs typeface="Arial MT"/>
              </a:rPr>
              <a:t>Leaf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630608" y="2007181"/>
            <a:ext cx="395347" cy="342752"/>
          </a:xfrm>
          <a:prstGeom prst="rect">
            <a:avLst/>
          </a:prstGeom>
        </p:spPr>
      </p:pic>
      <p:sp>
        <p:nvSpPr>
          <p:cNvPr id="38" name="object 38" descr=""/>
          <p:cNvSpPr txBox="1"/>
          <p:nvPr/>
        </p:nvSpPr>
        <p:spPr>
          <a:xfrm>
            <a:off x="7300341" y="2408301"/>
            <a:ext cx="424180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>
                <a:latin typeface="Arial MT"/>
                <a:cs typeface="Arial MT"/>
              </a:rPr>
              <a:t>i-</a:t>
            </a:r>
            <a:r>
              <a:rPr dirty="0" sz="1050" spc="-20">
                <a:latin typeface="Arial MT"/>
                <a:cs typeface="Arial MT"/>
              </a:rPr>
              <a:t>MiEV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330465" y="1994887"/>
            <a:ext cx="355041" cy="309429"/>
          </a:xfrm>
          <a:prstGeom prst="rect">
            <a:avLst/>
          </a:prstGeom>
        </p:spPr>
      </p:pic>
      <p:sp>
        <p:nvSpPr>
          <p:cNvPr id="40" name="object 40" descr=""/>
          <p:cNvSpPr txBox="1"/>
          <p:nvPr/>
        </p:nvSpPr>
        <p:spPr>
          <a:xfrm>
            <a:off x="7247635" y="3034029"/>
            <a:ext cx="522605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>
                <a:latin typeface="Arial MT"/>
                <a:cs typeface="Arial MT"/>
              </a:rPr>
              <a:t>Focus</a:t>
            </a:r>
            <a:r>
              <a:rPr dirty="0" sz="1050" spc="25">
                <a:latin typeface="Arial MT"/>
                <a:cs typeface="Arial MT"/>
              </a:rPr>
              <a:t> </a:t>
            </a:r>
            <a:r>
              <a:rPr dirty="0" sz="1050" spc="-50">
                <a:latin typeface="Arial MT"/>
                <a:cs typeface="Arial MT"/>
              </a:rPr>
              <a:t>E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149083" y="2645664"/>
            <a:ext cx="714755" cy="446531"/>
          </a:xfrm>
          <a:prstGeom prst="rect">
            <a:avLst/>
          </a:prstGeom>
        </p:spPr>
      </p:pic>
      <p:sp>
        <p:nvSpPr>
          <p:cNvPr id="42" name="object 42" descr=""/>
          <p:cNvSpPr txBox="1"/>
          <p:nvPr/>
        </p:nvSpPr>
        <p:spPr>
          <a:xfrm>
            <a:off x="5259451" y="3034029"/>
            <a:ext cx="378460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>
                <a:latin typeface="Arial MT"/>
                <a:cs typeface="Arial MT"/>
              </a:rPr>
              <a:t>E-</a:t>
            </a:r>
            <a:r>
              <a:rPr dirty="0" sz="1050" spc="-20">
                <a:latin typeface="Arial MT"/>
                <a:cs typeface="Arial MT"/>
              </a:rPr>
              <a:t>golf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43" name="object 4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91065" y="2710944"/>
            <a:ext cx="317517" cy="318767"/>
          </a:xfrm>
          <a:prstGeom prst="rect">
            <a:avLst/>
          </a:prstGeom>
        </p:spPr>
      </p:pic>
      <p:sp>
        <p:nvSpPr>
          <p:cNvPr id="44" name="object 44" descr=""/>
          <p:cNvSpPr txBox="1"/>
          <p:nvPr/>
        </p:nvSpPr>
        <p:spPr>
          <a:xfrm>
            <a:off x="6143625" y="2408301"/>
            <a:ext cx="132080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-25">
                <a:latin typeface="Arial MT"/>
                <a:cs typeface="Arial MT"/>
              </a:rPr>
              <a:t>i3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45" name="object 4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45708" y="1988820"/>
            <a:ext cx="326136" cy="326136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545279" y="2016556"/>
            <a:ext cx="272745" cy="351332"/>
          </a:xfrm>
          <a:prstGeom prst="rect">
            <a:avLst/>
          </a:prstGeom>
        </p:spPr>
      </p:pic>
      <p:sp>
        <p:nvSpPr>
          <p:cNvPr id="47" name="object 47" descr=""/>
          <p:cNvSpPr txBox="1"/>
          <p:nvPr/>
        </p:nvSpPr>
        <p:spPr>
          <a:xfrm>
            <a:off x="4373626" y="2367534"/>
            <a:ext cx="634365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>
                <a:latin typeface="Arial MT"/>
                <a:cs typeface="Arial MT"/>
              </a:rPr>
              <a:t>Model</a:t>
            </a:r>
            <a:r>
              <a:rPr dirty="0" sz="1050" spc="-5">
                <a:latin typeface="Arial MT"/>
                <a:cs typeface="Arial MT"/>
              </a:rPr>
              <a:t> </a:t>
            </a:r>
            <a:r>
              <a:rPr dirty="0" sz="1050" spc="-25">
                <a:latin typeface="Arial MT"/>
                <a:cs typeface="Arial MT"/>
              </a:rPr>
              <a:t>S/3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574235" y="2688640"/>
            <a:ext cx="272745" cy="351332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552899" y="3334816"/>
            <a:ext cx="272745" cy="351332"/>
          </a:xfrm>
          <a:prstGeom prst="rect">
            <a:avLst/>
          </a:prstGeom>
        </p:spPr>
      </p:pic>
      <p:sp>
        <p:nvSpPr>
          <p:cNvPr id="50" name="object 50" descr=""/>
          <p:cNvSpPr txBox="1"/>
          <p:nvPr/>
        </p:nvSpPr>
        <p:spPr>
          <a:xfrm>
            <a:off x="4436109" y="3715892"/>
            <a:ext cx="521334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>
                <a:latin typeface="Arial MT"/>
                <a:cs typeface="Arial MT"/>
              </a:rPr>
              <a:t>Model</a:t>
            </a:r>
            <a:r>
              <a:rPr dirty="0" sz="1050" spc="-5">
                <a:latin typeface="Arial MT"/>
                <a:cs typeface="Arial MT"/>
              </a:rPr>
              <a:t> </a:t>
            </a:r>
            <a:r>
              <a:rPr dirty="0" sz="1050" spc="-50">
                <a:latin typeface="Arial MT"/>
                <a:cs typeface="Arial MT"/>
              </a:rPr>
              <a:t>X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4430648" y="3034029"/>
            <a:ext cx="574040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-10">
                <a:latin typeface="Arial MT"/>
                <a:cs typeface="Arial MT"/>
              </a:rPr>
              <a:t>Roadster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5158232" y="2408301"/>
            <a:ext cx="680085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>
                <a:latin typeface="Arial MT"/>
                <a:cs typeface="Arial MT"/>
              </a:rPr>
              <a:t>Chevy</a:t>
            </a:r>
            <a:r>
              <a:rPr dirty="0" sz="1050" spc="15">
                <a:latin typeface="Arial MT"/>
                <a:cs typeface="Arial MT"/>
              </a:rPr>
              <a:t> </a:t>
            </a:r>
            <a:r>
              <a:rPr dirty="0" sz="1050" spc="-20">
                <a:latin typeface="Arial MT"/>
                <a:cs typeface="Arial MT"/>
              </a:rPr>
              <a:t>Bolt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353811" y="2007194"/>
            <a:ext cx="286512" cy="287863"/>
          </a:xfrm>
          <a:prstGeom prst="rect">
            <a:avLst/>
          </a:prstGeom>
        </p:spPr>
      </p:pic>
      <p:sp>
        <p:nvSpPr>
          <p:cNvPr id="54" name="object 54" descr=""/>
          <p:cNvSpPr txBox="1"/>
          <p:nvPr/>
        </p:nvSpPr>
        <p:spPr>
          <a:xfrm>
            <a:off x="5970270" y="3034029"/>
            <a:ext cx="447040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>
                <a:latin typeface="Arial MT"/>
                <a:cs typeface="Arial MT"/>
              </a:rPr>
              <a:t>Ioniq</a:t>
            </a:r>
            <a:r>
              <a:rPr dirty="0" sz="1050" spc="-10">
                <a:latin typeface="Arial MT"/>
                <a:cs typeface="Arial MT"/>
              </a:rPr>
              <a:t> </a:t>
            </a:r>
            <a:r>
              <a:rPr dirty="0" sz="1050" spc="-50">
                <a:latin typeface="Arial MT"/>
                <a:cs typeface="Arial MT"/>
              </a:rPr>
              <a:t>E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55" name="object 5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72555" y="2755392"/>
            <a:ext cx="438912" cy="22860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64452" y="2706623"/>
            <a:ext cx="324611" cy="324612"/>
          </a:xfrm>
          <a:prstGeom prst="rect">
            <a:avLst/>
          </a:prstGeom>
        </p:spPr>
      </p:pic>
      <p:sp>
        <p:nvSpPr>
          <p:cNvPr id="57" name="object 57" descr=""/>
          <p:cNvSpPr txBox="1"/>
          <p:nvPr/>
        </p:nvSpPr>
        <p:spPr>
          <a:xfrm>
            <a:off x="6762368" y="3034029"/>
            <a:ext cx="132080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-25">
                <a:latin typeface="Arial MT"/>
                <a:cs typeface="Arial MT"/>
              </a:rPr>
              <a:t>i8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58" name="object 5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516111" y="4753355"/>
            <a:ext cx="350520" cy="30480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232847" y="4733848"/>
            <a:ext cx="272745" cy="351332"/>
          </a:xfrm>
          <a:prstGeom prst="rect">
            <a:avLst/>
          </a:prstGeom>
        </p:spPr>
      </p:pic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1008380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 b="1">
                <a:latin typeface="Arial"/>
                <a:cs typeface="Arial"/>
              </a:rPr>
              <a:t>USA</a:t>
            </a:r>
            <a:r>
              <a:rPr dirty="0" spc="-7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|</a:t>
            </a:r>
            <a:r>
              <a:rPr dirty="0" spc="-30" b="1">
                <a:latin typeface="Arial"/>
                <a:cs typeface="Arial"/>
              </a:rPr>
              <a:t> </a:t>
            </a:r>
            <a:r>
              <a:rPr dirty="0"/>
              <a:t>Major</a:t>
            </a:r>
            <a:r>
              <a:rPr dirty="0" spc="-25"/>
              <a:t> </a:t>
            </a:r>
            <a:r>
              <a:rPr dirty="0"/>
              <a:t>car</a:t>
            </a:r>
            <a:r>
              <a:rPr dirty="0" spc="-35"/>
              <a:t> </a:t>
            </a:r>
            <a:r>
              <a:rPr dirty="0"/>
              <a:t>manufacturers</a:t>
            </a:r>
            <a:r>
              <a:rPr dirty="0" spc="-60"/>
              <a:t> </a:t>
            </a:r>
            <a:r>
              <a:rPr dirty="0"/>
              <a:t>are,</a:t>
            </a:r>
            <a:r>
              <a:rPr dirty="0" spc="-30"/>
              <a:t> </a:t>
            </a:r>
            <a:r>
              <a:rPr dirty="0"/>
              <a:t>therefore,</a:t>
            </a:r>
            <a:r>
              <a:rPr dirty="0" spc="-55"/>
              <a:t> </a:t>
            </a:r>
            <a:r>
              <a:rPr dirty="0"/>
              <a:t>readying</a:t>
            </a:r>
            <a:r>
              <a:rPr dirty="0" spc="-40"/>
              <a:t> </a:t>
            </a:r>
            <a:r>
              <a:rPr dirty="0"/>
              <a:t>their</a:t>
            </a:r>
            <a:r>
              <a:rPr dirty="0" spc="-25"/>
              <a:t> </a:t>
            </a:r>
            <a:r>
              <a:rPr dirty="0"/>
              <a:t>product</a:t>
            </a:r>
            <a:r>
              <a:rPr dirty="0" spc="-50"/>
              <a:t> </a:t>
            </a:r>
            <a:r>
              <a:rPr dirty="0"/>
              <a:t>portfolios</a:t>
            </a:r>
            <a:r>
              <a:rPr dirty="0" spc="-35"/>
              <a:t> </a:t>
            </a:r>
            <a:r>
              <a:rPr dirty="0"/>
              <a:t>for</a:t>
            </a:r>
            <a:r>
              <a:rPr dirty="0" spc="-25"/>
              <a:t> </a:t>
            </a:r>
            <a:r>
              <a:rPr dirty="0"/>
              <a:t>a</a:t>
            </a:r>
            <a:r>
              <a:rPr dirty="0" spc="-25"/>
              <a:t> </a:t>
            </a:r>
            <a:r>
              <a:rPr dirty="0" spc="-10"/>
              <a:t>soon-</a:t>
            </a:r>
          </a:p>
          <a:p>
            <a:pPr marL="12700">
              <a:lnSpc>
                <a:spcPts val="2280"/>
              </a:lnSpc>
            </a:pPr>
            <a:r>
              <a:rPr dirty="0" spc="-10"/>
              <a:t>to-</a:t>
            </a:r>
            <a:r>
              <a:rPr dirty="0"/>
              <a:t>be-</a:t>
            </a:r>
            <a:r>
              <a:rPr dirty="0" spc="-10"/>
              <a:t>the-</a:t>
            </a:r>
            <a:r>
              <a:rPr dirty="0"/>
              <a:t>present</a:t>
            </a:r>
            <a:r>
              <a:rPr dirty="0" spc="-60"/>
              <a:t> </a:t>
            </a:r>
            <a:r>
              <a:rPr dirty="0"/>
              <a:t>future,</a:t>
            </a:r>
            <a:r>
              <a:rPr dirty="0" spc="-45"/>
              <a:t> </a:t>
            </a:r>
            <a:r>
              <a:rPr dirty="0"/>
              <a:t>in</a:t>
            </a:r>
            <a:r>
              <a:rPr dirty="0" spc="-15"/>
              <a:t> </a:t>
            </a:r>
            <a:r>
              <a:rPr dirty="0"/>
              <a:t>which</a:t>
            </a:r>
            <a:r>
              <a:rPr dirty="0" spc="-30"/>
              <a:t> </a:t>
            </a:r>
            <a:r>
              <a:rPr dirty="0"/>
              <a:t>their</a:t>
            </a:r>
            <a:r>
              <a:rPr dirty="0" spc="-35"/>
              <a:t> </a:t>
            </a:r>
            <a:r>
              <a:rPr dirty="0"/>
              <a:t>core</a:t>
            </a:r>
            <a:r>
              <a:rPr dirty="0" spc="-40"/>
              <a:t> </a:t>
            </a:r>
            <a:r>
              <a:rPr dirty="0"/>
              <a:t>customers</a:t>
            </a:r>
            <a:r>
              <a:rPr dirty="0" spc="-45"/>
              <a:t> </a:t>
            </a:r>
            <a:r>
              <a:rPr dirty="0"/>
              <a:t>want</a:t>
            </a:r>
            <a:r>
              <a:rPr dirty="0" spc="-30"/>
              <a:t> </a:t>
            </a:r>
            <a:r>
              <a:rPr dirty="0"/>
              <a:t>their</a:t>
            </a:r>
            <a:r>
              <a:rPr dirty="0" spc="-35"/>
              <a:t> </a:t>
            </a:r>
            <a:r>
              <a:rPr dirty="0"/>
              <a:t>favorite</a:t>
            </a:r>
            <a:r>
              <a:rPr dirty="0" spc="-30"/>
              <a:t> </a:t>
            </a:r>
            <a:r>
              <a:rPr dirty="0"/>
              <a:t>cars</a:t>
            </a:r>
            <a:r>
              <a:rPr dirty="0" spc="-45"/>
              <a:t> </a:t>
            </a:r>
            <a:r>
              <a:rPr dirty="0"/>
              <a:t>to</a:t>
            </a:r>
            <a:r>
              <a:rPr dirty="0" spc="-25"/>
              <a:t> </a:t>
            </a:r>
            <a:r>
              <a:rPr dirty="0"/>
              <a:t>be</a:t>
            </a:r>
            <a:r>
              <a:rPr dirty="0" spc="-30"/>
              <a:t> </a:t>
            </a:r>
            <a:r>
              <a:rPr dirty="0" spc="-25"/>
              <a:t>EVs</a:t>
            </a:r>
          </a:p>
        </p:txBody>
      </p:sp>
      <p:grpSp>
        <p:nvGrpSpPr>
          <p:cNvPr id="61" name="object 61" descr=""/>
          <p:cNvGrpSpPr/>
          <p:nvPr/>
        </p:nvGrpSpPr>
        <p:grpSpPr>
          <a:xfrm>
            <a:off x="499618" y="1921573"/>
            <a:ext cx="11115675" cy="3996690"/>
            <a:chOff x="499618" y="1921573"/>
            <a:chExt cx="11115675" cy="3996690"/>
          </a:xfrm>
        </p:grpSpPr>
        <p:sp>
          <p:nvSpPr>
            <p:cNvPr id="62" name="object 62" descr=""/>
            <p:cNvSpPr/>
            <p:nvPr/>
          </p:nvSpPr>
          <p:spPr>
            <a:xfrm>
              <a:off x="509778" y="3294125"/>
              <a:ext cx="11095355" cy="1318260"/>
            </a:xfrm>
            <a:custGeom>
              <a:avLst/>
              <a:gdLst/>
              <a:ahLst/>
              <a:cxnLst/>
              <a:rect l="l" t="t" r="r" b="b"/>
              <a:pathLst>
                <a:path w="11095355" h="1318260">
                  <a:moveTo>
                    <a:pt x="11017250" y="0"/>
                  </a:moveTo>
                  <a:lnTo>
                    <a:pt x="0" y="0"/>
                  </a:lnTo>
                </a:path>
                <a:path w="11095355" h="1318260">
                  <a:moveTo>
                    <a:pt x="11094974" y="1318260"/>
                  </a:moveTo>
                  <a:lnTo>
                    <a:pt x="77723" y="1318260"/>
                  </a:lnTo>
                </a:path>
              </a:pathLst>
            </a:custGeom>
            <a:ln w="19812">
              <a:solidFill>
                <a:srgbClr val="34477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216151" y="4879847"/>
              <a:ext cx="1000125" cy="737870"/>
            </a:xfrm>
            <a:custGeom>
              <a:avLst/>
              <a:gdLst/>
              <a:ahLst/>
              <a:cxnLst/>
              <a:rect l="l" t="t" r="r" b="b"/>
              <a:pathLst>
                <a:path w="1000125" h="737870">
                  <a:moveTo>
                    <a:pt x="999744" y="0"/>
                  </a:moveTo>
                  <a:lnTo>
                    <a:pt x="0" y="0"/>
                  </a:lnTo>
                  <a:lnTo>
                    <a:pt x="0" y="737615"/>
                  </a:lnTo>
                  <a:lnTo>
                    <a:pt x="999744" y="737615"/>
                  </a:lnTo>
                  <a:lnTo>
                    <a:pt x="999744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216152" y="2220467"/>
              <a:ext cx="1300480" cy="2068195"/>
            </a:xfrm>
            <a:custGeom>
              <a:avLst/>
              <a:gdLst/>
              <a:ahLst/>
              <a:cxnLst/>
              <a:rect l="l" t="t" r="r" b="b"/>
              <a:pathLst>
                <a:path w="1300480" h="2068195">
                  <a:moveTo>
                    <a:pt x="999744" y="0"/>
                  </a:moveTo>
                  <a:lnTo>
                    <a:pt x="0" y="0"/>
                  </a:lnTo>
                  <a:lnTo>
                    <a:pt x="0" y="739140"/>
                  </a:lnTo>
                  <a:lnTo>
                    <a:pt x="999744" y="739140"/>
                  </a:lnTo>
                  <a:lnTo>
                    <a:pt x="999744" y="0"/>
                  </a:lnTo>
                  <a:close/>
                </a:path>
                <a:path w="1300480" h="2068195">
                  <a:moveTo>
                    <a:pt x="1299972" y="1330464"/>
                  </a:moveTo>
                  <a:lnTo>
                    <a:pt x="0" y="1330464"/>
                  </a:lnTo>
                  <a:lnTo>
                    <a:pt x="0" y="2068068"/>
                  </a:lnTo>
                  <a:lnTo>
                    <a:pt x="1299972" y="2068068"/>
                  </a:lnTo>
                  <a:lnTo>
                    <a:pt x="1299972" y="1330464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216151" y="1926335"/>
              <a:ext cx="0" cy="3987165"/>
            </a:xfrm>
            <a:custGeom>
              <a:avLst/>
              <a:gdLst/>
              <a:ahLst/>
              <a:cxnLst/>
              <a:rect l="l" t="t" r="r" b="b"/>
              <a:pathLst>
                <a:path w="0" h="3987165">
                  <a:moveTo>
                    <a:pt x="0" y="0"/>
                  </a:moveTo>
                  <a:lnTo>
                    <a:pt x="0" y="398678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 descr=""/>
          <p:cNvSpPr txBox="1"/>
          <p:nvPr/>
        </p:nvSpPr>
        <p:spPr>
          <a:xfrm>
            <a:off x="2551557" y="3802507"/>
            <a:ext cx="459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39.4%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643229" y="5049139"/>
            <a:ext cx="4845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4135" marR="5080" indent="-52069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Pickup trucks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584403" y="2481834"/>
            <a:ext cx="5435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Sedans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711504" y="3812540"/>
            <a:ext cx="4152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SUVs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2251329" y="2472054"/>
            <a:ext cx="459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30.3%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2251329" y="5131434"/>
            <a:ext cx="459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30.3%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2" name="object 72" descr=""/>
          <p:cNvGrpSpPr/>
          <p:nvPr/>
        </p:nvGrpSpPr>
        <p:grpSpPr>
          <a:xfrm>
            <a:off x="581977" y="1921573"/>
            <a:ext cx="11046460" cy="4005579"/>
            <a:chOff x="581977" y="1921573"/>
            <a:chExt cx="11046460" cy="4005579"/>
          </a:xfrm>
        </p:grpSpPr>
        <p:sp>
          <p:nvSpPr>
            <p:cNvPr id="73" name="object 73" descr=""/>
            <p:cNvSpPr/>
            <p:nvPr/>
          </p:nvSpPr>
          <p:spPr>
            <a:xfrm>
              <a:off x="586740" y="1926335"/>
              <a:ext cx="11036935" cy="0"/>
            </a:xfrm>
            <a:custGeom>
              <a:avLst/>
              <a:gdLst/>
              <a:ahLst/>
              <a:cxnLst/>
              <a:rect l="l" t="t" r="r" b="b"/>
              <a:pathLst>
                <a:path w="11036935" h="0">
                  <a:moveTo>
                    <a:pt x="0" y="0"/>
                  </a:moveTo>
                  <a:lnTo>
                    <a:pt x="1103642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4384548" y="5317997"/>
              <a:ext cx="4843780" cy="604520"/>
            </a:xfrm>
            <a:custGeom>
              <a:avLst/>
              <a:gdLst/>
              <a:ahLst/>
              <a:cxnLst/>
              <a:rect l="l" t="t" r="r" b="b"/>
              <a:pathLst>
                <a:path w="4843780" h="604520">
                  <a:moveTo>
                    <a:pt x="4772913" y="182117"/>
                  </a:moveTo>
                  <a:lnTo>
                    <a:pt x="70357" y="182117"/>
                  </a:lnTo>
                  <a:lnTo>
                    <a:pt x="42969" y="187646"/>
                  </a:lnTo>
                  <a:lnTo>
                    <a:pt x="20605" y="202723"/>
                  </a:lnTo>
                  <a:lnTo>
                    <a:pt x="5528" y="225087"/>
                  </a:lnTo>
                  <a:lnTo>
                    <a:pt x="0" y="252475"/>
                  </a:lnTo>
                  <a:lnTo>
                    <a:pt x="0" y="533907"/>
                  </a:lnTo>
                  <a:lnTo>
                    <a:pt x="5528" y="561296"/>
                  </a:lnTo>
                  <a:lnTo>
                    <a:pt x="20605" y="583660"/>
                  </a:lnTo>
                  <a:lnTo>
                    <a:pt x="42969" y="598737"/>
                  </a:lnTo>
                  <a:lnTo>
                    <a:pt x="70357" y="604265"/>
                  </a:lnTo>
                  <a:lnTo>
                    <a:pt x="4772913" y="604265"/>
                  </a:lnTo>
                  <a:lnTo>
                    <a:pt x="4800302" y="598737"/>
                  </a:lnTo>
                  <a:lnTo>
                    <a:pt x="4822666" y="583660"/>
                  </a:lnTo>
                  <a:lnTo>
                    <a:pt x="4837743" y="561296"/>
                  </a:lnTo>
                  <a:lnTo>
                    <a:pt x="4843272" y="533907"/>
                  </a:lnTo>
                  <a:lnTo>
                    <a:pt x="4843272" y="252475"/>
                  </a:lnTo>
                  <a:lnTo>
                    <a:pt x="4837743" y="225087"/>
                  </a:lnTo>
                  <a:lnTo>
                    <a:pt x="4822666" y="202723"/>
                  </a:lnTo>
                  <a:lnTo>
                    <a:pt x="4800302" y="187646"/>
                  </a:lnTo>
                  <a:lnTo>
                    <a:pt x="4772913" y="182117"/>
                  </a:lnTo>
                  <a:close/>
                </a:path>
                <a:path w="4843780" h="604520">
                  <a:moveTo>
                    <a:pt x="970914" y="0"/>
                  </a:moveTo>
                  <a:lnTo>
                    <a:pt x="807212" y="182117"/>
                  </a:lnTo>
                  <a:lnTo>
                    <a:pt x="2018029" y="182117"/>
                  </a:lnTo>
                  <a:lnTo>
                    <a:pt x="970914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4384548" y="5317997"/>
              <a:ext cx="4843780" cy="604520"/>
            </a:xfrm>
            <a:custGeom>
              <a:avLst/>
              <a:gdLst/>
              <a:ahLst/>
              <a:cxnLst/>
              <a:rect l="l" t="t" r="r" b="b"/>
              <a:pathLst>
                <a:path w="4843780" h="604520">
                  <a:moveTo>
                    <a:pt x="0" y="252475"/>
                  </a:moveTo>
                  <a:lnTo>
                    <a:pt x="5528" y="225087"/>
                  </a:lnTo>
                  <a:lnTo>
                    <a:pt x="20605" y="202723"/>
                  </a:lnTo>
                  <a:lnTo>
                    <a:pt x="42969" y="187646"/>
                  </a:lnTo>
                  <a:lnTo>
                    <a:pt x="70357" y="182117"/>
                  </a:lnTo>
                  <a:lnTo>
                    <a:pt x="807212" y="182117"/>
                  </a:lnTo>
                  <a:lnTo>
                    <a:pt x="970914" y="0"/>
                  </a:lnTo>
                  <a:lnTo>
                    <a:pt x="2018029" y="182117"/>
                  </a:lnTo>
                  <a:lnTo>
                    <a:pt x="4772913" y="182117"/>
                  </a:lnTo>
                  <a:lnTo>
                    <a:pt x="4800302" y="187646"/>
                  </a:lnTo>
                  <a:lnTo>
                    <a:pt x="4822666" y="202723"/>
                  </a:lnTo>
                  <a:lnTo>
                    <a:pt x="4837743" y="225087"/>
                  </a:lnTo>
                  <a:lnTo>
                    <a:pt x="4843272" y="252475"/>
                  </a:lnTo>
                  <a:lnTo>
                    <a:pt x="4843272" y="358013"/>
                  </a:lnTo>
                  <a:lnTo>
                    <a:pt x="4843272" y="533907"/>
                  </a:lnTo>
                  <a:lnTo>
                    <a:pt x="4837743" y="561296"/>
                  </a:lnTo>
                  <a:lnTo>
                    <a:pt x="4822666" y="583660"/>
                  </a:lnTo>
                  <a:lnTo>
                    <a:pt x="4800302" y="598737"/>
                  </a:lnTo>
                  <a:lnTo>
                    <a:pt x="4772913" y="604265"/>
                  </a:lnTo>
                  <a:lnTo>
                    <a:pt x="2018029" y="604265"/>
                  </a:lnTo>
                  <a:lnTo>
                    <a:pt x="807212" y="604265"/>
                  </a:lnTo>
                  <a:lnTo>
                    <a:pt x="70357" y="604265"/>
                  </a:lnTo>
                  <a:lnTo>
                    <a:pt x="42969" y="598737"/>
                  </a:lnTo>
                  <a:lnTo>
                    <a:pt x="20605" y="583660"/>
                  </a:lnTo>
                  <a:lnTo>
                    <a:pt x="5528" y="561296"/>
                  </a:lnTo>
                  <a:lnTo>
                    <a:pt x="0" y="533907"/>
                  </a:lnTo>
                  <a:lnTo>
                    <a:pt x="0" y="358013"/>
                  </a:lnTo>
                  <a:lnTo>
                    <a:pt x="0" y="252475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 descr=""/>
          <p:cNvSpPr txBox="1"/>
          <p:nvPr/>
        </p:nvSpPr>
        <p:spPr>
          <a:xfrm>
            <a:off x="3365119" y="2461005"/>
            <a:ext cx="327660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00" b="1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dirty="0" sz="1300" spc="-25" b="1">
                <a:solidFill>
                  <a:srgbClr val="C00000"/>
                </a:solidFill>
                <a:latin typeface="Arial"/>
                <a:cs typeface="Arial"/>
              </a:rPr>
              <a:t>9%</a:t>
            </a:r>
            <a:endParaRPr sz="1300">
              <a:latin typeface="Arial"/>
              <a:cs typeface="Arial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3296539" y="3793616"/>
            <a:ext cx="463550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00" spc="-20" b="1">
                <a:solidFill>
                  <a:srgbClr val="008000"/>
                </a:solidFill>
                <a:latin typeface="Arial"/>
                <a:cs typeface="Arial"/>
              </a:rPr>
              <a:t>+12%</a:t>
            </a:r>
            <a:endParaRPr sz="130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3343783" y="5137530"/>
            <a:ext cx="369570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00" spc="-25" b="1">
                <a:solidFill>
                  <a:srgbClr val="008000"/>
                </a:solidFill>
                <a:latin typeface="Arial"/>
                <a:cs typeface="Arial"/>
              </a:rPr>
              <a:t>+3%</a:t>
            </a:r>
            <a:endParaRPr sz="130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4501641" y="5125973"/>
            <a:ext cx="4592955" cy="594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00500" marR="65405" indent="-139065">
              <a:lnSpc>
                <a:spcPct val="101899"/>
              </a:lnSpc>
              <a:spcBef>
                <a:spcPts val="95"/>
              </a:spcBef>
            </a:pPr>
            <a:r>
              <a:rPr dirty="0" sz="1050" spc="-10">
                <a:latin typeface="Arial MT"/>
                <a:cs typeface="Arial MT"/>
              </a:rPr>
              <a:t>Workhorse </a:t>
            </a:r>
            <a:r>
              <a:rPr dirty="0" sz="1050">
                <a:latin typeface="Arial MT"/>
                <a:cs typeface="Arial MT"/>
              </a:rPr>
              <a:t>W-</a:t>
            </a:r>
            <a:r>
              <a:rPr dirty="0" sz="1050" spc="-25">
                <a:latin typeface="Arial MT"/>
                <a:cs typeface="Arial MT"/>
              </a:rPr>
              <a:t>15*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Limited</a:t>
            </a:r>
            <a:r>
              <a:rPr dirty="0" sz="1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availability</a:t>
            </a:r>
            <a:r>
              <a:rPr dirty="0" sz="1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EV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models</a:t>
            </a:r>
            <a:r>
              <a:rPr dirty="0" sz="12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growing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highly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profitable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574649" y="5631831"/>
            <a:ext cx="10852150" cy="657860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3939540">
              <a:lnSpc>
                <a:spcPct val="100000"/>
              </a:lnSpc>
              <a:spcBef>
                <a:spcPts val="595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pickup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truck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segment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represents</a:t>
            </a:r>
            <a:r>
              <a:rPr dirty="0" sz="1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huge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market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opportunity</a:t>
            </a: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19600"/>
              </a:lnSpc>
              <a:spcBef>
                <a:spcPts val="170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W-15</a:t>
            </a:r>
            <a:r>
              <a:rPr dirty="0" sz="1000" spc="-6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is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pure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BEV,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but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plug-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range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extended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electric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pickup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(PHEV) </a:t>
            </a:r>
            <a:r>
              <a:rPr dirty="0" sz="1000">
                <a:latin typeface="Arial MT"/>
                <a:cs typeface="Arial MT"/>
              </a:rPr>
              <a:t>designed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for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fleets.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Workhorse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have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previously manufactured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trucks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for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Fed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Ex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U.S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Postal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Service;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General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Motors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(2016,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2019b),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Companies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website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574649" y="216154"/>
            <a:ext cx="370077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GENERAL</a:t>
            </a:r>
            <a:r>
              <a:rPr dirty="0" sz="1600" spc="-4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MOTORS’</a:t>
            </a:r>
            <a:r>
              <a:rPr dirty="0" sz="1600" spc="-10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CORE</a:t>
            </a:r>
            <a:r>
              <a:rPr dirty="0" sz="1600" spc="-5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MARKETS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8514333" y="1433321"/>
            <a:ext cx="1833880" cy="43116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00" b="1">
                <a:latin typeface="Arial"/>
                <a:cs typeface="Arial"/>
              </a:rPr>
              <a:t>EV</a:t>
            </a:r>
            <a:r>
              <a:rPr dirty="0" sz="1300" spc="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models</a:t>
            </a:r>
            <a:r>
              <a:rPr dirty="0" sz="1300" spc="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</a:t>
            </a:r>
            <a:r>
              <a:rPr dirty="0" sz="1300" spc="5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segment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300">
                <a:latin typeface="Arial MT"/>
                <a:cs typeface="Arial MT"/>
              </a:rPr>
              <a:t>Announced</a:t>
            </a:r>
            <a:r>
              <a:rPr dirty="0" sz="1300" spc="110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models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83" name="object 83" descr=""/>
          <p:cNvGrpSpPr/>
          <p:nvPr/>
        </p:nvGrpSpPr>
        <p:grpSpPr>
          <a:xfrm>
            <a:off x="9218806" y="3374135"/>
            <a:ext cx="1885950" cy="1666875"/>
            <a:chOff x="9218806" y="3374135"/>
            <a:chExt cx="1885950" cy="1666875"/>
          </a:xfrm>
        </p:grpSpPr>
        <p:pic>
          <p:nvPicPr>
            <p:cNvPr id="84" name="object 8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18806" y="4814691"/>
              <a:ext cx="592575" cy="22632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39172" y="3374135"/>
              <a:ext cx="326135" cy="32461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31779" y="3383584"/>
              <a:ext cx="272745" cy="351332"/>
            </a:xfrm>
            <a:prstGeom prst="rect">
              <a:avLst/>
            </a:prstGeom>
          </p:spPr>
        </p:pic>
      </p:grpSp>
      <p:sp>
        <p:nvSpPr>
          <p:cNvPr id="87" name="object 87" descr=""/>
          <p:cNvSpPr txBox="1"/>
          <p:nvPr/>
        </p:nvSpPr>
        <p:spPr>
          <a:xfrm>
            <a:off x="9127363" y="5133847"/>
            <a:ext cx="1663064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2645" sz="1575">
                <a:latin typeface="Arial MT"/>
                <a:cs typeface="Arial MT"/>
              </a:rPr>
              <a:t>F-150</a:t>
            </a:r>
            <a:r>
              <a:rPr dirty="0" baseline="2645" sz="1575" spc="7">
                <a:latin typeface="Arial MT"/>
                <a:cs typeface="Arial MT"/>
              </a:rPr>
              <a:t> </a:t>
            </a:r>
            <a:r>
              <a:rPr dirty="0" baseline="2645" sz="1575">
                <a:latin typeface="Arial MT"/>
                <a:cs typeface="Arial MT"/>
              </a:rPr>
              <a:t>electric</a:t>
            </a:r>
            <a:r>
              <a:rPr dirty="0" baseline="2645" sz="1575" spc="52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Pickup</a:t>
            </a:r>
            <a:r>
              <a:rPr dirty="0" sz="1050" spc="10">
                <a:latin typeface="Arial MT"/>
                <a:cs typeface="Arial MT"/>
              </a:rPr>
              <a:t> </a:t>
            </a:r>
            <a:r>
              <a:rPr dirty="0" sz="1050" spc="-20">
                <a:latin typeface="Arial MT"/>
                <a:cs typeface="Arial MT"/>
              </a:rPr>
              <a:t>truck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10207879" y="3737864"/>
            <a:ext cx="193675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-25">
                <a:latin typeface="Arial MT"/>
                <a:cs typeface="Arial MT"/>
              </a:rPr>
              <a:t>X3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10696702" y="3749802"/>
            <a:ext cx="521334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>
                <a:latin typeface="Arial MT"/>
                <a:cs typeface="Arial MT"/>
              </a:rPr>
              <a:t>Model</a:t>
            </a:r>
            <a:r>
              <a:rPr dirty="0" sz="1050" spc="-5">
                <a:latin typeface="Arial MT"/>
                <a:cs typeface="Arial MT"/>
              </a:rPr>
              <a:t> </a:t>
            </a:r>
            <a:r>
              <a:rPr dirty="0" sz="1050" spc="-50">
                <a:latin typeface="Arial MT"/>
                <a:cs typeface="Arial MT"/>
              </a:rPr>
              <a:t>Y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90" name="object 90" descr=""/>
          <p:cNvGrpSpPr/>
          <p:nvPr/>
        </p:nvGrpSpPr>
        <p:grpSpPr>
          <a:xfrm>
            <a:off x="8401811" y="2046557"/>
            <a:ext cx="2038350" cy="1047750"/>
            <a:chOff x="8401811" y="2046557"/>
            <a:chExt cx="2038350" cy="1047750"/>
          </a:xfrm>
        </p:grpSpPr>
        <p:pic>
          <p:nvPicPr>
            <p:cNvPr id="91" name="object 9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01811" y="2523744"/>
              <a:ext cx="569976" cy="569976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77745" y="2046557"/>
              <a:ext cx="661893" cy="299052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7903" y="2599944"/>
              <a:ext cx="281907" cy="376427"/>
            </a:xfrm>
            <a:prstGeom prst="rect">
              <a:avLst/>
            </a:prstGeom>
          </p:spPr>
        </p:pic>
      </p:grpSp>
      <p:sp>
        <p:nvSpPr>
          <p:cNvPr id="94" name="object 94" descr=""/>
          <p:cNvSpPr txBox="1"/>
          <p:nvPr/>
        </p:nvSpPr>
        <p:spPr>
          <a:xfrm>
            <a:off x="9049257" y="3019805"/>
            <a:ext cx="466725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-10">
                <a:latin typeface="Arial MT"/>
                <a:cs typeface="Arial MT"/>
              </a:rPr>
              <a:t>Taycan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8563736" y="2978023"/>
            <a:ext cx="186055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-25">
                <a:latin typeface="Arial MT"/>
                <a:cs typeface="Arial MT"/>
              </a:rPr>
              <a:t>XJ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9820147" y="2408301"/>
            <a:ext cx="581025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>
                <a:latin typeface="Arial MT"/>
                <a:cs typeface="Arial MT"/>
              </a:rPr>
              <a:t>Rapide</a:t>
            </a:r>
            <a:r>
              <a:rPr dirty="0" sz="1050" spc="-25">
                <a:latin typeface="Arial MT"/>
                <a:cs typeface="Arial MT"/>
              </a:rPr>
              <a:t> </a:t>
            </a:r>
            <a:r>
              <a:rPr dirty="0" sz="1050" spc="-50">
                <a:latin typeface="Arial MT"/>
                <a:cs typeface="Arial MT"/>
              </a:rPr>
              <a:t>E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97" name="object 97" descr=""/>
          <p:cNvGrpSpPr/>
          <p:nvPr/>
        </p:nvGrpSpPr>
        <p:grpSpPr>
          <a:xfrm>
            <a:off x="9668256" y="2641092"/>
            <a:ext cx="1571625" cy="1713230"/>
            <a:chOff x="9668256" y="2641092"/>
            <a:chExt cx="1571625" cy="1713230"/>
          </a:xfrm>
        </p:grpSpPr>
        <p:pic>
          <p:nvPicPr>
            <p:cNvPr id="98" name="object 9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68256" y="2641092"/>
              <a:ext cx="774192" cy="32766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693908" y="4081272"/>
              <a:ext cx="545592" cy="272795"/>
            </a:xfrm>
            <a:prstGeom prst="rect">
              <a:avLst/>
            </a:prstGeom>
          </p:spPr>
        </p:pic>
      </p:grpSp>
      <p:sp>
        <p:nvSpPr>
          <p:cNvPr id="100" name="object 100" descr=""/>
          <p:cNvSpPr txBox="1"/>
          <p:nvPr/>
        </p:nvSpPr>
        <p:spPr>
          <a:xfrm>
            <a:off x="10830559" y="4369053"/>
            <a:ext cx="274955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-20">
                <a:latin typeface="Arial MT"/>
                <a:cs typeface="Arial MT"/>
              </a:rPr>
              <a:t>Niro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9819893" y="3019805"/>
            <a:ext cx="471170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-10">
                <a:latin typeface="Arial MT"/>
                <a:cs typeface="Arial MT"/>
              </a:rPr>
              <a:t>Electric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102" name="object 10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704576" y="2017776"/>
            <a:ext cx="574548" cy="365760"/>
          </a:xfrm>
          <a:prstGeom prst="rect">
            <a:avLst/>
          </a:prstGeom>
        </p:spPr>
      </p:pic>
      <p:sp>
        <p:nvSpPr>
          <p:cNvPr id="103" name="object 103" descr=""/>
          <p:cNvSpPr txBox="1"/>
          <p:nvPr/>
        </p:nvSpPr>
        <p:spPr>
          <a:xfrm>
            <a:off x="10693400" y="2408301"/>
            <a:ext cx="611505" cy="1885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>
                <a:latin typeface="Arial MT"/>
                <a:cs typeface="Arial MT"/>
              </a:rPr>
              <a:t>Urban</a:t>
            </a:r>
            <a:r>
              <a:rPr dirty="0" sz="1050" spc="-5">
                <a:latin typeface="Arial MT"/>
                <a:cs typeface="Arial MT"/>
              </a:rPr>
              <a:t> </a:t>
            </a:r>
            <a:r>
              <a:rPr dirty="0" sz="1050" spc="-25">
                <a:latin typeface="Arial MT"/>
                <a:cs typeface="Arial MT"/>
              </a:rPr>
              <a:t>EV</a:t>
            </a:r>
            <a:endParaRPr sz="10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08448" cy="685799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858767" y="0"/>
            <a:ext cx="8330565" cy="6858000"/>
            <a:chOff x="3858767" y="0"/>
            <a:chExt cx="8330565" cy="6858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0"/>
              <a:ext cx="6092952" cy="6857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8599" y="0"/>
              <a:ext cx="4037076" cy="685799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858768" y="0"/>
              <a:ext cx="4528185" cy="6858000"/>
            </a:xfrm>
            <a:custGeom>
              <a:avLst/>
              <a:gdLst/>
              <a:ahLst/>
              <a:cxnLst/>
              <a:rect l="l" t="t" r="r" b="b"/>
              <a:pathLst>
                <a:path w="4528184" h="6858000">
                  <a:moveTo>
                    <a:pt x="30784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07848" y="6858000"/>
                  </a:lnTo>
                  <a:lnTo>
                    <a:pt x="307848" y="0"/>
                  </a:lnTo>
                  <a:close/>
                </a:path>
                <a:path w="4528184" h="6858000">
                  <a:moveTo>
                    <a:pt x="4527804" y="0"/>
                  </a:moveTo>
                  <a:lnTo>
                    <a:pt x="4219956" y="0"/>
                  </a:lnTo>
                  <a:lnTo>
                    <a:pt x="4219943" y="6858000"/>
                  </a:lnTo>
                  <a:lnTo>
                    <a:pt x="4527804" y="6858000"/>
                  </a:lnTo>
                  <a:lnTo>
                    <a:pt x="45278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E3D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399794" y="3303270"/>
            <a:ext cx="1104900" cy="1106805"/>
          </a:xfrm>
          <a:custGeom>
            <a:avLst/>
            <a:gdLst/>
            <a:ahLst/>
            <a:cxnLst/>
            <a:rect l="l" t="t" r="r" b="b"/>
            <a:pathLst>
              <a:path w="1104900" h="1106804">
                <a:moveTo>
                  <a:pt x="0" y="553211"/>
                </a:moveTo>
                <a:lnTo>
                  <a:pt x="2028" y="505474"/>
                </a:lnTo>
                <a:lnTo>
                  <a:pt x="8002" y="458865"/>
                </a:lnTo>
                <a:lnTo>
                  <a:pt x="17756" y="413550"/>
                </a:lnTo>
                <a:lnTo>
                  <a:pt x="31124" y="369696"/>
                </a:lnTo>
                <a:lnTo>
                  <a:pt x="47940" y="327468"/>
                </a:lnTo>
                <a:lnTo>
                  <a:pt x="68038" y="287032"/>
                </a:lnTo>
                <a:lnTo>
                  <a:pt x="91251" y="248555"/>
                </a:lnTo>
                <a:lnTo>
                  <a:pt x="117415" y="212203"/>
                </a:lnTo>
                <a:lnTo>
                  <a:pt x="146363" y="178140"/>
                </a:lnTo>
                <a:lnTo>
                  <a:pt x="177929" y="146534"/>
                </a:lnTo>
                <a:lnTo>
                  <a:pt x="211947" y="117550"/>
                </a:lnTo>
                <a:lnTo>
                  <a:pt x="248251" y="91355"/>
                </a:lnTo>
                <a:lnTo>
                  <a:pt x="286676" y="68114"/>
                </a:lnTo>
                <a:lnTo>
                  <a:pt x="327054" y="47993"/>
                </a:lnTo>
                <a:lnTo>
                  <a:pt x="369221" y="31158"/>
                </a:lnTo>
                <a:lnTo>
                  <a:pt x="413009" y="17775"/>
                </a:lnTo>
                <a:lnTo>
                  <a:pt x="458255" y="8010"/>
                </a:lnTo>
                <a:lnTo>
                  <a:pt x="504790" y="2030"/>
                </a:lnTo>
                <a:lnTo>
                  <a:pt x="552450" y="0"/>
                </a:lnTo>
                <a:lnTo>
                  <a:pt x="600109" y="2030"/>
                </a:lnTo>
                <a:lnTo>
                  <a:pt x="646644" y="8010"/>
                </a:lnTo>
                <a:lnTo>
                  <a:pt x="691890" y="17775"/>
                </a:lnTo>
                <a:lnTo>
                  <a:pt x="735678" y="31158"/>
                </a:lnTo>
                <a:lnTo>
                  <a:pt x="777845" y="47993"/>
                </a:lnTo>
                <a:lnTo>
                  <a:pt x="818223" y="68114"/>
                </a:lnTo>
                <a:lnTo>
                  <a:pt x="856648" y="91355"/>
                </a:lnTo>
                <a:lnTo>
                  <a:pt x="892952" y="117550"/>
                </a:lnTo>
                <a:lnTo>
                  <a:pt x="926970" y="146534"/>
                </a:lnTo>
                <a:lnTo>
                  <a:pt x="958536" y="178140"/>
                </a:lnTo>
                <a:lnTo>
                  <a:pt x="987484" y="212203"/>
                </a:lnTo>
                <a:lnTo>
                  <a:pt x="1013648" y="248555"/>
                </a:lnTo>
                <a:lnTo>
                  <a:pt x="1036861" y="287032"/>
                </a:lnTo>
                <a:lnTo>
                  <a:pt x="1056959" y="327468"/>
                </a:lnTo>
                <a:lnTo>
                  <a:pt x="1073775" y="369696"/>
                </a:lnTo>
                <a:lnTo>
                  <a:pt x="1087143" y="413550"/>
                </a:lnTo>
                <a:lnTo>
                  <a:pt x="1096897" y="458865"/>
                </a:lnTo>
                <a:lnTo>
                  <a:pt x="1102871" y="505474"/>
                </a:lnTo>
                <a:lnTo>
                  <a:pt x="1104900" y="553211"/>
                </a:lnTo>
                <a:lnTo>
                  <a:pt x="1102871" y="600949"/>
                </a:lnTo>
                <a:lnTo>
                  <a:pt x="1096897" y="647558"/>
                </a:lnTo>
                <a:lnTo>
                  <a:pt x="1087143" y="692873"/>
                </a:lnTo>
                <a:lnTo>
                  <a:pt x="1073775" y="736727"/>
                </a:lnTo>
                <a:lnTo>
                  <a:pt x="1056959" y="778955"/>
                </a:lnTo>
                <a:lnTo>
                  <a:pt x="1036861" y="819391"/>
                </a:lnTo>
                <a:lnTo>
                  <a:pt x="1013648" y="857868"/>
                </a:lnTo>
                <a:lnTo>
                  <a:pt x="987484" y="894220"/>
                </a:lnTo>
                <a:lnTo>
                  <a:pt x="958536" y="928283"/>
                </a:lnTo>
                <a:lnTo>
                  <a:pt x="926970" y="959889"/>
                </a:lnTo>
                <a:lnTo>
                  <a:pt x="892952" y="988873"/>
                </a:lnTo>
                <a:lnTo>
                  <a:pt x="856648" y="1015068"/>
                </a:lnTo>
                <a:lnTo>
                  <a:pt x="818223" y="1038309"/>
                </a:lnTo>
                <a:lnTo>
                  <a:pt x="777845" y="1058430"/>
                </a:lnTo>
                <a:lnTo>
                  <a:pt x="735678" y="1075265"/>
                </a:lnTo>
                <a:lnTo>
                  <a:pt x="691890" y="1088648"/>
                </a:lnTo>
                <a:lnTo>
                  <a:pt x="646644" y="1098413"/>
                </a:lnTo>
                <a:lnTo>
                  <a:pt x="600109" y="1104393"/>
                </a:lnTo>
                <a:lnTo>
                  <a:pt x="552450" y="1106423"/>
                </a:lnTo>
                <a:lnTo>
                  <a:pt x="504790" y="1104393"/>
                </a:lnTo>
                <a:lnTo>
                  <a:pt x="458255" y="1098413"/>
                </a:lnTo>
                <a:lnTo>
                  <a:pt x="413009" y="1088648"/>
                </a:lnTo>
                <a:lnTo>
                  <a:pt x="369221" y="1075265"/>
                </a:lnTo>
                <a:lnTo>
                  <a:pt x="327054" y="1058430"/>
                </a:lnTo>
                <a:lnTo>
                  <a:pt x="286676" y="1038309"/>
                </a:lnTo>
                <a:lnTo>
                  <a:pt x="248251" y="1015068"/>
                </a:lnTo>
                <a:lnTo>
                  <a:pt x="211947" y="988873"/>
                </a:lnTo>
                <a:lnTo>
                  <a:pt x="177929" y="959889"/>
                </a:lnTo>
                <a:lnTo>
                  <a:pt x="146363" y="928283"/>
                </a:lnTo>
                <a:lnTo>
                  <a:pt x="117415" y="894220"/>
                </a:lnTo>
                <a:lnTo>
                  <a:pt x="91251" y="857868"/>
                </a:lnTo>
                <a:lnTo>
                  <a:pt x="68038" y="819391"/>
                </a:lnTo>
                <a:lnTo>
                  <a:pt x="47940" y="778955"/>
                </a:lnTo>
                <a:lnTo>
                  <a:pt x="31124" y="736727"/>
                </a:lnTo>
                <a:lnTo>
                  <a:pt x="17756" y="692873"/>
                </a:lnTo>
                <a:lnTo>
                  <a:pt x="8002" y="647558"/>
                </a:lnTo>
                <a:lnTo>
                  <a:pt x="2028" y="600949"/>
                </a:lnTo>
                <a:lnTo>
                  <a:pt x="0" y="55321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081836" y="5402376"/>
            <a:ext cx="1739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state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GM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49579" y="3525392"/>
            <a:ext cx="2202180" cy="1335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95"/>
              </a:spcBef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54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MOTORS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0" y="624840"/>
            <a:ext cx="12189460" cy="2164080"/>
            <a:chOff x="0" y="624840"/>
            <a:chExt cx="12189460" cy="2164080"/>
          </a:xfrm>
        </p:grpSpPr>
        <p:sp>
          <p:nvSpPr>
            <p:cNvPr id="12" name="object 12" descr=""/>
            <p:cNvSpPr/>
            <p:nvPr/>
          </p:nvSpPr>
          <p:spPr>
            <a:xfrm>
              <a:off x="0" y="624840"/>
              <a:ext cx="12189460" cy="2164080"/>
            </a:xfrm>
            <a:custGeom>
              <a:avLst/>
              <a:gdLst/>
              <a:ahLst/>
              <a:cxnLst/>
              <a:rect l="l" t="t" r="r" b="b"/>
              <a:pathLst>
                <a:path w="12189460" h="2164080">
                  <a:moveTo>
                    <a:pt x="12188952" y="0"/>
                  </a:moveTo>
                  <a:lnTo>
                    <a:pt x="0" y="0"/>
                  </a:lnTo>
                  <a:lnTo>
                    <a:pt x="0" y="2164079"/>
                  </a:lnTo>
                  <a:lnTo>
                    <a:pt x="12188952" y="2164079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1B1E3D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274825" y="887730"/>
              <a:ext cx="1640205" cy="1640205"/>
            </a:xfrm>
            <a:custGeom>
              <a:avLst/>
              <a:gdLst/>
              <a:ahLst/>
              <a:cxnLst/>
              <a:rect l="l" t="t" r="r" b="b"/>
              <a:pathLst>
                <a:path w="1640205" h="1640205">
                  <a:moveTo>
                    <a:pt x="0" y="819912"/>
                  </a:moveTo>
                  <a:lnTo>
                    <a:pt x="1391" y="771730"/>
                  </a:lnTo>
                  <a:lnTo>
                    <a:pt x="5515" y="724282"/>
                  </a:lnTo>
                  <a:lnTo>
                    <a:pt x="12294" y="677645"/>
                  </a:lnTo>
                  <a:lnTo>
                    <a:pt x="21651" y="631895"/>
                  </a:lnTo>
                  <a:lnTo>
                    <a:pt x="33510" y="587110"/>
                  </a:lnTo>
                  <a:lnTo>
                    <a:pt x="47793" y="543366"/>
                  </a:lnTo>
                  <a:lnTo>
                    <a:pt x="64424" y="500741"/>
                  </a:lnTo>
                  <a:lnTo>
                    <a:pt x="83326" y="459310"/>
                  </a:lnTo>
                  <a:lnTo>
                    <a:pt x="104422" y="419151"/>
                  </a:lnTo>
                  <a:lnTo>
                    <a:pt x="127636" y="380341"/>
                  </a:lnTo>
                  <a:lnTo>
                    <a:pt x="152890" y="342957"/>
                  </a:lnTo>
                  <a:lnTo>
                    <a:pt x="180107" y="307074"/>
                  </a:lnTo>
                  <a:lnTo>
                    <a:pt x="209211" y="272772"/>
                  </a:lnTo>
                  <a:lnTo>
                    <a:pt x="240125" y="240125"/>
                  </a:lnTo>
                  <a:lnTo>
                    <a:pt x="272772" y="209211"/>
                  </a:lnTo>
                  <a:lnTo>
                    <a:pt x="307074" y="180107"/>
                  </a:lnTo>
                  <a:lnTo>
                    <a:pt x="342957" y="152890"/>
                  </a:lnTo>
                  <a:lnTo>
                    <a:pt x="380341" y="127636"/>
                  </a:lnTo>
                  <a:lnTo>
                    <a:pt x="419151" y="104422"/>
                  </a:lnTo>
                  <a:lnTo>
                    <a:pt x="459310" y="83326"/>
                  </a:lnTo>
                  <a:lnTo>
                    <a:pt x="500741" y="64424"/>
                  </a:lnTo>
                  <a:lnTo>
                    <a:pt x="543366" y="47793"/>
                  </a:lnTo>
                  <a:lnTo>
                    <a:pt x="587110" y="33510"/>
                  </a:lnTo>
                  <a:lnTo>
                    <a:pt x="631895" y="21651"/>
                  </a:lnTo>
                  <a:lnTo>
                    <a:pt x="677645" y="12294"/>
                  </a:lnTo>
                  <a:lnTo>
                    <a:pt x="724282" y="5515"/>
                  </a:lnTo>
                  <a:lnTo>
                    <a:pt x="771730" y="1391"/>
                  </a:lnTo>
                  <a:lnTo>
                    <a:pt x="819912" y="0"/>
                  </a:lnTo>
                  <a:lnTo>
                    <a:pt x="868093" y="1391"/>
                  </a:lnTo>
                  <a:lnTo>
                    <a:pt x="915541" y="5515"/>
                  </a:lnTo>
                  <a:lnTo>
                    <a:pt x="962178" y="12294"/>
                  </a:lnTo>
                  <a:lnTo>
                    <a:pt x="1007928" y="21651"/>
                  </a:lnTo>
                  <a:lnTo>
                    <a:pt x="1052713" y="33510"/>
                  </a:lnTo>
                  <a:lnTo>
                    <a:pt x="1096457" y="47793"/>
                  </a:lnTo>
                  <a:lnTo>
                    <a:pt x="1139082" y="64424"/>
                  </a:lnTo>
                  <a:lnTo>
                    <a:pt x="1180513" y="83326"/>
                  </a:lnTo>
                  <a:lnTo>
                    <a:pt x="1220672" y="104422"/>
                  </a:lnTo>
                  <a:lnTo>
                    <a:pt x="1259482" y="127636"/>
                  </a:lnTo>
                  <a:lnTo>
                    <a:pt x="1296866" y="152890"/>
                  </a:lnTo>
                  <a:lnTo>
                    <a:pt x="1332749" y="180107"/>
                  </a:lnTo>
                  <a:lnTo>
                    <a:pt x="1367051" y="209211"/>
                  </a:lnTo>
                  <a:lnTo>
                    <a:pt x="1399698" y="240125"/>
                  </a:lnTo>
                  <a:lnTo>
                    <a:pt x="1430612" y="272772"/>
                  </a:lnTo>
                  <a:lnTo>
                    <a:pt x="1459716" y="307074"/>
                  </a:lnTo>
                  <a:lnTo>
                    <a:pt x="1486933" y="342957"/>
                  </a:lnTo>
                  <a:lnTo>
                    <a:pt x="1512187" y="380341"/>
                  </a:lnTo>
                  <a:lnTo>
                    <a:pt x="1535401" y="419151"/>
                  </a:lnTo>
                  <a:lnTo>
                    <a:pt x="1556497" y="459310"/>
                  </a:lnTo>
                  <a:lnTo>
                    <a:pt x="1575399" y="500741"/>
                  </a:lnTo>
                  <a:lnTo>
                    <a:pt x="1592030" y="543366"/>
                  </a:lnTo>
                  <a:lnTo>
                    <a:pt x="1606313" y="587110"/>
                  </a:lnTo>
                  <a:lnTo>
                    <a:pt x="1618172" y="631895"/>
                  </a:lnTo>
                  <a:lnTo>
                    <a:pt x="1627529" y="677645"/>
                  </a:lnTo>
                  <a:lnTo>
                    <a:pt x="1634308" y="724282"/>
                  </a:lnTo>
                  <a:lnTo>
                    <a:pt x="1638432" y="771730"/>
                  </a:lnTo>
                  <a:lnTo>
                    <a:pt x="1639824" y="819912"/>
                  </a:lnTo>
                  <a:lnTo>
                    <a:pt x="1638432" y="868093"/>
                  </a:lnTo>
                  <a:lnTo>
                    <a:pt x="1634308" y="915541"/>
                  </a:lnTo>
                  <a:lnTo>
                    <a:pt x="1627529" y="962178"/>
                  </a:lnTo>
                  <a:lnTo>
                    <a:pt x="1618172" y="1007928"/>
                  </a:lnTo>
                  <a:lnTo>
                    <a:pt x="1606313" y="1052713"/>
                  </a:lnTo>
                  <a:lnTo>
                    <a:pt x="1592030" y="1096457"/>
                  </a:lnTo>
                  <a:lnTo>
                    <a:pt x="1575399" y="1139082"/>
                  </a:lnTo>
                  <a:lnTo>
                    <a:pt x="1556497" y="1180513"/>
                  </a:lnTo>
                  <a:lnTo>
                    <a:pt x="1535401" y="1220672"/>
                  </a:lnTo>
                  <a:lnTo>
                    <a:pt x="1512187" y="1259482"/>
                  </a:lnTo>
                  <a:lnTo>
                    <a:pt x="1486933" y="1296866"/>
                  </a:lnTo>
                  <a:lnTo>
                    <a:pt x="1459716" y="1332749"/>
                  </a:lnTo>
                  <a:lnTo>
                    <a:pt x="1430612" y="1367051"/>
                  </a:lnTo>
                  <a:lnTo>
                    <a:pt x="1399698" y="1399698"/>
                  </a:lnTo>
                  <a:lnTo>
                    <a:pt x="1367051" y="1430612"/>
                  </a:lnTo>
                  <a:lnTo>
                    <a:pt x="1332749" y="1459716"/>
                  </a:lnTo>
                  <a:lnTo>
                    <a:pt x="1296866" y="1486933"/>
                  </a:lnTo>
                  <a:lnTo>
                    <a:pt x="1259482" y="1512187"/>
                  </a:lnTo>
                  <a:lnTo>
                    <a:pt x="1220672" y="1535401"/>
                  </a:lnTo>
                  <a:lnTo>
                    <a:pt x="1180513" y="1556497"/>
                  </a:lnTo>
                  <a:lnTo>
                    <a:pt x="1139082" y="1575399"/>
                  </a:lnTo>
                  <a:lnTo>
                    <a:pt x="1096457" y="1592030"/>
                  </a:lnTo>
                  <a:lnTo>
                    <a:pt x="1052713" y="1606313"/>
                  </a:lnTo>
                  <a:lnTo>
                    <a:pt x="1007928" y="1618172"/>
                  </a:lnTo>
                  <a:lnTo>
                    <a:pt x="962178" y="1627529"/>
                  </a:lnTo>
                  <a:lnTo>
                    <a:pt x="915541" y="1634308"/>
                  </a:lnTo>
                  <a:lnTo>
                    <a:pt x="868093" y="1638432"/>
                  </a:lnTo>
                  <a:lnTo>
                    <a:pt x="819912" y="1639824"/>
                  </a:lnTo>
                  <a:lnTo>
                    <a:pt x="771730" y="1638432"/>
                  </a:lnTo>
                  <a:lnTo>
                    <a:pt x="724282" y="1634308"/>
                  </a:lnTo>
                  <a:lnTo>
                    <a:pt x="677645" y="1627529"/>
                  </a:lnTo>
                  <a:lnTo>
                    <a:pt x="631895" y="1618172"/>
                  </a:lnTo>
                  <a:lnTo>
                    <a:pt x="587110" y="1606313"/>
                  </a:lnTo>
                  <a:lnTo>
                    <a:pt x="543366" y="1592030"/>
                  </a:lnTo>
                  <a:lnTo>
                    <a:pt x="500741" y="1575399"/>
                  </a:lnTo>
                  <a:lnTo>
                    <a:pt x="459310" y="1556497"/>
                  </a:lnTo>
                  <a:lnTo>
                    <a:pt x="419151" y="1535401"/>
                  </a:lnTo>
                  <a:lnTo>
                    <a:pt x="380341" y="1512187"/>
                  </a:lnTo>
                  <a:lnTo>
                    <a:pt x="342957" y="1486933"/>
                  </a:lnTo>
                  <a:lnTo>
                    <a:pt x="307074" y="1459716"/>
                  </a:lnTo>
                  <a:lnTo>
                    <a:pt x="272772" y="1430612"/>
                  </a:lnTo>
                  <a:lnTo>
                    <a:pt x="240125" y="1399698"/>
                  </a:lnTo>
                  <a:lnTo>
                    <a:pt x="209211" y="1367051"/>
                  </a:lnTo>
                  <a:lnTo>
                    <a:pt x="180107" y="1332749"/>
                  </a:lnTo>
                  <a:lnTo>
                    <a:pt x="152890" y="1296866"/>
                  </a:lnTo>
                  <a:lnTo>
                    <a:pt x="127636" y="1259482"/>
                  </a:lnTo>
                  <a:lnTo>
                    <a:pt x="104422" y="1220672"/>
                  </a:lnTo>
                  <a:lnTo>
                    <a:pt x="83326" y="1180513"/>
                  </a:lnTo>
                  <a:lnTo>
                    <a:pt x="64424" y="1139082"/>
                  </a:lnTo>
                  <a:lnTo>
                    <a:pt x="47793" y="1096457"/>
                  </a:lnTo>
                  <a:lnTo>
                    <a:pt x="33510" y="1052713"/>
                  </a:lnTo>
                  <a:lnTo>
                    <a:pt x="21651" y="1007928"/>
                  </a:lnTo>
                  <a:lnTo>
                    <a:pt x="12294" y="962178"/>
                  </a:lnTo>
                  <a:lnTo>
                    <a:pt x="5515" y="915541"/>
                  </a:lnTo>
                  <a:lnTo>
                    <a:pt x="1391" y="868093"/>
                  </a:lnTo>
                  <a:lnTo>
                    <a:pt x="0" y="81991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48739" y="1200150"/>
            <a:ext cx="492125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25" b="1">
                <a:solidFill>
                  <a:srgbClr val="FFFFFF"/>
                </a:solidFill>
                <a:latin typeface="Arial"/>
                <a:cs typeface="Arial"/>
              </a:rPr>
              <a:t>II</a:t>
            </a:r>
            <a:endParaRPr sz="66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358641" y="1414094"/>
            <a:ext cx="306705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3200" spc="-1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5557265" y="3303270"/>
            <a:ext cx="1104900" cy="1106805"/>
          </a:xfrm>
          <a:custGeom>
            <a:avLst/>
            <a:gdLst/>
            <a:ahLst/>
            <a:cxnLst/>
            <a:rect l="l" t="t" r="r" b="b"/>
            <a:pathLst>
              <a:path w="1104900" h="1106804">
                <a:moveTo>
                  <a:pt x="0" y="553211"/>
                </a:moveTo>
                <a:lnTo>
                  <a:pt x="2028" y="505474"/>
                </a:lnTo>
                <a:lnTo>
                  <a:pt x="8002" y="458865"/>
                </a:lnTo>
                <a:lnTo>
                  <a:pt x="17756" y="413550"/>
                </a:lnTo>
                <a:lnTo>
                  <a:pt x="31124" y="369696"/>
                </a:lnTo>
                <a:lnTo>
                  <a:pt x="47940" y="327468"/>
                </a:lnTo>
                <a:lnTo>
                  <a:pt x="68038" y="287032"/>
                </a:lnTo>
                <a:lnTo>
                  <a:pt x="91251" y="248555"/>
                </a:lnTo>
                <a:lnTo>
                  <a:pt x="117415" y="212203"/>
                </a:lnTo>
                <a:lnTo>
                  <a:pt x="146363" y="178140"/>
                </a:lnTo>
                <a:lnTo>
                  <a:pt x="177929" y="146534"/>
                </a:lnTo>
                <a:lnTo>
                  <a:pt x="211947" y="117550"/>
                </a:lnTo>
                <a:lnTo>
                  <a:pt x="248251" y="91355"/>
                </a:lnTo>
                <a:lnTo>
                  <a:pt x="286676" y="68114"/>
                </a:lnTo>
                <a:lnTo>
                  <a:pt x="327054" y="47993"/>
                </a:lnTo>
                <a:lnTo>
                  <a:pt x="369221" y="31158"/>
                </a:lnTo>
                <a:lnTo>
                  <a:pt x="413009" y="17775"/>
                </a:lnTo>
                <a:lnTo>
                  <a:pt x="458255" y="8010"/>
                </a:lnTo>
                <a:lnTo>
                  <a:pt x="504790" y="2030"/>
                </a:lnTo>
                <a:lnTo>
                  <a:pt x="552450" y="0"/>
                </a:lnTo>
                <a:lnTo>
                  <a:pt x="600109" y="2030"/>
                </a:lnTo>
                <a:lnTo>
                  <a:pt x="646644" y="8010"/>
                </a:lnTo>
                <a:lnTo>
                  <a:pt x="691890" y="17775"/>
                </a:lnTo>
                <a:lnTo>
                  <a:pt x="735678" y="31158"/>
                </a:lnTo>
                <a:lnTo>
                  <a:pt x="777845" y="47993"/>
                </a:lnTo>
                <a:lnTo>
                  <a:pt x="818223" y="68114"/>
                </a:lnTo>
                <a:lnTo>
                  <a:pt x="856648" y="91355"/>
                </a:lnTo>
                <a:lnTo>
                  <a:pt x="892952" y="117550"/>
                </a:lnTo>
                <a:lnTo>
                  <a:pt x="926970" y="146534"/>
                </a:lnTo>
                <a:lnTo>
                  <a:pt x="958536" y="178140"/>
                </a:lnTo>
                <a:lnTo>
                  <a:pt x="987484" y="212203"/>
                </a:lnTo>
                <a:lnTo>
                  <a:pt x="1013648" y="248555"/>
                </a:lnTo>
                <a:lnTo>
                  <a:pt x="1036861" y="287032"/>
                </a:lnTo>
                <a:lnTo>
                  <a:pt x="1056959" y="327468"/>
                </a:lnTo>
                <a:lnTo>
                  <a:pt x="1073775" y="369696"/>
                </a:lnTo>
                <a:lnTo>
                  <a:pt x="1087143" y="413550"/>
                </a:lnTo>
                <a:lnTo>
                  <a:pt x="1096897" y="458865"/>
                </a:lnTo>
                <a:lnTo>
                  <a:pt x="1102871" y="505474"/>
                </a:lnTo>
                <a:lnTo>
                  <a:pt x="1104900" y="553211"/>
                </a:lnTo>
                <a:lnTo>
                  <a:pt x="1102871" y="600949"/>
                </a:lnTo>
                <a:lnTo>
                  <a:pt x="1096897" y="647558"/>
                </a:lnTo>
                <a:lnTo>
                  <a:pt x="1087143" y="692873"/>
                </a:lnTo>
                <a:lnTo>
                  <a:pt x="1073775" y="736727"/>
                </a:lnTo>
                <a:lnTo>
                  <a:pt x="1056959" y="778955"/>
                </a:lnTo>
                <a:lnTo>
                  <a:pt x="1036861" y="819391"/>
                </a:lnTo>
                <a:lnTo>
                  <a:pt x="1013648" y="857868"/>
                </a:lnTo>
                <a:lnTo>
                  <a:pt x="987484" y="894220"/>
                </a:lnTo>
                <a:lnTo>
                  <a:pt x="958536" y="928283"/>
                </a:lnTo>
                <a:lnTo>
                  <a:pt x="926970" y="959889"/>
                </a:lnTo>
                <a:lnTo>
                  <a:pt x="892952" y="988873"/>
                </a:lnTo>
                <a:lnTo>
                  <a:pt x="856648" y="1015068"/>
                </a:lnTo>
                <a:lnTo>
                  <a:pt x="818223" y="1038309"/>
                </a:lnTo>
                <a:lnTo>
                  <a:pt x="777845" y="1058430"/>
                </a:lnTo>
                <a:lnTo>
                  <a:pt x="735678" y="1075265"/>
                </a:lnTo>
                <a:lnTo>
                  <a:pt x="691890" y="1088648"/>
                </a:lnTo>
                <a:lnTo>
                  <a:pt x="646644" y="1098413"/>
                </a:lnTo>
                <a:lnTo>
                  <a:pt x="600109" y="1104393"/>
                </a:lnTo>
                <a:lnTo>
                  <a:pt x="552450" y="1106423"/>
                </a:lnTo>
                <a:lnTo>
                  <a:pt x="504790" y="1104393"/>
                </a:lnTo>
                <a:lnTo>
                  <a:pt x="458255" y="1098413"/>
                </a:lnTo>
                <a:lnTo>
                  <a:pt x="413009" y="1088648"/>
                </a:lnTo>
                <a:lnTo>
                  <a:pt x="369221" y="1075265"/>
                </a:lnTo>
                <a:lnTo>
                  <a:pt x="327054" y="1058430"/>
                </a:lnTo>
                <a:lnTo>
                  <a:pt x="286676" y="1038309"/>
                </a:lnTo>
                <a:lnTo>
                  <a:pt x="248251" y="1015068"/>
                </a:lnTo>
                <a:lnTo>
                  <a:pt x="211947" y="988873"/>
                </a:lnTo>
                <a:lnTo>
                  <a:pt x="177929" y="959889"/>
                </a:lnTo>
                <a:lnTo>
                  <a:pt x="146363" y="928283"/>
                </a:lnTo>
                <a:lnTo>
                  <a:pt x="117415" y="894220"/>
                </a:lnTo>
                <a:lnTo>
                  <a:pt x="91251" y="857868"/>
                </a:lnTo>
                <a:lnTo>
                  <a:pt x="68038" y="819391"/>
                </a:lnTo>
                <a:lnTo>
                  <a:pt x="47940" y="778955"/>
                </a:lnTo>
                <a:lnTo>
                  <a:pt x="31124" y="736727"/>
                </a:lnTo>
                <a:lnTo>
                  <a:pt x="17756" y="692873"/>
                </a:lnTo>
                <a:lnTo>
                  <a:pt x="8002" y="647558"/>
                </a:lnTo>
                <a:lnTo>
                  <a:pt x="2028" y="600949"/>
                </a:lnTo>
                <a:lnTo>
                  <a:pt x="0" y="55321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5141214" y="5402376"/>
            <a:ext cx="1938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state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Tesla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724271" y="3525392"/>
            <a:ext cx="775970" cy="1335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54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TESLA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9757409" y="3303270"/>
            <a:ext cx="1104900" cy="1106805"/>
          </a:xfrm>
          <a:custGeom>
            <a:avLst/>
            <a:gdLst/>
            <a:ahLst/>
            <a:cxnLst/>
            <a:rect l="l" t="t" r="r" b="b"/>
            <a:pathLst>
              <a:path w="1104900" h="1106804">
                <a:moveTo>
                  <a:pt x="0" y="553211"/>
                </a:moveTo>
                <a:lnTo>
                  <a:pt x="2028" y="505474"/>
                </a:lnTo>
                <a:lnTo>
                  <a:pt x="8002" y="458865"/>
                </a:lnTo>
                <a:lnTo>
                  <a:pt x="17756" y="413550"/>
                </a:lnTo>
                <a:lnTo>
                  <a:pt x="31124" y="369696"/>
                </a:lnTo>
                <a:lnTo>
                  <a:pt x="47940" y="327468"/>
                </a:lnTo>
                <a:lnTo>
                  <a:pt x="68038" y="287032"/>
                </a:lnTo>
                <a:lnTo>
                  <a:pt x="91251" y="248555"/>
                </a:lnTo>
                <a:lnTo>
                  <a:pt x="117415" y="212203"/>
                </a:lnTo>
                <a:lnTo>
                  <a:pt x="146363" y="178140"/>
                </a:lnTo>
                <a:lnTo>
                  <a:pt x="177929" y="146534"/>
                </a:lnTo>
                <a:lnTo>
                  <a:pt x="211947" y="117550"/>
                </a:lnTo>
                <a:lnTo>
                  <a:pt x="248251" y="91355"/>
                </a:lnTo>
                <a:lnTo>
                  <a:pt x="286676" y="68114"/>
                </a:lnTo>
                <a:lnTo>
                  <a:pt x="327054" y="47993"/>
                </a:lnTo>
                <a:lnTo>
                  <a:pt x="369221" y="31158"/>
                </a:lnTo>
                <a:lnTo>
                  <a:pt x="413009" y="17775"/>
                </a:lnTo>
                <a:lnTo>
                  <a:pt x="458255" y="8010"/>
                </a:lnTo>
                <a:lnTo>
                  <a:pt x="504790" y="2030"/>
                </a:lnTo>
                <a:lnTo>
                  <a:pt x="552450" y="0"/>
                </a:lnTo>
                <a:lnTo>
                  <a:pt x="600109" y="2030"/>
                </a:lnTo>
                <a:lnTo>
                  <a:pt x="646644" y="8010"/>
                </a:lnTo>
                <a:lnTo>
                  <a:pt x="691890" y="17775"/>
                </a:lnTo>
                <a:lnTo>
                  <a:pt x="735678" y="31158"/>
                </a:lnTo>
                <a:lnTo>
                  <a:pt x="777845" y="47993"/>
                </a:lnTo>
                <a:lnTo>
                  <a:pt x="818223" y="68114"/>
                </a:lnTo>
                <a:lnTo>
                  <a:pt x="856648" y="91355"/>
                </a:lnTo>
                <a:lnTo>
                  <a:pt x="892952" y="117550"/>
                </a:lnTo>
                <a:lnTo>
                  <a:pt x="926970" y="146534"/>
                </a:lnTo>
                <a:lnTo>
                  <a:pt x="958536" y="178140"/>
                </a:lnTo>
                <a:lnTo>
                  <a:pt x="987484" y="212203"/>
                </a:lnTo>
                <a:lnTo>
                  <a:pt x="1013648" y="248555"/>
                </a:lnTo>
                <a:lnTo>
                  <a:pt x="1036861" y="287032"/>
                </a:lnTo>
                <a:lnTo>
                  <a:pt x="1056959" y="327468"/>
                </a:lnTo>
                <a:lnTo>
                  <a:pt x="1073775" y="369696"/>
                </a:lnTo>
                <a:lnTo>
                  <a:pt x="1087143" y="413550"/>
                </a:lnTo>
                <a:lnTo>
                  <a:pt x="1096897" y="458865"/>
                </a:lnTo>
                <a:lnTo>
                  <a:pt x="1102871" y="505474"/>
                </a:lnTo>
                <a:lnTo>
                  <a:pt x="1104900" y="553211"/>
                </a:lnTo>
                <a:lnTo>
                  <a:pt x="1102871" y="600949"/>
                </a:lnTo>
                <a:lnTo>
                  <a:pt x="1096897" y="647558"/>
                </a:lnTo>
                <a:lnTo>
                  <a:pt x="1087143" y="692873"/>
                </a:lnTo>
                <a:lnTo>
                  <a:pt x="1073775" y="736727"/>
                </a:lnTo>
                <a:lnTo>
                  <a:pt x="1056959" y="778955"/>
                </a:lnTo>
                <a:lnTo>
                  <a:pt x="1036861" y="819391"/>
                </a:lnTo>
                <a:lnTo>
                  <a:pt x="1013648" y="857868"/>
                </a:lnTo>
                <a:lnTo>
                  <a:pt x="987484" y="894220"/>
                </a:lnTo>
                <a:lnTo>
                  <a:pt x="958536" y="928283"/>
                </a:lnTo>
                <a:lnTo>
                  <a:pt x="926970" y="959889"/>
                </a:lnTo>
                <a:lnTo>
                  <a:pt x="892952" y="988873"/>
                </a:lnTo>
                <a:lnTo>
                  <a:pt x="856648" y="1015068"/>
                </a:lnTo>
                <a:lnTo>
                  <a:pt x="818223" y="1038309"/>
                </a:lnTo>
                <a:lnTo>
                  <a:pt x="777845" y="1058430"/>
                </a:lnTo>
                <a:lnTo>
                  <a:pt x="735678" y="1075265"/>
                </a:lnTo>
                <a:lnTo>
                  <a:pt x="691890" y="1088648"/>
                </a:lnTo>
                <a:lnTo>
                  <a:pt x="646644" y="1098413"/>
                </a:lnTo>
                <a:lnTo>
                  <a:pt x="600109" y="1104393"/>
                </a:lnTo>
                <a:lnTo>
                  <a:pt x="552450" y="1106423"/>
                </a:lnTo>
                <a:lnTo>
                  <a:pt x="504790" y="1104393"/>
                </a:lnTo>
                <a:lnTo>
                  <a:pt x="458255" y="1098413"/>
                </a:lnTo>
                <a:lnTo>
                  <a:pt x="413009" y="1088648"/>
                </a:lnTo>
                <a:lnTo>
                  <a:pt x="369221" y="1075265"/>
                </a:lnTo>
                <a:lnTo>
                  <a:pt x="327054" y="1058430"/>
                </a:lnTo>
                <a:lnTo>
                  <a:pt x="286676" y="1038309"/>
                </a:lnTo>
                <a:lnTo>
                  <a:pt x="248251" y="1015068"/>
                </a:lnTo>
                <a:lnTo>
                  <a:pt x="211947" y="988873"/>
                </a:lnTo>
                <a:lnTo>
                  <a:pt x="177929" y="959889"/>
                </a:lnTo>
                <a:lnTo>
                  <a:pt x="146363" y="928283"/>
                </a:lnTo>
                <a:lnTo>
                  <a:pt x="117415" y="894220"/>
                </a:lnTo>
                <a:lnTo>
                  <a:pt x="91251" y="857868"/>
                </a:lnTo>
                <a:lnTo>
                  <a:pt x="68038" y="819391"/>
                </a:lnTo>
                <a:lnTo>
                  <a:pt x="47940" y="778955"/>
                </a:lnTo>
                <a:lnTo>
                  <a:pt x="31124" y="736727"/>
                </a:lnTo>
                <a:lnTo>
                  <a:pt x="17756" y="692873"/>
                </a:lnTo>
                <a:lnTo>
                  <a:pt x="8002" y="647558"/>
                </a:lnTo>
                <a:lnTo>
                  <a:pt x="2028" y="600949"/>
                </a:lnTo>
                <a:lnTo>
                  <a:pt x="0" y="55321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9162033" y="5402376"/>
            <a:ext cx="22980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441942" y="3525392"/>
            <a:ext cx="1736089" cy="1335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95"/>
              </a:spcBef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54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1202436" y="603504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5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4918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18" y="3175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  <a:path w="1499235" h="76200">
                <a:moveTo>
                  <a:pt x="1460753" y="0"/>
                </a:moveTo>
                <a:lnTo>
                  <a:pt x="1445906" y="2993"/>
                </a:lnTo>
                <a:lnTo>
                  <a:pt x="1433798" y="11158"/>
                </a:lnTo>
                <a:lnTo>
                  <a:pt x="1425642" y="23268"/>
                </a:lnTo>
                <a:lnTo>
                  <a:pt x="1422653" y="38100"/>
                </a:lnTo>
                <a:lnTo>
                  <a:pt x="1425642" y="52931"/>
                </a:lnTo>
                <a:lnTo>
                  <a:pt x="1433798" y="65041"/>
                </a:lnTo>
                <a:lnTo>
                  <a:pt x="1445906" y="73206"/>
                </a:lnTo>
                <a:lnTo>
                  <a:pt x="1460753" y="76200"/>
                </a:lnTo>
                <a:lnTo>
                  <a:pt x="1475547" y="73206"/>
                </a:lnTo>
                <a:lnTo>
                  <a:pt x="1487662" y="65041"/>
                </a:lnTo>
                <a:lnTo>
                  <a:pt x="1495847" y="52931"/>
                </a:lnTo>
                <a:lnTo>
                  <a:pt x="1497566" y="44450"/>
                </a:lnTo>
                <a:lnTo>
                  <a:pt x="1460753" y="44450"/>
                </a:lnTo>
                <a:lnTo>
                  <a:pt x="1460753" y="31750"/>
                </a:lnTo>
                <a:lnTo>
                  <a:pt x="1497566" y="31750"/>
                </a:lnTo>
                <a:lnTo>
                  <a:pt x="1495847" y="23268"/>
                </a:lnTo>
                <a:lnTo>
                  <a:pt x="1487662" y="11158"/>
                </a:lnTo>
                <a:lnTo>
                  <a:pt x="1475547" y="2993"/>
                </a:lnTo>
                <a:lnTo>
                  <a:pt x="1460753" y="0"/>
                </a:lnTo>
                <a:close/>
              </a:path>
              <a:path w="1499235" h="76200">
                <a:moveTo>
                  <a:pt x="74918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18" y="44450"/>
                </a:lnTo>
                <a:lnTo>
                  <a:pt x="76200" y="38100"/>
                </a:lnTo>
                <a:lnTo>
                  <a:pt x="74918" y="31750"/>
                </a:lnTo>
                <a:close/>
              </a:path>
              <a:path w="1499235" h="76200">
                <a:moveTo>
                  <a:pt x="1423933" y="31750"/>
                </a:moveTo>
                <a:lnTo>
                  <a:pt x="74918" y="31750"/>
                </a:lnTo>
                <a:lnTo>
                  <a:pt x="76200" y="38100"/>
                </a:lnTo>
                <a:lnTo>
                  <a:pt x="74918" y="44450"/>
                </a:lnTo>
                <a:lnTo>
                  <a:pt x="1423933" y="44450"/>
                </a:lnTo>
                <a:lnTo>
                  <a:pt x="1422653" y="38100"/>
                </a:lnTo>
                <a:lnTo>
                  <a:pt x="1423933" y="31750"/>
                </a:lnTo>
                <a:close/>
              </a:path>
              <a:path w="1499235" h="76200">
                <a:moveTo>
                  <a:pt x="1497566" y="31750"/>
                </a:moveTo>
                <a:lnTo>
                  <a:pt x="1460753" y="31750"/>
                </a:lnTo>
                <a:lnTo>
                  <a:pt x="1460753" y="44450"/>
                </a:lnTo>
                <a:lnTo>
                  <a:pt x="1497566" y="44450"/>
                </a:lnTo>
                <a:lnTo>
                  <a:pt x="1498853" y="38100"/>
                </a:lnTo>
                <a:lnTo>
                  <a:pt x="1497566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5359908" y="603504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4" h="76200">
                <a:moveTo>
                  <a:pt x="38100" y="0"/>
                </a:moveTo>
                <a:lnTo>
                  <a:pt x="23252" y="2993"/>
                </a:lnTo>
                <a:lnTo>
                  <a:pt x="11144" y="11158"/>
                </a:lnTo>
                <a:lnTo>
                  <a:pt x="2988" y="23268"/>
                </a:lnTo>
                <a:lnTo>
                  <a:pt x="0" y="38100"/>
                </a:lnTo>
                <a:lnTo>
                  <a:pt x="2988" y="52931"/>
                </a:lnTo>
                <a:lnTo>
                  <a:pt x="11144" y="65041"/>
                </a:lnTo>
                <a:lnTo>
                  <a:pt x="23252" y="73206"/>
                </a:lnTo>
                <a:lnTo>
                  <a:pt x="38100" y="76200"/>
                </a:lnTo>
                <a:lnTo>
                  <a:pt x="52947" y="73206"/>
                </a:lnTo>
                <a:lnTo>
                  <a:pt x="65055" y="65041"/>
                </a:lnTo>
                <a:lnTo>
                  <a:pt x="73211" y="52931"/>
                </a:lnTo>
                <a:lnTo>
                  <a:pt x="74920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20" y="31750"/>
                </a:lnTo>
                <a:lnTo>
                  <a:pt x="73211" y="23268"/>
                </a:lnTo>
                <a:lnTo>
                  <a:pt x="65055" y="11158"/>
                </a:lnTo>
                <a:lnTo>
                  <a:pt x="52947" y="2993"/>
                </a:lnTo>
                <a:lnTo>
                  <a:pt x="38100" y="0"/>
                </a:lnTo>
                <a:close/>
              </a:path>
              <a:path w="1499234" h="76200">
                <a:moveTo>
                  <a:pt x="1460753" y="0"/>
                </a:moveTo>
                <a:lnTo>
                  <a:pt x="1445906" y="2993"/>
                </a:lnTo>
                <a:lnTo>
                  <a:pt x="1433798" y="11158"/>
                </a:lnTo>
                <a:lnTo>
                  <a:pt x="1425642" y="23268"/>
                </a:lnTo>
                <a:lnTo>
                  <a:pt x="1422653" y="38100"/>
                </a:lnTo>
                <a:lnTo>
                  <a:pt x="1425642" y="52931"/>
                </a:lnTo>
                <a:lnTo>
                  <a:pt x="1433798" y="65041"/>
                </a:lnTo>
                <a:lnTo>
                  <a:pt x="1445906" y="73206"/>
                </a:lnTo>
                <a:lnTo>
                  <a:pt x="1460753" y="76200"/>
                </a:lnTo>
                <a:lnTo>
                  <a:pt x="1475547" y="73206"/>
                </a:lnTo>
                <a:lnTo>
                  <a:pt x="1487662" y="65041"/>
                </a:lnTo>
                <a:lnTo>
                  <a:pt x="1495847" y="52931"/>
                </a:lnTo>
                <a:lnTo>
                  <a:pt x="1497566" y="44450"/>
                </a:lnTo>
                <a:lnTo>
                  <a:pt x="1460753" y="44450"/>
                </a:lnTo>
                <a:lnTo>
                  <a:pt x="1460753" y="31750"/>
                </a:lnTo>
                <a:lnTo>
                  <a:pt x="1497566" y="31750"/>
                </a:lnTo>
                <a:lnTo>
                  <a:pt x="1495847" y="23268"/>
                </a:lnTo>
                <a:lnTo>
                  <a:pt x="1487662" y="11158"/>
                </a:lnTo>
                <a:lnTo>
                  <a:pt x="1475547" y="2993"/>
                </a:lnTo>
                <a:lnTo>
                  <a:pt x="1460753" y="0"/>
                </a:lnTo>
                <a:close/>
              </a:path>
              <a:path w="1499234" h="76200">
                <a:moveTo>
                  <a:pt x="74920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20" y="44450"/>
                </a:lnTo>
                <a:lnTo>
                  <a:pt x="76200" y="38100"/>
                </a:lnTo>
                <a:lnTo>
                  <a:pt x="74920" y="31750"/>
                </a:lnTo>
                <a:close/>
              </a:path>
              <a:path w="1499234" h="76200">
                <a:moveTo>
                  <a:pt x="1423933" y="31750"/>
                </a:moveTo>
                <a:lnTo>
                  <a:pt x="74920" y="31750"/>
                </a:lnTo>
                <a:lnTo>
                  <a:pt x="76200" y="38100"/>
                </a:lnTo>
                <a:lnTo>
                  <a:pt x="74920" y="44450"/>
                </a:lnTo>
                <a:lnTo>
                  <a:pt x="1423933" y="44450"/>
                </a:lnTo>
                <a:lnTo>
                  <a:pt x="1422653" y="38100"/>
                </a:lnTo>
                <a:lnTo>
                  <a:pt x="1423933" y="31750"/>
                </a:lnTo>
                <a:close/>
              </a:path>
              <a:path w="1499234" h="76200">
                <a:moveTo>
                  <a:pt x="1497566" y="31750"/>
                </a:moveTo>
                <a:lnTo>
                  <a:pt x="1460753" y="31750"/>
                </a:lnTo>
                <a:lnTo>
                  <a:pt x="1460753" y="44450"/>
                </a:lnTo>
                <a:lnTo>
                  <a:pt x="1497566" y="44450"/>
                </a:lnTo>
                <a:lnTo>
                  <a:pt x="1498853" y="38100"/>
                </a:lnTo>
                <a:lnTo>
                  <a:pt x="1497566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9560052" y="603504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4" h="76200">
                <a:moveTo>
                  <a:pt x="38100" y="0"/>
                </a:moveTo>
                <a:lnTo>
                  <a:pt x="23252" y="2993"/>
                </a:lnTo>
                <a:lnTo>
                  <a:pt x="11144" y="11158"/>
                </a:lnTo>
                <a:lnTo>
                  <a:pt x="2988" y="23268"/>
                </a:lnTo>
                <a:lnTo>
                  <a:pt x="0" y="38100"/>
                </a:lnTo>
                <a:lnTo>
                  <a:pt x="2988" y="52931"/>
                </a:lnTo>
                <a:lnTo>
                  <a:pt x="11144" y="65041"/>
                </a:lnTo>
                <a:lnTo>
                  <a:pt x="23252" y="73206"/>
                </a:lnTo>
                <a:lnTo>
                  <a:pt x="38100" y="76200"/>
                </a:lnTo>
                <a:lnTo>
                  <a:pt x="52947" y="73206"/>
                </a:lnTo>
                <a:lnTo>
                  <a:pt x="65055" y="65041"/>
                </a:lnTo>
                <a:lnTo>
                  <a:pt x="73211" y="52931"/>
                </a:lnTo>
                <a:lnTo>
                  <a:pt x="74920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20" y="31750"/>
                </a:lnTo>
                <a:lnTo>
                  <a:pt x="73211" y="23268"/>
                </a:lnTo>
                <a:lnTo>
                  <a:pt x="65055" y="11158"/>
                </a:lnTo>
                <a:lnTo>
                  <a:pt x="52947" y="2993"/>
                </a:lnTo>
                <a:lnTo>
                  <a:pt x="38100" y="0"/>
                </a:lnTo>
                <a:close/>
              </a:path>
              <a:path w="1499234" h="76200">
                <a:moveTo>
                  <a:pt x="1460753" y="0"/>
                </a:moveTo>
                <a:lnTo>
                  <a:pt x="1445906" y="2993"/>
                </a:lnTo>
                <a:lnTo>
                  <a:pt x="1433798" y="11158"/>
                </a:lnTo>
                <a:lnTo>
                  <a:pt x="1425642" y="23268"/>
                </a:lnTo>
                <a:lnTo>
                  <a:pt x="1422653" y="38100"/>
                </a:lnTo>
                <a:lnTo>
                  <a:pt x="1425642" y="52931"/>
                </a:lnTo>
                <a:lnTo>
                  <a:pt x="1433798" y="65041"/>
                </a:lnTo>
                <a:lnTo>
                  <a:pt x="1445906" y="73206"/>
                </a:lnTo>
                <a:lnTo>
                  <a:pt x="1460753" y="76200"/>
                </a:lnTo>
                <a:lnTo>
                  <a:pt x="1475547" y="73206"/>
                </a:lnTo>
                <a:lnTo>
                  <a:pt x="1487662" y="65041"/>
                </a:lnTo>
                <a:lnTo>
                  <a:pt x="1495847" y="52931"/>
                </a:lnTo>
                <a:lnTo>
                  <a:pt x="1497566" y="44450"/>
                </a:lnTo>
                <a:lnTo>
                  <a:pt x="1460753" y="44450"/>
                </a:lnTo>
                <a:lnTo>
                  <a:pt x="1460753" y="31750"/>
                </a:lnTo>
                <a:lnTo>
                  <a:pt x="1497566" y="31750"/>
                </a:lnTo>
                <a:lnTo>
                  <a:pt x="1495847" y="23268"/>
                </a:lnTo>
                <a:lnTo>
                  <a:pt x="1487662" y="11158"/>
                </a:lnTo>
                <a:lnTo>
                  <a:pt x="1475547" y="2993"/>
                </a:lnTo>
                <a:lnTo>
                  <a:pt x="1460753" y="0"/>
                </a:lnTo>
                <a:close/>
              </a:path>
              <a:path w="1499234" h="76200">
                <a:moveTo>
                  <a:pt x="74920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20" y="44450"/>
                </a:lnTo>
                <a:lnTo>
                  <a:pt x="76200" y="38100"/>
                </a:lnTo>
                <a:lnTo>
                  <a:pt x="74920" y="31750"/>
                </a:lnTo>
                <a:close/>
              </a:path>
              <a:path w="1499234" h="76200">
                <a:moveTo>
                  <a:pt x="1423933" y="31750"/>
                </a:moveTo>
                <a:lnTo>
                  <a:pt x="74920" y="31750"/>
                </a:lnTo>
                <a:lnTo>
                  <a:pt x="76200" y="38100"/>
                </a:lnTo>
                <a:lnTo>
                  <a:pt x="74920" y="44450"/>
                </a:lnTo>
                <a:lnTo>
                  <a:pt x="1423933" y="44450"/>
                </a:lnTo>
                <a:lnTo>
                  <a:pt x="1422653" y="38100"/>
                </a:lnTo>
                <a:lnTo>
                  <a:pt x="1423933" y="31750"/>
                </a:lnTo>
                <a:close/>
              </a:path>
              <a:path w="1499234" h="76200">
                <a:moveTo>
                  <a:pt x="1497566" y="31750"/>
                </a:moveTo>
                <a:lnTo>
                  <a:pt x="1460753" y="31750"/>
                </a:lnTo>
                <a:lnTo>
                  <a:pt x="1460753" y="44450"/>
                </a:lnTo>
                <a:lnTo>
                  <a:pt x="1497566" y="44450"/>
                </a:lnTo>
                <a:lnTo>
                  <a:pt x="1498853" y="38100"/>
                </a:lnTo>
                <a:lnTo>
                  <a:pt x="1497566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08448" cy="685799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153914" y="3586165"/>
            <a:ext cx="6293485" cy="2106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14705">
              <a:lnSpc>
                <a:spcPts val="4415"/>
              </a:lnSpc>
              <a:tabLst>
                <a:tab pos="5015865" algn="l"/>
              </a:tabLst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40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000">
              <a:latin typeface="Arial"/>
              <a:cs typeface="Arial"/>
            </a:endParaRPr>
          </a:p>
          <a:p>
            <a:pPr marL="582930">
              <a:lnSpc>
                <a:spcPct val="100000"/>
              </a:lnSpc>
              <a:spcBef>
                <a:spcPts val="3354"/>
              </a:spcBef>
              <a:tabLst>
                <a:tab pos="4300220" algn="l"/>
              </a:tabLst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TESLA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4020185" algn="l"/>
              </a:tabLst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state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Tesla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	The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858767" y="0"/>
            <a:ext cx="8333740" cy="6858000"/>
            <a:chOff x="3858767" y="0"/>
            <a:chExt cx="8333740" cy="68580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0"/>
              <a:ext cx="6096000" cy="68579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8599" y="0"/>
              <a:ext cx="4037076" cy="685799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858768" y="0"/>
              <a:ext cx="4528185" cy="6858000"/>
            </a:xfrm>
            <a:custGeom>
              <a:avLst/>
              <a:gdLst/>
              <a:ahLst/>
              <a:cxnLst/>
              <a:rect l="l" t="t" r="r" b="b"/>
              <a:pathLst>
                <a:path w="4528184" h="6858000">
                  <a:moveTo>
                    <a:pt x="30784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07848" y="6858000"/>
                  </a:lnTo>
                  <a:lnTo>
                    <a:pt x="307848" y="0"/>
                  </a:lnTo>
                  <a:close/>
                </a:path>
                <a:path w="4528184" h="6858000">
                  <a:moveTo>
                    <a:pt x="4527804" y="0"/>
                  </a:moveTo>
                  <a:lnTo>
                    <a:pt x="4219956" y="0"/>
                  </a:lnTo>
                  <a:lnTo>
                    <a:pt x="4219943" y="6858000"/>
                  </a:lnTo>
                  <a:lnTo>
                    <a:pt x="4527804" y="6858000"/>
                  </a:lnTo>
                  <a:lnTo>
                    <a:pt x="45278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557266" y="3303270"/>
              <a:ext cx="5305425" cy="1106805"/>
            </a:xfrm>
            <a:custGeom>
              <a:avLst/>
              <a:gdLst/>
              <a:ahLst/>
              <a:cxnLst/>
              <a:rect l="l" t="t" r="r" b="b"/>
              <a:pathLst>
                <a:path w="5305425" h="1106804">
                  <a:moveTo>
                    <a:pt x="0" y="553211"/>
                  </a:moveTo>
                  <a:lnTo>
                    <a:pt x="2028" y="505474"/>
                  </a:lnTo>
                  <a:lnTo>
                    <a:pt x="8002" y="458865"/>
                  </a:lnTo>
                  <a:lnTo>
                    <a:pt x="17756" y="413550"/>
                  </a:lnTo>
                  <a:lnTo>
                    <a:pt x="31124" y="369696"/>
                  </a:lnTo>
                  <a:lnTo>
                    <a:pt x="47940" y="327468"/>
                  </a:lnTo>
                  <a:lnTo>
                    <a:pt x="68038" y="287032"/>
                  </a:lnTo>
                  <a:lnTo>
                    <a:pt x="91251" y="248555"/>
                  </a:lnTo>
                  <a:lnTo>
                    <a:pt x="117415" y="212203"/>
                  </a:lnTo>
                  <a:lnTo>
                    <a:pt x="146363" y="178140"/>
                  </a:lnTo>
                  <a:lnTo>
                    <a:pt x="177929" y="146534"/>
                  </a:lnTo>
                  <a:lnTo>
                    <a:pt x="211947" y="117550"/>
                  </a:lnTo>
                  <a:lnTo>
                    <a:pt x="248251" y="91355"/>
                  </a:lnTo>
                  <a:lnTo>
                    <a:pt x="286676" y="68114"/>
                  </a:lnTo>
                  <a:lnTo>
                    <a:pt x="327054" y="47993"/>
                  </a:lnTo>
                  <a:lnTo>
                    <a:pt x="369221" y="31158"/>
                  </a:lnTo>
                  <a:lnTo>
                    <a:pt x="413009" y="17775"/>
                  </a:lnTo>
                  <a:lnTo>
                    <a:pt x="458255" y="8010"/>
                  </a:lnTo>
                  <a:lnTo>
                    <a:pt x="504790" y="2030"/>
                  </a:lnTo>
                  <a:lnTo>
                    <a:pt x="552450" y="0"/>
                  </a:lnTo>
                  <a:lnTo>
                    <a:pt x="600109" y="2030"/>
                  </a:lnTo>
                  <a:lnTo>
                    <a:pt x="646644" y="8010"/>
                  </a:lnTo>
                  <a:lnTo>
                    <a:pt x="691890" y="17775"/>
                  </a:lnTo>
                  <a:lnTo>
                    <a:pt x="735678" y="31158"/>
                  </a:lnTo>
                  <a:lnTo>
                    <a:pt x="777845" y="47993"/>
                  </a:lnTo>
                  <a:lnTo>
                    <a:pt x="818223" y="68114"/>
                  </a:lnTo>
                  <a:lnTo>
                    <a:pt x="856648" y="91355"/>
                  </a:lnTo>
                  <a:lnTo>
                    <a:pt x="892952" y="117550"/>
                  </a:lnTo>
                  <a:lnTo>
                    <a:pt x="926970" y="146534"/>
                  </a:lnTo>
                  <a:lnTo>
                    <a:pt x="958536" y="178140"/>
                  </a:lnTo>
                  <a:lnTo>
                    <a:pt x="987484" y="212203"/>
                  </a:lnTo>
                  <a:lnTo>
                    <a:pt x="1013648" y="248555"/>
                  </a:lnTo>
                  <a:lnTo>
                    <a:pt x="1036861" y="287032"/>
                  </a:lnTo>
                  <a:lnTo>
                    <a:pt x="1056959" y="327468"/>
                  </a:lnTo>
                  <a:lnTo>
                    <a:pt x="1073775" y="369696"/>
                  </a:lnTo>
                  <a:lnTo>
                    <a:pt x="1087143" y="413550"/>
                  </a:lnTo>
                  <a:lnTo>
                    <a:pt x="1096897" y="458865"/>
                  </a:lnTo>
                  <a:lnTo>
                    <a:pt x="1102871" y="505474"/>
                  </a:lnTo>
                  <a:lnTo>
                    <a:pt x="1104900" y="553211"/>
                  </a:lnTo>
                  <a:lnTo>
                    <a:pt x="1102871" y="600949"/>
                  </a:lnTo>
                  <a:lnTo>
                    <a:pt x="1096897" y="647558"/>
                  </a:lnTo>
                  <a:lnTo>
                    <a:pt x="1087143" y="692873"/>
                  </a:lnTo>
                  <a:lnTo>
                    <a:pt x="1073775" y="736727"/>
                  </a:lnTo>
                  <a:lnTo>
                    <a:pt x="1056959" y="778955"/>
                  </a:lnTo>
                  <a:lnTo>
                    <a:pt x="1036861" y="819391"/>
                  </a:lnTo>
                  <a:lnTo>
                    <a:pt x="1013648" y="857868"/>
                  </a:lnTo>
                  <a:lnTo>
                    <a:pt x="987484" y="894220"/>
                  </a:lnTo>
                  <a:lnTo>
                    <a:pt x="958536" y="928283"/>
                  </a:lnTo>
                  <a:lnTo>
                    <a:pt x="926970" y="959889"/>
                  </a:lnTo>
                  <a:lnTo>
                    <a:pt x="892952" y="988873"/>
                  </a:lnTo>
                  <a:lnTo>
                    <a:pt x="856648" y="1015068"/>
                  </a:lnTo>
                  <a:lnTo>
                    <a:pt x="818223" y="1038309"/>
                  </a:lnTo>
                  <a:lnTo>
                    <a:pt x="777845" y="1058430"/>
                  </a:lnTo>
                  <a:lnTo>
                    <a:pt x="735678" y="1075265"/>
                  </a:lnTo>
                  <a:lnTo>
                    <a:pt x="691890" y="1088648"/>
                  </a:lnTo>
                  <a:lnTo>
                    <a:pt x="646644" y="1098413"/>
                  </a:lnTo>
                  <a:lnTo>
                    <a:pt x="600109" y="1104393"/>
                  </a:lnTo>
                  <a:lnTo>
                    <a:pt x="552450" y="1106423"/>
                  </a:lnTo>
                  <a:lnTo>
                    <a:pt x="504790" y="1104393"/>
                  </a:lnTo>
                  <a:lnTo>
                    <a:pt x="458255" y="1098413"/>
                  </a:lnTo>
                  <a:lnTo>
                    <a:pt x="413009" y="1088648"/>
                  </a:lnTo>
                  <a:lnTo>
                    <a:pt x="369221" y="1075265"/>
                  </a:lnTo>
                  <a:lnTo>
                    <a:pt x="327054" y="1058430"/>
                  </a:lnTo>
                  <a:lnTo>
                    <a:pt x="286676" y="1038309"/>
                  </a:lnTo>
                  <a:lnTo>
                    <a:pt x="248251" y="1015068"/>
                  </a:lnTo>
                  <a:lnTo>
                    <a:pt x="211947" y="988873"/>
                  </a:lnTo>
                  <a:lnTo>
                    <a:pt x="177929" y="959889"/>
                  </a:lnTo>
                  <a:lnTo>
                    <a:pt x="146363" y="928283"/>
                  </a:lnTo>
                  <a:lnTo>
                    <a:pt x="117415" y="894220"/>
                  </a:lnTo>
                  <a:lnTo>
                    <a:pt x="91251" y="857868"/>
                  </a:lnTo>
                  <a:lnTo>
                    <a:pt x="68038" y="819391"/>
                  </a:lnTo>
                  <a:lnTo>
                    <a:pt x="47940" y="778955"/>
                  </a:lnTo>
                  <a:lnTo>
                    <a:pt x="31124" y="736727"/>
                  </a:lnTo>
                  <a:lnTo>
                    <a:pt x="17756" y="692873"/>
                  </a:lnTo>
                  <a:lnTo>
                    <a:pt x="8002" y="647558"/>
                  </a:lnTo>
                  <a:lnTo>
                    <a:pt x="2028" y="600949"/>
                  </a:lnTo>
                  <a:lnTo>
                    <a:pt x="0" y="553211"/>
                  </a:lnTo>
                  <a:close/>
                </a:path>
                <a:path w="5305425" h="1106804">
                  <a:moveTo>
                    <a:pt x="4200144" y="553211"/>
                  </a:moveTo>
                  <a:lnTo>
                    <a:pt x="4202172" y="505474"/>
                  </a:lnTo>
                  <a:lnTo>
                    <a:pt x="4208146" y="458865"/>
                  </a:lnTo>
                  <a:lnTo>
                    <a:pt x="4217900" y="413550"/>
                  </a:lnTo>
                  <a:lnTo>
                    <a:pt x="4231268" y="369696"/>
                  </a:lnTo>
                  <a:lnTo>
                    <a:pt x="4248084" y="327468"/>
                  </a:lnTo>
                  <a:lnTo>
                    <a:pt x="4268182" y="287032"/>
                  </a:lnTo>
                  <a:lnTo>
                    <a:pt x="4291395" y="248555"/>
                  </a:lnTo>
                  <a:lnTo>
                    <a:pt x="4317559" y="212203"/>
                  </a:lnTo>
                  <a:lnTo>
                    <a:pt x="4346507" y="178140"/>
                  </a:lnTo>
                  <a:lnTo>
                    <a:pt x="4378073" y="146534"/>
                  </a:lnTo>
                  <a:lnTo>
                    <a:pt x="4412091" y="117550"/>
                  </a:lnTo>
                  <a:lnTo>
                    <a:pt x="4448395" y="91355"/>
                  </a:lnTo>
                  <a:lnTo>
                    <a:pt x="4486820" y="68114"/>
                  </a:lnTo>
                  <a:lnTo>
                    <a:pt x="4527198" y="47993"/>
                  </a:lnTo>
                  <a:lnTo>
                    <a:pt x="4569365" y="31158"/>
                  </a:lnTo>
                  <a:lnTo>
                    <a:pt x="4613153" y="17775"/>
                  </a:lnTo>
                  <a:lnTo>
                    <a:pt x="4658399" y="8010"/>
                  </a:lnTo>
                  <a:lnTo>
                    <a:pt x="4704934" y="2030"/>
                  </a:lnTo>
                  <a:lnTo>
                    <a:pt x="4752594" y="0"/>
                  </a:lnTo>
                  <a:lnTo>
                    <a:pt x="4800253" y="2030"/>
                  </a:lnTo>
                  <a:lnTo>
                    <a:pt x="4846788" y="8010"/>
                  </a:lnTo>
                  <a:lnTo>
                    <a:pt x="4892034" y="17775"/>
                  </a:lnTo>
                  <a:lnTo>
                    <a:pt x="4935822" y="31158"/>
                  </a:lnTo>
                  <a:lnTo>
                    <a:pt x="4977989" y="47993"/>
                  </a:lnTo>
                  <a:lnTo>
                    <a:pt x="5018367" y="68114"/>
                  </a:lnTo>
                  <a:lnTo>
                    <a:pt x="5056792" y="91355"/>
                  </a:lnTo>
                  <a:lnTo>
                    <a:pt x="5093096" y="117550"/>
                  </a:lnTo>
                  <a:lnTo>
                    <a:pt x="5127114" y="146534"/>
                  </a:lnTo>
                  <a:lnTo>
                    <a:pt x="5158680" y="178140"/>
                  </a:lnTo>
                  <a:lnTo>
                    <a:pt x="5187628" y="212203"/>
                  </a:lnTo>
                  <a:lnTo>
                    <a:pt x="5213792" y="248555"/>
                  </a:lnTo>
                  <a:lnTo>
                    <a:pt x="5237005" y="287032"/>
                  </a:lnTo>
                  <a:lnTo>
                    <a:pt x="5257103" y="327468"/>
                  </a:lnTo>
                  <a:lnTo>
                    <a:pt x="5273919" y="369696"/>
                  </a:lnTo>
                  <a:lnTo>
                    <a:pt x="5287287" y="413550"/>
                  </a:lnTo>
                  <a:lnTo>
                    <a:pt x="5297041" y="458865"/>
                  </a:lnTo>
                  <a:lnTo>
                    <a:pt x="5303015" y="505474"/>
                  </a:lnTo>
                  <a:lnTo>
                    <a:pt x="5305044" y="553211"/>
                  </a:lnTo>
                  <a:lnTo>
                    <a:pt x="5303015" y="600949"/>
                  </a:lnTo>
                  <a:lnTo>
                    <a:pt x="5297041" y="647558"/>
                  </a:lnTo>
                  <a:lnTo>
                    <a:pt x="5287287" y="692873"/>
                  </a:lnTo>
                  <a:lnTo>
                    <a:pt x="5273919" y="736727"/>
                  </a:lnTo>
                  <a:lnTo>
                    <a:pt x="5257103" y="778955"/>
                  </a:lnTo>
                  <a:lnTo>
                    <a:pt x="5237005" y="819391"/>
                  </a:lnTo>
                  <a:lnTo>
                    <a:pt x="5213792" y="857868"/>
                  </a:lnTo>
                  <a:lnTo>
                    <a:pt x="5187628" y="894220"/>
                  </a:lnTo>
                  <a:lnTo>
                    <a:pt x="5158680" y="928283"/>
                  </a:lnTo>
                  <a:lnTo>
                    <a:pt x="5127114" y="959889"/>
                  </a:lnTo>
                  <a:lnTo>
                    <a:pt x="5093096" y="988873"/>
                  </a:lnTo>
                  <a:lnTo>
                    <a:pt x="5056792" y="1015068"/>
                  </a:lnTo>
                  <a:lnTo>
                    <a:pt x="5018367" y="1038309"/>
                  </a:lnTo>
                  <a:lnTo>
                    <a:pt x="4977989" y="1058430"/>
                  </a:lnTo>
                  <a:lnTo>
                    <a:pt x="4935822" y="1075265"/>
                  </a:lnTo>
                  <a:lnTo>
                    <a:pt x="4892034" y="1088648"/>
                  </a:lnTo>
                  <a:lnTo>
                    <a:pt x="4846788" y="1098413"/>
                  </a:lnTo>
                  <a:lnTo>
                    <a:pt x="4800253" y="1104393"/>
                  </a:lnTo>
                  <a:lnTo>
                    <a:pt x="4752594" y="1106423"/>
                  </a:lnTo>
                  <a:lnTo>
                    <a:pt x="4704934" y="1104393"/>
                  </a:lnTo>
                  <a:lnTo>
                    <a:pt x="4658399" y="1098413"/>
                  </a:lnTo>
                  <a:lnTo>
                    <a:pt x="4613153" y="1088648"/>
                  </a:lnTo>
                  <a:lnTo>
                    <a:pt x="4569365" y="1075265"/>
                  </a:lnTo>
                  <a:lnTo>
                    <a:pt x="4527198" y="1058430"/>
                  </a:lnTo>
                  <a:lnTo>
                    <a:pt x="4486820" y="1038309"/>
                  </a:lnTo>
                  <a:lnTo>
                    <a:pt x="4448395" y="1015068"/>
                  </a:lnTo>
                  <a:lnTo>
                    <a:pt x="4412091" y="988873"/>
                  </a:lnTo>
                  <a:lnTo>
                    <a:pt x="4378073" y="959889"/>
                  </a:lnTo>
                  <a:lnTo>
                    <a:pt x="4346507" y="928283"/>
                  </a:lnTo>
                  <a:lnTo>
                    <a:pt x="4317559" y="894220"/>
                  </a:lnTo>
                  <a:lnTo>
                    <a:pt x="4291395" y="857868"/>
                  </a:lnTo>
                  <a:lnTo>
                    <a:pt x="4268182" y="819391"/>
                  </a:lnTo>
                  <a:lnTo>
                    <a:pt x="4248084" y="778955"/>
                  </a:lnTo>
                  <a:lnTo>
                    <a:pt x="4231268" y="736727"/>
                  </a:lnTo>
                  <a:lnTo>
                    <a:pt x="4217900" y="692873"/>
                  </a:lnTo>
                  <a:lnTo>
                    <a:pt x="4208146" y="647558"/>
                  </a:lnTo>
                  <a:lnTo>
                    <a:pt x="4202172" y="600949"/>
                  </a:lnTo>
                  <a:lnTo>
                    <a:pt x="4200144" y="55321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0" y="624840"/>
            <a:ext cx="12189460" cy="5486400"/>
            <a:chOff x="0" y="624840"/>
            <a:chExt cx="12189460" cy="5486400"/>
          </a:xfrm>
        </p:grpSpPr>
        <p:sp>
          <p:nvSpPr>
            <p:cNvPr id="10" name="object 10" descr=""/>
            <p:cNvSpPr/>
            <p:nvPr/>
          </p:nvSpPr>
          <p:spPr>
            <a:xfrm>
              <a:off x="0" y="624840"/>
              <a:ext cx="12189460" cy="2164080"/>
            </a:xfrm>
            <a:custGeom>
              <a:avLst/>
              <a:gdLst/>
              <a:ahLst/>
              <a:cxnLst/>
              <a:rect l="l" t="t" r="r" b="b"/>
              <a:pathLst>
                <a:path w="12189460" h="2164080">
                  <a:moveTo>
                    <a:pt x="12188952" y="0"/>
                  </a:moveTo>
                  <a:lnTo>
                    <a:pt x="0" y="0"/>
                  </a:lnTo>
                  <a:lnTo>
                    <a:pt x="0" y="2164079"/>
                  </a:lnTo>
                  <a:lnTo>
                    <a:pt x="12188952" y="2164079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1B1E3D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359908" y="6035040"/>
              <a:ext cx="5699125" cy="76200"/>
            </a:xfrm>
            <a:custGeom>
              <a:avLst/>
              <a:gdLst/>
              <a:ahLst/>
              <a:cxnLst/>
              <a:rect l="l" t="t" r="r" b="b"/>
              <a:pathLst>
                <a:path w="5699125" h="76200">
                  <a:moveTo>
                    <a:pt x="1498854" y="38100"/>
                  </a:moveTo>
                  <a:lnTo>
                    <a:pt x="1497558" y="31750"/>
                  </a:lnTo>
                  <a:lnTo>
                    <a:pt x="1495844" y="23279"/>
                  </a:lnTo>
                  <a:lnTo>
                    <a:pt x="1487652" y="11163"/>
                  </a:lnTo>
                  <a:lnTo>
                    <a:pt x="1475536" y="2997"/>
                  </a:lnTo>
                  <a:lnTo>
                    <a:pt x="1460754" y="0"/>
                  </a:lnTo>
                  <a:lnTo>
                    <a:pt x="1445895" y="2997"/>
                  </a:lnTo>
                  <a:lnTo>
                    <a:pt x="1433791" y="11163"/>
                  </a:lnTo>
                  <a:lnTo>
                    <a:pt x="1425638" y="23279"/>
                  </a:lnTo>
                  <a:lnTo>
                    <a:pt x="1423924" y="31750"/>
                  </a:lnTo>
                  <a:lnTo>
                    <a:pt x="74917" y="31750"/>
                  </a:lnTo>
                  <a:lnTo>
                    <a:pt x="73202" y="23279"/>
                  </a:lnTo>
                  <a:lnTo>
                    <a:pt x="65049" y="11163"/>
                  </a:lnTo>
                  <a:lnTo>
                    <a:pt x="52946" y="2997"/>
                  </a:lnTo>
                  <a:lnTo>
                    <a:pt x="38100" y="0"/>
                  </a:lnTo>
                  <a:lnTo>
                    <a:pt x="23241" y="2997"/>
                  </a:lnTo>
                  <a:lnTo>
                    <a:pt x="11137" y="11163"/>
                  </a:lnTo>
                  <a:lnTo>
                    <a:pt x="2984" y="23279"/>
                  </a:lnTo>
                  <a:lnTo>
                    <a:pt x="0" y="38100"/>
                  </a:lnTo>
                  <a:lnTo>
                    <a:pt x="2984" y="52933"/>
                  </a:lnTo>
                  <a:lnTo>
                    <a:pt x="11137" y="65049"/>
                  </a:lnTo>
                  <a:lnTo>
                    <a:pt x="23241" y="73215"/>
                  </a:lnTo>
                  <a:lnTo>
                    <a:pt x="38100" y="76200"/>
                  </a:lnTo>
                  <a:lnTo>
                    <a:pt x="52946" y="73215"/>
                  </a:lnTo>
                  <a:lnTo>
                    <a:pt x="65049" y="65049"/>
                  </a:lnTo>
                  <a:lnTo>
                    <a:pt x="73202" y="52933"/>
                  </a:lnTo>
                  <a:lnTo>
                    <a:pt x="74917" y="44450"/>
                  </a:lnTo>
                  <a:lnTo>
                    <a:pt x="1423924" y="44450"/>
                  </a:lnTo>
                  <a:lnTo>
                    <a:pt x="1425638" y="52933"/>
                  </a:lnTo>
                  <a:lnTo>
                    <a:pt x="1433791" y="65049"/>
                  </a:lnTo>
                  <a:lnTo>
                    <a:pt x="1445895" y="73215"/>
                  </a:lnTo>
                  <a:lnTo>
                    <a:pt x="1460754" y="76200"/>
                  </a:lnTo>
                  <a:lnTo>
                    <a:pt x="1475536" y="73215"/>
                  </a:lnTo>
                  <a:lnTo>
                    <a:pt x="1487652" y="65049"/>
                  </a:lnTo>
                  <a:lnTo>
                    <a:pt x="1495844" y="52933"/>
                  </a:lnTo>
                  <a:lnTo>
                    <a:pt x="1497558" y="44450"/>
                  </a:lnTo>
                  <a:lnTo>
                    <a:pt x="1498854" y="38100"/>
                  </a:lnTo>
                  <a:close/>
                </a:path>
                <a:path w="5699125" h="76200">
                  <a:moveTo>
                    <a:pt x="5698998" y="38100"/>
                  </a:moveTo>
                  <a:lnTo>
                    <a:pt x="5697702" y="31750"/>
                  </a:lnTo>
                  <a:lnTo>
                    <a:pt x="5695988" y="23279"/>
                  </a:lnTo>
                  <a:lnTo>
                    <a:pt x="5687796" y="11163"/>
                  </a:lnTo>
                  <a:lnTo>
                    <a:pt x="5675681" y="2997"/>
                  </a:lnTo>
                  <a:lnTo>
                    <a:pt x="5660898" y="0"/>
                  </a:lnTo>
                  <a:lnTo>
                    <a:pt x="5646039" y="2997"/>
                  </a:lnTo>
                  <a:lnTo>
                    <a:pt x="5633936" y="11163"/>
                  </a:lnTo>
                  <a:lnTo>
                    <a:pt x="5625782" y="23279"/>
                  </a:lnTo>
                  <a:lnTo>
                    <a:pt x="5624068" y="31750"/>
                  </a:lnTo>
                  <a:lnTo>
                    <a:pt x="4275061" y="31750"/>
                  </a:lnTo>
                  <a:lnTo>
                    <a:pt x="4273347" y="23279"/>
                  </a:lnTo>
                  <a:lnTo>
                    <a:pt x="4265193" y="11163"/>
                  </a:lnTo>
                  <a:lnTo>
                    <a:pt x="4253090" y="2997"/>
                  </a:lnTo>
                  <a:lnTo>
                    <a:pt x="4238244" y="0"/>
                  </a:lnTo>
                  <a:lnTo>
                    <a:pt x="4223385" y="2997"/>
                  </a:lnTo>
                  <a:lnTo>
                    <a:pt x="4211282" y="11163"/>
                  </a:lnTo>
                  <a:lnTo>
                    <a:pt x="4203128" y="23279"/>
                  </a:lnTo>
                  <a:lnTo>
                    <a:pt x="4200144" y="38100"/>
                  </a:lnTo>
                  <a:lnTo>
                    <a:pt x="4203128" y="52933"/>
                  </a:lnTo>
                  <a:lnTo>
                    <a:pt x="4211282" y="65049"/>
                  </a:lnTo>
                  <a:lnTo>
                    <a:pt x="4223385" y="73215"/>
                  </a:lnTo>
                  <a:lnTo>
                    <a:pt x="4238244" y="76200"/>
                  </a:lnTo>
                  <a:lnTo>
                    <a:pt x="4253090" y="73215"/>
                  </a:lnTo>
                  <a:lnTo>
                    <a:pt x="4265193" y="65049"/>
                  </a:lnTo>
                  <a:lnTo>
                    <a:pt x="4273347" y="52933"/>
                  </a:lnTo>
                  <a:lnTo>
                    <a:pt x="4275061" y="44450"/>
                  </a:lnTo>
                  <a:lnTo>
                    <a:pt x="5624068" y="44450"/>
                  </a:lnTo>
                  <a:lnTo>
                    <a:pt x="5625782" y="52933"/>
                  </a:lnTo>
                  <a:lnTo>
                    <a:pt x="5633936" y="65049"/>
                  </a:lnTo>
                  <a:lnTo>
                    <a:pt x="5646039" y="73215"/>
                  </a:lnTo>
                  <a:lnTo>
                    <a:pt x="5660898" y="76200"/>
                  </a:lnTo>
                  <a:lnTo>
                    <a:pt x="5675681" y="73215"/>
                  </a:lnTo>
                  <a:lnTo>
                    <a:pt x="5687796" y="65049"/>
                  </a:lnTo>
                  <a:lnTo>
                    <a:pt x="5695988" y="52933"/>
                  </a:lnTo>
                  <a:lnTo>
                    <a:pt x="5697702" y="44450"/>
                  </a:lnTo>
                  <a:lnTo>
                    <a:pt x="5698998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E3D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399794" y="3303270"/>
            <a:ext cx="1104900" cy="1106805"/>
          </a:xfrm>
          <a:custGeom>
            <a:avLst/>
            <a:gdLst/>
            <a:ahLst/>
            <a:cxnLst/>
            <a:rect l="l" t="t" r="r" b="b"/>
            <a:pathLst>
              <a:path w="1104900" h="1106804">
                <a:moveTo>
                  <a:pt x="0" y="553211"/>
                </a:moveTo>
                <a:lnTo>
                  <a:pt x="2028" y="505474"/>
                </a:lnTo>
                <a:lnTo>
                  <a:pt x="8002" y="458865"/>
                </a:lnTo>
                <a:lnTo>
                  <a:pt x="17756" y="413550"/>
                </a:lnTo>
                <a:lnTo>
                  <a:pt x="31124" y="369696"/>
                </a:lnTo>
                <a:lnTo>
                  <a:pt x="47940" y="327468"/>
                </a:lnTo>
                <a:lnTo>
                  <a:pt x="68038" y="287032"/>
                </a:lnTo>
                <a:lnTo>
                  <a:pt x="91251" y="248555"/>
                </a:lnTo>
                <a:lnTo>
                  <a:pt x="117415" y="212203"/>
                </a:lnTo>
                <a:lnTo>
                  <a:pt x="146363" y="178140"/>
                </a:lnTo>
                <a:lnTo>
                  <a:pt x="177929" y="146534"/>
                </a:lnTo>
                <a:lnTo>
                  <a:pt x="211947" y="117550"/>
                </a:lnTo>
                <a:lnTo>
                  <a:pt x="248251" y="91355"/>
                </a:lnTo>
                <a:lnTo>
                  <a:pt x="286676" y="68114"/>
                </a:lnTo>
                <a:lnTo>
                  <a:pt x="327054" y="47993"/>
                </a:lnTo>
                <a:lnTo>
                  <a:pt x="369221" y="31158"/>
                </a:lnTo>
                <a:lnTo>
                  <a:pt x="413009" y="17775"/>
                </a:lnTo>
                <a:lnTo>
                  <a:pt x="458255" y="8010"/>
                </a:lnTo>
                <a:lnTo>
                  <a:pt x="504790" y="2030"/>
                </a:lnTo>
                <a:lnTo>
                  <a:pt x="552450" y="0"/>
                </a:lnTo>
                <a:lnTo>
                  <a:pt x="600109" y="2030"/>
                </a:lnTo>
                <a:lnTo>
                  <a:pt x="646644" y="8010"/>
                </a:lnTo>
                <a:lnTo>
                  <a:pt x="691890" y="17775"/>
                </a:lnTo>
                <a:lnTo>
                  <a:pt x="735678" y="31158"/>
                </a:lnTo>
                <a:lnTo>
                  <a:pt x="777845" y="47993"/>
                </a:lnTo>
                <a:lnTo>
                  <a:pt x="818223" y="68114"/>
                </a:lnTo>
                <a:lnTo>
                  <a:pt x="856648" y="91355"/>
                </a:lnTo>
                <a:lnTo>
                  <a:pt x="892952" y="117550"/>
                </a:lnTo>
                <a:lnTo>
                  <a:pt x="926970" y="146534"/>
                </a:lnTo>
                <a:lnTo>
                  <a:pt x="958536" y="178140"/>
                </a:lnTo>
                <a:lnTo>
                  <a:pt x="987484" y="212203"/>
                </a:lnTo>
                <a:lnTo>
                  <a:pt x="1013648" y="248555"/>
                </a:lnTo>
                <a:lnTo>
                  <a:pt x="1036861" y="287032"/>
                </a:lnTo>
                <a:lnTo>
                  <a:pt x="1056959" y="327468"/>
                </a:lnTo>
                <a:lnTo>
                  <a:pt x="1073775" y="369696"/>
                </a:lnTo>
                <a:lnTo>
                  <a:pt x="1087143" y="413550"/>
                </a:lnTo>
                <a:lnTo>
                  <a:pt x="1096897" y="458865"/>
                </a:lnTo>
                <a:lnTo>
                  <a:pt x="1102871" y="505474"/>
                </a:lnTo>
                <a:lnTo>
                  <a:pt x="1104900" y="553211"/>
                </a:lnTo>
                <a:lnTo>
                  <a:pt x="1102871" y="600949"/>
                </a:lnTo>
                <a:lnTo>
                  <a:pt x="1096897" y="647558"/>
                </a:lnTo>
                <a:lnTo>
                  <a:pt x="1087143" y="692873"/>
                </a:lnTo>
                <a:lnTo>
                  <a:pt x="1073775" y="736727"/>
                </a:lnTo>
                <a:lnTo>
                  <a:pt x="1056959" y="778955"/>
                </a:lnTo>
                <a:lnTo>
                  <a:pt x="1036861" y="819391"/>
                </a:lnTo>
                <a:lnTo>
                  <a:pt x="1013648" y="857868"/>
                </a:lnTo>
                <a:lnTo>
                  <a:pt x="987484" y="894220"/>
                </a:lnTo>
                <a:lnTo>
                  <a:pt x="958536" y="928283"/>
                </a:lnTo>
                <a:lnTo>
                  <a:pt x="926970" y="959889"/>
                </a:lnTo>
                <a:lnTo>
                  <a:pt x="892952" y="988873"/>
                </a:lnTo>
                <a:lnTo>
                  <a:pt x="856648" y="1015068"/>
                </a:lnTo>
                <a:lnTo>
                  <a:pt x="818223" y="1038309"/>
                </a:lnTo>
                <a:lnTo>
                  <a:pt x="777845" y="1058430"/>
                </a:lnTo>
                <a:lnTo>
                  <a:pt x="735678" y="1075265"/>
                </a:lnTo>
                <a:lnTo>
                  <a:pt x="691890" y="1088648"/>
                </a:lnTo>
                <a:lnTo>
                  <a:pt x="646644" y="1098413"/>
                </a:lnTo>
                <a:lnTo>
                  <a:pt x="600109" y="1104393"/>
                </a:lnTo>
                <a:lnTo>
                  <a:pt x="552450" y="1106423"/>
                </a:lnTo>
                <a:lnTo>
                  <a:pt x="504790" y="1104393"/>
                </a:lnTo>
                <a:lnTo>
                  <a:pt x="458255" y="1098413"/>
                </a:lnTo>
                <a:lnTo>
                  <a:pt x="413009" y="1088648"/>
                </a:lnTo>
                <a:lnTo>
                  <a:pt x="369221" y="1075265"/>
                </a:lnTo>
                <a:lnTo>
                  <a:pt x="327054" y="1058430"/>
                </a:lnTo>
                <a:lnTo>
                  <a:pt x="286676" y="1038309"/>
                </a:lnTo>
                <a:lnTo>
                  <a:pt x="248251" y="1015068"/>
                </a:lnTo>
                <a:lnTo>
                  <a:pt x="211947" y="988873"/>
                </a:lnTo>
                <a:lnTo>
                  <a:pt x="177929" y="959889"/>
                </a:lnTo>
                <a:lnTo>
                  <a:pt x="146363" y="928283"/>
                </a:lnTo>
                <a:lnTo>
                  <a:pt x="117415" y="894220"/>
                </a:lnTo>
                <a:lnTo>
                  <a:pt x="91251" y="857868"/>
                </a:lnTo>
                <a:lnTo>
                  <a:pt x="68038" y="819391"/>
                </a:lnTo>
                <a:lnTo>
                  <a:pt x="47940" y="778955"/>
                </a:lnTo>
                <a:lnTo>
                  <a:pt x="31124" y="736727"/>
                </a:lnTo>
                <a:lnTo>
                  <a:pt x="17756" y="692873"/>
                </a:lnTo>
                <a:lnTo>
                  <a:pt x="8002" y="647558"/>
                </a:lnTo>
                <a:lnTo>
                  <a:pt x="2028" y="600949"/>
                </a:lnTo>
                <a:lnTo>
                  <a:pt x="0" y="55321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274825" y="887730"/>
            <a:ext cx="1640205" cy="1640205"/>
          </a:xfrm>
          <a:custGeom>
            <a:avLst/>
            <a:gdLst/>
            <a:ahLst/>
            <a:cxnLst/>
            <a:rect l="l" t="t" r="r" b="b"/>
            <a:pathLst>
              <a:path w="1640205" h="1640205">
                <a:moveTo>
                  <a:pt x="0" y="819912"/>
                </a:moveTo>
                <a:lnTo>
                  <a:pt x="1391" y="771730"/>
                </a:lnTo>
                <a:lnTo>
                  <a:pt x="5515" y="724282"/>
                </a:lnTo>
                <a:lnTo>
                  <a:pt x="12294" y="677645"/>
                </a:lnTo>
                <a:lnTo>
                  <a:pt x="21651" y="631895"/>
                </a:lnTo>
                <a:lnTo>
                  <a:pt x="33510" y="587110"/>
                </a:lnTo>
                <a:lnTo>
                  <a:pt x="47793" y="543366"/>
                </a:lnTo>
                <a:lnTo>
                  <a:pt x="64424" y="500741"/>
                </a:lnTo>
                <a:lnTo>
                  <a:pt x="83326" y="459310"/>
                </a:lnTo>
                <a:lnTo>
                  <a:pt x="104422" y="419151"/>
                </a:lnTo>
                <a:lnTo>
                  <a:pt x="127636" y="380341"/>
                </a:lnTo>
                <a:lnTo>
                  <a:pt x="152890" y="342957"/>
                </a:lnTo>
                <a:lnTo>
                  <a:pt x="180107" y="307074"/>
                </a:lnTo>
                <a:lnTo>
                  <a:pt x="209211" y="272772"/>
                </a:lnTo>
                <a:lnTo>
                  <a:pt x="240125" y="240125"/>
                </a:lnTo>
                <a:lnTo>
                  <a:pt x="272772" y="209211"/>
                </a:lnTo>
                <a:lnTo>
                  <a:pt x="307074" y="180107"/>
                </a:lnTo>
                <a:lnTo>
                  <a:pt x="342957" y="152890"/>
                </a:lnTo>
                <a:lnTo>
                  <a:pt x="380341" y="127636"/>
                </a:lnTo>
                <a:lnTo>
                  <a:pt x="419151" y="104422"/>
                </a:lnTo>
                <a:lnTo>
                  <a:pt x="459310" y="83326"/>
                </a:lnTo>
                <a:lnTo>
                  <a:pt x="500741" y="64424"/>
                </a:lnTo>
                <a:lnTo>
                  <a:pt x="543366" y="47793"/>
                </a:lnTo>
                <a:lnTo>
                  <a:pt x="587110" y="33510"/>
                </a:lnTo>
                <a:lnTo>
                  <a:pt x="631895" y="21651"/>
                </a:lnTo>
                <a:lnTo>
                  <a:pt x="677645" y="12294"/>
                </a:lnTo>
                <a:lnTo>
                  <a:pt x="724282" y="5515"/>
                </a:lnTo>
                <a:lnTo>
                  <a:pt x="771730" y="1391"/>
                </a:lnTo>
                <a:lnTo>
                  <a:pt x="819912" y="0"/>
                </a:lnTo>
                <a:lnTo>
                  <a:pt x="868093" y="1391"/>
                </a:lnTo>
                <a:lnTo>
                  <a:pt x="915541" y="5515"/>
                </a:lnTo>
                <a:lnTo>
                  <a:pt x="962178" y="12294"/>
                </a:lnTo>
                <a:lnTo>
                  <a:pt x="1007928" y="21651"/>
                </a:lnTo>
                <a:lnTo>
                  <a:pt x="1052713" y="33510"/>
                </a:lnTo>
                <a:lnTo>
                  <a:pt x="1096457" y="47793"/>
                </a:lnTo>
                <a:lnTo>
                  <a:pt x="1139082" y="64424"/>
                </a:lnTo>
                <a:lnTo>
                  <a:pt x="1180513" y="83326"/>
                </a:lnTo>
                <a:lnTo>
                  <a:pt x="1220672" y="104422"/>
                </a:lnTo>
                <a:lnTo>
                  <a:pt x="1259482" y="127636"/>
                </a:lnTo>
                <a:lnTo>
                  <a:pt x="1296866" y="152890"/>
                </a:lnTo>
                <a:lnTo>
                  <a:pt x="1332749" y="180107"/>
                </a:lnTo>
                <a:lnTo>
                  <a:pt x="1367051" y="209211"/>
                </a:lnTo>
                <a:lnTo>
                  <a:pt x="1399698" y="240125"/>
                </a:lnTo>
                <a:lnTo>
                  <a:pt x="1430612" y="272772"/>
                </a:lnTo>
                <a:lnTo>
                  <a:pt x="1459716" y="307074"/>
                </a:lnTo>
                <a:lnTo>
                  <a:pt x="1486933" y="342957"/>
                </a:lnTo>
                <a:lnTo>
                  <a:pt x="1512187" y="380341"/>
                </a:lnTo>
                <a:lnTo>
                  <a:pt x="1535401" y="419151"/>
                </a:lnTo>
                <a:lnTo>
                  <a:pt x="1556497" y="459310"/>
                </a:lnTo>
                <a:lnTo>
                  <a:pt x="1575399" y="500741"/>
                </a:lnTo>
                <a:lnTo>
                  <a:pt x="1592030" y="543366"/>
                </a:lnTo>
                <a:lnTo>
                  <a:pt x="1606313" y="587110"/>
                </a:lnTo>
                <a:lnTo>
                  <a:pt x="1618172" y="631895"/>
                </a:lnTo>
                <a:lnTo>
                  <a:pt x="1627529" y="677645"/>
                </a:lnTo>
                <a:lnTo>
                  <a:pt x="1634308" y="724282"/>
                </a:lnTo>
                <a:lnTo>
                  <a:pt x="1638432" y="771730"/>
                </a:lnTo>
                <a:lnTo>
                  <a:pt x="1639824" y="819912"/>
                </a:lnTo>
                <a:lnTo>
                  <a:pt x="1638432" y="868093"/>
                </a:lnTo>
                <a:lnTo>
                  <a:pt x="1634308" y="915541"/>
                </a:lnTo>
                <a:lnTo>
                  <a:pt x="1627529" y="962178"/>
                </a:lnTo>
                <a:lnTo>
                  <a:pt x="1618172" y="1007928"/>
                </a:lnTo>
                <a:lnTo>
                  <a:pt x="1606313" y="1052713"/>
                </a:lnTo>
                <a:lnTo>
                  <a:pt x="1592030" y="1096457"/>
                </a:lnTo>
                <a:lnTo>
                  <a:pt x="1575399" y="1139082"/>
                </a:lnTo>
                <a:lnTo>
                  <a:pt x="1556497" y="1180513"/>
                </a:lnTo>
                <a:lnTo>
                  <a:pt x="1535401" y="1220672"/>
                </a:lnTo>
                <a:lnTo>
                  <a:pt x="1512187" y="1259482"/>
                </a:lnTo>
                <a:lnTo>
                  <a:pt x="1486933" y="1296866"/>
                </a:lnTo>
                <a:lnTo>
                  <a:pt x="1459716" y="1332749"/>
                </a:lnTo>
                <a:lnTo>
                  <a:pt x="1430612" y="1367051"/>
                </a:lnTo>
                <a:lnTo>
                  <a:pt x="1399698" y="1399698"/>
                </a:lnTo>
                <a:lnTo>
                  <a:pt x="1367051" y="1430612"/>
                </a:lnTo>
                <a:lnTo>
                  <a:pt x="1332749" y="1459716"/>
                </a:lnTo>
                <a:lnTo>
                  <a:pt x="1296866" y="1486933"/>
                </a:lnTo>
                <a:lnTo>
                  <a:pt x="1259482" y="1512187"/>
                </a:lnTo>
                <a:lnTo>
                  <a:pt x="1220672" y="1535401"/>
                </a:lnTo>
                <a:lnTo>
                  <a:pt x="1180513" y="1556497"/>
                </a:lnTo>
                <a:lnTo>
                  <a:pt x="1139082" y="1575399"/>
                </a:lnTo>
                <a:lnTo>
                  <a:pt x="1096457" y="1592030"/>
                </a:lnTo>
                <a:lnTo>
                  <a:pt x="1052713" y="1606313"/>
                </a:lnTo>
                <a:lnTo>
                  <a:pt x="1007928" y="1618172"/>
                </a:lnTo>
                <a:lnTo>
                  <a:pt x="962178" y="1627529"/>
                </a:lnTo>
                <a:lnTo>
                  <a:pt x="915541" y="1634308"/>
                </a:lnTo>
                <a:lnTo>
                  <a:pt x="868093" y="1638432"/>
                </a:lnTo>
                <a:lnTo>
                  <a:pt x="819912" y="1639824"/>
                </a:lnTo>
                <a:lnTo>
                  <a:pt x="771730" y="1638432"/>
                </a:lnTo>
                <a:lnTo>
                  <a:pt x="724282" y="1634308"/>
                </a:lnTo>
                <a:lnTo>
                  <a:pt x="677645" y="1627529"/>
                </a:lnTo>
                <a:lnTo>
                  <a:pt x="631895" y="1618172"/>
                </a:lnTo>
                <a:lnTo>
                  <a:pt x="587110" y="1606313"/>
                </a:lnTo>
                <a:lnTo>
                  <a:pt x="543366" y="1592030"/>
                </a:lnTo>
                <a:lnTo>
                  <a:pt x="500741" y="1575399"/>
                </a:lnTo>
                <a:lnTo>
                  <a:pt x="459310" y="1556497"/>
                </a:lnTo>
                <a:lnTo>
                  <a:pt x="419151" y="1535401"/>
                </a:lnTo>
                <a:lnTo>
                  <a:pt x="380341" y="1512187"/>
                </a:lnTo>
                <a:lnTo>
                  <a:pt x="342957" y="1486933"/>
                </a:lnTo>
                <a:lnTo>
                  <a:pt x="307074" y="1459716"/>
                </a:lnTo>
                <a:lnTo>
                  <a:pt x="272772" y="1430612"/>
                </a:lnTo>
                <a:lnTo>
                  <a:pt x="240125" y="1399698"/>
                </a:lnTo>
                <a:lnTo>
                  <a:pt x="209211" y="1367051"/>
                </a:lnTo>
                <a:lnTo>
                  <a:pt x="180107" y="1332749"/>
                </a:lnTo>
                <a:lnTo>
                  <a:pt x="152890" y="1296866"/>
                </a:lnTo>
                <a:lnTo>
                  <a:pt x="127636" y="1259482"/>
                </a:lnTo>
                <a:lnTo>
                  <a:pt x="104422" y="1220672"/>
                </a:lnTo>
                <a:lnTo>
                  <a:pt x="83326" y="1180513"/>
                </a:lnTo>
                <a:lnTo>
                  <a:pt x="64424" y="1139082"/>
                </a:lnTo>
                <a:lnTo>
                  <a:pt x="47793" y="1096457"/>
                </a:lnTo>
                <a:lnTo>
                  <a:pt x="33510" y="1052713"/>
                </a:lnTo>
                <a:lnTo>
                  <a:pt x="21651" y="1007928"/>
                </a:lnTo>
                <a:lnTo>
                  <a:pt x="12294" y="962178"/>
                </a:lnTo>
                <a:lnTo>
                  <a:pt x="5515" y="915541"/>
                </a:lnTo>
                <a:lnTo>
                  <a:pt x="1391" y="868093"/>
                </a:lnTo>
                <a:lnTo>
                  <a:pt x="0" y="819912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848739" y="1200150"/>
            <a:ext cx="492125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25" b="1">
                <a:solidFill>
                  <a:srgbClr val="FFFFFF"/>
                </a:solidFill>
                <a:latin typeface="Arial"/>
                <a:cs typeface="Arial"/>
              </a:rPr>
              <a:t>II</a:t>
            </a:r>
            <a:endParaRPr sz="66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358641" y="1414094"/>
            <a:ext cx="306705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3200" spc="-1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1202436" y="603504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5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4918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18" y="3175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  <a:path w="1499235" h="76200">
                <a:moveTo>
                  <a:pt x="1460753" y="0"/>
                </a:moveTo>
                <a:lnTo>
                  <a:pt x="1445906" y="2993"/>
                </a:lnTo>
                <a:lnTo>
                  <a:pt x="1433798" y="11158"/>
                </a:lnTo>
                <a:lnTo>
                  <a:pt x="1425642" y="23268"/>
                </a:lnTo>
                <a:lnTo>
                  <a:pt x="1422653" y="38100"/>
                </a:lnTo>
                <a:lnTo>
                  <a:pt x="1425642" y="52931"/>
                </a:lnTo>
                <a:lnTo>
                  <a:pt x="1433798" y="65041"/>
                </a:lnTo>
                <a:lnTo>
                  <a:pt x="1445906" y="73206"/>
                </a:lnTo>
                <a:lnTo>
                  <a:pt x="1460753" y="76200"/>
                </a:lnTo>
                <a:lnTo>
                  <a:pt x="1475547" y="73206"/>
                </a:lnTo>
                <a:lnTo>
                  <a:pt x="1487662" y="65041"/>
                </a:lnTo>
                <a:lnTo>
                  <a:pt x="1495847" y="52931"/>
                </a:lnTo>
                <a:lnTo>
                  <a:pt x="1497566" y="44450"/>
                </a:lnTo>
                <a:lnTo>
                  <a:pt x="1460753" y="44450"/>
                </a:lnTo>
                <a:lnTo>
                  <a:pt x="1460753" y="31750"/>
                </a:lnTo>
                <a:lnTo>
                  <a:pt x="1497566" y="31750"/>
                </a:lnTo>
                <a:lnTo>
                  <a:pt x="1495847" y="23268"/>
                </a:lnTo>
                <a:lnTo>
                  <a:pt x="1487662" y="11158"/>
                </a:lnTo>
                <a:lnTo>
                  <a:pt x="1475547" y="2993"/>
                </a:lnTo>
                <a:lnTo>
                  <a:pt x="1460753" y="0"/>
                </a:lnTo>
                <a:close/>
              </a:path>
              <a:path w="1499235" h="76200">
                <a:moveTo>
                  <a:pt x="74918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18" y="44450"/>
                </a:lnTo>
                <a:lnTo>
                  <a:pt x="76200" y="38100"/>
                </a:lnTo>
                <a:lnTo>
                  <a:pt x="74918" y="31750"/>
                </a:lnTo>
                <a:close/>
              </a:path>
              <a:path w="1499235" h="76200">
                <a:moveTo>
                  <a:pt x="1423933" y="31750"/>
                </a:moveTo>
                <a:lnTo>
                  <a:pt x="74918" y="31750"/>
                </a:lnTo>
                <a:lnTo>
                  <a:pt x="76200" y="38100"/>
                </a:lnTo>
                <a:lnTo>
                  <a:pt x="74918" y="44450"/>
                </a:lnTo>
                <a:lnTo>
                  <a:pt x="1423933" y="44450"/>
                </a:lnTo>
                <a:lnTo>
                  <a:pt x="1422653" y="38100"/>
                </a:lnTo>
                <a:lnTo>
                  <a:pt x="1423933" y="31750"/>
                </a:lnTo>
                <a:close/>
              </a:path>
              <a:path w="1499235" h="76200">
                <a:moveTo>
                  <a:pt x="1497566" y="31750"/>
                </a:moveTo>
                <a:lnTo>
                  <a:pt x="1460753" y="31750"/>
                </a:lnTo>
                <a:lnTo>
                  <a:pt x="1460753" y="44450"/>
                </a:lnTo>
                <a:lnTo>
                  <a:pt x="1497566" y="44450"/>
                </a:lnTo>
                <a:lnTo>
                  <a:pt x="1498853" y="38100"/>
                </a:lnTo>
                <a:lnTo>
                  <a:pt x="1497566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849579" y="3525392"/>
            <a:ext cx="2202180" cy="2176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95"/>
              </a:spcBef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54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MOTORS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180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state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GM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14450" y="6466128"/>
            <a:ext cx="6172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Executive</a:t>
            </a:r>
            <a:endParaRPr sz="10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Summary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266823" y="6435306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 h="0">
                <a:moveTo>
                  <a:pt x="0" y="0"/>
                </a:moveTo>
                <a:lnTo>
                  <a:pt x="1195704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149469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5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462396" y="6466128"/>
            <a:ext cx="5746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Financial</a:t>
            </a:r>
            <a:endParaRPr sz="10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348466" y="6449364"/>
            <a:ext cx="2343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|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35">
                <a:latin typeface="Arial MT"/>
                <a:cs typeface="Arial MT"/>
              </a:rPr>
              <a:t>17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705986" y="6428956"/>
            <a:ext cx="1200150" cy="250190"/>
            <a:chOff x="3705986" y="6428956"/>
            <a:chExt cx="1200150" cy="250190"/>
          </a:xfrm>
        </p:grpSpPr>
        <p:sp>
          <p:nvSpPr>
            <p:cNvPr id="10" name="object 10" descr=""/>
            <p:cNvSpPr/>
            <p:nvPr/>
          </p:nvSpPr>
          <p:spPr>
            <a:xfrm>
              <a:off x="3705986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05986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200023" y="12700"/>
                  </a:lnTo>
                  <a:lnTo>
                    <a:pt x="1200023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594864" y="6466128"/>
            <a:ext cx="2088514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Market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1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872478" y="6466128"/>
            <a:ext cx="6451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Feasibility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803630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8299195" y="6466128"/>
            <a:ext cx="6762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Alternative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9479788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2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9723246" y="6466128"/>
            <a:ext cx="7156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Conclusion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74649" y="216154"/>
            <a:ext cx="31051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GENERAL</a:t>
            </a:r>
            <a:r>
              <a:rPr dirty="0" sz="1600" spc="-7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MOTORS</a:t>
            </a:r>
            <a:r>
              <a:rPr dirty="0" sz="1600" spc="-5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OVERVIEW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586740" y="4713732"/>
            <a:ext cx="5092065" cy="1221105"/>
          </a:xfrm>
          <a:custGeom>
            <a:avLst/>
            <a:gdLst/>
            <a:ahLst/>
            <a:cxnLst/>
            <a:rect l="l" t="t" r="r" b="b"/>
            <a:pathLst>
              <a:path w="5092065" h="1221104">
                <a:moveTo>
                  <a:pt x="5091684" y="0"/>
                </a:moveTo>
                <a:lnTo>
                  <a:pt x="0" y="0"/>
                </a:lnTo>
                <a:lnTo>
                  <a:pt x="0" y="1220724"/>
                </a:lnTo>
                <a:lnTo>
                  <a:pt x="5091684" y="1220724"/>
                </a:lnTo>
                <a:lnTo>
                  <a:pt x="5091684" y="0"/>
                </a:lnTo>
                <a:close/>
              </a:path>
            </a:pathLst>
          </a:custGeom>
          <a:solidFill>
            <a:srgbClr val="ACCAF8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97521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General</a:t>
            </a:r>
            <a:r>
              <a:rPr dirty="0" spc="-50"/>
              <a:t> </a:t>
            </a:r>
            <a:r>
              <a:rPr dirty="0"/>
              <a:t>Motors</a:t>
            </a:r>
            <a:r>
              <a:rPr dirty="0" spc="-50"/>
              <a:t> </a:t>
            </a:r>
            <a:r>
              <a:rPr dirty="0"/>
              <a:t>is</a:t>
            </a:r>
            <a:r>
              <a:rPr dirty="0" spc="-30"/>
              <a:t> </a:t>
            </a:r>
            <a:r>
              <a:rPr dirty="0"/>
              <a:t>one</a:t>
            </a:r>
            <a:r>
              <a:rPr dirty="0" spc="-30"/>
              <a:t> </a:t>
            </a:r>
            <a:r>
              <a:rPr dirty="0"/>
              <a:t>of</a:t>
            </a:r>
            <a:r>
              <a:rPr dirty="0" spc="-30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largest</a:t>
            </a:r>
            <a:r>
              <a:rPr dirty="0" spc="-50"/>
              <a:t> </a:t>
            </a:r>
            <a:r>
              <a:rPr dirty="0"/>
              <a:t>car</a:t>
            </a:r>
            <a:r>
              <a:rPr dirty="0" spc="-40"/>
              <a:t> </a:t>
            </a:r>
            <a:r>
              <a:rPr dirty="0"/>
              <a:t>manufacturers</a:t>
            </a:r>
            <a:r>
              <a:rPr dirty="0" spc="-70"/>
              <a:t> </a:t>
            </a:r>
            <a:r>
              <a:rPr dirty="0"/>
              <a:t>in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world</a:t>
            </a:r>
            <a:r>
              <a:rPr dirty="0" spc="-30"/>
              <a:t> </a:t>
            </a:r>
            <a:r>
              <a:rPr dirty="0"/>
              <a:t>with</a:t>
            </a:r>
            <a:r>
              <a:rPr dirty="0" spc="-20"/>
              <a:t> </a:t>
            </a:r>
            <a:r>
              <a:rPr dirty="0"/>
              <a:t>a</a:t>
            </a:r>
            <a:r>
              <a:rPr dirty="0" spc="-35"/>
              <a:t> </a:t>
            </a:r>
            <a:r>
              <a:rPr dirty="0"/>
              <a:t>clear</a:t>
            </a:r>
            <a:r>
              <a:rPr dirty="0" spc="-30"/>
              <a:t> </a:t>
            </a:r>
            <a:r>
              <a:rPr dirty="0"/>
              <a:t>vision</a:t>
            </a:r>
            <a:r>
              <a:rPr dirty="0" spc="-30"/>
              <a:t> </a:t>
            </a:r>
            <a:r>
              <a:rPr dirty="0" spc="-25"/>
              <a:t>for</a:t>
            </a:r>
          </a:p>
          <a:p>
            <a:pPr marL="12700">
              <a:lnSpc>
                <a:spcPts val="2280"/>
              </a:lnSpc>
            </a:pPr>
            <a:r>
              <a:rPr dirty="0"/>
              <a:t>the</a:t>
            </a:r>
            <a:r>
              <a:rPr dirty="0" spc="-40"/>
              <a:t> </a:t>
            </a:r>
            <a:r>
              <a:rPr dirty="0"/>
              <a:t>future</a:t>
            </a:r>
            <a:r>
              <a:rPr dirty="0" spc="-4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/>
              <a:t>holds</a:t>
            </a:r>
            <a:r>
              <a:rPr dirty="0" spc="-30"/>
              <a:t> </a:t>
            </a:r>
            <a:r>
              <a:rPr dirty="0"/>
              <a:t>market</a:t>
            </a:r>
            <a:r>
              <a:rPr dirty="0" spc="-65"/>
              <a:t> </a:t>
            </a:r>
            <a:r>
              <a:rPr dirty="0"/>
              <a:t>leading</a:t>
            </a:r>
            <a:r>
              <a:rPr dirty="0" spc="-35"/>
              <a:t> </a:t>
            </a:r>
            <a:r>
              <a:rPr dirty="0"/>
              <a:t>positions</a:t>
            </a:r>
            <a:r>
              <a:rPr dirty="0" spc="-35"/>
              <a:t> </a:t>
            </a:r>
            <a:r>
              <a:rPr dirty="0"/>
              <a:t>in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25"/>
              <a:t> </a:t>
            </a:r>
            <a:r>
              <a:rPr dirty="0"/>
              <a:t>US</a:t>
            </a:r>
            <a:r>
              <a:rPr dirty="0" spc="-25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10"/>
              <a:t>China</a:t>
            </a:r>
          </a:p>
        </p:txBody>
      </p:sp>
      <p:sp>
        <p:nvSpPr>
          <p:cNvPr id="23" name="object 23" descr=""/>
          <p:cNvSpPr txBox="1"/>
          <p:nvPr/>
        </p:nvSpPr>
        <p:spPr>
          <a:xfrm>
            <a:off x="574649" y="5899505"/>
            <a:ext cx="3661410" cy="39052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FY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2018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or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most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recent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publicly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available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filing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Thomson</a:t>
            </a:r>
            <a:r>
              <a:rPr dirty="0" sz="1000" spc="-6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Reuters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Eikon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General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Motors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(2019b)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586740" y="4274820"/>
            <a:ext cx="5291455" cy="0"/>
          </a:xfrm>
          <a:custGeom>
            <a:avLst/>
            <a:gdLst/>
            <a:ahLst/>
            <a:cxnLst/>
            <a:rect l="l" t="t" r="r" b="b"/>
            <a:pathLst>
              <a:path w="5291455" h="0">
                <a:moveTo>
                  <a:pt x="0" y="0"/>
                </a:moveTo>
                <a:lnTo>
                  <a:pt x="529132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1234439" y="2511551"/>
            <a:ext cx="307340" cy="1763395"/>
          </a:xfrm>
          <a:prstGeom prst="rect">
            <a:avLst/>
          </a:prstGeom>
          <a:solidFill>
            <a:srgbClr val="C0C0C0"/>
          </a:solidFill>
        </p:spPr>
        <p:txBody>
          <a:bodyPr wrap="square" lIns="0" tIns="0" rIns="0" bIns="0" rtlCol="0" vert="horz">
            <a:spAutoFit/>
          </a:bodyPr>
          <a:lstStyle/>
          <a:p>
            <a:pPr marR="317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R="317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R="3175">
              <a:lnSpc>
                <a:spcPct val="100000"/>
              </a:lnSpc>
              <a:spcBef>
                <a:spcPts val="1180"/>
              </a:spcBef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1400" spc="-25">
                <a:latin typeface="Arial MT"/>
                <a:cs typeface="Arial MT"/>
              </a:rPr>
              <a:t>270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820923" y="3316223"/>
            <a:ext cx="307340" cy="958850"/>
          </a:xfrm>
          <a:prstGeom prst="rect">
            <a:avLst/>
          </a:prstGeom>
          <a:solidFill>
            <a:srgbClr val="4966AC"/>
          </a:solidFill>
        </p:spPr>
        <p:txBody>
          <a:bodyPr wrap="square" lIns="0" tIns="156845" rIns="0" bIns="0" rtlCol="0" vert="horz">
            <a:spAutoFit/>
          </a:bodyPr>
          <a:lstStyle/>
          <a:p>
            <a:pPr marR="3175">
              <a:lnSpc>
                <a:spcPct val="100000"/>
              </a:lnSpc>
              <a:spcBef>
                <a:spcPts val="1235"/>
              </a:spcBef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147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937759" y="3503676"/>
            <a:ext cx="294640" cy="771525"/>
          </a:xfrm>
          <a:prstGeom prst="rect">
            <a:avLst/>
          </a:prstGeom>
          <a:solidFill>
            <a:srgbClr val="C0C0C0"/>
          </a:solidFill>
        </p:spPr>
        <p:txBody>
          <a:bodyPr wrap="square" lIns="0" tIns="628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95"/>
              </a:spcBef>
            </a:pPr>
            <a:endParaRPr sz="1400">
              <a:latin typeface="Times New Roman"/>
              <a:cs typeface="Times New Roman"/>
            </a:endParaRPr>
          </a:p>
          <a:p>
            <a:pPr marL="5715">
              <a:lnSpc>
                <a:spcPct val="100000"/>
              </a:lnSpc>
            </a:pPr>
            <a:r>
              <a:rPr dirty="0" sz="1400" spc="-40">
                <a:latin typeface="Arial MT"/>
                <a:cs typeface="Arial MT"/>
              </a:rPr>
              <a:t>118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466588" y="3541776"/>
            <a:ext cx="294640" cy="733425"/>
          </a:xfrm>
          <a:prstGeom prst="rect">
            <a:avLst/>
          </a:prstGeom>
          <a:solidFill>
            <a:srgbClr val="C0C0C0"/>
          </a:solidFill>
        </p:spPr>
        <p:txBody>
          <a:bodyPr wrap="square" lIns="0" tIns="438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45"/>
              </a:spcBef>
            </a:pPr>
            <a:endParaRPr sz="1400">
              <a:latin typeface="Times New Roman"/>
              <a:cs typeface="Times New Roman"/>
            </a:endParaRPr>
          </a:p>
          <a:p>
            <a:pPr marL="6350">
              <a:lnSpc>
                <a:spcPct val="100000"/>
              </a:lnSpc>
            </a:pPr>
            <a:r>
              <a:rPr dirty="0" sz="1400" spc="-45">
                <a:latin typeface="Arial MT"/>
                <a:cs typeface="Arial MT"/>
              </a:rPr>
              <a:t>112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323844" y="3331464"/>
            <a:ext cx="346075" cy="943610"/>
          </a:xfrm>
          <a:prstGeom prst="rect">
            <a:avLst/>
          </a:prstGeom>
          <a:solidFill>
            <a:srgbClr val="C0C0C0"/>
          </a:solidFill>
        </p:spPr>
        <p:txBody>
          <a:bodyPr wrap="square" lIns="0" tIns="1460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50"/>
              </a:spcBef>
            </a:pPr>
            <a:endParaRPr sz="1400">
              <a:latin typeface="Times New Roman"/>
              <a:cs typeface="Times New Roman"/>
            </a:endParaRPr>
          </a:p>
          <a:p>
            <a:pPr marL="26034">
              <a:lnSpc>
                <a:spcPct val="100000"/>
              </a:lnSpc>
            </a:pPr>
            <a:r>
              <a:rPr dirty="0" sz="1400" spc="-25">
                <a:latin typeface="Arial MT"/>
                <a:cs typeface="Arial MT"/>
              </a:rPr>
              <a:t>145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78180" y="2471927"/>
            <a:ext cx="346075" cy="1803400"/>
          </a:xfrm>
          <a:prstGeom prst="rect">
            <a:avLst/>
          </a:prstGeom>
          <a:solidFill>
            <a:srgbClr val="C0C0C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10"/>
              </a:spcBef>
            </a:pPr>
            <a:endParaRPr sz="1400">
              <a:latin typeface="Times New Roman"/>
              <a:cs typeface="Times New Roman"/>
            </a:endParaRPr>
          </a:p>
          <a:p>
            <a:pPr marL="24765">
              <a:lnSpc>
                <a:spcPct val="100000"/>
              </a:lnSpc>
            </a:pPr>
            <a:r>
              <a:rPr dirty="0" sz="1400" spc="-25">
                <a:latin typeface="Arial MT"/>
                <a:cs typeface="Arial MT"/>
              </a:rPr>
              <a:t>276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852671" y="3401567"/>
            <a:ext cx="346075" cy="873760"/>
          </a:xfrm>
          <a:prstGeom prst="rect">
            <a:avLst/>
          </a:prstGeom>
          <a:solidFill>
            <a:srgbClr val="C0C0C0"/>
          </a:solidFill>
        </p:spPr>
        <p:txBody>
          <a:bodyPr wrap="square" lIns="0" tIns="1111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75"/>
              </a:spcBef>
            </a:pPr>
            <a:endParaRPr sz="1400">
              <a:latin typeface="Times New Roman"/>
              <a:cs typeface="Times New Roman"/>
            </a:endParaRPr>
          </a:p>
          <a:p>
            <a:pPr marL="26034">
              <a:lnSpc>
                <a:spcPct val="100000"/>
              </a:lnSpc>
            </a:pPr>
            <a:r>
              <a:rPr dirty="0" sz="1400" spc="-25">
                <a:latin typeface="Arial MT"/>
                <a:cs typeface="Arial MT"/>
              </a:rPr>
              <a:t>134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264664" y="3229355"/>
            <a:ext cx="347980" cy="1045844"/>
          </a:xfrm>
          <a:prstGeom prst="rect">
            <a:avLst/>
          </a:prstGeom>
          <a:solidFill>
            <a:srgbClr val="C0C0C0"/>
          </a:solidFill>
        </p:spPr>
        <p:txBody>
          <a:bodyPr wrap="square" lIns="0" tIns="1955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40"/>
              </a:spcBef>
            </a:pPr>
            <a:endParaRPr sz="1400">
              <a:latin typeface="Times New Roman"/>
              <a:cs typeface="Times New Roman"/>
            </a:endParaRPr>
          </a:p>
          <a:p>
            <a:pPr marL="26034">
              <a:lnSpc>
                <a:spcPct val="100000"/>
              </a:lnSpc>
            </a:pPr>
            <a:r>
              <a:rPr dirty="0" sz="1400" spc="-25">
                <a:latin typeface="Arial MT"/>
                <a:cs typeface="Arial MT"/>
              </a:rPr>
              <a:t>160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737360" y="3023616"/>
            <a:ext cx="346075" cy="1251585"/>
          </a:xfrm>
          <a:prstGeom prst="rect">
            <a:avLst/>
          </a:prstGeom>
          <a:solidFill>
            <a:srgbClr val="C0C0C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1400">
              <a:latin typeface="Times New Roman"/>
              <a:cs typeface="Times New Roman"/>
            </a:endParaRPr>
          </a:p>
          <a:p>
            <a:pPr marL="24765">
              <a:lnSpc>
                <a:spcPct val="100000"/>
              </a:lnSpc>
            </a:pPr>
            <a:r>
              <a:rPr dirty="0" sz="1400" spc="-25">
                <a:latin typeface="Arial MT"/>
                <a:cs typeface="Arial MT"/>
              </a:rPr>
              <a:t>192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381500" y="3412235"/>
            <a:ext cx="346075" cy="862965"/>
          </a:xfrm>
          <a:prstGeom prst="rect">
            <a:avLst/>
          </a:prstGeom>
          <a:solidFill>
            <a:srgbClr val="C0C0C0"/>
          </a:solidFill>
        </p:spPr>
        <p:txBody>
          <a:bodyPr wrap="square" lIns="0" tIns="1054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30"/>
              </a:spcBef>
            </a:pPr>
            <a:endParaRPr sz="14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dirty="0" sz="1400" spc="-25">
                <a:latin typeface="Arial MT"/>
                <a:cs typeface="Arial MT"/>
              </a:rPr>
              <a:t>132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0096" y="2034764"/>
            <a:ext cx="431275" cy="35911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2436" y="2078735"/>
            <a:ext cx="382524" cy="382524"/>
          </a:xfrm>
          <a:prstGeom prst="rect">
            <a:avLst/>
          </a:prstGeom>
        </p:spPr>
      </p:pic>
      <p:grpSp>
        <p:nvGrpSpPr>
          <p:cNvPr id="37" name="object 37" descr=""/>
          <p:cNvGrpSpPr/>
          <p:nvPr/>
        </p:nvGrpSpPr>
        <p:grpSpPr>
          <a:xfrm>
            <a:off x="1597152" y="2843783"/>
            <a:ext cx="1574800" cy="399415"/>
            <a:chOff x="1597152" y="2843783"/>
            <a:chExt cx="1574800" cy="399415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7152" y="2845307"/>
              <a:ext cx="595884" cy="10972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7504" y="2930651"/>
              <a:ext cx="640080" cy="24231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2155" y="2843783"/>
              <a:ext cx="399288" cy="399288"/>
            </a:xfrm>
            <a:prstGeom prst="rect">
              <a:avLst/>
            </a:prstGeom>
          </p:spPr>
        </p:pic>
      </p:grpSp>
      <p:grpSp>
        <p:nvGrpSpPr>
          <p:cNvPr id="41" name="object 41" descr=""/>
          <p:cNvGrpSpPr/>
          <p:nvPr/>
        </p:nvGrpSpPr>
        <p:grpSpPr>
          <a:xfrm>
            <a:off x="4268723" y="3057144"/>
            <a:ext cx="1004569" cy="390525"/>
            <a:chOff x="4268723" y="3057144"/>
            <a:chExt cx="1004569" cy="390525"/>
          </a:xfrm>
        </p:grpSpPr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8723" y="3118104"/>
              <a:ext cx="594360" cy="22555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84419" y="3057144"/>
              <a:ext cx="388620" cy="390143"/>
            </a:xfrm>
            <a:prstGeom prst="rect">
              <a:avLst/>
            </a:prstGeom>
          </p:spPr>
        </p:pic>
      </p:grpSp>
      <p:grpSp>
        <p:nvGrpSpPr>
          <p:cNvPr id="44" name="object 44" descr=""/>
          <p:cNvGrpSpPr/>
          <p:nvPr/>
        </p:nvGrpSpPr>
        <p:grpSpPr>
          <a:xfrm>
            <a:off x="669036" y="4274820"/>
            <a:ext cx="4733925" cy="1551940"/>
            <a:chOff x="669036" y="4274820"/>
            <a:chExt cx="4733925" cy="1551940"/>
          </a:xfrm>
        </p:grpSpPr>
        <p:pic>
          <p:nvPicPr>
            <p:cNvPr id="45" name="object 4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9516" y="4811268"/>
              <a:ext cx="954023" cy="417575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51247" y="4957572"/>
              <a:ext cx="751331" cy="751331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40963" y="4849368"/>
              <a:ext cx="1345691" cy="365760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3496" y="4796028"/>
              <a:ext cx="667512" cy="448056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02308" y="5291328"/>
              <a:ext cx="739140" cy="534923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19143" y="5349240"/>
              <a:ext cx="451103" cy="443484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64536" y="5378196"/>
              <a:ext cx="667512" cy="359664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0100" y="5337048"/>
              <a:ext cx="551688" cy="441959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669036" y="4274820"/>
              <a:ext cx="4564380" cy="441959"/>
            </a:xfrm>
            <a:custGeom>
              <a:avLst/>
              <a:gdLst/>
              <a:ahLst/>
              <a:cxnLst/>
              <a:rect l="l" t="t" r="r" b="b"/>
              <a:pathLst>
                <a:path w="4564380" h="441960">
                  <a:moveTo>
                    <a:pt x="2591180" y="0"/>
                  </a:moveTo>
                  <a:lnTo>
                    <a:pt x="1973199" y="0"/>
                  </a:lnTo>
                  <a:lnTo>
                    <a:pt x="0" y="441959"/>
                  </a:lnTo>
                  <a:lnTo>
                    <a:pt x="4564380" y="441959"/>
                  </a:lnTo>
                  <a:lnTo>
                    <a:pt x="2591180" y="0"/>
                  </a:lnTo>
                  <a:close/>
                </a:path>
              </a:pathLst>
            </a:custGeom>
            <a:solidFill>
              <a:srgbClr val="ACCAF8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4" name="object 5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293364" y="3003770"/>
            <a:ext cx="405384" cy="26673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822146" y="2967160"/>
            <a:ext cx="382614" cy="382636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420867" y="3080004"/>
            <a:ext cx="387096" cy="370332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202684" y="2619733"/>
            <a:ext cx="5301539" cy="2394267"/>
          </a:xfrm>
          <a:prstGeom prst="rect">
            <a:avLst/>
          </a:prstGeom>
        </p:spPr>
      </p:pic>
      <p:sp>
        <p:nvSpPr>
          <p:cNvPr id="58" name="object 58" descr=""/>
          <p:cNvSpPr txBox="1"/>
          <p:nvPr/>
        </p:nvSpPr>
        <p:spPr>
          <a:xfrm>
            <a:off x="6420103" y="1865198"/>
            <a:ext cx="1487170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20"/>
              </a:lnSpc>
              <a:spcBef>
                <a:spcPts val="95"/>
              </a:spcBef>
            </a:pPr>
            <a:r>
              <a:rPr dirty="0" sz="1600" spc="-25" b="1">
                <a:solidFill>
                  <a:srgbClr val="4966AC"/>
                </a:solidFill>
                <a:latin typeface="Arial"/>
                <a:cs typeface="Arial"/>
              </a:rPr>
              <a:t>USA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680"/>
              </a:lnSpc>
            </a:pPr>
            <a:r>
              <a:rPr dirty="0" sz="1400">
                <a:solidFill>
                  <a:srgbClr val="619DD1"/>
                </a:solidFill>
                <a:latin typeface="Arial MT"/>
                <a:cs typeface="Arial MT"/>
              </a:rPr>
              <a:t>3.0m</a:t>
            </a:r>
            <a:r>
              <a:rPr dirty="0" sz="1400" spc="-45">
                <a:solidFill>
                  <a:srgbClr val="619DD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619DD1"/>
                </a:solidFill>
                <a:latin typeface="Arial MT"/>
                <a:cs typeface="Arial MT"/>
              </a:rPr>
              <a:t>vehicles</a:t>
            </a:r>
            <a:r>
              <a:rPr dirty="0" sz="1400" spc="-25">
                <a:solidFill>
                  <a:srgbClr val="619DD1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619DD1"/>
                </a:solidFill>
                <a:latin typeface="Arial MT"/>
                <a:cs typeface="Arial MT"/>
              </a:rPr>
              <a:t>sold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6343015" y="4648657"/>
            <a:ext cx="1527810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2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Other</a:t>
            </a:r>
            <a:r>
              <a:rPr dirty="0" sz="1600" spc="-8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Americas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680"/>
              </a:lnSpc>
            </a:pPr>
            <a:r>
              <a:rPr dirty="0" sz="1400">
                <a:solidFill>
                  <a:srgbClr val="619DD1"/>
                </a:solidFill>
                <a:latin typeface="Arial MT"/>
                <a:cs typeface="Arial MT"/>
              </a:rPr>
              <a:t>1.3m</a:t>
            </a:r>
            <a:r>
              <a:rPr dirty="0" sz="1400" spc="-35">
                <a:solidFill>
                  <a:srgbClr val="619DD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619DD1"/>
                </a:solidFill>
                <a:latin typeface="Arial MT"/>
                <a:cs typeface="Arial MT"/>
              </a:rPr>
              <a:t>vehicles</a:t>
            </a:r>
            <a:r>
              <a:rPr dirty="0" sz="1400" spc="-10">
                <a:solidFill>
                  <a:srgbClr val="619DD1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619DD1"/>
                </a:solidFill>
                <a:latin typeface="Arial MT"/>
                <a:cs typeface="Arial MT"/>
              </a:rPr>
              <a:t>sold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10005186" y="1865198"/>
            <a:ext cx="1487170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2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China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680"/>
              </a:lnSpc>
            </a:pPr>
            <a:r>
              <a:rPr dirty="0" sz="1400">
                <a:solidFill>
                  <a:srgbClr val="619DD1"/>
                </a:solidFill>
                <a:latin typeface="Arial MT"/>
                <a:cs typeface="Arial MT"/>
              </a:rPr>
              <a:t>3.6m</a:t>
            </a:r>
            <a:r>
              <a:rPr dirty="0" sz="1400" spc="-45">
                <a:solidFill>
                  <a:srgbClr val="619DD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619DD1"/>
                </a:solidFill>
                <a:latin typeface="Arial MT"/>
                <a:cs typeface="Arial MT"/>
              </a:rPr>
              <a:t>vehicles</a:t>
            </a:r>
            <a:r>
              <a:rPr dirty="0" sz="1400" spc="-25">
                <a:solidFill>
                  <a:srgbClr val="619DD1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619DD1"/>
                </a:solidFill>
                <a:latin typeface="Arial MT"/>
                <a:cs typeface="Arial MT"/>
              </a:rPr>
              <a:t>sold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6327457" y="2310193"/>
            <a:ext cx="1445260" cy="469900"/>
            <a:chOff x="6327457" y="2310193"/>
            <a:chExt cx="1445260" cy="469900"/>
          </a:xfrm>
        </p:grpSpPr>
        <p:sp>
          <p:nvSpPr>
            <p:cNvPr id="62" name="object 62" descr=""/>
            <p:cNvSpPr/>
            <p:nvPr/>
          </p:nvSpPr>
          <p:spPr>
            <a:xfrm>
              <a:off x="6332220" y="2417063"/>
              <a:ext cx="241300" cy="256540"/>
            </a:xfrm>
            <a:custGeom>
              <a:avLst/>
              <a:gdLst/>
              <a:ahLst/>
              <a:cxnLst/>
              <a:rect l="l" t="t" r="r" b="b"/>
              <a:pathLst>
                <a:path w="241300" h="256539">
                  <a:moveTo>
                    <a:pt x="240792" y="0"/>
                  </a:moveTo>
                  <a:lnTo>
                    <a:pt x="0" y="0"/>
                  </a:lnTo>
                  <a:lnTo>
                    <a:pt x="0" y="256032"/>
                  </a:lnTo>
                  <a:lnTo>
                    <a:pt x="240792" y="256032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6573012" y="2417063"/>
              <a:ext cx="1199515" cy="256540"/>
            </a:xfrm>
            <a:custGeom>
              <a:avLst/>
              <a:gdLst/>
              <a:ahLst/>
              <a:cxnLst/>
              <a:rect l="l" t="t" r="r" b="b"/>
              <a:pathLst>
                <a:path w="1199515" h="256539">
                  <a:moveTo>
                    <a:pt x="1199388" y="0"/>
                  </a:moveTo>
                  <a:lnTo>
                    <a:pt x="0" y="0"/>
                  </a:lnTo>
                  <a:lnTo>
                    <a:pt x="0" y="256032"/>
                  </a:lnTo>
                  <a:lnTo>
                    <a:pt x="1199388" y="256032"/>
                  </a:lnTo>
                  <a:lnTo>
                    <a:pt x="119938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6332220" y="2314955"/>
              <a:ext cx="0" cy="460375"/>
            </a:xfrm>
            <a:custGeom>
              <a:avLst/>
              <a:gdLst/>
              <a:ahLst/>
              <a:cxnLst/>
              <a:rect l="l" t="t" r="r" b="b"/>
              <a:pathLst>
                <a:path w="0" h="460375">
                  <a:moveTo>
                    <a:pt x="0" y="326136"/>
                  </a:moveTo>
                  <a:lnTo>
                    <a:pt x="0" y="460248"/>
                  </a:lnTo>
                </a:path>
                <a:path w="0" h="460375">
                  <a:moveTo>
                    <a:pt x="0" y="0"/>
                  </a:moveTo>
                  <a:lnTo>
                    <a:pt x="0" y="1341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6655307" y="2417064"/>
            <a:ext cx="1117600" cy="256540"/>
          </a:xfrm>
          <a:prstGeom prst="rect">
            <a:avLst/>
          </a:prstGeom>
          <a:solidFill>
            <a:srgbClr val="C0C0C0"/>
          </a:solidFill>
        </p:spPr>
        <p:txBody>
          <a:bodyPr wrap="square" lIns="0" tIns="9525" rIns="0" bIns="0" rtlCol="0" vert="horz">
            <a:spAutoFit/>
          </a:bodyPr>
          <a:lstStyle/>
          <a:p>
            <a:pPr marL="340360">
              <a:lnSpc>
                <a:spcPct val="100000"/>
              </a:lnSpc>
              <a:spcBef>
                <a:spcPts val="75"/>
              </a:spcBef>
            </a:pPr>
            <a:r>
              <a:rPr dirty="0" sz="1400" spc="-25">
                <a:latin typeface="Arial MT"/>
                <a:cs typeface="Arial MT"/>
              </a:rPr>
              <a:t>83%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6" name="object 66" descr=""/>
          <p:cNvSpPr/>
          <p:nvPr/>
        </p:nvSpPr>
        <p:spPr>
          <a:xfrm>
            <a:off x="6248400" y="2449067"/>
            <a:ext cx="407034" cy="192405"/>
          </a:xfrm>
          <a:custGeom>
            <a:avLst/>
            <a:gdLst/>
            <a:ahLst/>
            <a:cxnLst/>
            <a:rect l="l" t="t" r="r" b="b"/>
            <a:pathLst>
              <a:path w="407034" h="192405">
                <a:moveTo>
                  <a:pt x="406907" y="0"/>
                </a:moveTo>
                <a:lnTo>
                  <a:pt x="0" y="0"/>
                </a:lnTo>
                <a:lnTo>
                  <a:pt x="0" y="192024"/>
                </a:lnTo>
                <a:lnTo>
                  <a:pt x="406907" y="192024"/>
                </a:lnTo>
                <a:lnTo>
                  <a:pt x="406907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 txBox="1"/>
          <p:nvPr/>
        </p:nvSpPr>
        <p:spPr>
          <a:xfrm>
            <a:off x="6261861" y="2409825"/>
            <a:ext cx="3822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17%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9975913" y="2310193"/>
            <a:ext cx="1445260" cy="469900"/>
            <a:chOff x="9975913" y="2310193"/>
            <a:chExt cx="1445260" cy="469900"/>
          </a:xfrm>
        </p:grpSpPr>
        <p:sp>
          <p:nvSpPr>
            <p:cNvPr id="69" name="object 69" descr=""/>
            <p:cNvSpPr/>
            <p:nvPr/>
          </p:nvSpPr>
          <p:spPr>
            <a:xfrm>
              <a:off x="9980676" y="2417063"/>
              <a:ext cx="198120" cy="256540"/>
            </a:xfrm>
            <a:custGeom>
              <a:avLst/>
              <a:gdLst/>
              <a:ahLst/>
              <a:cxnLst/>
              <a:rect l="l" t="t" r="r" b="b"/>
              <a:pathLst>
                <a:path w="198120" h="256539">
                  <a:moveTo>
                    <a:pt x="198120" y="0"/>
                  </a:moveTo>
                  <a:lnTo>
                    <a:pt x="0" y="0"/>
                  </a:lnTo>
                  <a:lnTo>
                    <a:pt x="0" y="256032"/>
                  </a:lnTo>
                  <a:lnTo>
                    <a:pt x="198120" y="256032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0178796" y="2417063"/>
              <a:ext cx="1242060" cy="256540"/>
            </a:xfrm>
            <a:custGeom>
              <a:avLst/>
              <a:gdLst/>
              <a:ahLst/>
              <a:cxnLst/>
              <a:rect l="l" t="t" r="r" b="b"/>
              <a:pathLst>
                <a:path w="1242059" h="256539">
                  <a:moveTo>
                    <a:pt x="1242059" y="0"/>
                  </a:moveTo>
                  <a:lnTo>
                    <a:pt x="0" y="0"/>
                  </a:lnTo>
                  <a:lnTo>
                    <a:pt x="0" y="256032"/>
                  </a:lnTo>
                  <a:lnTo>
                    <a:pt x="1242059" y="256032"/>
                  </a:lnTo>
                  <a:lnTo>
                    <a:pt x="124205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9980676" y="2314955"/>
              <a:ext cx="0" cy="460375"/>
            </a:xfrm>
            <a:custGeom>
              <a:avLst/>
              <a:gdLst/>
              <a:ahLst/>
              <a:cxnLst/>
              <a:rect l="l" t="t" r="r" b="b"/>
              <a:pathLst>
                <a:path w="0" h="460375">
                  <a:moveTo>
                    <a:pt x="0" y="326136"/>
                  </a:moveTo>
                  <a:lnTo>
                    <a:pt x="0" y="460248"/>
                  </a:lnTo>
                </a:path>
                <a:path w="0" h="460375">
                  <a:moveTo>
                    <a:pt x="0" y="0"/>
                  </a:moveTo>
                  <a:lnTo>
                    <a:pt x="0" y="1341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 descr=""/>
          <p:cNvSpPr txBox="1"/>
          <p:nvPr/>
        </p:nvSpPr>
        <p:spPr>
          <a:xfrm>
            <a:off x="10282428" y="2417064"/>
            <a:ext cx="1138555" cy="256540"/>
          </a:xfrm>
          <a:prstGeom prst="rect">
            <a:avLst/>
          </a:prstGeom>
          <a:solidFill>
            <a:srgbClr val="C0C0C0"/>
          </a:solidFill>
        </p:spPr>
        <p:txBody>
          <a:bodyPr wrap="square" lIns="0" tIns="9525" rIns="0" bIns="0" rtlCol="0" vert="horz">
            <a:spAutoFit/>
          </a:bodyPr>
          <a:lstStyle/>
          <a:p>
            <a:pPr marL="340360">
              <a:lnSpc>
                <a:spcPct val="100000"/>
              </a:lnSpc>
              <a:spcBef>
                <a:spcPts val="75"/>
              </a:spcBef>
            </a:pPr>
            <a:r>
              <a:rPr dirty="0" sz="1400" spc="-25">
                <a:latin typeface="Arial MT"/>
                <a:cs typeface="Arial MT"/>
              </a:rPr>
              <a:t>86%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3" name="object 73" descr=""/>
          <p:cNvSpPr/>
          <p:nvPr/>
        </p:nvSpPr>
        <p:spPr>
          <a:xfrm>
            <a:off x="9875519" y="2449067"/>
            <a:ext cx="407034" cy="192405"/>
          </a:xfrm>
          <a:custGeom>
            <a:avLst/>
            <a:gdLst/>
            <a:ahLst/>
            <a:cxnLst/>
            <a:rect l="l" t="t" r="r" b="b"/>
            <a:pathLst>
              <a:path w="407034" h="192405">
                <a:moveTo>
                  <a:pt x="406907" y="0"/>
                </a:moveTo>
                <a:lnTo>
                  <a:pt x="0" y="0"/>
                </a:lnTo>
                <a:lnTo>
                  <a:pt x="0" y="192024"/>
                </a:lnTo>
                <a:lnTo>
                  <a:pt x="406907" y="192024"/>
                </a:lnTo>
                <a:lnTo>
                  <a:pt x="406907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 txBox="1"/>
          <p:nvPr/>
        </p:nvSpPr>
        <p:spPr>
          <a:xfrm>
            <a:off x="9889997" y="2409825"/>
            <a:ext cx="3822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14%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5" name="object 75" descr=""/>
          <p:cNvSpPr/>
          <p:nvPr/>
        </p:nvSpPr>
        <p:spPr>
          <a:xfrm>
            <a:off x="7763256" y="5716523"/>
            <a:ext cx="213360" cy="160020"/>
          </a:xfrm>
          <a:custGeom>
            <a:avLst/>
            <a:gdLst/>
            <a:ahLst/>
            <a:cxnLst/>
            <a:rect l="l" t="t" r="r" b="b"/>
            <a:pathLst>
              <a:path w="213359" h="160020">
                <a:moveTo>
                  <a:pt x="213359" y="0"/>
                </a:moveTo>
                <a:lnTo>
                  <a:pt x="0" y="0"/>
                </a:lnTo>
                <a:lnTo>
                  <a:pt x="0" y="160019"/>
                </a:lnTo>
                <a:lnTo>
                  <a:pt x="213359" y="160019"/>
                </a:lnTo>
                <a:lnTo>
                  <a:pt x="213359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/>
          <p:nvPr/>
        </p:nvSpPr>
        <p:spPr>
          <a:xfrm>
            <a:off x="9412223" y="5716523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5" h="160020">
                <a:moveTo>
                  <a:pt x="214883" y="0"/>
                </a:moveTo>
                <a:lnTo>
                  <a:pt x="0" y="0"/>
                </a:lnTo>
                <a:lnTo>
                  <a:pt x="0" y="160019"/>
                </a:lnTo>
                <a:lnTo>
                  <a:pt x="214883" y="160019"/>
                </a:lnTo>
                <a:lnTo>
                  <a:pt x="214883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7" name="object 77" descr=""/>
          <p:cNvGrpSpPr/>
          <p:nvPr/>
        </p:nvGrpSpPr>
        <p:grpSpPr>
          <a:xfrm>
            <a:off x="6327457" y="5167693"/>
            <a:ext cx="1445260" cy="469900"/>
            <a:chOff x="6327457" y="5167693"/>
            <a:chExt cx="1445260" cy="469900"/>
          </a:xfrm>
        </p:grpSpPr>
        <p:sp>
          <p:nvSpPr>
            <p:cNvPr id="78" name="object 78" descr=""/>
            <p:cNvSpPr/>
            <p:nvPr/>
          </p:nvSpPr>
          <p:spPr>
            <a:xfrm>
              <a:off x="6332220" y="5274563"/>
              <a:ext cx="213360" cy="256540"/>
            </a:xfrm>
            <a:custGeom>
              <a:avLst/>
              <a:gdLst/>
              <a:ahLst/>
              <a:cxnLst/>
              <a:rect l="l" t="t" r="r" b="b"/>
              <a:pathLst>
                <a:path w="213359" h="256539">
                  <a:moveTo>
                    <a:pt x="213359" y="0"/>
                  </a:moveTo>
                  <a:lnTo>
                    <a:pt x="0" y="0"/>
                  </a:lnTo>
                  <a:lnTo>
                    <a:pt x="0" y="256032"/>
                  </a:lnTo>
                  <a:lnTo>
                    <a:pt x="213359" y="256032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6545580" y="5274563"/>
              <a:ext cx="1226820" cy="256540"/>
            </a:xfrm>
            <a:custGeom>
              <a:avLst/>
              <a:gdLst/>
              <a:ahLst/>
              <a:cxnLst/>
              <a:rect l="l" t="t" r="r" b="b"/>
              <a:pathLst>
                <a:path w="1226820" h="256539">
                  <a:moveTo>
                    <a:pt x="1226820" y="0"/>
                  </a:moveTo>
                  <a:lnTo>
                    <a:pt x="0" y="0"/>
                  </a:lnTo>
                  <a:lnTo>
                    <a:pt x="0" y="256032"/>
                  </a:lnTo>
                  <a:lnTo>
                    <a:pt x="1226820" y="256032"/>
                  </a:lnTo>
                  <a:lnTo>
                    <a:pt x="122682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6332220" y="5172455"/>
              <a:ext cx="0" cy="460375"/>
            </a:xfrm>
            <a:custGeom>
              <a:avLst/>
              <a:gdLst/>
              <a:ahLst/>
              <a:cxnLst/>
              <a:rect l="l" t="t" r="r" b="b"/>
              <a:pathLst>
                <a:path w="0" h="460375">
                  <a:moveTo>
                    <a:pt x="0" y="326136"/>
                  </a:moveTo>
                  <a:lnTo>
                    <a:pt x="0" y="460248"/>
                  </a:lnTo>
                </a:path>
                <a:path w="0" h="460375">
                  <a:moveTo>
                    <a:pt x="0" y="0"/>
                  </a:moveTo>
                  <a:lnTo>
                    <a:pt x="0" y="1341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 descr=""/>
          <p:cNvSpPr txBox="1"/>
          <p:nvPr/>
        </p:nvSpPr>
        <p:spPr>
          <a:xfrm>
            <a:off x="6641592" y="5274564"/>
            <a:ext cx="1130935" cy="256540"/>
          </a:xfrm>
          <a:prstGeom prst="rect">
            <a:avLst/>
          </a:prstGeom>
          <a:solidFill>
            <a:srgbClr val="C0C0C0"/>
          </a:solidFill>
        </p:spPr>
        <p:txBody>
          <a:bodyPr wrap="square" lIns="0" tIns="9525" rIns="0" bIns="0" rtlCol="0" vert="horz">
            <a:spAutoFit/>
          </a:bodyPr>
          <a:lstStyle/>
          <a:p>
            <a:pPr marL="340360">
              <a:lnSpc>
                <a:spcPct val="100000"/>
              </a:lnSpc>
              <a:spcBef>
                <a:spcPts val="75"/>
              </a:spcBef>
            </a:pPr>
            <a:r>
              <a:rPr dirty="0" sz="1400" spc="-25">
                <a:latin typeface="Arial MT"/>
                <a:cs typeface="Arial MT"/>
              </a:rPr>
              <a:t>85%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2" name="object 82" descr=""/>
          <p:cNvSpPr/>
          <p:nvPr/>
        </p:nvSpPr>
        <p:spPr>
          <a:xfrm>
            <a:off x="6236208" y="5306567"/>
            <a:ext cx="405765" cy="192405"/>
          </a:xfrm>
          <a:custGeom>
            <a:avLst/>
            <a:gdLst/>
            <a:ahLst/>
            <a:cxnLst/>
            <a:rect l="l" t="t" r="r" b="b"/>
            <a:pathLst>
              <a:path w="405765" h="192404">
                <a:moveTo>
                  <a:pt x="405384" y="0"/>
                </a:moveTo>
                <a:lnTo>
                  <a:pt x="0" y="0"/>
                </a:lnTo>
                <a:lnTo>
                  <a:pt x="0" y="192024"/>
                </a:lnTo>
                <a:lnTo>
                  <a:pt x="405384" y="192024"/>
                </a:lnTo>
                <a:lnTo>
                  <a:pt x="405384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 txBox="1"/>
          <p:nvPr/>
        </p:nvSpPr>
        <p:spPr>
          <a:xfrm>
            <a:off x="6249161" y="5267959"/>
            <a:ext cx="3822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15%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4" name="object 84" descr=""/>
          <p:cNvGrpSpPr/>
          <p:nvPr/>
        </p:nvGrpSpPr>
        <p:grpSpPr>
          <a:xfrm>
            <a:off x="8034528" y="2310193"/>
            <a:ext cx="1594485" cy="469900"/>
            <a:chOff x="8034528" y="2310193"/>
            <a:chExt cx="1594485" cy="469900"/>
          </a:xfrm>
        </p:grpSpPr>
        <p:sp>
          <p:nvSpPr>
            <p:cNvPr id="85" name="object 85" descr=""/>
            <p:cNvSpPr/>
            <p:nvPr/>
          </p:nvSpPr>
          <p:spPr>
            <a:xfrm>
              <a:off x="8188452" y="2417063"/>
              <a:ext cx="1440180" cy="256540"/>
            </a:xfrm>
            <a:custGeom>
              <a:avLst/>
              <a:gdLst/>
              <a:ahLst/>
              <a:cxnLst/>
              <a:rect l="l" t="t" r="r" b="b"/>
              <a:pathLst>
                <a:path w="1440179" h="256539">
                  <a:moveTo>
                    <a:pt x="1440179" y="0"/>
                  </a:moveTo>
                  <a:lnTo>
                    <a:pt x="0" y="0"/>
                  </a:lnTo>
                  <a:lnTo>
                    <a:pt x="0" y="256032"/>
                  </a:lnTo>
                  <a:lnTo>
                    <a:pt x="1440179" y="256032"/>
                  </a:lnTo>
                  <a:lnTo>
                    <a:pt x="1440179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8188452" y="2314955"/>
              <a:ext cx="0" cy="460375"/>
            </a:xfrm>
            <a:custGeom>
              <a:avLst/>
              <a:gdLst/>
              <a:ahLst/>
              <a:cxnLst/>
              <a:rect l="l" t="t" r="r" b="b"/>
              <a:pathLst>
                <a:path w="0" h="460375">
                  <a:moveTo>
                    <a:pt x="0" y="326136"/>
                  </a:moveTo>
                  <a:lnTo>
                    <a:pt x="0" y="460248"/>
                  </a:lnTo>
                </a:path>
                <a:path w="0" h="460375">
                  <a:moveTo>
                    <a:pt x="0" y="0"/>
                  </a:moveTo>
                  <a:lnTo>
                    <a:pt x="0" y="1341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8034528" y="2449067"/>
              <a:ext cx="307975" cy="192405"/>
            </a:xfrm>
            <a:custGeom>
              <a:avLst/>
              <a:gdLst/>
              <a:ahLst/>
              <a:cxnLst/>
              <a:rect l="l" t="t" r="r" b="b"/>
              <a:pathLst>
                <a:path w="307975" h="192405">
                  <a:moveTo>
                    <a:pt x="307848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307848" y="192024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 descr=""/>
          <p:cNvSpPr txBox="1"/>
          <p:nvPr/>
        </p:nvSpPr>
        <p:spPr>
          <a:xfrm>
            <a:off x="8047990" y="1865198"/>
            <a:ext cx="1503680" cy="788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77165">
              <a:lnSpc>
                <a:spcPts val="192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Europe</a:t>
            </a:r>
            <a:endParaRPr sz="1600">
              <a:latin typeface="Arial"/>
              <a:cs typeface="Arial"/>
            </a:endParaRPr>
          </a:p>
          <a:p>
            <a:pPr marL="177165">
              <a:lnSpc>
                <a:spcPts val="1680"/>
              </a:lnSpc>
            </a:pPr>
            <a:r>
              <a:rPr dirty="0" sz="1400">
                <a:solidFill>
                  <a:srgbClr val="619DD1"/>
                </a:solidFill>
                <a:latin typeface="Arial MT"/>
                <a:cs typeface="Arial MT"/>
              </a:rPr>
              <a:t>0m</a:t>
            </a:r>
            <a:r>
              <a:rPr dirty="0" sz="1400" spc="-35">
                <a:solidFill>
                  <a:srgbClr val="619DD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619DD1"/>
                </a:solidFill>
                <a:latin typeface="Arial MT"/>
                <a:cs typeface="Arial MT"/>
              </a:rPr>
              <a:t>vehicles</a:t>
            </a:r>
            <a:r>
              <a:rPr dirty="0" sz="1400" spc="-20">
                <a:solidFill>
                  <a:srgbClr val="619DD1"/>
                </a:solidFill>
                <a:latin typeface="Arial MT"/>
                <a:cs typeface="Arial MT"/>
              </a:rPr>
              <a:t> sold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633730" algn="l"/>
              </a:tabLst>
            </a:pPr>
            <a:r>
              <a:rPr dirty="0" baseline="1984" sz="2100" spc="-37">
                <a:solidFill>
                  <a:srgbClr val="FFFFFF"/>
                </a:solidFill>
                <a:latin typeface="Arial MT"/>
                <a:cs typeface="Arial MT"/>
              </a:rPr>
              <a:t>0%</a:t>
            </a:r>
            <a:r>
              <a:rPr dirty="0" baseline="1984" sz="21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1400" spc="-20">
                <a:latin typeface="Arial MT"/>
                <a:cs typeface="Arial MT"/>
              </a:rPr>
              <a:t>100%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2141347" y="4463288"/>
            <a:ext cx="1310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4966AC"/>
                </a:solidFill>
                <a:latin typeface="Arial"/>
                <a:cs typeface="Arial"/>
              </a:rPr>
              <a:t>Brand</a:t>
            </a:r>
            <a:r>
              <a:rPr dirty="0" sz="1400" spc="-4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4966AC"/>
                </a:solidFill>
                <a:latin typeface="Arial"/>
                <a:cs typeface="Arial"/>
              </a:rPr>
              <a:t>portfolio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0" name="object 90" descr=""/>
          <p:cNvGrpSpPr/>
          <p:nvPr/>
        </p:nvGrpSpPr>
        <p:grpSpPr>
          <a:xfrm>
            <a:off x="9319006" y="2938017"/>
            <a:ext cx="1070610" cy="1070610"/>
            <a:chOff x="9319006" y="2938017"/>
            <a:chExt cx="1070610" cy="1070610"/>
          </a:xfrm>
        </p:grpSpPr>
        <p:sp>
          <p:nvSpPr>
            <p:cNvPr id="91" name="object 91" descr=""/>
            <p:cNvSpPr/>
            <p:nvPr/>
          </p:nvSpPr>
          <p:spPr>
            <a:xfrm>
              <a:off x="9325356" y="2944367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09" h="1057910">
                  <a:moveTo>
                    <a:pt x="528827" y="0"/>
                  </a:moveTo>
                  <a:lnTo>
                    <a:pt x="480688" y="2160"/>
                  </a:lnTo>
                  <a:lnTo>
                    <a:pt x="433760" y="8518"/>
                  </a:lnTo>
                  <a:lnTo>
                    <a:pt x="388231" y="18887"/>
                  </a:lnTo>
                  <a:lnTo>
                    <a:pt x="344288" y="33080"/>
                  </a:lnTo>
                  <a:lnTo>
                    <a:pt x="302116" y="50911"/>
                  </a:lnTo>
                  <a:lnTo>
                    <a:pt x="261902" y="72192"/>
                  </a:lnTo>
                  <a:lnTo>
                    <a:pt x="223833" y="96738"/>
                  </a:lnTo>
                  <a:lnTo>
                    <a:pt x="188095" y="124361"/>
                  </a:lnTo>
                  <a:lnTo>
                    <a:pt x="154876" y="154876"/>
                  </a:lnTo>
                  <a:lnTo>
                    <a:pt x="124361" y="188095"/>
                  </a:lnTo>
                  <a:lnTo>
                    <a:pt x="96738" y="223833"/>
                  </a:lnTo>
                  <a:lnTo>
                    <a:pt x="72192" y="261902"/>
                  </a:lnTo>
                  <a:lnTo>
                    <a:pt x="50911" y="302116"/>
                  </a:lnTo>
                  <a:lnTo>
                    <a:pt x="33080" y="344288"/>
                  </a:lnTo>
                  <a:lnTo>
                    <a:pt x="18887" y="388231"/>
                  </a:lnTo>
                  <a:lnTo>
                    <a:pt x="8518" y="433760"/>
                  </a:lnTo>
                  <a:lnTo>
                    <a:pt x="2160" y="480688"/>
                  </a:lnTo>
                  <a:lnTo>
                    <a:pt x="0" y="528828"/>
                  </a:lnTo>
                  <a:lnTo>
                    <a:pt x="2160" y="576967"/>
                  </a:lnTo>
                  <a:lnTo>
                    <a:pt x="8518" y="623895"/>
                  </a:lnTo>
                  <a:lnTo>
                    <a:pt x="18887" y="669424"/>
                  </a:lnTo>
                  <a:lnTo>
                    <a:pt x="33080" y="713367"/>
                  </a:lnTo>
                  <a:lnTo>
                    <a:pt x="50911" y="755539"/>
                  </a:lnTo>
                  <a:lnTo>
                    <a:pt x="72192" y="795753"/>
                  </a:lnTo>
                  <a:lnTo>
                    <a:pt x="96738" y="833822"/>
                  </a:lnTo>
                  <a:lnTo>
                    <a:pt x="124361" y="869560"/>
                  </a:lnTo>
                  <a:lnTo>
                    <a:pt x="154876" y="902779"/>
                  </a:lnTo>
                  <a:lnTo>
                    <a:pt x="188095" y="933294"/>
                  </a:lnTo>
                  <a:lnTo>
                    <a:pt x="223833" y="960917"/>
                  </a:lnTo>
                  <a:lnTo>
                    <a:pt x="261902" y="985463"/>
                  </a:lnTo>
                  <a:lnTo>
                    <a:pt x="302116" y="1006744"/>
                  </a:lnTo>
                  <a:lnTo>
                    <a:pt x="344288" y="1024575"/>
                  </a:lnTo>
                  <a:lnTo>
                    <a:pt x="388231" y="1038768"/>
                  </a:lnTo>
                  <a:lnTo>
                    <a:pt x="433760" y="1049137"/>
                  </a:lnTo>
                  <a:lnTo>
                    <a:pt x="480688" y="1055495"/>
                  </a:lnTo>
                  <a:lnTo>
                    <a:pt x="528827" y="1057656"/>
                  </a:lnTo>
                  <a:lnTo>
                    <a:pt x="576967" y="1055495"/>
                  </a:lnTo>
                  <a:lnTo>
                    <a:pt x="623895" y="1049137"/>
                  </a:lnTo>
                  <a:lnTo>
                    <a:pt x="669424" y="1038768"/>
                  </a:lnTo>
                  <a:lnTo>
                    <a:pt x="713367" y="1024575"/>
                  </a:lnTo>
                  <a:lnTo>
                    <a:pt x="755539" y="1006744"/>
                  </a:lnTo>
                  <a:lnTo>
                    <a:pt x="795753" y="985463"/>
                  </a:lnTo>
                  <a:lnTo>
                    <a:pt x="833822" y="960917"/>
                  </a:lnTo>
                  <a:lnTo>
                    <a:pt x="869560" y="933294"/>
                  </a:lnTo>
                  <a:lnTo>
                    <a:pt x="902779" y="902779"/>
                  </a:lnTo>
                  <a:lnTo>
                    <a:pt x="933294" y="869560"/>
                  </a:lnTo>
                  <a:lnTo>
                    <a:pt x="960917" y="833822"/>
                  </a:lnTo>
                  <a:lnTo>
                    <a:pt x="985463" y="795753"/>
                  </a:lnTo>
                  <a:lnTo>
                    <a:pt x="1006744" y="755539"/>
                  </a:lnTo>
                  <a:lnTo>
                    <a:pt x="1024575" y="713367"/>
                  </a:lnTo>
                  <a:lnTo>
                    <a:pt x="1038768" y="669424"/>
                  </a:lnTo>
                  <a:lnTo>
                    <a:pt x="1049137" y="623895"/>
                  </a:lnTo>
                  <a:lnTo>
                    <a:pt x="1055495" y="576967"/>
                  </a:lnTo>
                  <a:lnTo>
                    <a:pt x="1057655" y="528828"/>
                  </a:lnTo>
                  <a:lnTo>
                    <a:pt x="1055495" y="480688"/>
                  </a:lnTo>
                  <a:lnTo>
                    <a:pt x="1049137" y="433760"/>
                  </a:lnTo>
                  <a:lnTo>
                    <a:pt x="1038768" y="388231"/>
                  </a:lnTo>
                  <a:lnTo>
                    <a:pt x="1024575" y="344288"/>
                  </a:lnTo>
                  <a:lnTo>
                    <a:pt x="1006744" y="302116"/>
                  </a:lnTo>
                  <a:lnTo>
                    <a:pt x="985463" y="261902"/>
                  </a:lnTo>
                  <a:lnTo>
                    <a:pt x="960917" y="223833"/>
                  </a:lnTo>
                  <a:lnTo>
                    <a:pt x="933294" y="188095"/>
                  </a:lnTo>
                  <a:lnTo>
                    <a:pt x="902779" y="154876"/>
                  </a:lnTo>
                  <a:lnTo>
                    <a:pt x="869560" y="124361"/>
                  </a:lnTo>
                  <a:lnTo>
                    <a:pt x="833822" y="96738"/>
                  </a:lnTo>
                  <a:lnTo>
                    <a:pt x="795753" y="72192"/>
                  </a:lnTo>
                  <a:lnTo>
                    <a:pt x="755539" y="50911"/>
                  </a:lnTo>
                  <a:lnTo>
                    <a:pt x="713367" y="33080"/>
                  </a:lnTo>
                  <a:lnTo>
                    <a:pt x="669424" y="18887"/>
                  </a:lnTo>
                  <a:lnTo>
                    <a:pt x="623895" y="8518"/>
                  </a:lnTo>
                  <a:lnTo>
                    <a:pt x="576967" y="2160"/>
                  </a:lnTo>
                  <a:lnTo>
                    <a:pt x="528827" y="0"/>
                  </a:lnTo>
                  <a:close/>
                </a:path>
              </a:pathLst>
            </a:custGeom>
            <a:solidFill>
              <a:srgbClr val="4966AC">
                <a:alpha val="6705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9325356" y="2944367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09" h="1057910">
                  <a:moveTo>
                    <a:pt x="0" y="528828"/>
                  </a:moveTo>
                  <a:lnTo>
                    <a:pt x="2160" y="480688"/>
                  </a:lnTo>
                  <a:lnTo>
                    <a:pt x="8518" y="433760"/>
                  </a:lnTo>
                  <a:lnTo>
                    <a:pt x="18887" y="388231"/>
                  </a:lnTo>
                  <a:lnTo>
                    <a:pt x="33080" y="344288"/>
                  </a:lnTo>
                  <a:lnTo>
                    <a:pt x="50911" y="302116"/>
                  </a:lnTo>
                  <a:lnTo>
                    <a:pt x="72192" y="261902"/>
                  </a:lnTo>
                  <a:lnTo>
                    <a:pt x="96738" y="223833"/>
                  </a:lnTo>
                  <a:lnTo>
                    <a:pt x="124361" y="188095"/>
                  </a:lnTo>
                  <a:lnTo>
                    <a:pt x="154876" y="154876"/>
                  </a:lnTo>
                  <a:lnTo>
                    <a:pt x="188095" y="124361"/>
                  </a:lnTo>
                  <a:lnTo>
                    <a:pt x="223833" y="96738"/>
                  </a:lnTo>
                  <a:lnTo>
                    <a:pt x="261902" y="72192"/>
                  </a:lnTo>
                  <a:lnTo>
                    <a:pt x="302116" y="50911"/>
                  </a:lnTo>
                  <a:lnTo>
                    <a:pt x="344288" y="33080"/>
                  </a:lnTo>
                  <a:lnTo>
                    <a:pt x="388231" y="18887"/>
                  </a:lnTo>
                  <a:lnTo>
                    <a:pt x="433760" y="8518"/>
                  </a:lnTo>
                  <a:lnTo>
                    <a:pt x="480688" y="2160"/>
                  </a:lnTo>
                  <a:lnTo>
                    <a:pt x="528827" y="0"/>
                  </a:lnTo>
                  <a:lnTo>
                    <a:pt x="576967" y="2160"/>
                  </a:lnTo>
                  <a:lnTo>
                    <a:pt x="623895" y="8518"/>
                  </a:lnTo>
                  <a:lnTo>
                    <a:pt x="669424" y="18887"/>
                  </a:lnTo>
                  <a:lnTo>
                    <a:pt x="713367" y="33080"/>
                  </a:lnTo>
                  <a:lnTo>
                    <a:pt x="755539" y="50911"/>
                  </a:lnTo>
                  <a:lnTo>
                    <a:pt x="795753" y="72192"/>
                  </a:lnTo>
                  <a:lnTo>
                    <a:pt x="833822" y="96738"/>
                  </a:lnTo>
                  <a:lnTo>
                    <a:pt x="869560" y="124361"/>
                  </a:lnTo>
                  <a:lnTo>
                    <a:pt x="902779" y="154876"/>
                  </a:lnTo>
                  <a:lnTo>
                    <a:pt x="933294" y="188095"/>
                  </a:lnTo>
                  <a:lnTo>
                    <a:pt x="960917" y="223833"/>
                  </a:lnTo>
                  <a:lnTo>
                    <a:pt x="985463" y="261902"/>
                  </a:lnTo>
                  <a:lnTo>
                    <a:pt x="1006744" y="302116"/>
                  </a:lnTo>
                  <a:lnTo>
                    <a:pt x="1024575" y="344288"/>
                  </a:lnTo>
                  <a:lnTo>
                    <a:pt x="1038768" y="388231"/>
                  </a:lnTo>
                  <a:lnTo>
                    <a:pt x="1049137" y="433760"/>
                  </a:lnTo>
                  <a:lnTo>
                    <a:pt x="1055495" y="480688"/>
                  </a:lnTo>
                  <a:lnTo>
                    <a:pt x="1057655" y="528828"/>
                  </a:lnTo>
                  <a:lnTo>
                    <a:pt x="1055495" y="576967"/>
                  </a:lnTo>
                  <a:lnTo>
                    <a:pt x="1049137" y="623895"/>
                  </a:lnTo>
                  <a:lnTo>
                    <a:pt x="1038768" y="669424"/>
                  </a:lnTo>
                  <a:lnTo>
                    <a:pt x="1024575" y="713367"/>
                  </a:lnTo>
                  <a:lnTo>
                    <a:pt x="1006744" y="755539"/>
                  </a:lnTo>
                  <a:lnTo>
                    <a:pt x="985463" y="795753"/>
                  </a:lnTo>
                  <a:lnTo>
                    <a:pt x="960917" y="833822"/>
                  </a:lnTo>
                  <a:lnTo>
                    <a:pt x="933294" y="869560"/>
                  </a:lnTo>
                  <a:lnTo>
                    <a:pt x="902779" y="902779"/>
                  </a:lnTo>
                  <a:lnTo>
                    <a:pt x="869560" y="933294"/>
                  </a:lnTo>
                  <a:lnTo>
                    <a:pt x="833822" y="960917"/>
                  </a:lnTo>
                  <a:lnTo>
                    <a:pt x="795753" y="985463"/>
                  </a:lnTo>
                  <a:lnTo>
                    <a:pt x="755539" y="1006744"/>
                  </a:lnTo>
                  <a:lnTo>
                    <a:pt x="713367" y="1024575"/>
                  </a:lnTo>
                  <a:lnTo>
                    <a:pt x="669424" y="1038768"/>
                  </a:lnTo>
                  <a:lnTo>
                    <a:pt x="623895" y="1049137"/>
                  </a:lnTo>
                  <a:lnTo>
                    <a:pt x="576967" y="1055495"/>
                  </a:lnTo>
                  <a:lnTo>
                    <a:pt x="528827" y="1057656"/>
                  </a:lnTo>
                  <a:lnTo>
                    <a:pt x="480688" y="1055495"/>
                  </a:lnTo>
                  <a:lnTo>
                    <a:pt x="433760" y="1049137"/>
                  </a:lnTo>
                  <a:lnTo>
                    <a:pt x="388231" y="1038768"/>
                  </a:lnTo>
                  <a:lnTo>
                    <a:pt x="344288" y="1024575"/>
                  </a:lnTo>
                  <a:lnTo>
                    <a:pt x="302116" y="1006744"/>
                  </a:lnTo>
                  <a:lnTo>
                    <a:pt x="261902" y="985463"/>
                  </a:lnTo>
                  <a:lnTo>
                    <a:pt x="223833" y="960917"/>
                  </a:lnTo>
                  <a:lnTo>
                    <a:pt x="188095" y="933294"/>
                  </a:lnTo>
                  <a:lnTo>
                    <a:pt x="154876" y="902779"/>
                  </a:lnTo>
                  <a:lnTo>
                    <a:pt x="124361" y="869560"/>
                  </a:lnTo>
                  <a:lnTo>
                    <a:pt x="96738" y="833822"/>
                  </a:lnTo>
                  <a:lnTo>
                    <a:pt x="72192" y="795753"/>
                  </a:lnTo>
                  <a:lnTo>
                    <a:pt x="50911" y="755539"/>
                  </a:lnTo>
                  <a:lnTo>
                    <a:pt x="33080" y="713367"/>
                  </a:lnTo>
                  <a:lnTo>
                    <a:pt x="18887" y="669424"/>
                  </a:lnTo>
                  <a:lnTo>
                    <a:pt x="8518" y="623895"/>
                  </a:lnTo>
                  <a:lnTo>
                    <a:pt x="2160" y="576967"/>
                  </a:lnTo>
                  <a:lnTo>
                    <a:pt x="0" y="528828"/>
                  </a:lnTo>
                  <a:close/>
                </a:path>
              </a:pathLst>
            </a:custGeom>
            <a:ln w="12192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 descr=""/>
          <p:cNvSpPr txBox="1"/>
          <p:nvPr/>
        </p:nvSpPr>
        <p:spPr>
          <a:xfrm>
            <a:off x="9617456" y="3334587"/>
            <a:ext cx="47688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3.6m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94" name="object 94" descr=""/>
          <p:cNvGrpSpPr/>
          <p:nvPr/>
        </p:nvGrpSpPr>
        <p:grpSpPr>
          <a:xfrm>
            <a:off x="6716014" y="2880105"/>
            <a:ext cx="884555" cy="884555"/>
            <a:chOff x="6716014" y="2880105"/>
            <a:chExt cx="884555" cy="884555"/>
          </a:xfrm>
        </p:grpSpPr>
        <p:sp>
          <p:nvSpPr>
            <p:cNvPr id="95" name="object 95" descr=""/>
            <p:cNvSpPr/>
            <p:nvPr/>
          </p:nvSpPr>
          <p:spPr>
            <a:xfrm>
              <a:off x="6722364" y="2886455"/>
              <a:ext cx="871855" cy="871855"/>
            </a:xfrm>
            <a:custGeom>
              <a:avLst/>
              <a:gdLst/>
              <a:ahLst/>
              <a:cxnLst/>
              <a:rect l="l" t="t" r="r" b="b"/>
              <a:pathLst>
                <a:path w="871854" h="871854">
                  <a:moveTo>
                    <a:pt x="435863" y="0"/>
                  </a:moveTo>
                  <a:lnTo>
                    <a:pt x="388381" y="2558"/>
                  </a:lnTo>
                  <a:lnTo>
                    <a:pt x="342377" y="10055"/>
                  </a:lnTo>
                  <a:lnTo>
                    <a:pt x="298118" y="22226"/>
                  </a:lnTo>
                  <a:lnTo>
                    <a:pt x="255870" y="38803"/>
                  </a:lnTo>
                  <a:lnTo>
                    <a:pt x="215900" y="59520"/>
                  </a:lnTo>
                  <a:lnTo>
                    <a:pt x="178472" y="84112"/>
                  </a:lnTo>
                  <a:lnTo>
                    <a:pt x="143854" y="112312"/>
                  </a:lnTo>
                  <a:lnTo>
                    <a:pt x="112312" y="143854"/>
                  </a:lnTo>
                  <a:lnTo>
                    <a:pt x="84112" y="178472"/>
                  </a:lnTo>
                  <a:lnTo>
                    <a:pt x="59520" y="215900"/>
                  </a:lnTo>
                  <a:lnTo>
                    <a:pt x="38803" y="255870"/>
                  </a:lnTo>
                  <a:lnTo>
                    <a:pt x="22226" y="298118"/>
                  </a:lnTo>
                  <a:lnTo>
                    <a:pt x="10055" y="342377"/>
                  </a:lnTo>
                  <a:lnTo>
                    <a:pt x="2558" y="388381"/>
                  </a:lnTo>
                  <a:lnTo>
                    <a:pt x="0" y="435864"/>
                  </a:lnTo>
                  <a:lnTo>
                    <a:pt x="2558" y="483346"/>
                  </a:lnTo>
                  <a:lnTo>
                    <a:pt x="10055" y="529350"/>
                  </a:lnTo>
                  <a:lnTo>
                    <a:pt x="22226" y="573609"/>
                  </a:lnTo>
                  <a:lnTo>
                    <a:pt x="38803" y="615857"/>
                  </a:lnTo>
                  <a:lnTo>
                    <a:pt x="59520" y="655827"/>
                  </a:lnTo>
                  <a:lnTo>
                    <a:pt x="84112" y="693255"/>
                  </a:lnTo>
                  <a:lnTo>
                    <a:pt x="112312" y="727873"/>
                  </a:lnTo>
                  <a:lnTo>
                    <a:pt x="143854" y="759415"/>
                  </a:lnTo>
                  <a:lnTo>
                    <a:pt x="178472" y="787615"/>
                  </a:lnTo>
                  <a:lnTo>
                    <a:pt x="215900" y="812207"/>
                  </a:lnTo>
                  <a:lnTo>
                    <a:pt x="255870" y="832924"/>
                  </a:lnTo>
                  <a:lnTo>
                    <a:pt x="298118" y="849501"/>
                  </a:lnTo>
                  <a:lnTo>
                    <a:pt x="342377" y="861672"/>
                  </a:lnTo>
                  <a:lnTo>
                    <a:pt x="388381" y="869169"/>
                  </a:lnTo>
                  <a:lnTo>
                    <a:pt x="435863" y="871728"/>
                  </a:lnTo>
                  <a:lnTo>
                    <a:pt x="483346" y="869169"/>
                  </a:lnTo>
                  <a:lnTo>
                    <a:pt x="529350" y="861672"/>
                  </a:lnTo>
                  <a:lnTo>
                    <a:pt x="573609" y="849501"/>
                  </a:lnTo>
                  <a:lnTo>
                    <a:pt x="615857" y="832924"/>
                  </a:lnTo>
                  <a:lnTo>
                    <a:pt x="655827" y="812207"/>
                  </a:lnTo>
                  <a:lnTo>
                    <a:pt x="693255" y="787615"/>
                  </a:lnTo>
                  <a:lnTo>
                    <a:pt x="727873" y="759415"/>
                  </a:lnTo>
                  <a:lnTo>
                    <a:pt x="759415" y="727873"/>
                  </a:lnTo>
                  <a:lnTo>
                    <a:pt x="787615" y="693255"/>
                  </a:lnTo>
                  <a:lnTo>
                    <a:pt x="812207" y="655828"/>
                  </a:lnTo>
                  <a:lnTo>
                    <a:pt x="832924" y="615857"/>
                  </a:lnTo>
                  <a:lnTo>
                    <a:pt x="849501" y="573609"/>
                  </a:lnTo>
                  <a:lnTo>
                    <a:pt x="861672" y="529350"/>
                  </a:lnTo>
                  <a:lnTo>
                    <a:pt x="869169" y="483346"/>
                  </a:lnTo>
                  <a:lnTo>
                    <a:pt x="871727" y="435864"/>
                  </a:lnTo>
                  <a:lnTo>
                    <a:pt x="869169" y="388381"/>
                  </a:lnTo>
                  <a:lnTo>
                    <a:pt x="861672" y="342377"/>
                  </a:lnTo>
                  <a:lnTo>
                    <a:pt x="849501" y="298118"/>
                  </a:lnTo>
                  <a:lnTo>
                    <a:pt x="832924" y="255870"/>
                  </a:lnTo>
                  <a:lnTo>
                    <a:pt x="812207" y="215900"/>
                  </a:lnTo>
                  <a:lnTo>
                    <a:pt x="787615" y="178472"/>
                  </a:lnTo>
                  <a:lnTo>
                    <a:pt x="759415" y="143854"/>
                  </a:lnTo>
                  <a:lnTo>
                    <a:pt x="727873" y="112312"/>
                  </a:lnTo>
                  <a:lnTo>
                    <a:pt x="693255" y="84112"/>
                  </a:lnTo>
                  <a:lnTo>
                    <a:pt x="655827" y="59520"/>
                  </a:lnTo>
                  <a:lnTo>
                    <a:pt x="615857" y="38803"/>
                  </a:lnTo>
                  <a:lnTo>
                    <a:pt x="573609" y="22226"/>
                  </a:lnTo>
                  <a:lnTo>
                    <a:pt x="529350" y="10055"/>
                  </a:lnTo>
                  <a:lnTo>
                    <a:pt x="483346" y="2558"/>
                  </a:lnTo>
                  <a:lnTo>
                    <a:pt x="435863" y="0"/>
                  </a:lnTo>
                  <a:close/>
                </a:path>
              </a:pathLst>
            </a:custGeom>
            <a:solidFill>
              <a:srgbClr val="4966AC">
                <a:alpha val="6705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6722364" y="2886455"/>
              <a:ext cx="871855" cy="871855"/>
            </a:xfrm>
            <a:custGeom>
              <a:avLst/>
              <a:gdLst/>
              <a:ahLst/>
              <a:cxnLst/>
              <a:rect l="l" t="t" r="r" b="b"/>
              <a:pathLst>
                <a:path w="871854" h="871854">
                  <a:moveTo>
                    <a:pt x="0" y="435864"/>
                  </a:moveTo>
                  <a:lnTo>
                    <a:pt x="2558" y="388381"/>
                  </a:lnTo>
                  <a:lnTo>
                    <a:pt x="10055" y="342377"/>
                  </a:lnTo>
                  <a:lnTo>
                    <a:pt x="22226" y="298118"/>
                  </a:lnTo>
                  <a:lnTo>
                    <a:pt x="38803" y="255870"/>
                  </a:lnTo>
                  <a:lnTo>
                    <a:pt x="59520" y="215900"/>
                  </a:lnTo>
                  <a:lnTo>
                    <a:pt x="84112" y="178472"/>
                  </a:lnTo>
                  <a:lnTo>
                    <a:pt x="112312" y="143854"/>
                  </a:lnTo>
                  <a:lnTo>
                    <a:pt x="143854" y="112312"/>
                  </a:lnTo>
                  <a:lnTo>
                    <a:pt x="178472" y="84112"/>
                  </a:lnTo>
                  <a:lnTo>
                    <a:pt x="215900" y="59520"/>
                  </a:lnTo>
                  <a:lnTo>
                    <a:pt x="255870" y="38803"/>
                  </a:lnTo>
                  <a:lnTo>
                    <a:pt x="298118" y="22226"/>
                  </a:lnTo>
                  <a:lnTo>
                    <a:pt x="342377" y="10055"/>
                  </a:lnTo>
                  <a:lnTo>
                    <a:pt x="388381" y="2558"/>
                  </a:lnTo>
                  <a:lnTo>
                    <a:pt x="435863" y="0"/>
                  </a:lnTo>
                  <a:lnTo>
                    <a:pt x="483346" y="2558"/>
                  </a:lnTo>
                  <a:lnTo>
                    <a:pt x="529350" y="10055"/>
                  </a:lnTo>
                  <a:lnTo>
                    <a:pt x="573609" y="22226"/>
                  </a:lnTo>
                  <a:lnTo>
                    <a:pt x="615857" y="38803"/>
                  </a:lnTo>
                  <a:lnTo>
                    <a:pt x="655827" y="59520"/>
                  </a:lnTo>
                  <a:lnTo>
                    <a:pt x="693255" y="84112"/>
                  </a:lnTo>
                  <a:lnTo>
                    <a:pt x="727873" y="112312"/>
                  </a:lnTo>
                  <a:lnTo>
                    <a:pt x="759415" y="143854"/>
                  </a:lnTo>
                  <a:lnTo>
                    <a:pt x="787615" y="178472"/>
                  </a:lnTo>
                  <a:lnTo>
                    <a:pt x="812207" y="215900"/>
                  </a:lnTo>
                  <a:lnTo>
                    <a:pt x="832924" y="255870"/>
                  </a:lnTo>
                  <a:lnTo>
                    <a:pt x="849501" y="298118"/>
                  </a:lnTo>
                  <a:lnTo>
                    <a:pt x="861672" y="342377"/>
                  </a:lnTo>
                  <a:lnTo>
                    <a:pt x="869169" y="388381"/>
                  </a:lnTo>
                  <a:lnTo>
                    <a:pt x="871727" y="435864"/>
                  </a:lnTo>
                  <a:lnTo>
                    <a:pt x="869169" y="483346"/>
                  </a:lnTo>
                  <a:lnTo>
                    <a:pt x="861672" y="529350"/>
                  </a:lnTo>
                  <a:lnTo>
                    <a:pt x="849501" y="573609"/>
                  </a:lnTo>
                  <a:lnTo>
                    <a:pt x="832924" y="615857"/>
                  </a:lnTo>
                  <a:lnTo>
                    <a:pt x="812207" y="655828"/>
                  </a:lnTo>
                  <a:lnTo>
                    <a:pt x="787615" y="693255"/>
                  </a:lnTo>
                  <a:lnTo>
                    <a:pt x="759415" y="727873"/>
                  </a:lnTo>
                  <a:lnTo>
                    <a:pt x="727873" y="759415"/>
                  </a:lnTo>
                  <a:lnTo>
                    <a:pt x="693255" y="787615"/>
                  </a:lnTo>
                  <a:lnTo>
                    <a:pt x="655827" y="812207"/>
                  </a:lnTo>
                  <a:lnTo>
                    <a:pt x="615857" y="832924"/>
                  </a:lnTo>
                  <a:lnTo>
                    <a:pt x="573609" y="849501"/>
                  </a:lnTo>
                  <a:lnTo>
                    <a:pt x="529350" y="861672"/>
                  </a:lnTo>
                  <a:lnTo>
                    <a:pt x="483346" y="869169"/>
                  </a:lnTo>
                  <a:lnTo>
                    <a:pt x="435863" y="871728"/>
                  </a:lnTo>
                  <a:lnTo>
                    <a:pt x="388381" y="869169"/>
                  </a:lnTo>
                  <a:lnTo>
                    <a:pt x="342377" y="861672"/>
                  </a:lnTo>
                  <a:lnTo>
                    <a:pt x="298118" y="849501"/>
                  </a:lnTo>
                  <a:lnTo>
                    <a:pt x="255870" y="832924"/>
                  </a:lnTo>
                  <a:lnTo>
                    <a:pt x="215900" y="812207"/>
                  </a:lnTo>
                  <a:lnTo>
                    <a:pt x="178472" y="787615"/>
                  </a:lnTo>
                  <a:lnTo>
                    <a:pt x="143854" y="759415"/>
                  </a:lnTo>
                  <a:lnTo>
                    <a:pt x="112312" y="727873"/>
                  </a:lnTo>
                  <a:lnTo>
                    <a:pt x="84112" y="693255"/>
                  </a:lnTo>
                  <a:lnTo>
                    <a:pt x="59520" y="655827"/>
                  </a:lnTo>
                  <a:lnTo>
                    <a:pt x="38803" y="615857"/>
                  </a:lnTo>
                  <a:lnTo>
                    <a:pt x="22226" y="573609"/>
                  </a:lnTo>
                  <a:lnTo>
                    <a:pt x="10055" y="529350"/>
                  </a:lnTo>
                  <a:lnTo>
                    <a:pt x="2558" y="483346"/>
                  </a:lnTo>
                  <a:lnTo>
                    <a:pt x="0" y="435864"/>
                  </a:lnTo>
                  <a:close/>
                </a:path>
              </a:pathLst>
            </a:custGeom>
            <a:ln w="12192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 descr=""/>
          <p:cNvSpPr txBox="1"/>
          <p:nvPr/>
        </p:nvSpPr>
        <p:spPr>
          <a:xfrm>
            <a:off x="6921500" y="3183381"/>
            <a:ext cx="47688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FFFFFF"/>
                </a:solidFill>
                <a:latin typeface="Arial MT"/>
                <a:cs typeface="Arial MT"/>
              </a:rPr>
              <a:t>3.0m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98" name="object 98" descr=""/>
          <p:cNvGrpSpPr/>
          <p:nvPr/>
        </p:nvGrpSpPr>
        <p:grpSpPr>
          <a:xfrm>
            <a:off x="7197597" y="4003294"/>
            <a:ext cx="627380" cy="627380"/>
            <a:chOff x="7197597" y="4003294"/>
            <a:chExt cx="627380" cy="627380"/>
          </a:xfrm>
        </p:grpSpPr>
        <p:sp>
          <p:nvSpPr>
            <p:cNvPr id="99" name="object 99" descr=""/>
            <p:cNvSpPr/>
            <p:nvPr/>
          </p:nvSpPr>
          <p:spPr>
            <a:xfrm>
              <a:off x="7203947" y="4009644"/>
              <a:ext cx="614680" cy="614680"/>
            </a:xfrm>
            <a:custGeom>
              <a:avLst/>
              <a:gdLst/>
              <a:ahLst/>
              <a:cxnLst/>
              <a:rect l="l" t="t" r="r" b="b"/>
              <a:pathLst>
                <a:path w="614679" h="614679">
                  <a:moveTo>
                    <a:pt x="307085" y="0"/>
                  </a:moveTo>
                  <a:lnTo>
                    <a:pt x="261719" y="3330"/>
                  </a:lnTo>
                  <a:lnTo>
                    <a:pt x="218415" y="13006"/>
                  </a:lnTo>
                  <a:lnTo>
                    <a:pt x="177649" y="28550"/>
                  </a:lnTo>
                  <a:lnTo>
                    <a:pt x="139898" y="49487"/>
                  </a:lnTo>
                  <a:lnTo>
                    <a:pt x="105636" y="75341"/>
                  </a:lnTo>
                  <a:lnTo>
                    <a:pt x="75341" y="105636"/>
                  </a:lnTo>
                  <a:lnTo>
                    <a:pt x="49487" y="139898"/>
                  </a:lnTo>
                  <a:lnTo>
                    <a:pt x="28550" y="177649"/>
                  </a:lnTo>
                  <a:lnTo>
                    <a:pt x="13006" y="218415"/>
                  </a:lnTo>
                  <a:lnTo>
                    <a:pt x="3330" y="261719"/>
                  </a:lnTo>
                  <a:lnTo>
                    <a:pt x="0" y="307085"/>
                  </a:lnTo>
                  <a:lnTo>
                    <a:pt x="3330" y="352452"/>
                  </a:lnTo>
                  <a:lnTo>
                    <a:pt x="13006" y="395756"/>
                  </a:lnTo>
                  <a:lnTo>
                    <a:pt x="28550" y="436522"/>
                  </a:lnTo>
                  <a:lnTo>
                    <a:pt x="49487" y="474273"/>
                  </a:lnTo>
                  <a:lnTo>
                    <a:pt x="75341" y="508535"/>
                  </a:lnTo>
                  <a:lnTo>
                    <a:pt x="105636" y="538830"/>
                  </a:lnTo>
                  <a:lnTo>
                    <a:pt x="139898" y="564684"/>
                  </a:lnTo>
                  <a:lnTo>
                    <a:pt x="177649" y="585621"/>
                  </a:lnTo>
                  <a:lnTo>
                    <a:pt x="218415" y="601165"/>
                  </a:lnTo>
                  <a:lnTo>
                    <a:pt x="261719" y="610841"/>
                  </a:lnTo>
                  <a:lnTo>
                    <a:pt x="307085" y="614171"/>
                  </a:lnTo>
                  <a:lnTo>
                    <a:pt x="352452" y="610841"/>
                  </a:lnTo>
                  <a:lnTo>
                    <a:pt x="395756" y="601165"/>
                  </a:lnTo>
                  <a:lnTo>
                    <a:pt x="436522" y="585621"/>
                  </a:lnTo>
                  <a:lnTo>
                    <a:pt x="474273" y="564684"/>
                  </a:lnTo>
                  <a:lnTo>
                    <a:pt x="508535" y="538830"/>
                  </a:lnTo>
                  <a:lnTo>
                    <a:pt x="538830" y="508535"/>
                  </a:lnTo>
                  <a:lnTo>
                    <a:pt x="564684" y="474273"/>
                  </a:lnTo>
                  <a:lnTo>
                    <a:pt x="585621" y="436522"/>
                  </a:lnTo>
                  <a:lnTo>
                    <a:pt x="601165" y="395756"/>
                  </a:lnTo>
                  <a:lnTo>
                    <a:pt x="610841" y="352452"/>
                  </a:lnTo>
                  <a:lnTo>
                    <a:pt x="614172" y="307085"/>
                  </a:lnTo>
                  <a:lnTo>
                    <a:pt x="610841" y="261719"/>
                  </a:lnTo>
                  <a:lnTo>
                    <a:pt x="601165" y="218415"/>
                  </a:lnTo>
                  <a:lnTo>
                    <a:pt x="585621" y="177649"/>
                  </a:lnTo>
                  <a:lnTo>
                    <a:pt x="564684" y="139898"/>
                  </a:lnTo>
                  <a:lnTo>
                    <a:pt x="538830" y="105636"/>
                  </a:lnTo>
                  <a:lnTo>
                    <a:pt x="508535" y="75341"/>
                  </a:lnTo>
                  <a:lnTo>
                    <a:pt x="474273" y="49487"/>
                  </a:lnTo>
                  <a:lnTo>
                    <a:pt x="436522" y="28550"/>
                  </a:lnTo>
                  <a:lnTo>
                    <a:pt x="395756" y="13006"/>
                  </a:lnTo>
                  <a:lnTo>
                    <a:pt x="352452" y="3330"/>
                  </a:lnTo>
                  <a:lnTo>
                    <a:pt x="307085" y="0"/>
                  </a:lnTo>
                  <a:close/>
                </a:path>
              </a:pathLst>
            </a:custGeom>
            <a:solidFill>
              <a:srgbClr val="4966AC">
                <a:alpha val="6705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7203947" y="4009644"/>
              <a:ext cx="614680" cy="614680"/>
            </a:xfrm>
            <a:custGeom>
              <a:avLst/>
              <a:gdLst/>
              <a:ahLst/>
              <a:cxnLst/>
              <a:rect l="l" t="t" r="r" b="b"/>
              <a:pathLst>
                <a:path w="614679" h="614679">
                  <a:moveTo>
                    <a:pt x="0" y="307085"/>
                  </a:moveTo>
                  <a:lnTo>
                    <a:pt x="3330" y="261719"/>
                  </a:lnTo>
                  <a:lnTo>
                    <a:pt x="13006" y="218415"/>
                  </a:lnTo>
                  <a:lnTo>
                    <a:pt x="28550" y="177649"/>
                  </a:lnTo>
                  <a:lnTo>
                    <a:pt x="49487" y="139898"/>
                  </a:lnTo>
                  <a:lnTo>
                    <a:pt x="75341" y="105636"/>
                  </a:lnTo>
                  <a:lnTo>
                    <a:pt x="105636" y="75341"/>
                  </a:lnTo>
                  <a:lnTo>
                    <a:pt x="139898" y="49487"/>
                  </a:lnTo>
                  <a:lnTo>
                    <a:pt x="177649" y="28550"/>
                  </a:lnTo>
                  <a:lnTo>
                    <a:pt x="218415" y="13006"/>
                  </a:lnTo>
                  <a:lnTo>
                    <a:pt x="261719" y="3330"/>
                  </a:lnTo>
                  <a:lnTo>
                    <a:pt x="307085" y="0"/>
                  </a:lnTo>
                  <a:lnTo>
                    <a:pt x="352452" y="3330"/>
                  </a:lnTo>
                  <a:lnTo>
                    <a:pt x="395756" y="13006"/>
                  </a:lnTo>
                  <a:lnTo>
                    <a:pt x="436522" y="28550"/>
                  </a:lnTo>
                  <a:lnTo>
                    <a:pt x="474273" y="49487"/>
                  </a:lnTo>
                  <a:lnTo>
                    <a:pt x="508535" y="75341"/>
                  </a:lnTo>
                  <a:lnTo>
                    <a:pt x="538830" y="105636"/>
                  </a:lnTo>
                  <a:lnTo>
                    <a:pt x="564684" y="139898"/>
                  </a:lnTo>
                  <a:lnTo>
                    <a:pt x="585621" y="177649"/>
                  </a:lnTo>
                  <a:lnTo>
                    <a:pt x="601165" y="218415"/>
                  </a:lnTo>
                  <a:lnTo>
                    <a:pt x="610841" y="261719"/>
                  </a:lnTo>
                  <a:lnTo>
                    <a:pt x="614172" y="307085"/>
                  </a:lnTo>
                  <a:lnTo>
                    <a:pt x="610841" y="352452"/>
                  </a:lnTo>
                  <a:lnTo>
                    <a:pt x="601165" y="395756"/>
                  </a:lnTo>
                  <a:lnTo>
                    <a:pt x="585621" y="436522"/>
                  </a:lnTo>
                  <a:lnTo>
                    <a:pt x="564684" y="474273"/>
                  </a:lnTo>
                  <a:lnTo>
                    <a:pt x="538830" y="508535"/>
                  </a:lnTo>
                  <a:lnTo>
                    <a:pt x="508535" y="538830"/>
                  </a:lnTo>
                  <a:lnTo>
                    <a:pt x="474273" y="564684"/>
                  </a:lnTo>
                  <a:lnTo>
                    <a:pt x="436522" y="585621"/>
                  </a:lnTo>
                  <a:lnTo>
                    <a:pt x="395756" y="601165"/>
                  </a:lnTo>
                  <a:lnTo>
                    <a:pt x="352452" y="610841"/>
                  </a:lnTo>
                  <a:lnTo>
                    <a:pt x="307085" y="614171"/>
                  </a:lnTo>
                  <a:lnTo>
                    <a:pt x="261719" y="610841"/>
                  </a:lnTo>
                  <a:lnTo>
                    <a:pt x="218415" y="601165"/>
                  </a:lnTo>
                  <a:lnTo>
                    <a:pt x="177649" y="585621"/>
                  </a:lnTo>
                  <a:lnTo>
                    <a:pt x="139898" y="564684"/>
                  </a:lnTo>
                  <a:lnTo>
                    <a:pt x="105636" y="538830"/>
                  </a:lnTo>
                  <a:lnTo>
                    <a:pt x="75341" y="508535"/>
                  </a:lnTo>
                  <a:lnTo>
                    <a:pt x="49487" y="474273"/>
                  </a:lnTo>
                  <a:lnTo>
                    <a:pt x="28550" y="436522"/>
                  </a:lnTo>
                  <a:lnTo>
                    <a:pt x="13006" y="395756"/>
                  </a:lnTo>
                  <a:lnTo>
                    <a:pt x="3330" y="352452"/>
                  </a:lnTo>
                  <a:lnTo>
                    <a:pt x="0" y="307085"/>
                  </a:lnTo>
                  <a:close/>
                </a:path>
              </a:pathLst>
            </a:custGeom>
            <a:ln w="12192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 descr=""/>
          <p:cNvSpPr txBox="1"/>
          <p:nvPr/>
        </p:nvSpPr>
        <p:spPr>
          <a:xfrm>
            <a:off x="7357364" y="4226178"/>
            <a:ext cx="3060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FFFFFF"/>
                </a:solidFill>
                <a:latin typeface="Arial MT"/>
                <a:cs typeface="Arial MT"/>
              </a:rPr>
              <a:t>1.3m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102" name="object 102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188964" y="5702808"/>
            <a:ext cx="204216" cy="204216"/>
          </a:xfrm>
          <a:prstGeom prst="rect">
            <a:avLst/>
          </a:prstGeom>
        </p:spPr>
      </p:pic>
      <p:sp>
        <p:nvSpPr>
          <p:cNvPr id="103" name="object 103" descr=""/>
          <p:cNvSpPr txBox="1"/>
          <p:nvPr/>
        </p:nvSpPr>
        <p:spPr>
          <a:xfrm>
            <a:off x="6453378" y="5697118"/>
            <a:ext cx="11753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No.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vehicles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sold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4" name="object 104" descr=""/>
          <p:cNvSpPr/>
          <p:nvPr/>
        </p:nvSpPr>
        <p:spPr>
          <a:xfrm>
            <a:off x="586740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/>
          <p:nvPr/>
        </p:nvSpPr>
        <p:spPr>
          <a:xfrm>
            <a:off x="6195059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 txBox="1"/>
          <p:nvPr/>
        </p:nvSpPr>
        <p:spPr>
          <a:xfrm>
            <a:off x="574649" y="1280642"/>
            <a:ext cx="10063480" cy="52451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  <a:tabLst>
                <a:tab pos="5621020" algn="l"/>
              </a:tabLst>
            </a:pPr>
            <a:r>
              <a:rPr dirty="0" sz="1400" b="1">
                <a:latin typeface="Arial"/>
                <a:cs typeface="Arial"/>
              </a:rPr>
              <a:t>GM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one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largest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car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manufacturers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world…</a:t>
            </a:r>
            <a:r>
              <a:rPr dirty="0" sz="1400" b="1">
                <a:latin typeface="Arial"/>
                <a:cs typeface="Arial"/>
              </a:rPr>
              <a:t>	…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selling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most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its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cars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US</a:t>
            </a:r>
            <a:r>
              <a:rPr dirty="0" sz="1400" spc="-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China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5621020" algn="l"/>
              </a:tabLst>
            </a:pPr>
            <a:r>
              <a:rPr dirty="0" sz="1400">
                <a:latin typeface="Arial MT"/>
                <a:cs typeface="Arial MT"/>
              </a:rPr>
              <a:t>Revenues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automotive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manufacturers,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USD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billion,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FY2018*</a:t>
            </a:r>
            <a:r>
              <a:rPr dirty="0" sz="1400">
                <a:latin typeface="Arial MT"/>
                <a:cs typeface="Arial MT"/>
              </a:rPr>
              <a:t>	GM’s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sales,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number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vehicles,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7" name="object 107" descr=""/>
          <p:cNvSpPr/>
          <p:nvPr/>
        </p:nvSpPr>
        <p:spPr>
          <a:xfrm>
            <a:off x="10423017" y="2827147"/>
            <a:ext cx="1159510" cy="865505"/>
          </a:xfrm>
          <a:custGeom>
            <a:avLst/>
            <a:gdLst/>
            <a:ahLst/>
            <a:cxnLst/>
            <a:rect l="l" t="t" r="r" b="b"/>
            <a:pathLst>
              <a:path w="1159509" h="865504">
                <a:moveTo>
                  <a:pt x="1077340" y="373252"/>
                </a:moveTo>
                <a:lnTo>
                  <a:pt x="150240" y="373252"/>
                </a:lnTo>
                <a:lnTo>
                  <a:pt x="118294" y="379696"/>
                </a:lnTo>
                <a:lnTo>
                  <a:pt x="92217" y="397271"/>
                </a:lnTo>
                <a:lnTo>
                  <a:pt x="74642" y="423348"/>
                </a:lnTo>
                <a:lnTo>
                  <a:pt x="68199" y="455294"/>
                </a:lnTo>
                <a:lnTo>
                  <a:pt x="68199" y="783463"/>
                </a:lnTo>
                <a:lnTo>
                  <a:pt x="74642" y="815409"/>
                </a:lnTo>
                <a:lnTo>
                  <a:pt x="92217" y="841486"/>
                </a:lnTo>
                <a:lnTo>
                  <a:pt x="118294" y="859061"/>
                </a:lnTo>
                <a:lnTo>
                  <a:pt x="150240" y="865504"/>
                </a:lnTo>
                <a:lnTo>
                  <a:pt x="1077340" y="865504"/>
                </a:lnTo>
                <a:lnTo>
                  <a:pt x="1109287" y="859061"/>
                </a:lnTo>
                <a:lnTo>
                  <a:pt x="1135364" y="841486"/>
                </a:lnTo>
                <a:lnTo>
                  <a:pt x="1152939" y="815409"/>
                </a:lnTo>
                <a:lnTo>
                  <a:pt x="1159382" y="783463"/>
                </a:lnTo>
                <a:lnTo>
                  <a:pt x="1159382" y="455294"/>
                </a:lnTo>
                <a:lnTo>
                  <a:pt x="1152939" y="423348"/>
                </a:lnTo>
                <a:lnTo>
                  <a:pt x="1135364" y="397271"/>
                </a:lnTo>
                <a:lnTo>
                  <a:pt x="1109287" y="379696"/>
                </a:lnTo>
                <a:lnTo>
                  <a:pt x="1077340" y="373252"/>
                </a:lnTo>
                <a:close/>
              </a:path>
              <a:path w="1159509" h="865504">
                <a:moveTo>
                  <a:pt x="0" y="0"/>
                </a:moveTo>
                <a:lnTo>
                  <a:pt x="250062" y="373252"/>
                </a:lnTo>
                <a:lnTo>
                  <a:pt x="522858" y="373252"/>
                </a:lnTo>
                <a:lnTo>
                  <a:pt x="0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 descr=""/>
          <p:cNvSpPr txBox="1"/>
          <p:nvPr/>
        </p:nvSpPr>
        <p:spPr>
          <a:xfrm>
            <a:off x="10595609" y="3164204"/>
            <a:ext cx="885825" cy="53784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algn="ctr" marL="12700" marR="508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Sold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through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local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Joint Ventures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9" name="object 109" descr=""/>
          <p:cNvSpPr/>
          <p:nvPr/>
        </p:nvSpPr>
        <p:spPr>
          <a:xfrm>
            <a:off x="3002279" y="2097023"/>
            <a:ext cx="2627630" cy="662940"/>
          </a:xfrm>
          <a:custGeom>
            <a:avLst/>
            <a:gdLst/>
            <a:ahLst/>
            <a:cxnLst/>
            <a:rect l="l" t="t" r="r" b="b"/>
            <a:pathLst>
              <a:path w="2627629" h="662939">
                <a:moveTo>
                  <a:pt x="2527046" y="0"/>
                </a:moveTo>
                <a:lnTo>
                  <a:pt x="568197" y="0"/>
                </a:lnTo>
                <a:lnTo>
                  <a:pt x="529161" y="7889"/>
                </a:lnTo>
                <a:lnTo>
                  <a:pt x="497268" y="29400"/>
                </a:lnTo>
                <a:lnTo>
                  <a:pt x="475757" y="61293"/>
                </a:lnTo>
                <a:lnTo>
                  <a:pt x="467868" y="100329"/>
                </a:lnTo>
                <a:lnTo>
                  <a:pt x="467868" y="351154"/>
                </a:lnTo>
                <a:lnTo>
                  <a:pt x="0" y="662813"/>
                </a:lnTo>
                <a:lnTo>
                  <a:pt x="467868" y="501650"/>
                </a:lnTo>
                <a:lnTo>
                  <a:pt x="2627375" y="501650"/>
                </a:lnTo>
                <a:lnTo>
                  <a:pt x="2627375" y="100329"/>
                </a:lnTo>
                <a:lnTo>
                  <a:pt x="2619486" y="61293"/>
                </a:lnTo>
                <a:lnTo>
                  <a:pt x="2597975" y="29400"/>
                </a:lnTo>
                <a:lnTo>
                  <a:pt x="2566082" y="7889"/>
                </a:lnTo>
                <a:lnTo>
                  <a:pt x="2527046" y="0"/>
                </a:lnTo>
                <a:close/>
              </a:path>
              <a:path w="2627629" h="662939">
                <a:moveTo>
                  <a:pt x="2627375" y="501650"/>
                </a:moveTo>
                <a:lnTo>
                  <a:pt x="467868" y="501650"/>
                </a:lnTo>
                <a:lnTo>
                  <a:pt x="475757" y="540686"/>
                </a:lnTo>
                <a:lnTo>
                  <a:pt x="497268" y="572579"/>
                </a:lnTo>
                <a:lnTo>
                  <a:pt x="529161" y="594090"/>
                </a:lnTo>
                <a:lnTo>
                  <a:pt x="568197" y="601979"/>
                </a:lnTo>
                <a:lnTo>
                  <a:pt x="2527046" y="601979"/>
                </a:lnTo>
                <a:lnTo>
                  <a:pt x="2566082" y="594090"/>
                </a:lnTo>
                <a:lnTo>
                  <a:pt x="2597975" y="572579"/>
                </a:lnTo>
                <a:lnTo>
                  <a:pt x="2619486" y="540686"/>
                </a:lnTo>
                <a:lnTo>
                  <a:pt x="2627375" y="50165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 txBox="1"/>
          <p:nvPr/>
        </p:nvSpPr>
        <p:spPr>
          <a:xfrm>
            <a:off x="3603752" y="2116328"/>
            <a:ext cx="1893570" cy="53784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algn="ctr" marL="12065" marR="5080" indent="-254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GM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vision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Zero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Crashes,</a:t>
            </a:r>
            <a:r>
              <a:rPr dirty="0" sz="1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Zero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Emissions,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Zero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 Congestion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11" name="object 111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353043" y="2964179"/>
            <a:ext cx="204216" cy="204216"/>
          </a:xfrm>
          <a:prstGeom prst="rect">
            <a:avLst/>
          </a:prstGeom>
        </p:spPr>
      </p:pic>
      <p:sp>
        <p:nvSpPr>
          <p:cNvPr id="112" name="object 112" descr=""/>
          <p:cNvSpPr txBox="1"/>
          <p:nvPr/>
        </p:nvSpPr>
        <p:spPr>
          <a:xfrm>
            <a:off x="8404352" y="2965450"/>
            <a:ext cx="10350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13" name="object 113" descr=""/>
          <p:cNvGrpSpPr/>
          <p:nvPr/>
        </p:nvGrpSpPr>
        <p:grpSpPr>
          <a:xfrm>
            <a:off x="8956547" y="4187952"/>
            <a:ext cx="460375" cy="460375"/>
            <a:chOff x="8956547" y="4187952"/>
            <a:chExt cx="460375" cy="460375"/>
          </a:xfrm>
        </p:grpSpPr>
        <p:sp>
          <p:nvSpPr>
            <p:cNvPr id="114" name="object 114" descr=""/>
            <p:cNvSpPr/>
            <p:nvPr/>
          </p:nvSpPr>
          <p:spPr>
            <a:xfrm>
              <a:off x="8962643" y="4194048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09" h="448310">
                  <a:moveTo>
                    <a:pt x="224027" y="0"/>
                  </a:moveTo>
                  <a:lnTo>
                    <a:pt x="178886" y="4552"/>
                  </a:lnTo>
                  <a:lnTo>
                    <a:pt x="136838" y="17609"/>
                  </a:lnTo>
                  <a:lnTo>
                    <a:pt x="98784" y="38268"/>
                  </a:lnTo>
                  <a:lnTo>
                    <a:pt x="65627" y="65627"/>
                  </a:lnTo>
                  <a:lnTo>
                    <a:pt x="38268" y="98784"/>
                  </a:lnTo>
                  <a:lnTo>
                    <a:pt x="17609" y="136838"/>
                  </a:lnTo>
                  <a:lnTo>
                    <a:pt x="4552" y="178886"/>
                  </a:lnTo>
                  <a:lnTo>
                    <a:pt x="0" y="224027"/>
                  </a:lnTo>
                  <a:lnTo>
                    <a:pt x="4552" y="269169"/>
                  </a:lnTo>
                  <a:lnTo>
                    <a:pt x="17609" y="311217"/>
                  </a:lnTo>
                  <a:lnTo>
                    <a:pt x="38268" y="349271"/>
                  </a:lnTo>
                  <a:lnTo>
                    <a:pt x="65627" y="382428"/>
                  </a:lnTo>
                  <a:lnTo>
                    <a:pt x="98784" y="409787"/>
                  </a:lnTo>
                  <a:lnTo>
                    <a:pt x="136838" y="430446"/>
                  </a:lnTo>
                  <a:lnTo>
                    <a:pt x="178886" y="443503"/>
                  </a:lnTo>
                  <a:lnTo>
                    <a:pt x="224027" y="448056"/>
                  </a:lnTo>
                  <a:lnTo>
                    <a:pt x="269169" y="443503"/>
                  </a:lnTo>
                  <a:lnTo>
                    <a:pt x="311217" y="430446"/>
                  </a:lnTo>
                  <a:lnTo>
                    <a:pt x="349271" y="409787"/>
                  </a:lnTo>
                  <a:lnTo>
                    <a:pt x="382428" y="382428"/>
                  </a:lnTo>
                  <a:lnTo>
                    <a:pt x="409787" y="349271"/>
                  </a:lnTo>
                  <a:lnTo>
                    <a:pt x="430446" y="311217"/>
                  </a:lnTo>
                  <a:lnTo>
                    <a:pt x="443503" y="269169"/>
                  </a:lnTo>
                  <a:lnTo>
                    <a:pt x="448055" y="224027"/>
                  </a:lnTo>
                  <a:lnTo>
                    <a:pt x="443503" y="178886"/>
                  </a:lnTo>
                  <a:lnTo>
                    <a:pt x="430446" y="136838"/>
                  </a:lnTo>
                  <a:lnTo>
                    <a:pt x="409787" y="98784"/>
                  </a:lnTo>
                  <a:lnTo>
                    <a:pt x="382428" y="65627"/>
                  </a:lnTo>
                  <a:lnTo>
                    <a:pt x="349271" y="38268"/>
                  </a:lnTo>
                  <a:lnTo>
                    <a:pt x="311217" y="17609"/>
                  </a:lnTo>
                  <a:lnTo>
                    <a:pt x="269169" y="4552"/>
                  </a:lnTo>
                  <a:lnTo>
                    <a:pt x="224027" y="0"/>
                  </a:lnTo>
                  <a:close/>
                </a:path>
              </a:pathLst>
            </a:custGeom>
            <a:solidFill>
              <a:srgbClr val="4966AC">
                <a:alpha val="6705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8962643" y="4194048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09" h="448310">
                  <a:moveTo>
                    <a:pt x="0" y="224027"/>
                  </a:moveTo>
                  <a:lnTo>
                    <a:pt x="4552" y="178886"/>
                  </a:lnTo>
                  <a:lnTo>
                    <a:pt x="17609" y="136838"/>
                  </a:lnTo>
                  <a:lnTo>
                    <a:pt x="38268" y="98784"/>
                  </a:lnTo>
                  <a:lnTo>
                    <a:pt x="65627" y="65627"/>
                  </a:lnTo>
                  <a:lnTo>
                    <a:pt x="98784" y="38268"/>
                  </a:lnTo>
                  <a:lnTo>
                    <a:pt x="136838" y="17609"/>
                  </a:lnTo>
                  <a:lnTo>
                    <a:pt x="178886" y="4552"/>
                  </a:lnTo>
                  <a:lnTo>
                    <a:pt x="224027" y="0"/>
                  </a:lnTo>
                  <a:lnTo>
                    <a:pt x="269169" y="4552"/>
                  </a:lnTo>
                  <a:lnTo>
                    <a:pt x="311217" y="17609"/>
                  </a:lnTo>
                  <a:lnTo>
                    <a:pt x="349271" y="38268"/>
                  </a:lnTo>
                  <a:lnTo>
                    <a:pt x="382428" y="65627"/>
                  </a:lnTo>
                  <a:lnTo>
                    <a:pt x="409787" y="98784"/>
                  </a:lnTo>
                  <a:lnTo>
                    <a:pt x="430446" y="136838"/>
                  </a:lnTo>
                  <a:lnTo>
                    <a:pt x="443503" y="178886"/>
                  </a:lnTo>
                  <a:lnTo>
                    <a:pt x="448055" y="224027"/>
                  </a:lnTo>
                  <a:lnTo>
                    <a:pt x="443503" y="269169"/>
                  </a:lnTo>
                  <a:lnTo>
                    <a:pt x="430446" y="311217"/>
                  </a:lnTo>
                  <a:lnTo>
                    <a:pt x="409787" y="349271"/>
                  </a:lnTo>
                  <a:lnTo>
                    <a:pt x="382428" y="382428"/>
                  </a:lnTo>
                  <a:lnTo>
                    <a:pt x="349271" y="409787"/>
                  </a:lnTo>
                  <a:lnTo>
                    <a:pt x="311217" y="430446"/>
                  </a:lnTo>
                  <a:lnTo>
                    <a:pt x="269169" y="443503"/>
                  </a:lnTo>
                  <a:lnTo>
                    <a:pt x="224027" y="448056"/>
                  </a:lnTo>
                  <a:lnTo>
                    <a:pt x="178886" y="443503"/>
                  </a:lnTo>
                  <a:lnTo>
                    <a:pt x="136838" y="430446"/>
                  </a:lnTo>
                  <a:lnTo>
                    <a:pt x="98784" y="409787"/>
                  </a:lnTo>
                  <a:lnTo>
                    <a:pt x="65627" y="382428"/>
                  </a:lnTo>
                  <a:lnTo>
                    <a:pt x="38268" y="349271"/>
                  </a:lnTo>
                  <a:lnTo>
                    <a:pt x="17609" y="311217"/>
                  </a:lnTo>
                  <a:lnTo>
                    <a:pt x="4552" y="269169"/>
                  </a:lnTo>
                  <a:lnTo>
                    <a:pt x="0" y="224027"/>
                  </a:lnTo>
                  <a:close/>
                </a:path>
              </a:pathLst>
            </a:custGeom>
            <a:ln w="12192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 descr=""/>
          <p:cNvSpPr txBox="1"/>
          <p:nvPr/>
        </p:nvSpPr>
        <p:spPr>
          <a:xfrm>
            <a:off x="9032240" y="4326458"/>
            <a:ext cx="3067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solidFill>
                  <a:srgbClr val="FFFFFF"/>
                </a:solidFill>
                <a:latin typeface="Arial MT"/>
                <a:cs typeface="Arial MT"/>
              </a:rPr>
              <a:t>0.6m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17" name="object 117" descr=""/>
          <p:cNvGrpSpPr/>
          <p:nvPr/>
        </p:nvGrpSpPr>
        <p:grpSpPr>
          <a:xfrm>
            <a:off x="9031223" y="5167884"/>
            <a:ext cx="1576070" cy="460375"/>
            <a:chOff x="9031223" y="5167884"/>
            <a:chExt cx="1576070" cy="460375"/>
          </a:xfrm>
        </p:grpSpPr>
        <p:sp>
          <p:nvSpPr>
            <p:cNvPr id="118" name="object 118" descr=""/>
            <p:cNvSpPr/>
            <p:nvPr/>
          </p:nvSpPr>
          <p:spPr>
            <a:xfrm>
              <a:off x="9168383" y="5269992"/>
              <a:ext cx="35560" cy="256540"/>
            </a:xfrm>
            <a:custGeom>
              <a:avLst/>
              <a:gdLst/>
              <a:ahLst/>
              <a:cxnLst/>
              <a:rect l="l" t="t" r="r" b="b"/>
              <a:pathLst>
                <a:path w="35559" h="256539">
                  <a:moveTo>
                    <a:pt x="35051" y="0"/>
                  </a:moveTo>
                  <a:lnTo>
                    <a:pt x="0" y="0"/>
                  </a:lnTo>
                  <a:lnTo>
                    <a:pt x="0" y="256031"/>
                  </a:lnTo>
                  <a:lnTo>
                    <a:pt x="35051" y="256031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9203435" y="5269992"/>
              <a:ext cx="1403985" cy="256540"/>
            </a:xfrm>
            <a:custGeom>
              <a:avLst/>
              <a:gdLst/>
              <a:ahLst/>
              <a:cxnLst/>
              <a:rect l="l" t="t" r="r" b="b"/>
              <a:pathLst>
                <a:path w="1403984" h="256539">
                  <a:moveTo>
                    <a:pt x="1403603" y="0"/>
                  </a:moveTo>
                  <a:lnTo>
                    <a:pt x="0" y="0"/>
                  </a:lnTo>
                  <a:lnTo>
                    <a:pt x="0" y="256031"/>
                  </a:lnTo>
                  <a:lnTo>
                    <a:pt x="1403603" y="256031"/>
                  </a:lnTo>
                  <a:lnTo>
                    <a:pt x="1403603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9168383" y="5167884"/>
              <a:ext cx="0" cy="460375"/>
            </a:xfrm>
            <a:custGeom>
              <a:avLst/>
              <a:gdLst/>
              <a:ahLst/>
              <a:cxnLst/>
              <a:rect l="l" t="t" r="r" b="b"/>
              <a:pathLst>
                <a:path w="0" h="460375">
                  <a:moveTo>
                    <a:pt x="0" y="326136"/>
                  </a:moveTo>
                  <a:lnTo>
                    <a:pt x="0" y="460248"/>
                  </a:lnTo>
                </a:path>
                <a:path w="0" h="460375">
                  <a:moveTo>
                    <a:pt x="0" y="0"/>
                  </a:moveTo>
                  <a:lnTo>
                    <a:pt x="0" y="1341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9031223" y="5301996"/>
              <a:ext cx="307975" cy="192405"/>
            </a:xfrm>
            <a:custGeom>
              <a:avLst/>
              <a:gdLst/>
              <a:ahLst/>
              <a:cxnLst/>
              <a:rect l="l" t="t" r="r" b="b"/>
              <a:pathLst>
                <a:path w="307975" h="192404">
                  <a:moveTo>
                    <a:pt x="307848" y="0"/>
                  </a:moveTo>
                  <a:lnTo>
                    <a:pt x="0" y="0"/>
                  </a:lnTo>
                  <a:lnTo>
                    <a:pt x="0" y="192023"/>
                  </a:lnTo>
                  <a:lnTo>
                    <a:pt x="307848" y="192023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2" name="object 122" descr=""/>
          <p:cNvSpPr txBox="1"/>
          <p:nvPr/>
        </p:nvSpPr>
        <p:spPr>
          <a:xfrm>
            <a:off x="8016367" y="4742815"/>
            <a:ext cx="3548379" cy="11614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88085">
              <a:lnSpc>
                <a:spcPts val="192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Rest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of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World</a:t>
            </a:r>
            <a:endParaRPr sz="1600">
              <a:latin typeface="Arial"/>
              <a:cs typeface="Arial"/>
            </a:endParaRPr>
          </a:p>
          <a:p>
            <a:pPr marL="1188085">
              <a:lnSpc>
                <a:spcPts val="1680"/>
              </a:lnSpc>
            </a:pPr>
            <a:r>
              <a:rPr dirty="0" sz="1400">
                <a:solidFill>
                  <a:srgbClr val="619DD1"/>
                </a:solidFill>
                <a:latin typeface="Arial MT"/>
                <a:cs typeface="Arial MT"/>
              </a:rPr>
              <a:t>0.6m</a:t>
            </a:r>
            <a:r>
              <a:rPr dirty="0" sz="1400" spc="-45">
                <a:solidFill>
                  <a:srgbClr val="619DD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619DD1"/>
                </a:solidFill>
                <a:latin typeface="Arial MT"/>
                <a:cs typeface="Arial MT"/>
              </a:rPr>
              <a:t>vehicles</a:t>
            </a:r>
            <a:r>
              <a:rPr dirty="0" sz="1400" spc="-25">
                <a:solidFill>
                  <a:srgbClr val="619DD1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619DD1"/>
                </a:solidFill>
                <a:latin typeface="Arial MT"/>
                <a:cs typeface="Arial MT"/>
              </a:rPr>
              <a:t>sold</a:t>
            </a:r>
            <a:endParaRPr sz="1400">
              <a:latin typeface="Arial MT"/>
              <a:cs typeface="Arial MT"/>
            </a:endParaRPr>
          </a:p>
          <a:p>
            <a:pPr marL="1041400">
              <a:lnSpc>
                <a:spcPct val="100000"/>
              </a:lnSpc>
              <a:spcBef>
                <a:spcPts val="535"/>
              </a:spcBef>
              <a:tabLst>
                <a:tab pos="1712595" algn="l"/>
              </a:tabLst>
            </a:pPr>
            <a:r>
              <a:rPr dirty="0" baseline="1984" sz="2100" spc="-37">
                <a:solidFill>
                  <a:srgbClr val="FFFFFF"/>
                </a:solidFill>
                <a:latin typeface="Arial MT"/>
                <a:cs typeface="Arial MT"/>
              </a:rPr>
              <a:t>3%</a:t>
            </a:r>
            <a:r>
              <a:rPr dirty="0" baseline="1984" sz="21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1400" spc="-25">
                <a:latin typeface="Arial MT"/>
                <a:cs typeface="Arial MT"/>
              </a:rPr>
              <a:t>98%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1661795" algn="l"/>
              </a:tabLst>
            </a:pPr>
            <a:r>
              <a:rPr dirty="0" sz="1200">
                <a:latin typeface="Arial MT"/>
                <a:cs typeface="Arial MT"/>
              </a:rPr>
              <a:t>GM’s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market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share</a:t>
            </a:r>
            <a:r>
              <a:rPr dirty="0" sz="1200">
                <a:latin typeface="Arial MT"/>
                <a:cs typeface="Arial MT"/>
              </a:rPr>
              <a:t>	Other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players’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market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share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14450" y="6466128"/>
            <a:ext cx="6172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Executive</a:t>
            </a:r>
            <a:endParaRPr sz="10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Summary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266823" y="6435306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 h="0">
                <a:moveTo>
                  <a:pt x="0" y="0"/>
                </a:moveTo>
                <a:lnTo>
                  <a:pt x="1195704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149469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5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462396" y="6466128"/>
            <a:ext cx="5746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Financial</a:t>
            </a:r>
            <a:endParaRPr sz="10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348466" y="6449364"/>
            <a:ext cx="2343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|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35">
                <a:latin typeface="Arial MT"/>
                <a:cs typeface="Arial MT"/>
              </a:rPr>
              <a:t>18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705986" y="6428956"/>
            <a:ext cx="1200150" cy="250190"/>
            <a:chOff x="3705986" y="6428956"/>
            <a:chExt cx="1200150" cy="250190"/>
          </a:xfrm>
        </p:grpSpPr>
        <p:sp>
          <p:nvSpPr>
            <p:cNvPr id="10" name="object 10" descr=""/>
            <p:cNvSpPr/>
            <p:nvPr/>
          </p:nvSpPr>
          <p:spPr>
            <a:xfrm>
              <a:off x="3705986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05986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200023" y="12700"/>
                  </a:lnTo>
                  <a:lnTo>
                    <a:pt x="1200023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594864" y="6466128"/>
            <a:ext cx="2088514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Market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1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872478" y="6466128"/>
            <a:ext cx="6451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Feasibility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803630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8299195" y="6466128"/>
            <a:ext cx="6762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Alternative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9479788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2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9723246" y="6466128"/>
            <a:ext cx="7156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Conclusion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5803391" y="1132332"/>
            <a:ext cx="5801995" cy="4780915"/>
            <a:chOff x="5803391" y="1132332"/>
            <a:chExt cx="5801995" cy="4780915"/>
          </a:xfrm>
        </p:grpSpPr>
        <p:sp>
          <p:nvSpPr>
            <p:cNvPr id="21" name="object 21" descr=""/>
            <p:cNvSpPr/>
            <p:nvPr/>
          </p:nvSpPr>
          <p:spPr>
            <a:xfrm>
              <a:off x="5803392" y="1132331"/>
              <a:ext cx="5801995" cy="4780915"/>
            </a:xfrm>
            <a:custGeom>
              <a:avLst/>
              <a:gdLst/>
              <a:ahLst/>
              <a:cxnLst/>
              <a:rect l="l" t="t" r="r" b="b"/>
              <a:pathLst>
                <a:path w="5801995" h="4780915">
                  <a:moveTo>
                    <a:pt x="292608" y="2450592"/>
                  </a:moveTo>
                  <a:lnTo>
                    <a:pt x="0" y="3402584"/>
                  </a:lnTo>
                  <a:lnTo>
                    <a:pt x="0" y="3821176"/>
                  </a:lnTo>
                  <a:lnTo>
                    <a:pt x="292608" y="4773168"/>
                  </a:lnTo>
                  <a:lnTo>
                    <a:pt x="292608" y="2450592"/>
                  </a:lnTo>
                  <a:close/>
                </a:path>
                <a:path w="5801995" h="4780915">
                  <a:moveTo>
                    <a:pt x="5801868" y="0"/>
                  </a:moveTo>
                  <a:lnTo>
                    <a:pt x="298704" y="0"/>
                  </a:lnTo>
                  <a:lnTo>
                    <a:pt x="298704" y="4780788"/>
                  </a:lnTo>
                  <a:lnTo>
                    <a:pt x="5801868" y="4780788"/>
                  </a:lnTo>
                  <a:lnTo>
                    <a:pt x="5801868" y="0"/>
                  </a:lnTo>
                  <a:close/>
                </a:path>
              </a:pathLst>
            </a:custGeom>
            <a:solidFill>
              <a:srgbClr val="ACCAF8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810755" y="2100072"/>
              <a:ext cx="2713355" cy="733425"/>
            </a:xfrm>
            <a:custGeom>
              <a:avLst/>
              <a:gdLst/>
              <a:ahLst/>
              <a:cxnLst/>
              <a:rect l="l" t="t" r="r" b="b"/>
              <a:pathLst>
                <a:path w="2713354" h="733425">
                  <a:moveTo>
                    <a:pt x="0" y="46100"/>
                  </a:moveTo>
                  <a:lnTo>
                    <a:pt x="349250" y="0"/>
                  </a:lnTo>
                </a:path>
                <a:path w="2713354" h="733425">
                  <a:moveTo>
                    <a:pt x="1575816" y="12191"/>
                  </a:moveTo>
                  <a:lnTo>
                    <a:pt x="1925066" y="24891"/>
                  </a:lnTo>
                </a:path>
                <a:path w="2713354" h="733425">
                  <a:moveTo>
                    <a:pt x="0" y="386333"/>
                  </a:moveTo>
                  <a:lnTo>
                    <a:pt x="349250" y="291083"/>
                  </a:lnTo>
                </a:path>
                <a:path w="2713354" h="733425">
                  <a:moveTo>
                    <a:pt x="0" y="733298"/>
                  </a:moveTo>
                  <a:lnTo>
                    <a:pt x="349250" y="688848"/>
                  </a:lnTo>
                </a:path>
                <a:path w="2713354" h="733425">
                  <a:moveTo>
                    <a:pt x="1575816" y="705865"/>
                  </a:moveTo>
                  <a:lnTo>
                    <a:pt x="1925066" y="662939"/>
                  </a:lnTo>
                </a:path>
                <a:path w="2713354" h="733425">
                  <a:moveTo>
                    <a:pt x="786384" y="291083"/>
                  </a:moveTo>
                  <a:lnTo>
                    <a:pt x="1135634" y="291083"/>
                  </a:lnTo>
                </a:path>
                <a:path w="2713354" h="733425">
                  <a:moveTo>
                    <a:pt x="786384" y="0"/>
                  </a:moveTo>
                  <a:lnTo>
                    <a:pt x="1135634" y="12700"/>
                  </a:lnTo>
                </a:path>
                <a:path w="2713354" h="733425">
                  <a:moveTo>
                    <a:pt x="786384" y="688848"/>
                  </a:moveTo>
                  <a:lnTo>
                    <a:pt x="1135634" y="704723"/>
                  </a:lnTo>
                </a:path>
                <a:path w="2713354" h="733425">
                  <a:moveTo>
                    <a:pt x="1575816" y="291338"/>
                  </a:moveTo>
                  <a:lnTo>
                    <a:pt x="1925066" y="246887"/>
                  </a:lnTo>
                </a:path>
                <a:path w="2713354" h="733425">
                  <a:moveTo>
                    <a:pt x="2363724" y="25907"/>
                  </a:moveTo>
                  <a:lnTo>
                    <a:pt x="2712974" y="40258"/>
                  </a:lnTo>
                </a:path>
                <a:path w="2713354" h="733425">
                  <a:moveTo>
                    <a:pt x="2363724" y="246633"/>
                  </a:moveTo>
                  <a:lnTo>
                    <a:pt x="2712974" y="216407"/>
                  </a:lnTo>
                </a:path>
                <a:path w="2713354" h="733425">
                  <a:moveTo>
                    <a:pt x="2363724" y="662304"/>
                  </a:moveTo>
                  <a:lnTo>
                    <a:pt x="2712974" y="640079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371844" y="2740151"/>
              <a:ext cx="3590925" cy="323215"/>
            </a:xfrm>
            <a:custGeom>
              <a:avLst/>
              <a:gdLst/>
              <a:ahLst/>
              <a:cxnLst/>
              <a:rect l="l" t="t" r="r" b="b"/>
              <a:pathLst>
                <a:path w="3590925" h="323214">
                  <a:moveTo>
                    <a:pt x="437388" y="92964"/>
                  </a:moveTo>
                  <a:lnTo>
                    <a:pt x="0" y="92964"/>
                  </a:lnTo>
                  <a:lnTo>
                    <a:pt x="0" y="323088"/>
                  </a:lnTo>
                  <a:lnTo>
                    <a:pt x="437388" y="323088"/>
                  </a:lnTo>
                  <a:lnTo>
                    <a:pt x="437388" y="92964"/>
                  </a:lnTo>
                  <a:close/>
                </a:path>
                <a:path w="3590925" h="323214">
                  <a:moveTo>
                    <a:pt x="1225296" y="48768"/>
                  </a:moveTo>
                  <a:lnTo>
                    <a:pt x="787908" y="48768"/>
                  </a:lnTo>
                  <a:lnTo>
                    <a:pt x="787908" y="323088"/>
                  </a:lnTo>
                  <a:lnTo>
                    <a:pt x="1225296" y="323088"/>
                  </a:lnTo>
                  <a:lnTo>
                    <a:pt x="1225296" y="48768"/>
                  </a:lnTo>
                  <a:close/>
                </a:path>
                <a:path w="3590925" h="323214">
                  <a:moveTo>
                    <a:pt x="2014728" y="65532"/>
                  </a:moveTo>
                  <a:lnTo>
                    <a:pt x="1575816" y="65532"/>
                  </a:lnTo>
                  <a:lnTo>
                    <a:pt x="1575816" y="323088"/>
                  </a:lnTo>
                  <a:lnTo>
                    <a:pt x="2014728" y="323088"/>
                  </a:lnTo>
                  <a:lnTo>
                    <a:pt x="2014728" y="65532"/>
                  </a:lnTo>
                  <a:close/>
                </a:path>
                <a:path w="3590925" h="323214">
                  <a:moveTo>
                    <a:pt x="2802636" y="21336"/>
                  </a:moveTo>
                  <a:lnTo>
                    <a:pt x="2363724" y="21336"/>
                  </a:lnTo>
                  <a:lnTo>
                    <a:pt x="2363724" y="323088"/>
                  </a:lnTo>
                  <a:lnTo>
                    <a:pt x="2802636" y="323088"/>
                  </a:lnTo>
                  <a:lnTo>
                    <a:pt x="2802636" y="21336"/>
                  </a:lnTo>
                  <a:close/>
                </a:path>
                <a:path w="3590925" h="323214">
                  <a:moveTo>
                    <a:pt x="3590544" y="0"/>
                  </a:moveTo>
                  <a:lnTo>
                    <a:pt x="3153156" y="0"/>
                  </a:lnTo>
                  <a:lnTo>
                    <a:pt x="3153156" y="323088"/>
                  </a:lnTo>
                  <a:lnTo>
                    <a:pt x="3590544" y="323088"/>
                  </a:lnTo>
                  <a:lnTo>
                    <a:pt x="3590544" y="0"/>
                  </a:lnTo>
                  <a:close/>
                </a:path>
              </a:pathLst>
            </a:custGeom>
            <a:solidFill>
              <a:srgbClr val="364D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371844" y="2314955"/>
              <a:ext cx="3590925" cy="518159"/>
            </a:xfrm>
            <a:custGeom>
              <a:avLst/>
              <a:gdLst/>
              <a:ahLst/>
              <a:cxnLst/>
              <a:rect l="l" t="t" r="r" b="b"/>
              <a:pathLst>
                <a:path w="3590925" h="518160">
                  <a:moveTo>
                    <a:pt x="437388" y="170688"/>
                  </a:moveTo>
                  <a:lnTo>
                    <a:pt x="0" y="170688"/>
                  </a:lnTo>
                  <a:lnTo>
                    <a:pt x="0" y="518160"/>
                  </a:lnTo>
                  <a:lnTo>
                    <a:pt x="437388" y="518160"/>
                  </a:lnTo>
                  <a:lnTo>
                    <a:pt x="437388" y="170688"/>
                  </a:lnTo>
                  <a:close/>
                </a:path>
                <a:path w="3590925" h="518160">
                  <a:moveTo>
                    <a:pt x="1225296" y="76200"/>
                  </a:moveTo>
                  <a:lnTo>
                    <a:pt x="787908" y="76200"/>
                  </a:lnTo>
                  <a:lnTo>
                    <a:pt x="787908" y="473964"/>
                  </a:lnTo>
                  <a:lnTo>
                    <a:pt x="1225296" y="473964"/>
                  </a:lnTo>
                  <a:lnTo>
                    <a:pt x="1225296" y="76200"/>
                  </a:lnTo>
                  <a:close/>
                </a:path>
                <a:path w="3590925" h="518160">
                  <a:moveTo>
                    <a:pt x="2014728" y="76200"/>
                  </a:moveTo>
                  <a:lnTo>
                    <a:pt x="1575816" y="76200"/>
                  </a:lnTo>
                  <a:lnTo>
                    <a:pt x="1575816" y="490728"/>
                  </a:lnTo>
                  <a:lnTo>
                    <a:pt x="2014728" y="490728"/>
                  </a:lnTo>
                  <a:lnTo>
                    <a:pt x="2014728" y="76200"/>
                  </a:lnTo>
                  <a:close/>
                </a:path>
                <a:path w="3590925" h="518160">
                  <a:moveTo>
                    <a:pt x="2802636" y="32004"/>
                  </a:moveTo>
                  <a:lnTo>
                    <a:pt x="2363724" y="32004"/>
                  </a:lnTo>
                  <a:lnTo>
                    <a:pt x="2363724" y="446532"/>
                  </a:lnTo>
                  <a:lnTo>
                    <a:pt x="2802636" y="446532"/>
                  </a:lnTo>
                  <a:lnTo>
                    <a:pt x="2802636" y="32004"/>
                  </a:lnTo>
                  <a:close/>
                </a:path>
                <a:path w="3590925" h="518160">
                  <a:moveTo>
                    <a:pt x="3590544" y="0"/>
                  </a:moveTo>
                  <a:lnTo>
                    <a:pt x="3153156" y="0"/>
                  </a:lnTo>
                  <a:lnTo>
                    <a:pt x="3153156" y="425196"/>
                  </a:lnTo>
                  <a:lnTo>
                    <a:pt x="3590544" y="425196"/>
                  </a:lnTo>
                  <a:lnTo>
                    <a:pt x="3590544" y="0"/>
                  </a:lnTo>
                  <a:close/>
                </a:path>
              </a:pathLst>
            </a:custGeom>
            <a:solidFill>
              <a:srgbClr val="6E8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371844" y="2100071"/>
              <a:ext cx="3590925" cy="386080"/>
            </a:xfrm>
            <a:custGeom>
              <a:avLst/>
              <a:gdLst/>
              <a:ahLst/>
              <a:cxnLst/>
              <a:rect l="l" t="t" r="r" b="b"/>
              <a:pathLst>
                <a:path w="3590925" h="386080">
                  <a:moveTo>
                    <a:pt x="437388" y="45720"/>
                  </a:moveTo>
                  <a:lnTo>
                    <a:pt x="0" y="45720"/>
                  </a:lnTo>
                  <a:lnTo>
                    <a:pt x="0" y="385572"/>
                  </a:lnTo>
                  <a:lnTo>
                    <a:pt x="437388" y="385572"/>
                  </a:lnTo>
                  <a:lnTo>
                    <a:pt x="437388" y="45720"/>
                  </a:lnTo>
                  <a:close/>
                </a:path>
                <a:path w="3590925" h="386080">
                  <a:moveTo>
                    <a:pt x="1225296" y="0"/>
                  </a:moveTo>
                  <a:lnTo>
                    <a:pt x="787908" y="0"/>
                  </a:lnTo>
                  <a:lnTo>
                    <a:pt x="787908" y="291084"/>
                  </a:lnTo>
                  <a:lnTo>
                    <a:pt x="1225296" y="291084"/>
                  </a:lnTo>
                  <a:lnTo>
                    <a:pt x="1225296" y="0"/>
                  </a:lnTo>
                  <a:close/>
                </a:path>
                <a:path w="3590925" h="386080">
                  <a:moveTo>
                    <a:pt x="2014728" y="12192"/>
                  </a:moveTo>
                  <a:lnTo>
                    <a:pt x="1575816" y="12192"/>
                  </a:lnTo>
                  <a:lnTo>
                    <a:pt x="1575816" y="291084"/>
                  </a:lnTo>
                  <a:lnTo>
                    <a:pt x="2014728" y="291084"/>
                  </a:lnTo>
                  <a:lnTo>
                    <a:pt x="2014728" y="12192"/>
                  </a:lnTo>
                  <a:close/>
                </a:path>
                <a:path w="3590925" h="386080">
                  <a:moveTo>
                    <a:pt x="2802636" y="25908"/>
                  </a:moveTo>
                  <a:lnTo>
                    <a:pt x="2363724" y="25908"/>
                  </a:lnTo>
                  <a:lnTo>
                    <a:pt x="2363724" y="246888"/>
                  </a:lnTo>
                  <a:lnTo>
                    <a:pt x="2802636" y="246888"/>
                  </a:lnTo>
                  <a:lnTo>
                    <a:pt x="2802636" y="25908"/>
                  </a:lnTo>
                  <a:close/>
                </a:path>
                <a:path w="3590925" h="386080">
                  <a:moveTo>
                    <a:pt x="3590544" y="39624"/>
                  </a:moveTo>
                  <a:lnTo>
                    <a:pt x="3153156" y="39624"/>
                  </a:lnTo>
                  <a:lnTo>
                    <a:pt x="3153156" y="214884"/>
                  </a:lnTo>
                  <a:lnTo>
                    <a:pt x="3590544" y="214884"/>
                  </a:lnTo>
                  <a:lnTo>
                    <a:pt x="3590544" y="39624"/>
                  </a:lnTo>
                  <a:close/>
                </a:path>
              </a:pathLst>
            </a:custGeom>
            <a:solidFill>
              <a:srgbClr val="9DB0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196583" y="3063239"/>
              <a:ext cx="3941445" cy="0"/>
            </a:xfrm>
            <a:custGeom>
              <a:avLst/>
              <a:gdLst/>
              <a:ahLst/>
              <a:cxnLst/>
              <a:rect l="l" t="t" r="r" b="b"/>
              <a:pathLst>
                <a:path w="3941445" h="0">
                  <a:moveTo>
                    <a:pt x="0" y="0"/>
                  </a:moveTo>
                  <a:lnTo>
                    <a:pt x="394106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97712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GM</a:t>
            </a:r>
            <a:r>
              <a:rPr dirty="0" spc="-45"/>
              <a:t> </a:t>
            </a:r>
            <a:r>
              <a:rPr dirty="0"/>
              <a:t>has</a:t>
            </a:r>
            <a:r>
              <a:rPr dirty="0" spc="-45"/>
              <a:t> </a:t>
            </a:r>
            <a:r>
              <a:rPr dirty="0"/>
              <a:t>been</a:t>
            </a:r>
            <a:r>
              <a:rPr dirty="0" spc="-35"/>
              <a:t> </a:t>
            </a:r>
            <a:r>
              <a:rPr dirty="0"/>
              <a:t>showing</a:t>
            </a:r>
            <a:r>
              <a:rPr dirty="0" spc="-45"/>
              <a:t> </a:t>
            </a:r>
            <a:r>
              <a:rPr dirty="0"/>
              <a:t>stable</a:t>
            </a:r>
            <a:r>
              <a:rPr dirty="0" spc="-35"/>
              <a:t> </a:t>
            </a:r>
            <a:r>
              <a:rPr dirty="0"/>
              <a:t>performance,</a:t>
            </a:r>
            <a:r>
              <a:rPr dirty="0" spc="-70"/>
              <a:t> </a:t>
            </a:r>
            <a:r>
              <a:rPr dirty="0"/>
              <a:t>which</a:t>
            </a:r>
            <a:r>
              <a:rPr dirty="0" spc="-35"/>
              <a:t> </a:t>
            </a:r>
            <a:r>
              <a:rPr dirty="0"/>
              <a:t>is</a:t>
            </a:r>
            <a:r>
              <a:rPr dirty="0" spc="-35"/>
              <a:t> </a:t>
            </a:r>
            <a:r>
              <a:rPr dirty="0"/>
              <a:t>largely</a:t>
            </a:r>
            <a:r>
              <a:rPr dirty="0" spc="-35"/>
              <a:t> </a:t>
            </a:r>
            <a:r>
              <a:rPr dirty="0"/>
              <a:t>due</a:t>
            </a:r>
            <a:r>
              <a:rPr dirty="0" spc="-35"/>
              <a:t> </a:t>
            </a:r>
            <a:r>
              <a:rPr dirty="0"/>
              <a:t>to</a:t>
            </a:r>
            <a:r>
              <a:rPr dirty="0" spc="-40"/>
              <a:t> </a:t>
            </a:r>
            <a:r>
              <a:rPr dirty="0"/>
              <a:t>its</a:t>
            </a:r>
            <a:r>
              <a:rPr dirty="0" spc="-20"/>
              <a:t> </a:t>
            </a:r>
            <a:r>
              <a:rPr dirty="0"/>
              <a:t>great</a:t>
            </a:r>
            <a:r>
              <a:rPr dirty="0" spc="-50"/>
              <a:t> </a:t>
            </a:r>
            <a:r>
              <a:rPr dirty="0" spc="-10"/>
              <a:t>performance</a:t>
            </a:r>
          </a:p>
          <a:p>
            <a:pPr marL="12700">
              <a:lnSpc>
                <a:spcPts val="2280"/>
              </a:lnSpc>
            </a:pPr>
            <a:r>
              <a:rPr dirty="0"/>
              <a:t>with</a:t>
            </a:r>
            <a:r>
              <a:rPr dirty="0" spc="-15"/>
              <a:t> </a:t>
            </a:r>
            <a:r>
              <a:rPr dirty="0"/>
              <a:t>its</a:t>
            </a:r>
            <a:r>
              <a:rPr dirty="0" spc="-15"/>
              <a:t> </a:t>
            </a:r>
            <a:r>
              <a:rPr dirty="0"/>
              <a:t>core</a:t>
            </a:r>
            <a:r>
              <a:rPr dirty="0" spc="-35"/>
              <a:t> </a:t>
            </a:r>
            <a:r>
              <a:rPr dirty="0"/>
              <a:t>customers,</a:t>
            </a:r>
            <a:r>
              <a:rPr dirty="0" spc="-60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truck</a:t>
            </a:r>
            <a:r>
              <a:rPr dirty="0" spc="-30"/>
              <a:t> </a:t>
            </a:r>
            <a:r>
              <a:rPr dirty="0"/>
              <a:t>segment,</a:t>
            </a:r>
            <a:r>
              <a:rPr dirty="0" spc="-50"/>
              <a:t> </a:t>
            </a:r>
            <a:r>
              <a:rPr dirty="0"/>
              <a:t>of</a:t>
            </a:r>
            <a:r>
              <a:rPr dirty="0" spc="-30"/>
              <a:t> </a:t>
            </a:r>
            <a:r>
              <a:rPr dirty="0"/>
              <a:t>which</a:t>
            </a:r>
            <a:r>
              <a:rPr dirty="0" spc="-25"/>
              <a:t> </a:t>
            </a:r>
            <a:r>
              <a:rPr dirty="0"/>
              <a:t>it</a:t>
            </a:r>
            <a:r>
              <a:rPr dirty="0" spc="-15"/>
              <a:t> </a:t>
            </a:r>
            <a:r>
              <a:rPr dirty="0"/>
              <a:t>has</a:t>
            </a:r>
            <a:r>
              <a:rPr dirty="0" spc="-25"/>
              <a:t> </a:t>
            </a:r>
            <a:r>
              <a:rPr dirty="0"/>
              <a:t>a</a:t>
            </a:r>
            <a:r>
              <a:rPr dirty="0" spc="-5"/>
              <a:t> </a:t>
            </a:r>
            <a:r>
              <a:rPr dirty="0"/>
              <a:t>25%</a:t>
            </a:r>
            <a:r>
              <a:rPr dirty="0" spc="-35"/>
              <a:t> </a:t>
            </a:r>
            <a:r>
              <a:rPr dirty="0"/>
              <a:t>share</a:t>
            </a:r>
            <a:r>
              <a:rPr dirty="0" spc="-45"/>
              <a:t> </a:t>
            </a:r>
            <a:r>
              <a:rPr dirty="0"/>
              <a:t>of</a:t>
            </a:r>
            <a:r>
              <a:rPr dirty="0" spc="-15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US</a:t>
            </a:r>
            <a:r>
              <a:rPr dirty="0" spc="-15"/>
              <a:t> </a:t>
            </a:r>
            <a:r>
              <a:rPr dirty="0" spc="-10"/>
              <a:t>market</a:t>
            </a:r>
          </a:p>
        </p:txBody>
      </p:sp>
      <p:sp>
        <p:nvSpPr>
          <p:cNvPr id="28" name="object 28" descr=""/>
          <p:cNvSpPr txBox="1"/>
          <p:nvPr/>
        </p:nvSpPr>
        <p:spPr>
          <a:xfrm>
            <a:off x="8838692" y="1900554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3.0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838692" y="2437003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1.3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262241" y="2127250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0.9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9626345" y="2409825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1.4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9626345" y="2784728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1.0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9559543" y="3098038"/>
            <a:ext cx="367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2018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8838692" y="2117852"/>
            <a:ext cx="10255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0100" algn="l"/>
              </a:tabLst>
            </a:pPr>
            <a:r>
              <a:rPr dirty="0" sz="1200" spc="-25">
                <a:latin typeface="Arial MT"/>
                <a:cs typeface="Arial MT"/>
              </a:rPr>
              <a:t>0.7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baseline="2314" sz="1800" spc="-37">
                <a:latin typeface="Arial MT"/>
                <a:cs typeface="Arial MT"/>
              </a:rPr>
              <a:t>0.6</a:t>
            </a:r>
            <a:endParaRPr baseline="2314" sz="18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473190" y="2198878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1.1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262241" y="2472054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1.3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473190" y="2541778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1.1</a:t>
            </a:r>
            <a:endParaRPr sz="1200">
              <a:latin typeface="Arial MT"/>
              <a:cs typeface="Arial MT"/>
            </a:endParaRPr>
          </a:p>
        </p:txBody>
      </p:sp>
      <p:graphicFrame>
        <p:nvGraphicFramePr>
          <p:cNvPr id="38" name="object 38" descr=""/>
          <p:cNvGraphicFramePr>
            <a:graphicFrameLocks noGrp="1"/>
          </p:cNvGraphicFramePr>
          <p:nvPr/>
        </p:nvGraphicFramePr>
        <p:xfrm>
          <a:off x="6371844" y="2835614"/>
          <a:ext cx="3228975" cy="459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7515"/>
                <a:gridCol w="350520"/>
                <a:gridCol w="437514"/>
                <a:gridCol w="350519"/>
                <a:gridCol w="438784"/>
                <a:gridCol w="365760"/>
                <a:gridCol w="431164"/>
                <a:gridCol w="339089"/>
              </a:tblGrid>
              <a:tr h="173355">
                <a:tc>
                  <a:txBody>
                    <a:bodyPr/>
                    <a:lstStyle/>
                    <a:p>
                      <a:pPr algn="ctr" marL="2540">
                        <a:lnSpc>
                          <a:spcPts val="1205"/>
                        </a:lnSpc>
                        <a:spcBef>
                          <a:spcPts val="60"/>
                        </a:spcBef>
                      </a:pPr>
                      <a:r>
                        <a:rPr dirty="0" sz="12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solidFill>
                      <a:srgbClr val="364D6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ACCAF8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1265"/>
                        </a:lnSpc>
                      </a:pPr>
                      <a:r>
                        <a:rPr dirty="0" sz="12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solidFill>
                      <a:srgbClr val="364D6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ACCAF8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265"/>
                        </a:lnSpc>
                      </a:pPr>
                      <a:r>
                        <a:rPr dirty="0" sz="12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ACCAF8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ts val="1225"/>
                        </a:lnSpc>
                      </a:pPr>
                      <a:r>
                        <a:rPr dirty="0" sz="12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1.0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solidFill>
                      <a:srgbClr val="364D6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ACCAF8">
                        <a:alpha val="19999"/>
                      </a:srgbClr>
                    </a:solidFill>
                  </a:tcPr>
                </a:tc>
              </a:tr>
              <a:tr h="539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364D6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ACCAF8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364D6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ACCAF8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364D6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ACCAF8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364D6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ACCAF8">
                        <a:alpha val="19999"/>
                      </a:srgbClr>
                    </a:solidFill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 algn="ctr">
                        <a:lnSpc>
                          <a:spcPts val="1355"/>
                        </a:lnSpc>
                        <a:spcBef>
                          <a:spcPts val="37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2014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7625">
                    <a:solidFill>
                      <a:srgbClr val="ACCAF8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ACCAF8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355"/>
                        </a:lnSpc>
                        <a:spcBef>
                          <a:spcPts val="37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2015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7625">
                    <a:solidFill>
                      <a:srgbClr val="ACCAF8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ACCAF8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5"/>
                        </a:lnSpc>
                        <a:spcBef>
                          <a:spcPts val="37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2016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7625">
                    <a:solidFill>
                      <a:srgbClr val="ACCAF8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ACCAF8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415">
                        <a:lnSpc>
                          <a:spcPts val="1355"/>
                        </a:lnSpc>
                        <a:spcBef>
                          <a:spcPts val="37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2017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7625">
                    <a:solidFill>
                      <a:srgbClr val="ACCAF8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ACCAF8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9" name="object 39" descr=""/>
          <p:cNvSpPr txBox="1"/>
          <p:nvPr/>
        </p:nvSpPr>
        <p:spPr>
          <a:xfrm>
            <a:off x="8049514" y="2133727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0.9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8049514" y="2479928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1.3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473190" y="1921255"/>
            <a:ext cx="33909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65475" algn="l"/>
              </a:tabLst>
            </a:pPr>
            <a:r>
              <a:rPr dirty="0" sz="1200" spc="-25">
                <a:latin typeface="Arial MT"/>
                <a:cs typeface="Arial MT"/>
              </a:rPr>
              <a:t>2.9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baseline="2314" sz="1800" spc="-37">
                <a:latin typeface="Arial MT"/>
                <a:cs typeface="Arial MT"/>
              </a:rPr>
              <a:t>3.0</a:t>
            </a:r>
            <a:endParaRPr baseline="2314" sz="18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262241" y="1887728"/>
            <a:ext cx="10255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9465" algn="l"/>
              </a:tabLst>
            </a:pPr>
            <a:r>
              <a:rPr dirty="0" baseline="4629" sz="1800" spc="-37">
                <a:latin typeface="Arial MT"/>
                <a:cs typeface="Arial MT"/>
              </a:rPr>
              <a:t>3.1</a:t>
            </a:r>
            <a:r>
              <a:rPr dirty="0" baseline="4629" sz="1800">
                <a:latin typeface="Arial MT"/>
                <a:cs typeface="Arial MT"/>
              </a:rPr>
              <a:t>	</a:t>
            </a:r>
            <a:r>
              <a:rPr dirty="0" sz="1200" spc="-25">
                <a:latin typeface="Arial MT"/>
                <a:cs typeface="Arial MT"/>
              </a:rPr>
              <a:t>3.0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984313" y="1917001"/>
            <a:ext cx="4714240" cy="1151255"/>
            <a:chOff x="984313" y="1917001"/>
            <a:chExt cx="4714240" cy="1151255"/>
          </a:xfrm>
        </p:grpSpPr>
        <p:sp>
          <p:nvSpPr>
            <p:cNvPr id="44" name="object 44" descr=""/>
            <p:cNvSpPr/>
            <p:nvPr/>
          </p:nvSpPr>
          <p:spPr>
            <a:xfrm>
              <a:off x="1240536" y="2173223"/>
              <a:ext cx="4203700" cy="890269"/>
            </a:xfrm>
            <a:custGeom>
              <a:avLst/>
              <a:gdLst/>
              <a:ahLst/>
              <a:cxnLst/>
              <a:rect l="l" t="t" r="r" b="b"/>
              <a:pathLst>
                <a:path w="4203700" h="890269">
                  <a:moveTo>
                    <a:pt x="512064" y="0"/>
                  </a:moveTo>
                  <a:lnTo>
                    <a:pt x="0" y="0"/>
                  </a:lnTo>
                  <a:lnTo>
                    <a:pt x="0" y="890016"/>
                  </a:lnTo>
                  <a:lnTo>
                    <a:pt x="512064" y="890016"/>
                  </a:lnTo>
                  <a:lnTo>
                    <a:pt x="512064" y="0"/>
                  </a:lnTo>
                  <a:close/>
                </a:path>
                <a:path w="4203700" h="890269">
                  <a:moveTo>
                    <a:pt x="1434084" y="21336"/>
                  </a:moveTo>
                  <a:lnTo>
                    <a:pt x="922020" y="21336"/>
                  </a:lnTo>
                  <a:lnTo>
                    <a:pt x="922020" y="890016"/>
                  </a:lnTo>
                  <a:lnTo>
                    <a:pt x="1434084" y="890016"/>
                  </a:lnTo>
                  <a:lnTo>
                    <a:pt x="1434084" y="21336"/>
                  </a:lnTo>
                  <a:close/>
                </a:path>
                <a:path w="4203700" h="890269">
                  <a:moveTo>
                    <a:pt x="2357628" y="39624"/>
                  </a:moveTo>
                  <a:lnTo>
                    <a:pt x="1845564" y="39624"/>
                  </a:lnTo>
                  <a:lnTo>
                    <a:pt x="1845564" y="890016"/>
                  </a:lnTo>
                  <a:lnTo>
                    <a:pt x="2357628" y="890016"/>
                  </a:lnTo>
                  <a:lnTo>
                    <a:pt x="2357628" y="39624"/>
                  </a:lnTo>
                  <a:close/>
                </a:path>
                <a:path w="4203700" h="890269">
                  <a:moveTo>
                    <a:pt x="3279648" y="59436"/>
                  </a:moveTo>
                  <a:lnTo>
                    <a:pt x="2767584" y="59436"/>
                  </a:lnTo>
                  <a:lnTo>
                    <a:pt x="2767584" y="890016"/>
                  </a:lnTo>
                  <a:lnTo>
                    <a:pt x="3279648" y="890016"/>
                  </a:lnTo>
                  <a:lnTo>
                    <a:pt x="3279648" y="59436"/>
                  </a:lnTo>
                  <a:close/>
                </a:path>
                <a:path w="4203700" h="890269">
                  <a:moveTo>
                    <a:pt x="4203192" y="51816"/>
                  </a:moveTo>
                  <a:lnTo>
                    <a:pt x="3689604" y="51816"/>
                  </a:lnTo>
                  <a:lnTo>
                    <a:pt x="3689604" y="890016"/>
                  </a:lnTo>
                  <a:lnTo>
                    <a:pt x="4203192" y="890016"/>
                  </a:lnTo>
                  <a:lnTo>
                    <a:pt x="4203192" y="51816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989075" y="1921764"/>
              <a:ext cx="4704715" cy="1141730"/>
            </a:xfrm>
            <a:custGeom>
              <a:avLst/>
              <a:gdLst/>
              <a:ahLst/>
              <a:cxnLst/>
              <a:rect l="l" t="t" r="r" b="b"/>
              <a:pathLst>
                <a:path w="4704715" h="1141730">
                  <a:moveTo>
                    <a:pt x="4658868" y="1141476"/>
                  </a:moveTo>
                  <a:lnTo>
                    <a:pt x="4658868" y="0"/>
                  </a:lnTo>
                </a:path>
                <a:path w="4704715" h="1141730">
                  <a:moveTo>
                    <a:pt x="4658868" y="1141476"/>
                  </a:moveTo>
                  <a:lnTo>
                    <a:pt x="4704588" y="1141476"/>
                  </a:lnTo>
                </a:path>
                <a:path w="4704715" h="1141730">
                  <a:moveTo>
                    <a:pt x="4658868" y="914400"/>
                  </a:moveTo>
                  <a:lnTo>
                    <a:pt x="4704588" y="914400"/>
                  </a:lnTo>
                </a:path>
                <a:path w="4704715" h="1141730">
                  <a:moveTo>
                    <a:pt x="4658868" y="685800"/>
                  </a:moveTo>
                  <a:lnTo>
                    <a:pt x="4704588" y="685800"/>
                  </a:lnTo>
                </a:path>
                <a:path w="4704715" h="1141730">
                  <a:moveTo>
                    <a:pt x="4658868" y="457200"/>
                  </a:moveTo>
                  <a:lnTo>
                    <a:pt x="4704588" y="457200"/>
                  </a:lnTo>
                </a:path>
                <a:path w="4704715" h="1141730">
                  <a:moveTo>
                    <a:pt x="4658868" y="228600"/>
                  </a:moveTo>
                  <a:lnTo>
                    <a:pt x="4704588" y="228600"/>
                  </a:lnTo>
                </a:path>
                <a:path w="4704715" h="1141730">
                  <a:moveTo>
                    <a:pt x="4658868" y="0"/>
                  </a:moveTo>
                  <a:lnTo>
                    <a:pt x="4704588" y="0"/>
                  </a:lnTo>
                </a:path>
                <a:path w="4704715" h="1141730">
                  <a:moveTo>
                    <a:pt x="45720" y="1141476"/>
                  </a:moveTo>
                  <a:lnTo>
                    <a:pt x="45720" y="0"/>
                  </a:lnTo>
                </a:path>
                <a:path w="4704715" h="1141730">
                  <a:moveTo>
                    <a:pt x="0" y="1141476"/>
                  </a:moveTo>
                  <a:lnTo>
                    <a:pt x="45720" y="1141476"/>
                  </a:lnTo>
                </a:path>
                <a:path w="4704715" h="1141730">
                  <a:moveTo>
                    <a:pt x="0" y="856488"/>
                  </a:moveTo>
                  <a:lnTo>
                    <a:pt x="45720" y="856488"/>
                  </a:lnTo>
                </a:path>
                <a:path w="4704715" h="1141730">
                  <a:moveTo>
                    <a:pt x="0" y="571500"/>
                  </a:moveTo>
                  <a:lnTo>
                    <a:pt x="45720" y="571500"/>
                  </a:lnTo>
                </a:path>
                <a:path w="4704715" h="1141730">
                  <a:moveTo>
                    <a:pt x="0" y="286512"/>
                  </a:moveTo>
                  <a:lnTo>
                    <a:pt x="45720" y="286512"/>
                  </a:lnTo>
                </a:path>
                <a:path w="4704715" h="1141730">
                  <a:moveTo>
                    <a:pt x="0" y="0"/>
                  </a:moveTo>
                  <a:lnTo>
                    <a:pt x="45720" y="0"/>
                  </a:lnTo>
                </a:path>
                <a:path w="4704715" h="1141730">
                  <a:moveTo>
                    <a:pt x="45720" y="1141476"/>
                  </a:moveTo>
                  <a:lnTo>
                    <a:pt x="4658868" y="11414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495805" y="2384298"/>
              <a:ext cx="3691254" cy="567055"/>
            </a:xfrm>
            <a:custGeom>
              <a:avLst/>
              <a:gdLst/>
              <a:ahLst/>
              <a:cxnLst/>
              <a:rect l="l" t="t" r="r" b="b"/>
              <a:pathLst>
                <a:path w="3691254" h="567055">
                  <a:moveTo>
                    <a:pt x="0" y="566927"/>
                  </a:moveTo>
                  <a:lnTo>
                    <a:pt x="923544" y="312419"/>
                  </a:lnTo>
                  <a:lnTo>
                    <a:pt x="1845564" y="15239"/>
                  </a:lnTo>
                  <a:lnTo>
                    <a:pt x="2769108" y="0"/>
                  </a:lnTo>
                  <a:lnTo>
                    <a:pt x="3691128" y="335279"/>
                  </a:lnTo>
                </a:path>
              </a:pathLst>
            </a:custGeom>
            <a:ln w="19812">
              <a:solidFill>
                <a:srgbClr val="619DD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614578" y="1706752"/>
            <a:ext cx="281940" cy="1453515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10"/>
              </a:spcBef>
            </a:pPr>
            <a:r>
              <a:rPr dirty="0" sz="1200" spc="-25">
                <a:latin typeface="Arial MT"/>
                <a:cs typeface="Arial MT"/>
              </a:rPr>
              <a:t>200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810"/>
              </a:spcBef>
            </a:pPr>
            <a:r>
              <a:rPr dirty="0" sz="1200" spc="-25">
                <a:latin typeface="Arial MT"/>
                <a:cs typeface="Arial MT"/>
              </a:rPr>
              <a:t>150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810"/>
              </a:spcBef>
            </a:pPr>
            <a:r>
              <a:rPr dirty="0" sz="1200" spc="-25">
                <a:latin typeface="Arial MT"/>
                <a:cs typeface="Arial MT"/>
              </a:rPr>
              <a:t>100</a:t>
            </a:r>
            <a:endParaRPr sz="1200">
              <a:latin typeface="Arial MT"/>
              <a:cs typeface="Arial MT"/>
            </a:endParaRPr>
          </a:p>
          <a:p>
            <a:pPr algn="r" marR="5715">
              <a:lnSpc>
                <a:spcPct val="100000"/>
              </a:lnSpc>
              <a:spcBef>
                <a:spcPts val="800"/>
              </a:spcBef>
            </a:pPr>
            <a:r>
              <a:rPr dirty="0" sz="1200" spc="-25">
                <a:latin typeface="Arial MT"/>
                <a:cs typeface="Arial MT"/>
              </a:rPr>
              <a:t>50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810"/>
              </a:spcBef>
            </a:pPr>
            <a:r>
              <a:rPr dirty="0" sz="1200" spc="-50">
                <a:latin typeface="Arial MT"/>
                <a:cs typeface="Arial MT"/>
              </a:rPr>
              <a:t>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5788914" y="1764029"/>
            <a:ext cx="246379" cy="139573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200" spc="-25">
                <a:latin typeface="Arial MT"/>
                <a:cs typeface="Arial MT"/>
              </a:rPr>
              <a:t>10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200" spc="-50">
                <a:latin typeface="Arial MT"/>
                <a:cs typeface="Arial MT"/>
              </a:rPr>
              <a:t>8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200" spc="-50">
                <a:latin typeface="Arial MT"/>
                <a:cs typeface="Arial MT"/>
              </a:rPr>
              <a:t>6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1200" spc="-50">
                <a:latin typeface="Arial MT"/>
                <a:cs typeface="Arial MT"/>
              </a:rPr>
              <a:t>4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dirty="0" sz="1200" spc="-50">
                <a:latin typeface="Arial MT"/>
                <a:cs typeface="Arial MT"/>
              </a:rPr>
              <a:t>2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dirty="0" sz="1200" spc="-25">
                <a:latin typeface="Arial MT"/>
                <a:cs typeface="Arial MT"/>
              </a:rPr>
              <a:t>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3154807" y="2420873"/>
            <a:ext cx="3746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5.8%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2197354" y="2703321"/>
            <a:ext cx="3746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3.2%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308353" y="2696083"/>
            <a:ext cx="3746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1.0%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311402" y="3098038"/>
            <a:ext cx="367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4077461" y="2406522"/>
            <a:ext cx="3746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5.9%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5001259" y="2464053"/>
            <a:ext cx="3746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3.0%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292478" y="1948053"/>
            <a:ext cx="4083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155.9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2214752" y="1968753"/>
            <a:ext cx="4095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152.4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3113532" y="2008073"/>
            <a:ext cx="23044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960119" algn="l"/>
                <a:tab pos="1882775" algn="l"/>
              </a:tabLst>
            </a:pPr>
            <a:r>
              <a:rPr dirty="0" baseline="6944" sz="1800" spc="-15">
                <a:latin typeface="Arial MT"/>
                <a:cs typeface="Arial MT"/>
              </a:rPr>
              <a:t>149.2</a:t>
            </a:r>
            <a:r>
              <a:rPr dirty="0" baseline="6944" sz="18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145.6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baseline="2314" sz="1800" spc="-15" b="1">
                <a:latin typeface="Arial"/>
                <a:cs typeface="Arial"/>
              </a:rPr>
              <a:t>147.0</a:t>
            </a:r>
            <a:endParaRPr baseline="2314" sz="18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574649" y="216154"/>
            <a:ext cx="52889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GENERAL</a:t>
            </a:r>
            <a:r>
              <a:rPr dirty="0" sz="1600" spc="-5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MOTORS’</a:t>
            </a:r>
            <a:r>
              <a:rPr dirty="0" sz="1600" spc="-10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PERFORMANCE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IN</a:t>
            </a:r>
            <a:r>
              <a:rPr dirty="0" sz="1600" spc="-5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THE</a:t>
            </a:r>
            <a:r>
              <a:rPr dirty="0" sz="1600" spc="-6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MARKET</a:t>
            </a:r>
            <a:endParaRPr sz="1600">
              <a:latin typeface="Arial"/>
              <a:cs typeface="Arial"/>
            </a:endParaRPr>
          </a:p>
        </p:txBody>
      </p:sp>
      <p:sp>
        <p:nvSpPr>
          <p:cNvPr id="59" name="object 59" descr=""/>
          <p:cNvSpPr/>
          <p:nvPr/>
        </p:nvSpPr>
        <p:spPr>
          <a:xfrm>
            <a:off x="1100327" y="3352800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5" h="160020">
                <a:moveTo>
                  <a:pt x="214884" y="0"/>
                </a:moveTo>
                <a:lnTo>
                  <a:pt x="0" y="0"/>
                </a:lnTo>
                <a:lnTo>
                  <a:pt x="0" y="160020"/>
                </a:lnTo>
                <a:lnTo>
                  <a:pt x="214884" y="160020"/>
                </a:lnTo>
                <a:lnTo>
                  <a:pt x="214884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0" name="object 60" descr=""/>
          <p:cNvGrpSpPr/>
          <p:nvPr/>
        </p:nvGrpSpPr>
        <p:grpSpPr>
          <a:xfrm>
            <a:off x="581977" y="1560385"/>
            <a:ext cx="5408930" cy="1882775"/>
            <a:chOff x="581977" y="1560385"/>
            <a:chExt cx="5408930" cy="1882775"/>
          </a:xfrm>
        </p:grpSpPr>
        <p:sp>
          <p:nvSpPr>
            <p:cNvPr id="61" name="object 61" descr=""/>
            <p:cNvSpPr/>
            <p:nvPr/>
          </p:nvSpPr>
          <p:spPr>
            <a:xfrm>
              <a:off x="586740" y="1565147"/>
              <a:ext cx="5399405" cy="0"/>
            </a:xfrm>
            <a:custGeom>
              <a:avLst/>
              <a:gdLst/>
              <a:ahLst/>
              <a:cxnLst/>
              <a:rect l="l" t="t" r="r" b="b"/>
              <a:pathLst>
                <a:path w="5399405" h="0">
                  <a:moveTo>
                    <a:pt x="0" y="0"/>
                  </a:moveTo>
                  <a:lnTo>
                    <a:pt x="539902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2073401" y="3432809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19075" h="0">
                  <a:moveTo>
                    <a:pt x="0" y="0"/>
                  </a:moveTo>
                  <a:lnTo>
                    <a:pt x="219075" y="0"/>
                  </a:lnTo>
                </a:path>
              </a:pathLst>
            </a:custGeom>
            <a:ln w="19812">
              <a:solidFill>
                <a:srgbClr val="619DD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1352803" y="3331209"/>
            <a:ext cx="635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Revenue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2233676" y="3047746"/>
            <a:ext cx="3136265" cy="49212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  <a:tabLst>
                <a:tab pos="936625" algn="l"/>
                <a:tab pos="1858645" algn="l"/>
                <a:tab pos="2781300" algn="l"/>
              </a:tabLst>
            </a:pPr>
            <a:r>
              <a:rPr dirty="0" sz="1200" spc="-20">
                <a:latin typeface="Arial MT"/>
                <a:cs typeface="Arial MT"/>
              </a:rPr>
              <a:t>2015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2016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2017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 b="1">
                <a:latin typeface="Arial"/>
                <a:cs typeface="Arial"/>
              </a:rPr>
              <a:t>2018</a:t>
            </a:r>
            <a:endParaRPr sz="1200">
              <a:latin typeface="Arial"/>
              <a:cs typeface="Arial"/>
            </a:endParaRPr>
          </a:p>
          <a:p>
            <a:pPr marL="109855">
              <a:lnSpc>
                <a:spcPct val="100000"/>
              </a:lnSpc>
              <a:spcBef>
                <a:spcPts val="395"/>
              </a:spcBef>
            </a:pPr>
            <a:r>
              <a:rPr dirty="0" sz="1200">
                <a:latin typeface="Arial MT"/>
                <a:cs typeface="Arial MT"/>
              </a:rPr>
              <a:t>Operating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income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5" name="object 65" descr=""/>
          <p:cNvSpPr/>
          <p:nvPr/>
        </p:nvSpPr>
        <p:spPr>
          <a:xfrm>
            <a:off x="586740" y="3819144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 txBox="1"/>
          <p:nvPr/>
        </p:nvSpPr>
        <p:spPr>
          <a:xfrm>
            <a:off x="574649" y="3533495"/>
            <a:ext cx="4754245" cy="52451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1400" b="1">
                <a:latin typeface="Arial"/>
                <a:cs typeface="Arial"/>
              </a:rPr>
              <a:t>…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while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exiting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European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market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completely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2017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400">
                <a:latin typeface="Arial MT"/>
                <a:cs typeface="Arial MT"/>
              </a:rPr>
              <a:t>GM’s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sales,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million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vehicles,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2014-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7" name="object 67" descr=""/>
          <p:cNvGrpSpPr/>
          <p:nvPr/>
        </p:nvGrpSpPr>
        <p:grpSpPr>
          <a:xfrm>
            <a:off x="1030033" y="4314380"/>
            <a:ext cx="4961255" cy="1315720"/>
            <a:chOff x="1030033" y="4314380"/>
            <a:chExt cx="4961255" cy="1315720"/>
          </a:xfrm>
        </p:grpSpPr>
        <p:sp>
          <p:nvSpPr>
            <p:cNvPr id="68" name="object 68" descr=""/>
            <p:cNvSpPr/>
            <p:nvPr/>
          </p:nvSpPr>
          <p:spPr>
            <a:xfrm>
              <a:off x="1804416" y="4315967"/>
              <a:ext cx="3410585" cy="1308100"/>
            </a:xfrm>
            <a:custGeom>
              <a:avLst/>
              <a:gdLst/>
              <a:ahLst/>
              <a:cxnLst/>
              <a:rect l="l" t="t" r="r" b="b"/>
              <a:pathLst>
                <a:path w="3410585" h="1308100">
                  <a:moveTo>
                    <a:pt x="990600" y="6349"/>
                  </a:moveTo>
                  <a:lnTo>
                    <a:pt x="1430401" y="0"/>
                  </a:lnTo>
                </a:path>
                <a:path w="3410585" h="1308100">
                  <a:moveTo>
                    <a:pt x="2970275" y="521207"/>
                  </a:moveTo>
                  <a:lnTo>
                    <a:pt x="3410077" y="668781"/>
                  </a:lnTo>
                </a:path>
                <a:path w="3410585" h="1308100">
                  <a:moveTo>
                    <a:pt x="0" y="1144523"/>
                  </a:moveTo>
                  <a:lnTo>
                    <a:pt x="439800" y="1154048"/>
                  </a:lnTo>
                </a:path>
                <a:path w="3410585" h="1308100">
                  <a:moveTo>
                    <a:pt x="2970275" y="1132331"/>
                  </a:moveTo>
                  <a:lnTo>
                    <a:pt x="3410077" y="1218056"/>
                  </a:lnTo>
                </a:path>
                <a:path w="3410585" h="1308100">
                  <a:moveTo>
                    <a:pt x="0" y="1028699"/>
                  </a:moveTo>
                  <a:lnTo>
                    <a:pt x="439800" y="1069974"/>
                  </a:lnTo>
                </a:path>
                <a:path w="3410585" h="1308100">
                  <a:moveTo>
                    <a:pt x="2970275" y="54863"/>
                  </a:moveTo>
                  <a:lnTo>
                    <a:pt x="3410077" y="213613"/>
                  </a:lnTo>
                </a:path>
                <a:path w="3410585" h="1308100">
                  <a:moveTo>
                    <a:pt x="0" y="457199"/>
                  </a:moveTo>
                  <a:lnTo>
                    <a:pt x="439800" y="479424"/>
                  </a:lnTo>
                </a:path>
                <a:path w="3410585" h="1308100">
                  <a:moveTo>
                    <a:pt x="0" y="10794"/>
                  </a:moveTo>
                  <a:lnTo>
                    <a:pt x="439800" y="6095"/>
                  </a:lnTo>
                </a:path>
                <a:path w="3410585" h="1308100">
                  <a:moveTo>
                    <a:pt x="990600" y="1069847"/>
                  </a:moveTo>
                  <a:lnTo>
                    <a:pt x="1430401" y="1079372"/>
                  </a:lnTo>
                </a:path>
                <a:path w="3410585" h="1308100">
                  <a:moveTo>
                    <a:pt x="2970275" y="1219199"/>
                  </a:moveTo>
                  <a:lnTo>
                    <a:pt x="3410077" y="1308099"/>
                  </a:lnTo>
                </a:path>
                <a:path w="3410585" h="1308100">
                  <a:moveTo>
                    <a:pt x="1981199" y="475487"/>
                  </a:moveTo>
                  <a:lnTo>
                    <a:pt x="2419349" y="521461"/>
                  </a:lnTo>
                </a:path>
                <a:path w="3410585" h="1308100">
                  <a:moveTo>
                    <a:pt x="1981199" y="1156715"/>
                  </a:moveTo>
                  <a:lnTo>
                    <a:pt x="2419349" y="1220215"/>
                  </a:lnTo>
                </a:path>
                <a:path w="3410585" h="1308100">
                  <a:moveTo>
                    <a:pt x="1981199" y="1080515"/>
                  </a:moveTo>
                  <a:lnTo>
                    <a:pt x="2419349" y="1132966"/>
                  </a:lnTo>
                </a:path>
                <a:path w="3410585" h="1308100">
                  <a:moveTo>
                    <a:pt x="990600" y="1155191"/>
                  </a:moveTo>
                  <a:lnTo>
                    <a:pt x="1430401" y="1156842"/>
                  </a:lnTo>
                </a:path>
                <a:path w="3410585" h="1308100">
                  <a:moveTo>
                    <a:pt x="990600" y="480186"/>
                  </a:moveTo>
                  <a:lnTo>
                    <a:pt x="1430401" y="475487"/>
                  </a:lnTo>
                </a:path>
                <a:path w="3410585" h="1308100">
                  <a:moveTo>
                    <a:pt x="1981199" y="0"/>
                  </a:moveTo>
                  <a:lnTo>
                    <a:pt x="2419349" y="53974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5216652" y="5533643"/>
              <a:ext cx="550545" cy="91440"/>
            </a:xfrm>
            <a:custGeom>
              <a:avLst/>
              <a:gdLst/>
              <a:ahLst/>
              <a:cxnLst/>
              <a:rect l="l" t="t" r="r" b="b"/>
              <a:pathLst>
                <a:path w="550545" h="91439">
                  <a:moveTo>
                    <a:pt x="550163" y="0"/>
                  </a:moveTo>
                  <a:lnTo>
                    <a:pt x="0" y="0"/>
                  </a:lnTo>
                  <a:lnTo>
                    <a:pt x="0" y="91439"/>
                  </a:lnTo>
                  <a:lnTo>
                    <a:pt x="550163" y="91439"/>
                  </a:lnTo>
                  <a:lnTo>
                    <a:pt x="550163" y="0"/>
                  </a:lnTo>
                  <a:close/>
                </a:path>
              </a:pathLst>
            </a:custGeom>
            <a:solidFill>
              <a:srgbClr val="7E8F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4226052" y="5535167"/>
              <a:ext cx="550545" cy="90170"/>
            </a:xfrm>
            <a:custGeom>
              <a:avLst/>
              <a:gdLst/>
              <a:ahLst/>
              <a:cxnLst/>
              <a:rect l="l" t="t" r="r" b="b"/>
              <a:pathLst>
                <a:path w="550545" h="90170">
                  <a:moveTo>
                    <a:pt x="550163" y="0"/>
                  </a:moveTo>
                  <a:lnTo>
                    <a:pt x="0" y="0"/>
                  </a:lnTo>
                  <a:lnTo>
                    <a:pt x="0" y="89915"/>
                  </a:lnTo>
                  <a:lnTo>
                    <a:pt x="550163" y="89915"/>
                  </a:lnTo>
                  <a:lnTo>
                    <a:pt x="550163" y="0"/>
                  </a:lnTo>
                  <a:close/>
                </a:path>
              </a:pathLst>
            </a:custGeom>
            <a:solidFill>
              <a:srgbClr val="5A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1255776" y="5346191"/>
              <a:ext cx="3520440" cy="189230"/>
            </a:xfrm>
            <a:custGeom>
              <a:avLst/>
              <a:gdLst/>
              <a:ahLst/>
              <a:cxnLst/>
              <a:rect l="l" t="t" r="r" b="b"/>
              <a:pathLst>
                <a:path w="3520440" h="189229">
                  <a:moveTo>
                    <a:pt x="55016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550164" y="114300"/>
                  </a:lnTo>
                  <a:lnTo>
                    <a:pt x="550164" y="0"/>
                  </a:lnTo>
                  <a:close/>
                </a:path>
                <a:path w="3520440" h="189229">
                  <a:moveTo>
                    <a:pt x="1539240" y="39624"/>
                  </a:moveTo>
                  <a:lnTo>
                    <a:pt x="989076" y="39624"/>
                  </a:lnTo>
                  <a:lnTo>
                    <a:pt x="989076" y="124968"/>
                  </a:lnTo>
                  <a:lnTo>
                    <a:pt x="1539240" y="124968"/>
                  </a:lnTo>
                  <a:lnTo>
                    <a:pt x="1539240" y="39624"/>
                  </a:lnTo>
                  <a:close/>
                </a:path>
                <a:path w="3520440" h="189229">
                  <a:moveTo>
                    <a:pt x="2529840" y="50292"/>
                  </a:moveTo>
                  <a:lnTo>
                    <a:pt x="1979676" y="50292"/>
                  </a:lnTo>
                  <a:lnTo>
                    <a:pt x="1979676" y="126492"/>
                  </a:lnTo>
                  <a:lnTo>
                    <a:pt x="2529840" y="126492"/>
                  </a:lnTo>
                  <a:lnTo>
                    <a:pt x="2529840" y="50292"/>
                  </a:lnTo>
                  <a:close/>
                </a:path>
                <a:path w="3520440" h="189229">
                  <a:moveTo>
                    <a:pt x="3520440" y="102108"/>
                  </a:moveTo>
                  <a:lnTo>
                    <a:pt x="2970276" y="102108"/>
                  </a:lnTo>
                  <a:lnTo>
                    <a:pt x="2970276" y="188976"/>
                  </a:lnTo>
                  <a:lnTo>
                    <a:pt x="3520440" y="188976"/>
                  </a:lnTo>
                  <a:lnTo>
                    <a:pt x="3520440" y="102108"/>
                  </a:lnTo>
                  <a:close/>
                </a:path>
              </a:pathLst>
            </a:custGeom>
            <a:solidFill>
              <a:srgbClr val="7E8F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1034796" y="5625083"/>
              <a:ext cx="4951730" cy="0"/>
            </a:xfrm>
            <a:custGeom>
              <a:avLst/>
              <a:gdLst/>
              <a:ahLst/>
              <a:cxnLst/>
              <a:rect l="l" t="t" r="r" b="b"/>
              <a:pathLst>
                <a:path w="4951730" h="0">
                  <a:moveTo>
                    <a:pt x="4582668" y="0"/>
                  </a:moveTo>
                  <a:lnTo>
                    <a:pt x="4951476" y="0"/>
                  </a:lnTo>
                </a:path>
                <a:path w="4951730" h="0">
                  <a:moveTo>
                    <a:pt x="3592067" y="0"/>
                  </a:moveTo>
                  <a:lnTo>
                    <a:pt x="4328159" y="0"/>
                  </a:lnTo>
                </a:path>
                <a:path w="4951730" h="0">
                  <a:moveTo>
                    <a:pt x="0" y="0"/>
                  </a:moveTo>
                  <a:lnTo>
                    <a:pt x="3337559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1156716" y="5222747"/>
              <a:ext cx="63500" cy="319405"/>
            </a:xfrm>
            <a:custGeom>
              <a:avLst/>
              <a:gdLst/>
              <a:ahLst/>
              <a:cxnLst/>
              <a:rect l="l" t="t" r="r" b="b"/>
              <a:pathLst>
                <a:path w="63500" h="319404">
                  <a:moveTo>
                    <a:pt x="0" y="0"/>
                  </a:moveTo>
                  <a:lnTo>
                    <a:pt x="63500" y="179450"/>
                  </a:lnTo>
                </a:path>
                <a:path w="63500" h="319404">
                  <a:moveTo>
                    <a:pt x="0" y="233171"/>
                  </a:moveTo>
                  <a:lnTo>
                    <a:pt x="63500" y="318896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 descr=""/>
          <p:cNvSpPr txBox="1"/>
          <p:nvPr/>
        </p:nvSpPr>
        <p:spPr>
          <a:xfrm>
            <a:off x="1255775" y="4324413"/>
            <a:ext cx="550545" cy="460375"/>
          </a:xfrm>
          <a:prstGeom prst="rect">
            <a:avLst/>
          </a:prstGeom>
          <a:solidFill>
            <a:srgbClr val="619DD1"/>
          </a:solidFill>
        </p:spPr>
        <p:txBody>
          <a:bodyPr wrap="square" lIns="0" tIns="120650" rIns="0" bIns="0" rtlCol="0" vert="horz">
            <a:spAutoFit/>
          </a:bodyPr>
          <a:lstStyle/>
          <a:p>
            <a:pPr marL="168275">
              <a:lnSpc>
                <a:spcPct val="100000"/>
              </a:lnSpc>
              <a:spcBef>
                <a:spcPts val="95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3.4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1255775" y="4784280"/>
            <a:ext cx="550545" cy="584200"/>
          </a:xfrm>
          <a:prstGeom prst="rect">
            <a:avLst/>
          </a:prstGeom>
          <a:solidFill>
            <a:srgbClr val="297ED4"/>
          </a:solidFill>
        </p:spPr>
        <p:txBody>
          <a:bodyPr wrap="square" lIns="0" tIns="170815" rIns="0" bIns="0" rtlCol="0" vert="horz">
            <a:spAutoFit/>
          </a:bodyPr>
          <a:lstStyle/>
          <a:p>
            <a:pPr marL="168275">
              <a:lnSpc>
                <a:spcPct val="100000"/>
              </a:lnSpc>
              <a:spcBef>
                <a:spcPts val="1345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4.4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1255775" y="5460491"/>
            <a:ext cx="550545" cy="165100"/>
          </a:xfrm>
          <a:prstGeom prst="rect">
            <a:avLst/>
          </a:prstGeom>
          <a:solidFill>
            <a:srgbClr val="5AA1AD"/>
          </a:solidFill>
        </p:spPr>
        <p:txBody>
          <a:bodyPr wrap="square" lIns="0" tIns="0" rIns="0" bIns="0" rtlCol="0" vert="horz">
            <a:spAutoFit/>
          </a:bodyPr>
          <a:lstStyle/>
          <a:p>
            <a:pPr marL="168275">
              <a:lnSpc>
                <a:spcPts val="1260"/>
              </a:lnSpc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1.3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2244851" y="4794503"/>
            <a:ext cx="550545" cy="591820"/>
          </a:xfrm>
          <a:prstGeom prst="rect">
            <a:avLst/>
          </a:prstGeom>
          <a:solidFill>
            <a:srgbClr val="297ED4"/>
          </a:solidFill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endParaRPr sz="1200">
              <a:latin typeface="Times New Roman"/>
              <a:cs typeface="Times New Roman"/>
            </a:endParaRPr>
          </a:p>
          <a:p>
            <a:pPr marL="169545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4.5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5216652" y="4985003"/>
            <a:ext cx="550545" cy="530860"/>
          </a:xfrm>
          <a:prstGeom prst="rect">
            <a:avLst/>
          </a:prstGeom>
          <a:solidFill>
            <a:srgbClr val="297ED4"/>
          </a:solidFill>
        </p:spPr>
        <p:txBody>
          <a:bodyPr wrap="square" lIns="0" tIns="170180" rIns="0" bIns="0" rtlCol="0" vert="horz">
            <a:spAutoFit/>
          </a:bodyPr>
          <a:lstStyle/>
          <a:p>
            <a:pPr marL="168910">
              <a:lnSpc>
                <a:spcPct val="100000"/>
              </a:lnSpc>
              <a:spcBef>
                <a:spcPts val="1340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4.2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79" name="object 79" descr=""/>
          <p:cNvSpPr/>
          <p:nvPr/>
        </p:nvSpPr>
        <p:spPr>
          <a:xfrm>
            <a:off x="5362955" y="5495544"/>
            <a:ext cx="254635" cy="166370"/>
          </a:xfrm>
          <a:custGeom>
            <a:avLst/>
            <a:gdLst/>
            <a:ahLst/>
            <a:cxnLst/>
            <a:rect l="l" t="t" r="r" b="b"/>
            <a:pathLst>
              <a:path w="254635" h="166370">
                <a:moveTo>
                  <a:pt x="254508" y="0"/>
                </a:moveTo>
                <a:lnTo>
                  <a:pt x="0" y="0"/>
                </a:lnTo>
                <a:lnTo>
                  <a:pt x="0" y="166115"/>
                </a:lnTo>
                <a:lnTo>
                  <a:pt x="254508" y="166115"/>
                </a:lnTo>
                <a:lnTo>
                  <a:pt x="254508" y="0"/>
                </a:lnTo>
                <a:close/>
              </a:path>
            </a:pathLst>
          </a:custGeom>
          <a:solidFill>
            <a:srgbClr val="7E8F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 txBox="1"/>
          <p:nvPr/>
        </p:nvSpPr>
        <p:spPr>
          <a:xfrm>
            <a:off x="5372861" y="5461812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0.7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5306059" y="5697423"/>
            <a:ext cx="367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2018</a:t>
            </a:r>
            <a:endParaRPr sz="1200">
              <a:latin typeface="Arial"/>
              <a:cs typeface="Arial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625855" y="4832754"/>
            <a:ext cx="518795" cy="7251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 indent="77470">
              <a:lnSpc>
                <a:spcPct val="127600"/>
              </a:lnSpc>
              <a:spcBef>
                <a:spcPts val="95"/>
              </a:spcBef>
            </a:pPr>
            <a:r>
              <a:rPr dirty="0" sz="1200" spc="-10">
                <a:latin typeface="Arial MT"/>
                <a:cs typeface="Arial MT"/>
              </a:rPr>
              <a:t>Asia** SA*** Europe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5216652" y="4529328"/>
            <a:ext cx="550545" cy="455930"/>
          </a:xfrm>
          <a:prstGeom prst="rect">
            <a:avLst/>
          </a:prstGeom>
          <a:solidFill>
            <a:srgbClr val="619DD1"/>
          </a:solidFill>
        </p:spPr>
        <p:txBody>
          <a:bodyPr wrap="square" lIns="0" tIns="122555" rIns="0" bIns="0" rtlCol="0" vert="horz">
            <a:spAutoFit/>
          </a:bodyPr>
          <a:lstStyle/>
          <a:p>
            <a:pPr marL="168910">
              <a:lnSpc>
                <a:spcPct val="100000"/>
              </a:lnSpc>
              <a:spcBef>
                <a:spcPts val="965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3.5</a:t>
            </a:r>
            <a:endParaRPr sz="1200">
              <a:latin typeface="Arial"/>
              <a:cs typeface="Arial"/>
            </a:endParaRPr>
          </a:p>
        </p:txBody>
      </p:sp>
      <p:sp>
        <p:nvSpPr>
          <p:cNvPr id="84" name="object 84" descr=""/>
          <p:cNvSpPr/>
          <p:nvPr/>
        </p:nvSpPr>
        <p:spPr>
          <a:xfrm>
            <a:off x="4372355" y="5497067"/>
            <a:ext cx="254635" cy="166370"/>
          </a:xfrm>
          <a:custGeom>
            <a:avLst/>
            <a:gdLst/>
            <a:ahLst/>
            <a:cxnLst/>
            <a:rect l="l" t="t" r="r" b="b"/>
            <a:pathLst>
              <a:path w="254635" h="166370">
                <a:moveTo>
                  <a:pt x="254508" y="0"/>
                </a:moveTo>
                <a:lnTo>
                  <a:pt x="0" y="0"/>
                </a:lnTo>
                <a:lnTo>
                  <a:pt x="0" y="166115"/>
                </a:lnTo>
                <a:lnTo>
                  <a:pt x="254508" y="166115"/>
                </a:lnTo>
                <a:lnTo>
                  <a:pt x="254508" y="0"/>
                </a:lnTo>
                <a:close/>
              </a:path>
            </a:pathLst>
          </a:custGeom>
          <a:solidFill>
            <a:srgbClr val="5AA1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 txBox="1"/>
          <p:nvPr/>
        </p:nvSpPr>
        <p:spPr>
          <a:xfrm>
            <a:off x="4382261" y="5463336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0.7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4226052" y="4324413"/>
            <a:ext cx="550545" cy="513080"/>
          </a:xfrm>
          <a:prstGeom prst="rect">
            <a:avLst/>
          </a:prstGeom>
          <a:solidFill>
            <a:srgbClr val="619DD1"/>
          </a:solidFill>
        </p:spPr>
        <p:txBody>
          <a:bodyPr wrap="square" lIns="0" tIns="174625" rIns="0" bIns="0" rtlCol="0" vert="horz">
            <a:spAutoFit/>
          </a:bodyPr>
          <a:lstStyle/>
          <a:p>
            <a:pPr marL="168910">
              <a:lnSpc>
                <a:spcPct val="100000"/>
              </a:lnSpc>
              <a:spcBef>
                <a:spcPts val="1375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3.6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4226052" y="4837176"/>
            <a:ext cx="550545" cy="629920"/>
          </a:xfrm>
          <a:prstGeom prst="rect">
            <a:avLst/>
          </a:prstGeom>
          <a:solidFill>
            <a:srgbClr val="297ED4"/>
          </a:solidFill>
        </p:spPr>
        <p:txBody>
          <a:bodyPr wrap="square" lIns="0" tIns="247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95"/>
              </a:spcBef>
            </a:pPr>
            <a:endParaRPr sz="1200">
              <a:latin typeface="Times New Roman"/>
              <a:cs typeface="Times New Roman"/>
            </a:endParaRPr>
          </a:p>
          <a:p>
            <a:pPr marL="16891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4.7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3235451" y="5472684"/>
            <a:ext cx="550545" cy="152400"/>
          </a:xfrm>
          <a:prstGeom prst="rect">
            <a:avLst/>
          </a:prstGeom>
          <a:solidFill>
            <a:srgbClr val="5AA1AD"/>
          </a:solidFill>
        </p:spPr>
        <p:txBody>
          <a:bodyPr wrap="square" lIns="0" tIns="0" rIns="0" bIns="0" rtlCol="0" vert="horz">
            <a:spAutoFit/>
          </a:bodyPr>
          <a:lstStyle/>
          <a:p>
            <a:pPr marL="169545">
              <a:lnSpc>
                <a:spcPts val="1200"/>
              </a:lnSpc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1.2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3235451" y="4791455"/>
            <a:ext cx="550545" cy="605155"/>
          </a:xfrm>
          <a:prstGeom prst="rect">
            <a:avLst/>
          </a:prstGeom>
          <a:solidFill>
            <a:srgbClr val="297ED4"/>
          </a:solidFill>
        </p:spPr>
        <p:txBody>
          <a:bodyPr wrap="square" lIns="0" tIns="215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70"/>
              </a:spcBef>
            </a:pPr>
            <a:endParaRPr sz="1200">
              <a:latin typeface="Times New Roman"/>
              <a:cs typeface="Times New Roman"/>
            </a:endParaRPr>
          </a:p>
          <a:p>
            <a:pPr marL="169545">
              <a:lnSpc>
                <a:spcPct val="100000"/>
              </a:lnSpc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4.6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3235451" y="4324413"/>
            <a:ext cx="550545" cy="460375"/>
          </a:xfrm>
          <a:prstGeom prst="rect">
            <a:avLst/>
          </a:prstGeom>
          <a:solidFill>
            <a:srgbClr val="619DD1"/>
          </a:solidFill>
        </p:spPr>
        <p:txBody>
          <a:bodyPr wrap="square" lIns="0" tIns="123825" rIns="0" bIns="0" rtlCol="0" vert="horz">
            <a:spAutoFit/>
          </a:bodyPr>
          <a:lstStyle/>
          <a:p>
            <a:pPr marL="169545">
              <a:lnSpc>
                <a:spcPct val="100000"/>
              </a:lnSpc>
              <a:spcBef>
                <a:spcPts val="975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3.6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2244851" y="5471159"/>
            <a:ext cx="550545" cy="154305"/>
          </a:xfrm>
          <a:prstGeom prst="rect">
            <a:avLst/>
          </a:prstGeom>
          <a:solidFill>
            <a:srgbClr val="5AA1AD"/>
          </a:solidFill>
        </p:spPr>
        <p:txBody>
          <a:bodyPr wrap="square" lIns="0" tIns="0" rIns="0" bIns="0" rtlCol="0" vert="horz">
            <a:spAutoFit/>
          </a:bodyPr>
          <a:lstStyle/>
          <a:p>
            <a:pPr marL="169545">
              <a:lnSpc>
                <a:spcPts val="1210"/>
              </a:lnSpc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1.2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848055" y="4442841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NA*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574649" y="5637564"/>
            <a:ext cx="4424680" cy="652145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782320">
              <a:lnSpc>
                <a:spcPct val="100000"/>
              </a:lnSpc>
              <a:spcBef>
                <a:spcPts val="570"/>
              </a:spcBef>
              <a:tabLst>
                <a:tab pos="1772920" algn="l"/>
                <a:tab pos="2763520" algn="l"/>
                <a:tab pos="3752850" algn="l"/>
              </a:tabLst>
            </a:pPr>
            <a:r>
              <a:rPr dirty="0" sz="1200" spc="-20">
                <a:latin typeface="Arial MT"/>
                <a:cs typeface="Arial MT"/>
              </a:rPr>
              <a:t>2014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2015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2016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2017</a:t>
            </a: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19600"/>
              </a:lnSpc>
              <a:spcBef>
                <a:spcPts val="150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North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America;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**: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Asia/Pacific,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Middle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East,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Africa;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***: </a:t>
            </a:r>
            <a:r>
              <a:rPr dirty="0" sz="1000">
                <a:latin typeface="Arial MT"/>
                <a:cs typeface="Arial MT"/>
              </a:rPr>
              <a:t>South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America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General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Motors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(2019b)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2244851" y="4324413"/>
            <a:ext cx="550545" cy="460375"/>
          </a:xfrm>
          <a:prstGeom prst="rect">
            <a:avLst/>
          </a:prstGeom>
          <a:solidFill>
            <a:srgbClr val="619DD1"/>
          </a:solidFill>
        </p:spPr>
        <p:txBody>
          <a:bodyPr wrap="square" lIns="0" tIns="130175" rIns="0" bIns="0" rtlCol="0" vert="horz">
            <a:spAutoFit/>
          </a:bodyPr>
          <a:lstStyle/>
          <a:p>
            <a:pPr marL="169545">
              <a:lnSpc>
                <a:spcPct val="100000"/>
              </a:lnSpc>
              <a:spcBef>
                <a:spcPts val="1025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3.6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1411605" y="4102734"/>
            <a:ext cx="22599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8215" algn="l"/>
                <a:tab pos="1949450" algn="l"/>
              </a:tabLst>
            </a:pPr>
            <a:r>
              <a:rPr dirty="0" sz="1200" spc="-25">
                <a:latin typeface="Arial MT"/>
                <a:cs typeface="Arial MT"/>
              </a:rPr>
              <a:t>9.9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baseline="2314" sz="1800" spc="-30">
                <a:latin typeface="Arial MT"/>
                <a:cs typeface="Arial MT"/>
              </a:rPr>
              <a:t>10.0</a:t>
            </a:r>
            <a:r>
              <a:rPr dirty="0" baseline="2314" sz="1800">
                <a:latin typeface="Arial MT"/>
                <a:cs typeface="Arial MT"/>
              </a:rPr>
              <a:t>	</a:t>
            </a:r>
            <a:r>
              <a:rPr dirty="0" baseline="4629" sz="1800" spc="-30">
                <a:latin typeface="Arial MT"/>
                <a:cs typeface="Arial MT"/>
              </a:rPr>
              <a:t>10.0</a:t>
            </a:r>
            <a:endParaRPr baseline="4629" sz="1800">
              <a:latin typeface="Arial MT"/>
              <a:cs typeface="Arial MT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4382261" y="4145660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9.6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5163311" y="4304538"/>
            <a:ext cx="6692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225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latin typeface="Arial"/>
                <a:cs typeface="Arial"/>
              </a:rPr>
              <a:t>8.4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8" name="object 98" descr=""/>
          <p:cNvGrpSpPr/>
          <p:nvPr/>
        </p:nvGrpSpPr>
        <p:grpSpPr>
          <a:xfrm>
            <a:off x="4858258" y="1116838"/>
            <a:ext cx="1242695" cy="4807585"/>
            <a:chOff x="4858258" y="1116838"/>
            <a:chExt cx="1242695" cy="4807585"/>
          </a:xfrm>
        </p:grpSpPr>
        <p:sp>
          <p:nvSpPr>
            <p:cNvPr id="99" name="object 99" descr=""/>
            <p:cNvSpPr/>
            <p:nvPr/>
          </p:nvSpPr>
          <p:spPr>
            <a:xfrm>
              <a:off x="5153406" y="4271010"/>
              <a:ext cx="688975" cy="1643380"/>
            </a:xfrm>
            <a:custGeom>
              <a:avLst/>
              <a:gdLst/>
              <a:ahLst/>
              <a:cxnLst/>
              <a:rect l="l" t="t" r="r" b="b"/>
              <a:pathLst>
                <a:path w="688975" h="1643379">
                  <a:moveTo>
                    <a:pt x="0" y="1642872"/>
                  </a:moveTo>
                  <a:lnTo>
                    <a:pt x="688848" y="1642872"/>
                  </a:lnTo>
                  <a:lnTo>
                    <a:pt x="688848" y="0"/>
                  </a:lnTo>
                  <a:lnTo>
                    <a:pt x="0" y="0"/>
                  </a:lnTo>
                  <a:lnTo>
                    <a:pt x="0" y="1642872"/>
                  </a:lnTo>
                  <a:close/>
                </a:path>
              </a:pathLst>
            </a:custGeom>
            <a:ln w="19812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6090666" y="1126998"/>
              <a:ext cx="0" cy="4780915"/>
            </a:xfrm>
            <a:custGeom>
              <a:avLst/>
              <a:gdLst/>
              <a:ahLst/>
              <a:cxnLst/>
              <a:rect l="l" t="t" r="r" b="b"/>
              <a:pathLst>
                <a:path w="0" h="4780915">
                  <a:moveTo>
                    <a:pt x="0" y="0"/>
                  </a:moveTo>
                  <a:lnTo>
                    <a:pt x="0" y="4780622"/>
                  </a:lnTo>
                </a:path>
              </a:pathLst>
            </a:custGeom>
            <a:ln w="19812">
              <a:solidFill>
                <a:srgbClr val="34477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4868418" y="1968246"/>
              <a:ext cx="631190" cy="1361440"/>
            </a:xfrm>
            <a:custGeom>
              <a:avLst/>
              <a:gdLst/>
              <a:ahLst/>
              <a:cxnLst/>
              <a:rect l="l" t="t" r="r" b="b"/>
              <a:pathLst>
                <a:path w="631189" h="1361439">
                  <a:moveTo>
                    <a:pt x="0" y="1360931"/>
                  </a:moveTo>
                  <a:lnTo>
                    <a:pt x="630936" y="1360931"/>
                  </a:lnTo>
                  <a:lnTo>
                    <a:pt x="630936" y="0"/>
                  </a:lnTo>
                  <a:lnTo>
                    <a:pt x="0" y="0"/>
                  </a:lnTo>
                  <a:lnTo>
                    <a:pt x="0" y="1360931"/>
                  </a:lnTo>
                  <a:close/>
                </a:path>
              </a:pathLst>
            </a:custGeom>
            <a:ln w="19811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 descr=""/>
          <p:cNvSpPr txBox="1"/>
          <p:nvPr/>
        </p:nvSpPr>
        <p:spPr>
          <a:xfrm>
            <a:off x="574649" y="1315974"/>
            <a:ext cx="110070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621020" algn="l"/>
              </a:tabLst>
            </a:pPr>
            <a:r>
              <a:rPr dirty="0" sz="1400" b="1">
                <a:latin typeface="Arial"/>
                <a:cs typeface="Arial"/>
              </a:rPr>
              <a:t>GM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has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been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showing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stable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performance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past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years…</a:t>
            </a:r>
            <a:r>
              <a:rPr dirty="0" sz="1400" b="1">
                <a:latin typeface="Arial"/>
                <a:cs typeface="Arial"/>
              </a:rPr>
              <a:t>	</a:t>
            </a:r>
            <a:r>
              <a:rPr dirty="0" sz="1350" b="1">
                <a:latin typeface="Arial"/>
                <a:cs typeface="Arial"/>
              </a:rPr>
              <a:t>In</a:t>
            </a:r>
            <a:r>
              <a:rPr dirty="0" sz="1350" spc="10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the</a:t>
            </a:r>
            <a:r>
              <a:rPr dirty="0" sz="1350" spc="10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US,</a:t>
            </a:r>
            <a:r>
              <a:rPr dirty="0" sz="1350" spc="20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GM</a:t>
            </a:r>
            <a:r>
              <a:rPr dirty="0" sz="1350" spc="1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is</a:t>
            </a:r>
            <a:r>
              <a:rPr dirty="0" sz="1350" spc="1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doing</a:t>
            </a:r>
            <a:r>
              <a:rPr dirty="0" sz="1350" spc="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very</a:t>
            </a:r>
            <a:r>
              <a:rPr dirty="0" sz="1350" spc="4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well</a:t>
            </a:r>
            <a:r>
              <a:rPr dirty="0" sz="1350" spc="-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within</a:t>
            </a:r>
            <a:r>
              <a:rPr dirty="0" sz="1350" spc="-20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pickup</a:t>
            </a:r>
            <a:r>
              <a:rPr dirty="0" sz="1350" spc="20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trucks</a:t>
            </a:r>
            <a:r>
              <a:rPr dirty="0" sz="1350" spc="30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and</a:t>
            </a:r>
            <a:r>
              <a:rPr dirty="0" sz="1350" spc="25" b="1">
                <a:latin typeface="Arial"/>
                <a:cs typeface="Arial"/>
              </a:rPr>
              <a:t> </a:t>
            </a:r>
            <a:r>
              <a:rPr dirty="0" sz="1350" spc="-10" b="1">
                <a:latin typeface="Arial"/>
                <a:cs typeface="Arial"/>
              </a:rPr>
              <a:t>SUVs…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574649" y="1565275"/>
            <a:ext cx="105162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621020" algn="l"/>
              </a:tabLst>
            </a:pPr>
            <a:r>
              <a:rPr dirty="0" sz="1400">
                <a:latin typeface="Arial MT"/>
                <a:cs typeface="Arial MT"/>
              </a:rPr>
              <a:t>GM’s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revenues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operating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margin,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billion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USD,</a:t>
            </a:r>
            <a:r>
              <a:rPr dirty="0" sz="1400" spc="-10">
                <a:latin typeface="Arial MT"/>
                <a:cs typeface="Arial MT"/>
              </a:rPr>
              <a:t> 2014-</a:t>
            </a:r>
            <a:r>
              <a:rPr dirty="0" sz="1400" spc="-20">
                <a:latin typeface="Arial MT"/>
                <a:cs typeface="Arial MT"/>
              </a:rPr>
              <a:t>2018</a:t>
            </a:r>
            <a:r>
              <a:rPr dirty="0" sz="1400">
                <a:latin typeface="Arial MT"/>
                <a:cs typeface="Arial MT"/>
              </a:rPr>
              <a:t>	GM’s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sales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million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vehicles,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2014-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4" name="object 104" descr=""/>
          <p:cNvSpPr/>
          <p:nvPr/>
        </p:nvSpPr>
        <p:spPr>
          <a:xfrm>
            <a:off x="6256020" y="3377184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4" h="160020">
                <a:moveTo>
                  <a:pt x="214884" y="0"/>
                </a:moveTo>
                <a:lnTo>
                  <a:pt x="0" y="0"/>
                </a:lnTo>
                <a:lnTo>
                  <a:pt x="0" y="160020"/>
                </a:lnTo>
                <a:lnTo>
                  <a:pt x="214884" y="160020"/>
                </a:lnTo>
                <a:lnTo>
                  <a:pt x="214884" y="0"/>
                </a:lnTo>
                <a:close/>
              </a:path>
            </a:pathLst>
          </a:custGeom>
          <a:solidFill>
            <a:srgbClr val="9DB0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/>
          <p:nvPr/>
        </p:nvSpPr>
        <p:spPr>
          <a:xfrm>
            <a:off x="7136892" y="3377184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5" h="160020">
                <a:moveTo>
                  <a:pt x="214883" y="0"/>
                </a:moveTo>
                <a:lnTo>
                  <a:pt x="0" y="0"/>
                </a:lnTo>
                <a:lnTo>
                  <a:pt x="0" y="160020"/>
                </a:lnTo>
                <a:lnTo>
                  <a:pt x="214883" y="160020"/>
                </a:lnTo>
                <a:lnTo>
                  <a:pt x="214883" y="0"/>
                </a:lnTo>
                <a:close/>
              </a:path>
            </a:pathLst>
          </a:custGeom>
          <a:solidFill>
            <a:srgbClr val="6E8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/>
          <p:nvPr/>
        </p:nvSpPr>
        <p:spPr>
          <a:xfrm>
            <a:off x="8409431" y="3377184"/>
            <a:ext cx="213360" cy="160020"/>
          </a:xfrm>
          <a:custGeom>
            <a:avLst/>
            <a:gdLst/>
            <a:ahLst/>
            <a:cxnLst/>
            <a:rect l="l" t="t" r="r" b="b"/>
            <a:pathLst>
              <a:path w="213359" h="160020">
                <a:moveTo>
                  <a:pt x="213359" y="0"/>
                </a:moveTo>
                <a:lnTo>
                  <a:pt x="0" y="0"/>
                </a:lnTo>
                <a:lnTo>
                  <a:pt x="0" y="160020"/>
                </a:lnTo>
                <a:lnTo>
                  <a:pt x="213359" y="160020"/>
                </a:lnTo>
                <a:lnTo>
                  <a:pt x="213359" y="0"/>
                </a:lnTo>
                <a:close/>
              </a:path>
            </a:pathLst>
          </a:custGeom>
          <a:solidFill>
            <a:srgbClr val="364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/>
          <p:nvPr/>
        </p:nvSpPr>
        <p:spPr>
          <a:xfrm>
            <a:off x="6195059" y="1565147"/>
            <a:ext cx="5399405" cy="2254250"/>
          </a:xfrm>
          <a:custGeom>
            <a:avLst/>
            <a:gdLst/>
            <a:ahLst/>
            <a:cxnLst/>
            <a:rect l="l" t="t" r="r" b="b"/>
            <a:pathLst>
              <a:path w="5399405" h="2254250">
                <a:moveTo>
                  <a:pt x="0" y="0"/>
                </a:moveTo>
                <a:lnTo>
                  <a:pt x="5399023" y="0"/>
                </a:lnTo>
              </a:path>
              <a:path w="5399405" h="2254250">
                <a:moveTo>
                  <a:pt x="0" y="2253996"/>
                </a:moveTo>
                <a:lnTo>
                  <a:pt x="5399023" y="225399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 descr=""/>
          <p:cNvSpPr txBox="1"/>
          <p:nvPr/>
        </p:nvSpPr>
        <p:spPr>
          <a:xfrm>
            <a:off x="6183248" y="3328600"/>
            <a:ext cx="5203825" cy="480059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339090">
              <a:lnSpc>
                <a:spcPct val="100000"/>
              </a:lnSpc>
              <a:spcBef>
                <a:spcPts val="305"/>
              </a:spcBef>
              <a:tabLst>
                <a:tab pos="1219835" algn="l"/>
                <a:tab pos="2491740" algn="l"/>
              </a:tabLst>
            </a:pPr>
            <a:r>
              <a:rPr dirty="0" sz="1200" spc="-10">
                <a:latin typeface="Arial MT"/>
                <a:cs typeface="Arial MT"/>
              </a:rPr>
              <a:t>Sedans</a:t>
            </a:r>
            <a:r>
              <a:rPr dirty="0" sz="1200">
                <a:latin typeface="Arial MT"/>
                <a:cs typeface="Arial MT"/>
              </a:rPr>
              <a:t>	Pickup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trucks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SUVs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400" b="1">
                <a:latin typeface="Arial"/>
                <a:cs typeface="Arial"/>
              </a:rPr>
              <a:t>…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dominating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competition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when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it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comes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trucks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6183248" y="3818382"/>
            <a:ext cx="35845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Market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share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sales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0" name="object 110" descr=""/>
          <p:cNvGrpSpPr/>
          <p:nvPr/>
        </p:nvGrpSpPr>
        <p:grpSpPr>
          <a:xfrm>
            <a:off x="6190297" y="4315967"/>
            <a:ext cx="5407660" cy="1314450"/>
            <a:chOff x="6190297" y="4315967"/>
            <a:chExt cx="5407660" cy="1314450"/>
          </a:xfrm>
        </p:grpSpPr>
        <p:sp>
          <p:nvSpPr>
            <p:cNvPr id="111" name="object 111" descr=""/>
            <p:cNvSpPr/>
            <p:nvPr/>
          </p:nvSpPr>
          <p:spPr>
            <a:xfrm>
              <a:off x="6493764" y="4453127"/>
              <a:ext cx="4799330" cy="1172210"/>
            </a:xfrm>
            <a:custGeom>
              <a:avLst/>
              <a:gdLst/>
              <a:ahLst/>
              <a:cxnLst/>
              <a:rect l="l" t="t" r="r" b="b"/>
              <a:pathLst>
                <a:path w="4799330" h="1172210">
                  <a:moveTo>
                    <a:pt x="749808" y="0"/>
                  </a:moveTo>
                  <a:lnTo>
                    <a:pt x="0" y="0"/>
                  </a:lnTo>
                  <a:lnTo>
                    <a:pt x="0" y="1171956"/>
                  </a:lnTo>
                  <a:lnTo>
                    <a:pt x="749808" y="1171956"/>
                  </a:lnTo>
                  <a:lnTo>
                    <a:pt x="749808" y="0"/>
                  </a:lnTo>
                  <a:close/>
                </a:path>
                <a:path w="4799330" h="1172210">
                  <a:moveTo>
                    <a:pt x="2100072" y="195072"/>
                  </a:moveTo>
                  <a:lnTo>
                    <a:pt x="1350264" y="195072"/>
                  </a:lnTo>
                  <a:lnTo>
                    <a:pt x="1350264" y="1171956"/>
                  </a:lnTo>
                  <a:lnTo>
                    <a:pt x="2100072" y="1171956"/>
                  </a:lnTo>
                  <a:lnTo>
                    <a:pt x="2100072" y="195072"/>
                  </a:lnTo>
                  <a:close/>
                </a:path>
                <a:path w="4799330" h="1172210">
                  <a:moveTo>
                    <a:pt x="3450336" y="56388"/>
                  </a:moveTo>
                  <a:lnTo>
                    <a:pt x="2700528" y="56388"/>
                  </a:lnTo>
                  <a:lnTo>
                    <a:pt x="2700528" y="1171956"/>
                  </a:lnTo>
                  <a:lnTo>
                    <a:pt x="3450336" y="1171956"/>
                  </a:lnTo>
                  <a:lnTo>
                    <a:pt x="3450336" y="56388"/>
                  </a:lnTo>
                  <a:close/>
                </a:path>
                <a:path w="4799330" h="1172210">
                  <a:moveTo>
                    <a:pt x="4799076" y="82296"/>
                  </a:moveTo>
                  <a:lnTo>
                    <a:pt x="4049268" y="82296"/>
                  </a:lnTo>
                  <a:lnTo>
                    <a:pt x="4049268" y="1171956"/>
                  </a:lnTo>
                  <a:lnTo>
                    <a:pt x="4799076" y="1171956"/>
                  </a:lnTo>
                  <a:lnTo>
                    <a:pt x="4799076" y="82296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6493764" y="4315967"/>
              <a:ext cx="4799330" cy="332740"/>
            </a:xfrm>
            <a:custGeom>
              <a:avLst/>
              <a:gdLst/>
              <a:ahLst/>
              <a:cxnLst/>
              <a:rect l="l" t="t" r="r" b="b"/>
              <a:pathLst>
                <a:path w="4799330" h="332739">
                  <a:moveTo>
                    <a:pt x="749808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749808" y="137160"/>
                  </a:lnTo>
                  <a:lnTo>
                    <a:pt x="749808" y="0"/>
                  </a:lnTo>
                  <a:close/>
                </a:path>
                <a:path w="4799330" h="332739">
                  <a:moveTo>
                    <a:pt x="2100072" y="0"/>
                  </a:moveTo>
                  <a:lnTo>
                    <a:pt x="1350264" y="0"/>
                  </a:lnTo>
                  <a:lnTo>
                    <a:pt x="1350264" y="332232"/>
                  </a:lnTo>
                  <a:lnTo>
                    <a:pt x="2100072" y="332232"/>
                  </a:lnTo>
                  <a:lnTo>
                    <a:pt x="2100072" y="0"/>
                  </a:lnTo>
                  <a:close/>
                </a:path>
                <a:path w="4799330" h="332739">
                  <a:moveTo>
                    <a:pt x="3450336" y="0"/>
                  </a:moveTo>
                  <a:lnTo>
                    <a:pt x="2700528" y="0"/>
                  </a:lnTo>
                  <a:lnTo>
                    <a:pt x="2700528" y="193548"/>
                  </a:lnTo>
                  <a:lnTo>
                    <a:pt x="3450336" y="193548"/>
                  </a:lnTo>
                  <a:lnTo>
                    <a:pt x="3450336" y="0"/>
                  </a:lnTo>
                  <a:close/>
                </a:path>
                <a:path w="4799330" h="332739">
                  <a:moveTo>
                    <a:pt x="4799076" y="0"/>
                  </a:moveTo>
                  <a:lnTo>
                    <a:pt x="4049268" y="0"/>
                  </a:lnTo>
                  <a:lnTo>
                    <a:pt x="4049268" y="219456"/>
                  </a:lnTo>
                  <a:lnTo>
                    <a:pt x="4799076" y="219456"/>
                  </a:lnTo>
                  <a:lnTo>
                    <a:pt x="4799076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6195059" y="5625083"/>
              <a:ext cx="5398135" cy="0"/>
            </a:xfrm>
            <a:custGeom>
              <a:avLst/>
              <a:gdLst/>
              <a:ahLst/>
              <a:cxnLst/>
              <a:rect l="l" t="t" r="r" b="b"/>
              <a:pathLst>
                <a:path w="5398134" h="0">
                  <a:moveTo>
                    <a:pt x="0" y="0"/>
                  </a:moveTo>
                  <a:lnTo>
                    <a:pt x="539800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 descr=""/>
          <p:cNvSpPr txBox="1"/>
          <p:nvPr/>
        </p:nvSpPr>
        <p:spPr>
          <a:xfrm>
            <a:off x="6639814" y="4267580"/>
            <a:ext cx="459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10.4%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9340342" y="4296282"/>
            <a:ext cx="4603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14.8%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7991093" y="4364482"/>
            <a:ext cx="459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25.4%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6639814" y="4922011"/>
            <a:ext cx="459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89.6%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6596633" y="5659323"/>
            <a:ext cx="5448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Sedans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9340342" y="4950332"/>
            <a:ext cx="4603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85.2%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7991093" y="5018658"/>
            <a:ext cx="459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74.6%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10690097" y="4963159"/>
            <a:ext cx="459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83.3%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7706614" y="5659323"/>
            <a:ext cx="33877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68145" algn="l"/>
                <a:tab pos="3049905" algn="l"/>
              </a:tabLst>
            </a:pPr>
            <a:r>
              <a:rPr dirty="0" sz="1200" b="1">
                <a:latin typeface="Arial"/>
                <a:cs typeface="Arial"/>
              </a:rPr>
              <a:t>Pickup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trucks</a:t>
            </a:r>
            <a:r>
              <a:rPr dirty="0" sz="1200" b="1">
                <a:latin typeface="Arial"/>
                <a:cs typeface="Arial"/>
              </a:rPr>
              <a:t>	</a:t>
            </a:r>
            <a:r>
              <a:rPr dirty="0" sz="1200" spc="-20">
                <a:latin typeface="Arial MT"/>
                <a:cs typeface="Arial MT"/>
              </a:rPr>
              <a:t>SUVs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Total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3" name="object 123" descr=""/>
          <p:cNvSpPr/>
          <p:nvPr/>
        </p:nvSpPr>
        <p:spPr>
          <a:xfrm>
            <a:off x="10198607" y="3886200"/>
            <a:ext cx="213360" cy="160020"/>
          </a:xfrm>
          <a:custGeom>
            <a:avLst/>
            <a:gdLst/>
            <a:ahLst/>
            <a:cxnLst/>
            <a:rect l="l" t="t" r="r" b="b"/>
            <a:pathLst>
              <a:path w="213359" h="160020">
                <a:moveTo>
                  <a:pt x="213359" y="0"/>
                </a:moveTo>
                <a:lnTo>
                  <a:pt x="0" y="0"/>
                </a:lnTo>
                <a:lnTo>
                  <a:pt x="0" y="160019"/>
                </a:lnTo>
                <a:lnTo>
                  <a:pt x="213359" y="160019"/>
                </a:lnTo>
                <a:lnTo>
                  <a:pt x="213359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 descr=""/>
          <p:cNvSpPr/>
          <p:nvPr/>
        </p:nvSpPr>
        <p:spPr>
          <a:xfrm>
            <a:off x="10811256" y="3886200"/>
            <a:ext cx="213360" cy="160020"/>
          </a:xfrm>
          <a:custGeom>
            <a:avLst/>
            <a:gdLst/>
            <a:ahLst/>
            <a:cxnLst/>
            <a:rect l="l" t="t" r="r" b="b"/>
            <a:pathLst>
              <a:path w="213359" h="160020">
                <a:moveTo>
                  <a:pt x="213359" y="0"/>
                </a:moveTo>
                <a:lnTo>
                  <a:pt x="0" y="0"/>
                </a:lnTo>
                <a:lnTo>
                  <a:pt x="0" y="160019"/>
                </a:lnTo>
                <a:lnTo>
                  <a:pt x="213359" y="160019"/>
                </a:lnTo>
                <a:lnTo>
                  <a:pt x="213359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 descr=""/>
          <p:cNvSpPr txBox="1"/>
          <p:nvPr/>
        </p:nvSpPr>
        <p:spPr>
          <a:xfrm>
            <a:off x="10451972" y="3864305"/>
            <a:ext cx="1097280" cy="653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4840" algn="l"/>
              </a:tabLst>
            </a:pPr>
            <a:r>
              <a:rPr dirty="0" sz="1200" spc="-25">
                <a:latin typeface="Arial MT"/>
                <a:cs typeface="Arial MT"/>
              </a:rPr>
              <a:t>GM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Others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80"/>
              </a:spcBef>
            </a:pPr>
            <a:endParaRPr sz="1200">
              <a:latin typeface="Arial MT"/>
              <a:cs typeface="Arial MT"/>
            </a:endParaRPr>
          </a:p>
          <a:p>
            <a:pPr marL="250825">
              <a:lnSpc>
                <a:spcPct val="100000"/>
              </a:lnSpc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16.7%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10126218" y="1843785"/>
            <a:ext cx="1424305" cy="501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2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CAGR</a:t>
            </a:r>
            <a:r>
              <a:rPr dirty="0" u="sng" sz="1200" spc="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2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2014</a:t>
            </a:r>
            <a:r>
              <a:rPr dirty="0" u="sng" sz="12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2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–</a:t>
            </a:r>
            <a:r>
              <a:rPr dirty="0" u="sng" sz="12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2018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  <a:tabLst>
                <a:tab pos="926465" algn="l"/>
              </a:tabLst>
            </a:pPr>
            <a:r>
              <a:rPr dirty="0" sz="1200" spc="-10">
                <a:latin typeface="Arial MT"/>
                <a:cs typeface="Arial MT"/>
              </a:rPr>
              <a:t>Sedans: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solidFill>
                  <a:srgbClr val="C00000"/>
                </a:solidFill>
                <a:latin typeface="Arial MT"/>
                <a:cs typeface="Arial MT"/>
              </a:rPr>
              <a:t>-</a:t>
            </a:r>
            <a:r>
              <a:rPr dirty="0" sz="1200" spc="-20">
                <a:solidFill>
                  <a:srgbClr val="C00000"/>
                </a:solidFill>
                <a:latin typeface="Arial MT"/>
                <a:cs typeface="Arial MT"/>
              </a:rPr>
              <a:t>12.4%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10126218" y="2319794"/>
            <a:ext cx="569595" cy="607695"/>
          </a:xfrm>
          <a:prstGeom prst="rect">
            <a:avLst/>
          </a:prstGeom>
        </p:spPr>
        <p:txBody>
          <a:bodyPr wrap="square" lIns="0" tIns="12001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dirty="0" sz="1200" spc="-10" b="1">
                <a:latin typeface="Arial"/>
                <a:cs typeface="Arial"/>
              </a:rPr>
              <a:t>Trucks: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1200" spc="-10" b="1">
                <a:latin typeface="Arial"/>
                <a:cs typeface="Arial"/>
              </a:rPr>
              <a:t>SUVs: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11168633" y="2319794"/>
            <a:ext cx="374015" cy="607695"/>
          </a:xfrm>
          <a:prstGeom prst="rect">
            <a:avLst/>
          </a:prstGeom>
        </p:spPr>
        <p:txBody>
          <a:bodyPr wrap="square" lIns="0" tIns="12001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dirty="0" sz="1200" spc="-20" b="1">
                <a:solidFill>
                  <a:srgbClr val="008000"/>
                </a:solidFill>
                <a:latin typeface="Arial"/>
                <a:cs typeface="Arial"/>
              </a:rPr>
              <a:t>4.1%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1200" spc="-20" b="1">
                <a:solidFill>
                  <a:srgbClr val="008000"/>
                </a:solidFill>
                <a:latin typeface="Arial"/>
                <a:cs typeface="Arial"/>
              </a:rPr>
              <a:t>7.0%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29" name="object 129" descr=""/>
          <p:cNvGrpSpPr/>
          <p:nvPr/>
        </p:nvGrpSpPr>
        <p:grpSpPr>
          <a:xfrm>
            <a:off x="7664195" y="2382011"/>
            <a:ext cx="3941445" cy="3542029"/>
            <a:chOff x="7664195" y="2382011"/>
            <a:chExt cx="3941445" cy="3542029"/>
          </a:xfrm>
        </p:grpSpPr>
        <p:sp>
          <p:nvSpPr>
            <p:cNvPr id="130" name="object 130" descr=""/>
            <p:cNvSpPr/>
            <p:nvPr/>
          </p:nvSpPr>
          <p:spPr>
            <a:xfrm>
              <a:off x="7674101" y="2391917"/>
              <a:ext cx="3921760" cy="3522345"/>
            </a:xfrm>
            <a:custGeom>
              <a:avLst/>
              <a:gdLst/>
              <a:ahLst/>
              <a:cxnLst/>
              <a:rect l="l" t="t" r="r" b="b"/>
              <a:pathLst>
                <a:path w="3921759" h="3522345">
                  <a:moveTo>
                    <a:pt x="1850136" y="617220"/>
                  </a:moveTo>
                  <a:lnTo>
                    <a:pt x="3921252" y="617220"/>
                  </a:lnTo>
                  <a:lnTo>
                    <a:pt x="3921252" y="0"/>
                  </a:lnTo>
                  <a:lnTo>
                    <a:pt x="1850136" y="0"/>
                  </a:lnTo>
                  <a:lnTo>
                    <a:pt x="1850136" y="617220"/>
                  </a:lnTo>
                  <a:close/>
                </a:path>
                <a:path w="3921759" h="3522345">
                  <a:moveTo>
                    <a:pt x="0" y="3521964"/>
                  </a:moveTo>
                  <a:lnTo>
                    <a:pt x="1095755" y="3521964"/>
                  </a:lnTo>
                  <a:lnTo>
                    <a:pt x="1095755" y="1871472"/>
                  </a:lnTo>
                  <a:lnTo>
                    <a:pt x="0" y="1871472"/>
                  </a:lnTo>
                  <a:lnTo>
                    <a:pt x="0" y="3521964"/>
                  </a:lnTo>
                  <a:close/>
                </a:path>
              </a:pathLst>
            </a:custGeom>
            <a:ln w="19812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7801355" y="5237988"/>
              <a:ext cx="3738879" cy="466725"/>
            </a:xfrm>
            <a:custGeom>
              <a:avLst/>
              <a:gdLst/>
              <a:ahLst/>
              <a:cxnLst/>
              <a:rect l="l" t="t" r="r" b="b"/>
              <a:pathLst>
                <a:path w="3738879" h="466725">
                  <a:moveTo>
                    <a:pt x="1557654" y="420624"/>
                  </a:moveTo>
                  <a:lnTo>
                    <a:pt x="623062" y="420624"/>
                  </a:lnTo>
                  <a:lnTo>
                    <a:pt x="682498" y="466661"/>
                  </a:lnTo>
                  <a:lnTo>
                    <a:pt x="1557654" y="420624"/>
                  </a:lnTo>
                  <a:close/>
                </a:path>
                <a:path w="3738879" h="466725">
                  <a:moveTo>
                    <a:pt x="3668268" y="0"/>
                  </a:moveTo>
                  <a:lnTo>
                    <a:pt x="70103" y="0"/>
                  </a:lnTo>
                  <a:lnTo>
                    <a:pt x="42808" y="5506"/>
                  </a:lnTo>
                  <a:lnTo>
                    <a:pt x="20526" y="20526"/>
                  </a:lnTo>
                  <a:lnTo>
                    <a:pt x="5506" y="42808"/>
                  </a:lnTo>
                  <a:lnTo>
                    <a:pt x="0" y="70103"/>
                  </a:lnTo>
                  <a:lnTo>
                    <a:pt x="0" y="350520"/>
                  </a:lnTo>
                  <a:lnTo>
                    <a:pt x="5506" y="377804"/>
                  </a:lnTo>
                  <a:lnTo>
                    <a:pt x="20526" y="400088"/>
                  </a:lnTo>
                  <a:lnTo>
                    <a:pt x="42808" y="415113"/>
                  </a:lnTo>
                  <a:lnTo>
                    <a:pt x="70103" y="420624"/>
                  </a:lnTo>
                  <a:lnTo>
                    <a:pt x="3668268" y="420624"/>
                  </a:lnTo>
                  <a:lnTo>
                    <a:pt x="3695563" y="415113"/>
                  </a:lnTo>
                  <a:lnTo>
                    <a:pt x="3717845" y="400088"/>
                  </a:lnTo>
                  <a:lnTo>
                    <a:pt x="3732865" y="377804"/>
                  </a:lnTo>
                  <a:lnTo>
                    <a:pt x="3738372" y="350520"/>
                  </a:lnTo>
                  <a:lnTo>
                    <a:pt x="3738372" y="70103"/>
                  </a:lnTo>
                  <a:lnTo>
                    <a:pt x="3732865" y="42808"/>
                  </a:lnTo>
                  <a:lnTo>
                    <a:pt x="3717845" y="20526"/>
                  </a:lnTo>
                  <a:lnTo>
                    <a:pt x="3695563" y="5506"/>
                  </a:lnTo>
                  <a:lnTo>
                    <a:pt x="3668268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2" name="object 132" descr=""/>
          <p:cNvSpPr txBox="1"/>
          <p:nvPr/>
        </p:nvSpPr>
        <p:spPr>
          <a:xfrm>
            <a:off x="8108695" y="5249417"/>
            <a:ext cx="31210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five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consecutive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years,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GM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sold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3" name="object 133" descr=""/>
          <p:cNvSpPr txBox="1"/>
          <p:nvPr/>
        </p:nvSpPr>
        <p:spPr>
          <a:xfrm>
            <a:off x="7901431" y="5432247"/>
            <a:ext cx="35356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pickup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trucks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US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manufacturer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14450" y="6466128"/>
            <a:ext cx="6172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Executive</a:t>
            </a:r>
            <a:endParaRPr sz="10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Summary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266823" y="6435306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 h="0">
                <a:moveTo>
                  <a:pt x="0" y="0"/>
                </a:moveTo>
                <a:lnTo>
                  <a:pt x="1195704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149469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5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462396" y="6466128"/>
            <a:ext cx="20548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22400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Financial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Feasibility</a:t>
            </a:r>
            <a:endParaRPr sz="10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348466" y="6449364"/>
            <a:ext cx="2343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|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35">
                <a:latin typeface="Arial MT"/>
                <a:cs typeface="Arial MT"/>
              </a:rPr>
              <a:t>19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705986" y="6428956"/>
            <a:ext cx="1200150" cy="250190"/>
            <a:chOff x="3705986" y="6428956"/>
            <a:chExt cx="1200150" cy="250190"/>
          </a:xfrm>
        </p:grpSpPr>
        <p:sp>
          <p:nvSpPr>
            <p:cNvPr id="10" name="object 10" descr=""/>
            <p:cNvSpPr/>
            <p:nvPr/>
          </p:nvSpPr>
          <p:spPr>
            <a:xfrm>
              <a:off x="3705986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05986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200023" y="12700"/>
                  </a:lnTo>
                  <a:lnTo>
                    <a:pt x="1200023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594864" y="6466128"/>
            <a:ext cx="2088514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Market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1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803630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8299195" y="6466128"/>
            <a:ext cx="213931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36370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Alternative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Conclusion</a:t>
            </a:r>
            <a:endParaRPr sz="100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9479788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2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48160" y="1900691"/>
            <a:ext cx="1092612" cy="574054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574649" y="199384"/>
            <a:ext cx="9960610" cy="88646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GENERAL</a:t>
            </a:r>
            <a:r>
              <a:rPr dirty="0" sz="1600" spc="-3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MOTORS’</a:t>
            </a:r>
            <a:r>
              <a:rPr dirty="0" sz="1600" spc="-8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RESPONSES</a:t>
            </a:r>
            <a:r>
              <a:rPr dirty="0" sz="1600" spc="-5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TO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THE</a:t>
            </a:r>
            <a:r>
              <a:rPr dirty="0" sz="1600" spc="-9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75" b="1">
                <a:solidFill>
                  <a:srgbClr val="4966AC"/>
                </a:solidFill>
                <a:latin typeface="Arial"/>
                <a:cs typeface="Arial"/>
              </a:rPr>
              <a:t>AV</a:t>
            </a:r>
            <a:r>
              <a:rPr dirty="0" sz="1600" spc="-3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AND</a:t>
            </a:r>
            <a:r>
              <a:rPr dirty="0" sz="1600" spc="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EV</a:t>
            </a:r>
            <a:r>
              <a:rPr dirty="0" sz="1600" spc="-3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TREND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  <a:spcBef>
                <a:spcPts val="170"/>
              </a:spcBef>
            </a:pP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GM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has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taken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leading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position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within</a:t>
            </a:r>
            <a:r>
              <a:rPr dirty="0" sz="2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autonomous</a:t>
            </a:r>
            <a:r>
              <a:rPr dirty="0" sz="2000" spc="-6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vehicles</a:t>
            </a:r>
            <a:r>
              <a:rPr dirty="0" sz="2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had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second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232852"/>
                </a:solidFill>
                <a:latin typeface="Arial MT"/>
                <a:cs typeface="Arial MT"/>
              </a:rPr>
              <a:t>largest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2280"/>
              </a:lnSpc>
            </a:pP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share</a:t>
            </a:r>
            <a:r>
              <a:rPr dirty="0" sz="2000" spc="-6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EVs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sold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2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2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US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last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232852"/>
                </a:solidFill>
                <a:latin typeface="Arial MT"/>
                <a:cs typeface="Arial MT"/>
              </a:rPr>
              <a:t>year,</a:t>
            </a:r>
            <a:r>
              <a:rPr dirty="0" sz="20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having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also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announced</a:t>
            </a:r>
            <a:r>
              <a:rPr dirty="0" sz="2000" spc="-7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multiple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new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EV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232852"/>
                </a:solidFill>
                <a:latin typeface="Arial MT"/>
                <a:cs typeface="Arial MT"/>
              </a:rPr>
              <a:t>initiatives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74649" y="5886399"/>
            <a:ext cx="10828655" cy="513715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9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CA.GOV (2019),</a:t>
            </a:r>
            <a:r>
              <a:rPr dirty="0" sz="9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InsideEVs</a:t>
            </a:r>
            <a:r>
              <a:rPr dirty="0" sz="9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(2019c),</a:t>
            </a:r>
            <a:r>
              <a:rPr dirty="0" sz="9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Seeking</a:t>
            </a:r>
            <a:r>
              <a:rPr dirty="0" sz="9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Alpha</a:t>
            </a:r>
            <a:r>
              <a:rPr dirty="0" sz="9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(2018a),</a:t>
            </a:r>
            <a:r>
              <a:rPr dirty="0" sz="9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General</a:t>
            </a:r>
            <a:r>
              <a:rPr dirty="0" sz="9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Motors</a:t>
            </a:r>
            <a:r>
              <a:rPr dirty="0" sz="9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(2019a),</a:t>
            </a:r>
            <a:r>
              <a:rPr dirty="0" sz="9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Bloomberg</a:t>
            </a:r>
            <a:r>
              <a:rPr dirty="0" sz="9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232852"/>
                </a:solidFill>
                <a:latin typeface="Arial MT"/>
                <a:cs typeface="Arial MT"/>
              </a:rPr>
              <a:t>(2019)</a:t>
            </a:r>
            <a:endParaRPr sz="900">
              <a:latin typeface="Arial MT"/>
              <a:cs typeface="Arial MT"/>
            </a:endParaRPr>
          </a:p>
          <a:p>
            <a:pPr marL="12700" marR="5080">
              <a:lnSpc>
                <a:spcPts val="969"/>
              </a:lnSpc>
              <a:spcBef>
                <a:spcPts val="480"/>
              </a:spcBef>
            </a:pP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9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*: Values</a:t>
            </a:r>
            <a:r>
              <a:rPr dirty="0" sz="9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estimated</a:t>
            </a:r>
            <a:r>
              <a:rPr dirty="0" sz="9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based</a:t>
            </a:r>
            <a:r>
              <a:rPr dirty="0" sz="9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on</a:t>
            </a:r>
            <a:r>
              <a:rPr dirty="0" sz="9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investments</a:t>
            </a:r>
            <a:r>
              <a:rPr dirty="0" sz="9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9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GM</a:t>
            </a:r>
            <a:r>
              <a:rPr dirty="0" sz="900" spc="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9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‘16</a:t>
            </a:r>
            <a:r>
              <a:rPr dirty="0" sz="9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900" spc="-10">
                <a:solidFill>
                  <a:srgbClr val="232852"/>
                </a:solidFill>
                <a:latin typeface="Arial MT"/>
                <a:cs typeface="Arial MT"/>
              </a:rPr>
              <a:t> Honda/Softbank</a:t>
            </a:r>
            <a:r>
              <a:rPr dirty="0" sz="9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9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‘18;</a:t>
            </a:r>
            <a:r>
              <a:rPr dirty="0" sz="9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**: A</a:t>
            </a:r>
            <a:r>
              <a:rPr dirty="0" sz="900" spc="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disengagement</a:t>
            </a:r>
            <a:r>
              <a:rPr dirty="0" sz="9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means</a:t>
            </a:r>
            <a:r>
              <a:rPr dirty="0" sz="9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"deactivation</a:t>
            </a:r>
            <a:r>
              <a:rPr dirty="0" sz="9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9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9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autonomous</a:t>
            </a:r>
            <a:r>
              <a:rPr dirty="0" sz="9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mode</a:t>
            </a:r>
            <a:r>
              <a:rPr dirty="0" sz="9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when a</a:t>
            </a:r>
            <a:r>
              <a:rPr dirty="0" sz="9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failure</a:t>
            </a:r>
            <a:r>
              <a:rPr dirty="0" sz="9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9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9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autonomous</a:t>
            </a:r>
            <a:r>
              <a:rPr dirty="0" sz="9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technology</a:t>
            </a:r>
            <a:r>
              <a:rPr dirty="0" sz="9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is</a:t>
            </a:r>
            <a:r>
              <a:rPr dirty="0" sz="9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232852"/>
                </a:solidFill>
                <a:latin typeface="Arial MT"/>
                <a:cs typeface="Arial MT"/>
              </a:rPr>
              <a:t>detected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or</a:t>
            </a:r>
            <a:r>
              <a:rPr dirty="0" sz="9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when</a:t>
            </a:r>
            <a:r>
              <a:rPr dirty="0" sz="9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9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safe</a:t>
            </a:r>
            <a:r>
              <a:rPr dirty="0" sz="9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operation</a:t>
            </a:r>
            <a:r>
              <a:rPr dirty="0" sz="9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9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9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vehicle</a:t>
            </a:r>
            <a:r>
              <a:rPr dirty="0" sz="9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requires</a:t>
            </a:r>
            <a:r>
              <a:rPr dirty="0" sz="9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that</a:t>
            </a:r>
            <a:r>
              <a:rPr dirty="0" sz="9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9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autonomous</a:t>
            </a:r>
            <a:r>
              <a:rPr dirty="0" sz="9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vehicle</a:t>
            </a:r>
            <a:r>
              <a:rPr dirty="0" sz="9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test</a:t>
            </a:r>
            <a:r>
              <a:rPr dirty="0" sz="9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driver</a:t>
            </a:r>
            <a:r>
              <a:rPr dirty="0" sz="9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disengage</a:t>
            </a:r>
            <a:r>
              <a:rPr dirty="0" sz="9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9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autonomous</a:t>
            </a:r>
            <a:r>
              <a:rPr dirty="0" sz="9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mode</a:t>
            </a:r>
            <a:r>
              <a:rPr dirty="0" sz="9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900" spc="6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take</a:t>
            </a:r>
            <a:r>
              <a:rPr dirty="0" sz="9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immediate</a:t>
            </a:r>
            <a:r>
              <a:rPr dirty="0" sz="9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manual</a:t>
            </a:r>
            <a:r>
              <a:rPr dirty="0" sz="9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control</a:t>
            </a:r>
            <a:r>
              <a:rPr dirty="0" sz="9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9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232852"/>
                </a:solidFill>
                <a:latin typeface="Arial MT"/>
                <a:cs typeface="Arial MT"/>
              </a:rPr>
              <a:t>vehicle."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6195059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6183248" y="1140333"/>
            <a:ext cx="5344795" cy="415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15"/>
              </a:lnSpc>
              <a:spcBef>
                <a:spcPts val="100"/>
              </a:spcBef>
            </a:pPr>
            <a:r>
              <a:rPr dirty="0" sz="1200" b="1">
                <a:solidFill>
                  <a:srgbClr val="4966AC"/>
                </a:solidFill>
                <a:latin typeface="Arial"/>
                <a:cs typeface="Arial"/>
              </a:rPr>
              <a:t>GENERAL</a:t>
            </a:r>
            <a:r>
              <a:rPr dirty="0" sz="1200" spc="-2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4966AC"/>
                </a:solidFill>
                <a:latin typeface="Arial"/>
                <a:cs typeface="Arial"/>
              </a:rPr>
              <a:t>MOTORS’</a:t>
            </a:r>
            <a:r>
              <a:rPr dirty="0" sz="1200" spc="-7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4966AC"/>
                </a:solidFill>
                <a:latin typeface="Arial"/>
                <a:cs typeface="Arial"/>
              </a:rPr>
              <a:t>EV</a:t>
            </a:r>
            <a:r>
              <a:rPr dirty="0" sz="1200" spc="-2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4966AC"/>
                </a:solidFill>
                <a:latin typeface="Arial"/>
                <a:cs typeface="Arial"/>
              </a:rPr>
              <a:t>RESPONSE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655"/>
              </a:lnSpc>
            </a:pPr>
            <a:r>
              <a:rPr dirty="0" sz="1400" b="1">
                <a:latin typeface="Arial"/>
                <a:cs typeface="Arial"/>
              </a:rPr>
              <a:t>GM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holds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second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largest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EV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share,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driven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by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two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models…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586740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2825876" y="2308097"/>
            <a:ext cx="28428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Deeply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resourced,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 </a:t>
            </a:r>
            <a:r>
              <a:rPr dirty="0" sz="1200" b="1">
                <a:latin typeface="Arial"/>
                <a:cs typeface="Arial"/>
              </a:rPr>
              <a:t>more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than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1,100 </a:t>
            </a:r>
            <a:r>
              <a:rPr dirty="0" sz="1200" spc="-10" b="1">
                <a:latin typeface="Arial"/>
                <a:cs typeface="Arial"/>
              </a:rPr>
              <a:t>employees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and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180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vehicles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registered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653664" y="2856738"/>
            <a:ext cx="32270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6055" algn="l"/>
              </a:tabLst>
            </a:pPr>
            <a:r>
              <a:rPr dirty="0" sz="1200" b="1">
                <a:latin typeface="Arial"/>
                <a:cs typeface="Arial"/>
              </a:rPr>
              <a:t>$5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billion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external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capital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raised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0">
                <a:latin typeface="Arial MT"/>
                <a:cs typeface="Arial MT"/>
              </a:rPr>
              <a:t> 2018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653664" y="3222497"/>
            <a:ext cx="32080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Planning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commercialize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at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scale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2019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581977" y="4305300"/>
            <a:ext cx="5409565" cy="1327785"/>
            <a:chOff x="581977" y="4305300"/>
            <a:chExt cx="5409565" cy="1327785"/>
          </a:xfrm>
        </p:grpSpPr>
        <p:sp>
          <p:nvSpPr>
            <p:cNvPr id="28" name="object 28" descr=""/>
            <p:cNvSpPr/>
            <p:nvPr/>
          </p:nvSpPr>
          <p:spPr>
            <a:xfrm>
              <a:off x="1530095" y="5010912"/>
              <a:ext cx="428625" cy="617220"/>
            </a:xfrm>
            <a:custGeom>
              <a:avLst/>
              <a:gdLst/>
              <a:ahLst/>
              <a:cxnLst/>
              <a:rect l="l" t="t" r="r" b="b"/>
              <a:pathLst>
                <a:path w="428625" h="617220">
                  <a:moveTo>
                    <a:pt x="428243" y="0"/>
                  </a:moveTo>
                  <a:lnTo>
                    <a:pt x="0" y="0"/>
                  </a:lnTo>
                  <a:lnTo>
                    <a:pt x="0" y="617219"/>
                  </a:lnTo>
                  <a:lnTo>
                    <a:pt x="428243" y="617219"/>
                  </a:lnTo>
                  <a:lnTo>
                    <a:pt x="428243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58952" y="4305299"/>
              <a:ext cx="5057140" cy="1323340"/>
            </a:xfrm>
            <a:custGeom>
              <a:avLst/>
              <a:gdLst/>
              <a:ahLst/>
              <a:cxnLst/>
              <a:rect l="l" t="t" r="r" b="b"/>
              <a:pathLst>
                <a:path w="5057140" h="1323339">
                  <a:moveTo>
                    <a:pt x="428244" y="0"/>
                  </a:moveTo>
                  <a:lnTo>
                    <a:pt x="0" y="0"/>
                  </a:lnTo>
                  <a:lnTo>
                    <a:pt x="0" y="1322832"/>
                  </a:lnTo>
                  <a:lnTo>
                    <a:pt x="428244" y="1322832"/>
                  </a:lnTo>
                  <a:lnTo>
                    <a:pt x="428244" y="0"/>
                  </a:lnTo>
                  <a:close/>
                </a:path>
                <a:path w="5057140" h="1323339">
                  <a:moveTo>
                    <a:pt x="1970532" y="1094232"/>
                  </a:moveTo>
                  <a:lnTo>
                    <a:pt x="1542288" y="1094232"/>
                  </a:lnTo>
                  <a:lnTo>
                    <a:pt x="1542288" y="1322832"/>
                  </a:lnTo>
                  <a:lnTo>
                    <a:pt x="1970532" y="1322832"/>
                  </a:lnTo>
                  <a:lnTo>
                    <a:pt x="1970532" y="1094232"/>
                  </a:lnTo>
                  <a:close/>
                </a:path>
                <a:path w="5057140" h="1323339">
                  <a:moveTo>
                    <a:pt x="2741676" y="1200912"/>
                  </a:moveTo>
                  <a:lnTo>
                    <a:pt x="2313432" y="1200912"/>
                  </a:lnTo>
                  <a:lnTo>
                    <a:pt x="2313432" y="1322832"/>
                  </a:lnTo>
                  <a:lnTo>
                    <a:pt x="2741676" y="1322832"/>
                  </a:lnTo>
                  <a:lnTo>
                    <a:pt x="2741676" y="1200912"/>
                  </a:lnTo>
                  <a:close/>
                </a:path>
                <a:path w="5057140" h="1323339">
                  <a:moveTo>
                    <a:pt x="3512820" y="1200912"/>
                  </a:moveTo>
                  <a:lnTo>
                    <a:pt x="3084576" y="1200912"/>
                  </a:lnTo>
                  <a:lnTo>
                    <a:pt x="3084576" y="1322832"/>
                  </a:lnTo>
                  <a:lnTo>
                    <a:pt x="3512820" y="1322832"/>
                  </a:lnTo>
                  <a:lnTo>
                    <a:pt x="3512820" y="1200912"/>
                  </a:lnTo>
                  <a:close/>
                </a:path>
                <a:path w="5057140" h="1323339">
                  <a:moveTo>
                    <a:pt x="4285488" y="1296924"/>
                  </a:moveTo>
                  <a:lnTo>
                    <a:pt x="3855720" y="1296924"/>
                  </a:lnTo>
                  <a:lnTo>
                    <a:pt x="3855720" y="1322832"/>
                  </a:lnTo>
                  <a:lnTo>
                    <a:pt x="4285488" y="1322832"/>
                  </a:lnTo>
                  <a:lnTo>
                    <a:pt x="4285488" y="1296924"/>
                  </a:lnTo>
                  <a:close/>
                </a:path>
                <a:path w="5057140" h="1323339">
                  <a:moveTo>
                    <a:pt x="5056632" y="1298448"/>
                  </a:moveTo>
                  <a:lnTo>
                    <a:pt x="4626864" y="1298448"/>
                  </a:lnTo>
                  <a:lnTo>
                    <a:pt x="4626864" y="1322832"/>
                  </a:lnTo>
                  <a:lnTo>
                    <a:pt x="5056632" y="1322832"/>
                  </a:lnTo>
                  <a:lnTo>
                    <a:pt x="5056632" y="129844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86740" y="5628132"/>
              <a:ext cx="5400040" cy="0"/>
            </a:xfrm>
            <a:custGeom>
              <a:avLst/>
              <a:gdLst/>
              <a:ahLst/>
              <a:cxnLst/>
              <a:rect l="l" t="t" r="r" b="b"/>
              <a:pathLst>
                <a:path w="5400040" h="0">
                  <a:moveTo>
                    <a:pt x="0" y="0"/>
                  </a:moveTo>
                  <a:lnTo>
                    <a:pt x="539953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4691253" y="5390134"/>
            <a:ext cx="27686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210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462778" y="5392039"/>
            <a:ext cx="27686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206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084957" y="5283834"/>
            <a:ext cx="40386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1,028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856482" y="5285054"/>
            <a:ext cx="40386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1,022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03275" y="5662371"/>
            <a:ext cx="510413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64845" algn="l"/>
                <a:tab pos="1645920" algn="l"/>
                <a:tab pos="2420620" algn="l"/>
                <a:tab pos="3090545" algn="l"/>
                <a:tab pos="3895725" algn="l"/>
                <a:tab pos="4705350" algn="l"/>
              </a:tabLst>
            </a:pPr>
            <a:r>
              <a:rPr dirty="0" sz="1150" spc="-10">
                <a:latin typeface="Arial MT"/>
                <a:cs typeface="Arial MT"/>
              </a:rPr>
              <a:t>Waymo</a:t>
            </a:r>
            <a:r>
              <a:rPr dirty="0" sz="1150">
                <a:latin typeface="Arial MT"/>
                <a:cs typeface="Arial MT"/>
              </a:rPr>
              <a:t>	</a:t>
            </a:r>
            <a:r>
              <a:rPr dirty="0" sz="1150" b="1">
                <a:latin typeface="Arial"/>
                <a:cs typeface="Arial"/>
              </a:rPr>
              <a:t>GM</a:t>
            </a:r>
            <a:r>
              <a:rPr dirty="0" sz="1150" spc="30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Cruise</a:t>
            </a:r>
            <a:r>
              <a:rPr dirty="0" sz="1150" b="1">
                <a:latin typeface="Arial"/>
                <a:cs typeface="Arial"/>
              </a:rPr>
              <a:t>	</a:t>
            </a:r>
            <a:r>
              <a:rPr dirty="0" sz="1150" spc="-20">
                <a:latin typeface="Arial MT"/>
                <a:cs typeface="Arial MT"/>
              </a:rPr>
              <a:t>Zoox</a:t>
            </a:r>
            <a:r>
              <a:rPr dirty="0" sz="1150">
                <a:latin typeface="Arial MT"/>
                <a:cs typeface="Arial MT"/>
              </a:rPr>
              <a:t>	</a:t>
            </a:r>
            <a:r>
              <a:rPr dirty="0" sz="1150" spc="-20">
                <a:latin typeface="Arial MT"/>
                <a:cs typeface="Arial MT"/>
              </a:rPr>
              <a:t>Nuro</a:t>
            </a:r>
            <a:r>
              <a:rPr dirty="0" sz="1150">
                <a:latin typeface="Arial MT"/>
                <a:cs typeface="Arial MT"/>
              </a:rPr>
              <a:t>	</a:t>
            </a:r>
            <a:r>
              <a:rPr dirty="0" sz="1150" spc="-10">
                <a:latin typeface="Arial MT"/>
                <a:cs typeface="Arial MT"/>
              </a:rPr>
              <a:t>Pony.AI</a:t>
            </a:r>
            <a:r>
              <a:rPr dirty="0" sz="1150">
                <a:latin typeface="Arial MT"/>
                <a:cs typeface="Arial MT"/>
              </a:rPr>
              <a:t>	</a:t>
            </a:r>
            <a:r>
              <a:rPr dirty="0" sz="1150" spc="-10">
                <a:latin typeface="Arial MT"/>
                <a:cs typeface="Arial MT"/>
              </a:rPr>
              <a:t>Nissan</a:t>
            </a:r>
            <a:r>
              <a:rPr dirty="0" sz="1150">
                <a:latin typeface="Arial MT"/>
                <a:cs typeface="Arial MT"/>
              </a:rPr>
              <a:t>	</a:t>
            </a:r>
            <a:r>
              <a:rPr dirty="0" sz="1150" spc="-10">
                <a:latin typeface="Arial MT"/>
                <a:cs typeface="Arial MT"/>
              </a:rPr>
              <a:t>Baidu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74649" y="3418713"/>
            <a:ext cx="5393055" cy="871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870">
              <a:lnSpc>
                <a:spcPts val="1285"/>
              </a:lnSpc>
              <a:spcBef>
                <a:spcPts val="100"/>
              </a:spcBef>
              <a:tabLst>
                <a:tab pos="1257300" algn="l"/>
              </a:tabLst>
            </a:pPr>
            <a:r>
              <a:rPr dirty="0" sz="1200" spc="-20">
                <a:latin typeface="Arial MT"/>
                <a:cs typeface="Arial MT"/>
              </a:rPr>
              <a:t>2016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2018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525"/>
              </a:lnSpc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…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is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now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clear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number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two</a:t>
            </a:r>
            <a:r>
              <a:rPr dirty="0" u="sng" sz="1400" spc="-6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miles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driven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after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Waymo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400">
                <a:latin typeface="Arial MT"/>
                <a:cs typeface="Arial MT"/>
              </a:rPr>
              <a:t>Miles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driven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per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disengagement*,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December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2017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-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November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  <a:p>
            <a:pPr marL="168275">
              <a:lnSpc>
                <a:spcPct val="100000"/>
              </a:lnSpc>
              <a:spcBef>
                <a:spcPts val="640"/>
              </a:spcBef>
            </a:pPr>
            <a:r>
              <a:rPr dirty="0" sz="1150" spc="-10">
                <a:latin typeface="Arial MT"/>
                <a:cs typeface="Arial MT"/>
              </a:rPr>
              <a:t>11,154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328927" y="4788534"/>
            <a:ext cx="852169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35"/>
              </a:spcBef>
            </a:pPr>
            <a:r>
              <a:rPr dirty="0" sz="1150" spc="-20" b="1">
                <a:latin typeface="Arial"/>
                <a:cs typeface="Arial"/>
              </a:rPr>
              <a:t>5,204</a:t>
            </a:r>
            <a:endParaRPr sz="115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314701" y="5177409"/>
            <a:ext cx="40386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1,922</a:t>
            </a:r>
            <a:endParaRPr sz="1150">
              <a:latin typeface="Arial MT"/>
              <a:cs typeface="Arial MT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1352" y="1773935"/>
            <a:ext cx="1286256" cy="510539"/>
          </a:xfrm>
          <a:prstGeom prst="rect">
            <a:avLst/>
          </a:prstGeom>
        </p:spPr>
      </p:pic>
      <p:sp>
        <p:nvSpPr>
          <p:cNvPr id="40" name="object 40" descr=""/>
          <p:cNvSpPr txBox="1"/>
          <p:nvPr/>
        </p:nvSpPr>
        <p:spPr>
          <a:xfrm>
            <a:off x="574649" y="1140333"/>
            <a:ext cx="5286375" cy="1010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15"/>
              </a:lnSpc>
              <a:spcBef>
                <a:spcPts val="100"/>
              </a:spcBef>
            </a:pPr>
            <a:r>
              <a:rPr dirty="0" sz="1200" b="1">
                <a:solidFill>
                  <a:srgbClr val="4966AC"/>
                </a:solidFill>
                <a:latin typeface="Arial"/>
                <a:cs typeface="Arial"/>
              </a:rPr>
              <a:t>GENERAL</a:t>
            </a:r>
            <a:r>
              <a:rPr dirty="0" sz="1200" spc="-8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4966AC"/>
                </a:solidFill>
                <a:latin typeface="Arial"/>
                <a:cs typeface="Arial"/>
              </a:rPr>
              <a:t>MOTORS’</a:t>
            </a:r>
            <a:r>
              <a:rPr dirty="0" sz="1200" spc="-9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4966AC"/>
                </a:solidFill>
                <a:latin typeface="Arial"/>
                <a:cs typeface="Arial"/>
              </a:rPr>
              <a:t>AV</a:t>
            </a:r>
            <a:r>
              <a:rPr dirty="0" sz="1200" spc="-4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4966AC"/>
                </a:solidFill>
                <a:latin typeface="Arial"/>
                <a:cs typeface="Arial"/>
              </a:rPr>
              <a:t>RESPONSE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655"/>
              </a:lnSpc>
            </a:pPr>
            <a:r>
              <a:rPr dirty="0" sz="1400" b="1">
                <a:latin typeface="Arial"/>
                <a:cs typeface="Arial"/>
              </a:rPr>
              <a:t>GM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has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made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headway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85" b="1">
                <a:latin typeface="Arial"/>
                <a:cs typeface="Arial"/>
              </a:rPr>
              <a:t> </a:t>
            </a:r>
            <a:r>
              <a:rPr dirty="0" sz="1400" spc="-30" b="1">
                <a:latin typeface="Arial"/>
                <a:cs typeface="Arial"/>
              </a:rPr>
              <a:t>AV</a:t>
            </a:r>
            <a:r>
              <a:rPr dirty="0" sz="1400" spc="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market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by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acquiring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Cruise…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1400">
              <a:latin typeface="Arial"/>
              <a:cs typeface="Arial"/>
            </a:endParaRPr>
          </a:p>
          <a:p>
            <a:pPr algn="ctr" marL="2188845" indent="-173355">
              <a:lnSpc>
                <a:spcPct val="100000"/>
              </a:lnSpc>
              <a:buChar char="•"/>
              <a:tabLst>
                <a:tab pos="2188845" algn="l"/>
              </a:tabLst>
            </a:pPr>
            <a:r>
              <a:rPr dirty="0" sz="1200">
                <a:latin typeface="Arial MT"/>
                <a:cs typeface="Arial MT"/>
              </a:rPr>
              <a:t>Founded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2013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acquired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by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General</a:t>
            </a:r>
            <a:endParaRPr sz="1200">
              <a:latin typeface="Arial"/>
              <a:cs typeface="Arial"/>
            </a:endParaRPr>
          </a:p>
          <a:p>
            <a:pPr algn="ctr" marL="31115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Motors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20" b="1">
                <a:latin typeface="Arial"/>
                <a:cs typeface="Arial"/>
              </a:rPr>
              <a:t> 2016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932484" y="2239517"/>
            <a:ext cx="1800225" cy="52832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1733550" algn="l"/>
              </a:tabLst>
            </a:pPr>
            <a:r>
              <a:rPr dirty="0" sz="1200" b="1">
                <a:latin typeface="Arial"/>
                <a:cs typeface="Arial"/>
              </a:rPr>
              <a:t>Estimated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value*</a:t>
            </a:r>
            <a:r>
              <a:rPr dirty="0" sz="1200" b="1">
                <a:latin typeface="Arial"/>
                <a:cs typeface="Arial"/>
              </a:rPr>
              <a:t>	</a:t>
            </a:r>
            <a:r>
              <a:rPr dirty="0" sz="1200" spc="-50">
                <a:latin typeface="Arial MT"/>
                <a:cs typeface="Arial MT"/>
              </a:rPr>
              <a:t>•</a:t>
            </a:r>
            <a:endParaRPr sz="1200">
              <a:latin typeface="Arial MT"/>
              <a:cs typeface="Arial MT"/>
            </a:endParaRPr>
          </a:p>
          <a:p>
            <a:pPr marL="796290">
              <a:lnSpc>
                <a:spcPct val="100000"/>
              </a:lnSpc>
              <a:spcBef>
                <a:spcPts val="540"/>
              </a:spcBef>
            </a:pPr>
            <a:r>
              <a:rPr dirty="0" sz="1200" spc="-10">
                <a:latin typeface="Arial MT"/>
                <a:cs typeface="Arial MT"/>
              </a:rPr>
              <a:t>$14.6bn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183248" y="1565275"/>
            <a:ext cx="27197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Share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EVs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sold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183248" y="4026154"/>
            <a:ext cx="5423535" cy="2362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…</a:t>
            </a:r>
            <a:r>
              <a:rPr dirty="0" u="sng" sz="1350" spc="6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dirty="0" u="sng" sz="135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has</a:t>
            </a:r>
            <a:r>
              <a:rPr dirty="0" u="sng" sz="1350" spc="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announced</a:t>
            </a:r>
            <a:r>
              <a:rPr dirty="0" u="sng" sz="1350" spc="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multiple</a:t>
            </a:r>
            <a:r>
              <a:rPr dirty="0" u="sng" sz="1350" spc="8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new</a:t>
            </a:r>
            <a:r>
              <a:rPr dirty="0" u="sng" sz="1350" spc="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</a:t>
            </a:r>
            <a:r>
              <a:rPr dirty="0" u="sng" sz="1350" spc="9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initiatives</a:t>
            </a:r>
            <a:r>
              <a:rPr dirty="0" u="sng" sz="1350" spc="9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going</a:t>
            </a:r>
            <a:r>
              <a:rPr dirty="0" u="sng" sz="1350" spc="6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forward</a:t>
            </a:r>
            <a:r>
              <a:rPr dirty="0" u="sng" sz="1350" spc="5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35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8114156" y="4365752"/>
            <a:ext cx="3322954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Cadillac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will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use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GM’s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“BEV3”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next-</a:t>
            </a:r>
            <a:r>
              <a:rPr dirty="0" sz="1200" spc="-25" b="1">
                <a:latin typeface="Arial"/>
                <a:cs typeface="Arial"/>
              </a:rPr>
              <a:t>gen</a:t>
            </a:r>
            <a:endParaRPr sz="1200">
              <a:latin typeface="Arial"/>
              <a:cs typeface="Arial"/>
            </a:endParaRPr>
          </a:p>
          <a:p>
            <a:pPr marL="184785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electric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vehicle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platform,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ready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by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2021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"/>
              <a:cs typeface="Arial"/>
            </a:endParaRPr>
          </a:p>
          <a:p>
            <a:pPr marL="184785" marR="213995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GM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plans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introduce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20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electric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vehicles </a:t>
            </a:r>
            <a:r>
              <a:rPr dirty="0" sz="1200" b="1">
                <a:latin typeface="Arial"/>
                <a:cs typeface="Arial"/>
              </a:rPr>
              <a:t>globally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by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2023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US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and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China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 MT"/>
              <a:buChar char="•"/>
            </a:pPr>
            <a:endParaRPr sz="1200">
              <a:latin typeface="Arial"/>
              <a:cs typeface="Arial"/>
            </a:endParaRPr>
          </a:p>
          <a:p>
            <a:pPr marL="184785" marR="5080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GM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aims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to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sell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1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million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electric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vehicles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50" b="1">
                <a:latin typeface="Arial"/>
                <a:cs typeface="Arial"/>
              </a:rPr>
              <a:t>a </a:t>
            </a:r>
            <a:r>
              <a:rPr dirty="0" sz="1200" b="1">
                <a:latin typeface="Arial"/>
                <a:cs typeface="Arial"/>
              </a:rPr>
              <a:t>year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by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2026</a:t>
            </a:r>
            <a:r>
              <a:rPr dirty="0" sz="1200">
                <a:latin typeface="Arial MT"/>
                <a:cs typeface="Arial MT"/>
              </a:rPr>
              <a:t>,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many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them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China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653795" y="2784348"/>
            <a:ext cx="1800225" cy="605155"/>
            <a:chOff x="653795" y="2784348"/>
            <a:chExt cx="1800225" cy="605155"/>
          </a:xfrm>
        </p:grpSpPr>
        <p:sp>
          <p:nvSpPr>
            <p:cNvPr id="46" name="object 46" descr=""/>
            <p:cNvSpPr/>
            <p:nvPr/>
          </p:nvSpPr>
          <p:spPr>
            <a:xfrm>
              <a:off x="853440" y="2784347"/>
              <a:ext cx="1400810" cy="600710"/>
            </a:xfrm>
            <a:custGeom>
              <a:avLst/>
              <a:gdLst/>
              <a:ahLst/>
              <a:cxnLst/>
              <a:rect l="l" t="t" r="r" b="b"/>
              <a:pathLst>
                <a:path w="1400810" h="600710">
                  <a:moveTo>
                    <a:pt x="501396" y="559308"/>
                  </a:moveTo>
                  <a:lnTo>
                    <a:pt x="0" y="559308"/>
                  </a:lnTo>
                  <a:lnTo>
                    <a:pt x="0" y="600456"/>
                  </a:lnTo>
                  <a:lnTo>
                    <a:pt x="501396" y="600456"/>
                  </a:lnTo>
                  <a:lnTo>
                    <a:pt x="501396" y="559308"/>
                  </a:lnTo>
                  <a:close/>
                </a:path>
                <a:path w="1400810" h="600710">
                  <a:moveTo>
                    <a:pt x="1400556" y="0"/>
                  </a:moveTo>
                  <a:lnTo>
                    <a:pt x="900684" y="0"/>
                  </a:lnTo>
                  <a:lnTo>
                    <a:pt x="900684" y="600456"/>
                  </a:lnTo>
                  <a:lnTo>
                    <a:pt x="1400556" y="600456"/>
                  </a:lnTo>
                  <a:lnTo>
                    <a:pt x="140055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53795" y="3384804"/>
              <a:ext cx="1800225" cy="0"/>
            </a:xfrm>
            <a:custGeom>
              <a:avLst/>
              <a:gdLst/>
              <a:ahLst/>
              <a:cxnLst/>
              <a:rect l="l" t="t" r="r" b="b"/>
              <a:pathLst>
                <a:path w="1800225" h="0">
                  <a:moveTo>
                    <a:pt x="0" y="0"/>
                  </a:moveTo>
                  <a:lnTo>
                    <a:pt x="179984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857503" y="3118484"/>
            <a:ext cx="494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$1.0bn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9" name="object 4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49311" y="1917335"/>
            <a:ext cx="1298448" cy="647556"/>
          </a:xfrm>
          <a:prstGeom prst="rect">
            <a:avLst/>
          </a:prstGeom>
        </p:spPr>
      </p:pic>
      <p:sp>
        <p:nvSpPr>
          <p:cNvPr id="50" name="object 50" descr=""/>
          <p:cNvSpPr txBox="1"/>
          <p:nvPr/>
        </p:nvSpPr>
        <p:spPr>
          <a:xfrm>
            <a:off x="7291578" y="2501900"/>
            <a:ext cx="148844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Chevrolet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Volt</a:t>
            </a:r>
            <a:endParaRPr sz="1200">
              <a:latin typeface="Arial"/>
              <a:cs typeface="Arial"/>
            </a:endParaRPr>
          </a:p>
          <a:p>
            <a:pPr marL="184785" marR="7620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Launched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2010,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10" b="1">
                <a:latin typeface="Arial"/>
                <a:cs typeface="Arial"/>
              </a:rPr>
              <a:t> plug-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hybrid </a:t>
            </a:r>
            <a:r>
              <a:rPr dirty="0" sz="1200" b="1">
                <a:latin typeface="Arial"/>
                <a:cs typeface="Arial"/>
              </a:rPr>
              <a:t>has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only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seen </a:t>
            </a:r>
            <a:r>
              <a:rPr dirty="0" sz="1200" b="1">
                <a:latin typeface="Arial"/>
                <a:cs typeface="Arial"/>
              </a:rPr>
              <a:t>limited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success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9209658" y="2501900"/>
            <a:ext cx="222377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0059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Chevrolet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Bolt</a:t>
            </a:r>
            <a:endParaRPr sz="12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Launched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2016,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it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was</a:t>
            </a:r>
            <a:r>
              <a:rPr dirty="0" sz="1200" spc="32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the</a:t>
            </a:r>
            <a:endParaRPr sz="120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only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238-</a:t>
            </a:r>
            <a:r>
              <a:rPr dirty="0" sz="1200" b="1">
                <a:latin typeface="Arial"/>
                <a:cs typeface="Arial"/>
              </a:rPr>
              <a:t>mile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range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BEV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for</a:t>
            </a:r>
            <a:endParaRPr sz="1200">
              <a:latin typeface="Arial"/>
              <a:cs typeface="Arial"/>
            </a:endParaRPr>
          </a:p>
          <a:p>
            <a:pPr marL="184785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$37,495</a:t>
            </a:r>
            <a:r>
              <a:rPr dirty="0" sz="1200">
                <a:latin typeface="Arial MT"/>
                <a:cs typeface="Arial MT"/>
              </a:rPr>
              <a:t>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until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Hyundai</a:t>
            </a:r>
            <a:endParaRPr sz="120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</a:pPr>
            <a:r>
              <a:rPr dirty="0" sz="1200">
                <a:latin typeface="Arial MT"/>
                <a:cs typeface="Arial MT"/>
              </a:rPr>
              <a:t>Kona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EV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launched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this</a:t>
            </a:r>
            <a:r>
              <a:rPr dirty="0" sz="1200" spc="-20">
                <a:latin typeface="Arial MT"/>
                <a:cs typeface="Arial MT"/>
              </a:rPr>
              <a:t> year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6223975" y="4267200"/>
            <a:ext cx="1791335" cy="891540"/>
            <a:chOff x="6223975" y="4267200"/>
            <a:chExt cx="1791335" cy="891540"/>
          </a:xfrm>
        </p:grpSpPr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3975" y="4373879"/>
              <a:ext cx="1742012" cy="768095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6257543" y="4267200"/>
              <a:ext cx="1757680" cy="891540"/>
            </a:xfrm>
            <a:custGeom>
              <a:avLst/>
              <a:gdLst/>
              <a:ahLst/>
              <a:cxnLst/>
              <a:rect l="l" t="t" r="r" b="b"/>
              <a:pathLst>
                <a:path w="1757679" h="891539">
                  <a:moveTo>
                    <a:pt x="1757172" y="0"/>
                  </a:moveTo>
                  <a:lnTo>
                    <a:pt x="0" y="0"/>
                  </a:lnTo>
                  <a:lnTo>
                    <a:pt x="0" y="891539"/>
                  </a:lnTo>
                  <a:lnTo>
                    <a:pt x="1757172" y="891539"/>
                  </a:lnTo>
                  <a:lnTo>
                    <a:pt x="1757172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 descr=""/>
          <p:cNvGrpSpPr/>
          <p:nvPr/>
        </p:nvGrpSpPr>
        <p:grpSpPr>
          <a:xfrm>
            <a:off x="1309116" y="4421123"/>
            <a:ext cx="3990340" cy="1503045"/>
            <a:chOff x="1309116" y="4421123"/>
            <a:chExt cx="3990340" cy="1503045"/>
          </a:xfrm>
        </p:grpSpPr>
        <p:sp>
          <p:nvSpPr>
            <p:cNvPr id="56" name="object 56" descr=""/>
            <p:cNvSpPr/>
            <p:nvPr/>
          </p:nvSpPr>
          <p:spPr>
            <a:xfrm>
              <a:off x="1319022" y="4758689"/>
              <a:ext cx="871855" cy="1155700"/>
            </a:xfrm>
            <a:custGeom>
              <a:avLst/>
              <a:gdLst/>
              <a:ahLst/>
              <a:cxnLst/>
              <a:rect l="l" t="t" r="r" b="b"/>
              <a:pathLst>
                <a:path w="871855" h="1155700">
                  <a:moveTo>
                    <a:pt x="0" y="1155192"/>
                  </a:moveTo>
                  <a:lnTo>
                    <a:pt x="871728" y="1155192"/>
                  </a:lnTo>
                  <a:lnTo>
                    <a:pt x="871728" y="0"/>
                  </a:lnTo>
                  <a:lnTo>
                    <a:pt x="0" y="0"/>
                  </a:lnTo>
                  <a:lnTo>
                    <a:pt x="0" y="1155192"/>
                  </a:lnTo>
                  <a:close/>
                </a:path>
              </a:pathLst>
            </a:custGeom>
            <a:ln w="19812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2108327" y="4421123"/>
              <a:ext cx="3190875" cy="617220"/>
            </a:xfrm>
            <a:custGeom>
              <a:avLst/>
              <a:gdLst/>
              <a:ahLst/>
              <a:cxnLst/>
              <a:rect l="l" t="t" r="r" b="b"/>
              <a:pathLst>
                <a:path w="3190875" h="617220">
                  <a:moveTo>
                    <a:pt x="3091561" y="0"/>
                  </a:moveTo>
                  <a:lnTo>
                    <a:pt x="863473" y="0"/>
                  </a:lnTo>
                  <a:lnTo>
                    <a:pt x="824902" y="7780"/>
                  </a:lnTo>
                  <a:lnTo>
                    <a:pt x="793416" y="29003"/>
                  </a:lnTo>
                  <a:lnTo>
                    <a:pt x="772193" y="60489"/>
                  </a:lnTo>
                  <a:lnTo>
                    <a:pt x="764413" y="99059"/>
                  </a:lnTo>
                  <a:lnTo>
                    <a:pt x="764413" y="346709"/>
                  </a:lnTo>
                  <a:lnTo>
                    <a:pt x="0" y="617093"/>
                  </a:lnTo>
                  <a:lnTo>
                    <a:pt x="764413" y="495300"/>
                  </a:lnTo>
                  <a:lnTo>
                    <a:pt x="3190621" y="495300"/>
                  </a:lnTo>
                  <a:lnTo>
                    <a:pt x="3190621" y="99059"/>
                  </a:lnTo>
                  <a:lnTo>
                    <a:pt x="3182840" y="60489"/>
                  </a:lnTo>
                  <a:lnTo>
                    <a:pt x="3161617" y="29003"/>
                  </a:lnTo>
                  <a:lnTo>
                    <a:pt x="3130131" y="7780"/>
                  </a:lnTo>
                  <a:lnTo>
                    <a:pt x="3091561" y="0"/>
                  </a:lnTo>
                  <a:close/>
                </a:path>
                <a:path w="3190875" h="617220">
                  <a:moveTo>
                    <a:pt x="3190621" y="495300"/>
                  </a:moveTo>
                  <a:lnTo>
                    <a:pt x="764413" y="495300"/>
                  </a:lnTo>
                  <a:lnTo>
                    <a:pt x="772193" y="533870"/>
                  </a:lnTo>
                  <a:lnTo>
                    <a:pt x="793416" y="565356"/>
                  </a:lnTo>
                  <a:lnTo>
                    <a:pt x="824902" y="586579"/>
                  </a:lnTo>
                  <a:lnTo>
                    <a:pt x="863473" y="594359"/>
                  </a:lnTo>
                  <a:lnTo>
                    <a:pt x="3091561" y="594359"/>
                  </a:lnTo>
                  <a:lnTo>
                    <a:pt x="3130131" y="586579"/>
                  </a:lnTo>
                  <a:lnTo>
                    <a:pt x="3161617" y="565356"/>
                  </a:lnTo>
                  <a:lnTo>
                    <a:pt x="3182840" y="533870"/>
                  </a:lnTo>
                  <a:lnTo>
                    <a:pt x="3190621" y="49530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6983348" y="4410582"/>
            <a:ext cx="304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0" b="1">
                <a:solidFill>
                  <a:srgbClr val="34477D"/>
                </a:solidFill>
                <a:latin typeface="Arial"/>
                <a:cs typeface="Arial"/>
              </a:rPr>
              <a:t>?</a:t>
            </a:r>
            <a:endParaRPr sz="36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6274689" y="5142357"/>
            <a:ext cx="165544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Cadillac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EV</a:t>
            </a:r>
            <a:endParaRPr sz="1200">
              <a:latin typeface="Arial"/>
              <a:cs typeface="Arial"/>
            </a:endParaRPr>
          </a:p>
          <a:p>
            <a:pPr algn="just" marL="184785" marR="5080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Cadillac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will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become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leading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electric </a:t>
            </a:r>
            <a:r>
              <a:rPr dirty="0" sz="1200" b="1">
                <a:latin typeface="Arial"/>
                <a:cs typeface="Arial"/>
              </a:rPr>
              <a:t>vehicle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brand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GM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2984119" y="4427982"/>
            <a:ext cx="22028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1760" marR="5080" indent="-9906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GM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Cruise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reported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second-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lowest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disengagement rate**,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3112135" y="4793742"/>
            <a:ext cx="19431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321%</a:t>
            </a:r>
            <a:r>
              <a:rPr dirty="0" sz="1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better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ago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2" name="object 62" descr=""/>
          <p:cNvSpPr/>
          <p:nvPr/>
        </p:nvSpPr>
        <p:spPr>
          <a:xfrm>
            <a:off x="6090665" y="1126997"/>
            <a:ext cx="0" cy="4780915"/>
          </a:xfrm>
          <a:custGeom>
            <a:avLst/>
            <a:gdLst/>
            <a:ahLst/>
            <a:cxnLst/>
            <a:rect l="l" t="t" r="r" b="b"/>
            <a:pathLst>
              <a:path w="0" h="4780915">
                <a:moveTo>
                  <a:pt x="0" y="0"/>
                </a:moveTo>
                <a:lnTo>
                  <a:pt x="0" y="4780622"/>
                </a:lnTo>
              </a:path>
            </a:pathLst>
          </a:custGeom>
          <a:ln w="19812">
            <a:solidFill>
              <a:srgbClr val="34477D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6196584" y="3710940"/>
            <a:ext cx="1118870" cy="0"/>
          </a:xfrm>
          <a:custGeom>
            <a:avLst/>
            <a:gdLst/>
            <a:ahLst/>
            <a:cxnLst/>
            <a:rect l="l" t="t" r="r" b="b"/>
            <a:pathLst>
              <a:path w="1118870" h="0">
                <a:moveTo>
                  <a:pt x="0" y="0"/>
                </a:moveTo>
                <a:lnTo>
                  <a:pt x="111861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 txBox="1"/>
          <p:nvPr/>
        </p:nvSpPr>
        <p:spPr>
          <a:xfrm>
            <a:off x="6544436" y="3752215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6444996" y="1924811"/>
            <a:ext cx="622300" cy="660400"/>
          </a:xfrm>
          <a:prstGeom prst="rect">
            <a:avLst/>
          </a:prstGeom>
          <a:solidFill>
            <a:srgbClr val="C0C0C0"/>
          </a:solidFill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/>
              <a:cs typeface="Times New Roman"/>
            </a:endParaRPr>
          </a:p>
          <a:p>
            <a:pPr marL="132715">
              <a:lnSpc>
                <a:spcPct val="100000"/>
              </a:lnSpc>
            </a:pPr>
            <a:r>
              <a:rPr dirty="0" sz="1400" spc="-25">
                <a:latin typeface="Arial MT"/>
                <a:cs typeface="Arial MT"/>
              </a:rPr>
              <a:t>37%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6444996" y="2584704"/>
            <a:ext cx="622300" cy="180340"/>
          </a:xfrm>
          <a:prstGeom prst="rect">
            <a:avLst/>
          </a:prstGeom>
          <a:solidFill>
            <a:srgbClr val="619DD1"/>
          </a:solidFill>
        </p:spPr>
        <p:txBody>
          <a:bodyPr wrap="square" lIns="0" tIns="0" rIns="0" bIns="0" rtlCol="0" vert="horz">
            <a:spAutoFit/>
          </a:bodyPr>
          <a:lstStyle/>
          <a:p>
            <a:pPr marL="132715">
              <a:lnSpc>
                <a:spcPts val="1415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10%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6444996" y="2764535"/>
            <a:ext cx="622300" cy="946785"/>
          </a:xfrm>
          <a:prstGeom prst="rect">
            <a:avLst/>
          </a:prstGeom>
          <a:solidFill>
            <a:srgbClr val="4966AC"/>
          </a:solidFill>
        </p:spPr>
        <p:txBody>
          <a:bodyPr wrap="square" lIns="0" tIns="1460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50"/>
              </a:spcBef>
            </a:pPr>
            <a:endParaRPr sz="1400">
              <a:latin typeface="Times New Roman"/>
              <a:cs typeface="Times New Roman"/>
            </a:endParaRPr>
          </a:p>
          <a:p>
            <a:pPr marL="132715">
              <a:lnSpc>
                <a:spcPct val="100000"/>
              </a:lnSpc>
              <a:spcBef>
                <a:spcPts val="5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53%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8" name="object 68" descr=""/>
          <p:cNvSpPr/>
          <p:nvPr/>
        </p:nvSpPr>
        <p:spPr>
          <a:xfrm>
            <a:off x="9192768" y="1644395"/>
            <a:ext cx="251460" cy="187960"/>
          </a:xfrm>
          <a:custGeom>
            <a:avLst/>
            <a:gdLst/>
            <a:ahLst/>
            <a:cxnLst/>
            <a:rect l="l" t="t" r="r" b="b"/>
            <a:pathLst>
              <a:path w="251459" h="187960">
                <a:moveTo>
                  <a:pt x="251459" y="0"/>
                </a:moveTo>
                <a:lnTo>
                  <a:pt x="0" y="0"/>
                </a:lnTo>
                <a:lnTo>
                  <a:pt x="0" y="187451"/>
                </a:lnTo>
                <a:lnTo>
                  <a:pt x="251459" y="187451"/>
                </a:lnTo>
                <a:lnTo>
                  <a:pt x="251459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10128504" y="1644395"/>
            <a:ext cx="250190" cy="187960"/>
          </a:xfrm>
          <a:custGeom>
            <a:avLst/>
            <a:gdLst/>
            <a:ahLst/>
            <a:cxnLst/>
            <a:rect l="l" t="t" r="r" b="b"/>
            <a:pathLst>
              <a:path w="250190" h="187960">
                <a:moveTo>
                  <a:pt x="249935" y="0"/>
                </a:moveTo>
                <a:lnTo>
                  <a:pt x="0" y="0"/>
                </a:lnTo>
                <a:lnTo>
                  <a:pt x="0" y="187451"/>
                </a:lnTo>
                <a:lnTo>
                  <a:pt x="249935" y="187451"/>
                </a:lnTo>
                <a:lnTo>
                  <a:pt x="249935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10817352" y="1644395"/>
            <a:ext cx="251460" cy="187960"/>
          </a:xfrm>
          <a:custGeom>
            <a:avLst/>
            <a:gdLst/>
            <a:ahLst/>
            <a:cxnLst/>
            <a:rect l="l" t="t" r="r" b="b"/>
            <a:pathLst>
              <a:path w="251459" h="187960">
                <a:moveTo>
                  <a:pt x="251459" y="0"/>
                </a:moveTo>
                <a:lnTo>
                  <a:pt x="0" y="0"/>
                </a:lnTo>
                <a:lnTo>
                  <a:pt x="0" y="187451"/>
                </a:lnTo>
                <a:lnTo>
                  <a:pt x="251459" y="187451"/>
                </a:lnTo>
                <a:lnTo>
                  <a:pt x="251459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 txBox="1"/>
          <p:nvPr/>
        </p:nvSpPr>
        <p:spPr>
          <a:xfrm>
            <a:off x="9483343" y="1621027"/>
            <a:ext cx="2066289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47419" algn="l"/>
                <a:tab pos="1636395" algn="l"/>
              </a:tabLst>
            </a:pPr>
            <a:r>
              <a:rPr dirty="0" sz="1400" spc="-10">
                <a:latin typeface="Arial MT"/>
                <a:cs typeface="Arial MT"/>
              </a:rPr>
              <a:t>Others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5">
                <a:latin typeface="Arial MT"/>
                <a:cs typeface="Arial MT"/>
              </a:rPr>
              <a:t>GM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5">
                <a:latin typeface="Arial MT"/>
                <a:cs typeface="Arial MT"/>
              </a:rPr>
              <a:t>Tesla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2" name="object 72" descr=""/>
          <p:cNvSpPr/>
          <p:nvPr/>
        </p:nvSpPr>
        <p:spPr>
          <a:xfrm>
            <a:off x="7174992" y="3387216"/>
            <a:ext cx="4358640" cy="578485"/>
          </a:xfrm>
          <a:custGeom>
            <a:avLst/>
            <a:gdLst/>
            <a:ahLst/>
            <a:cxnLst/>
            <a:rect l="l" t="t" r="r" b="b"/>
            <a:pathLst>
              <a:path w="4358640" h="578485">
                <a:moveTo>
                  <a:pt x="4286758" y="146938"/>
                </a:moveTo>
                <a:lnTo>
                  <a:pt x="71881" y="146938"/>
                </a:lnTo>
                <a:lnTo>
                  <a:pt x="43880" y="152580"/>
                </a:lnTo>
                <a:lnTo>
                  <a:pt x="21034" y="167973"/>
                </a:lnTo>
                <a:lnTo>
                  <a:pt x="5641" y="190819"/>
                </a:lnTo>
                <a:lnTo>
                  <a:pt x="0" y="218821"/>
                </a:lnTo>
                <a:lnTo>
                  <a:pt x="0" y="506349"/>
                </a:lnTo>
                <a:lnTo>
                  <a:pt x="5641" y="534350"/>
                </a:lnTo>
                <a:lnTo>
                  <a:pt x="21034" y="557196"/>
                </a:lnTo>
                <a:lnTo>
                  <a:pt x="43880" y="572589"/>
                </a:lnTo>
                <a:lnTo>
                  <a:pt x="71881" y="578231"/>
                </a:lnTo>
                <a:lnTo>
                  <a:pt x="4286758" y="578231"/>
                </a:lnTo>
                <a:lnTo>
                  <a:pt x="4314759" y="572589"/>
                </a:lnTo>
                <a:lnTo>
                  <a:pt x="4337605" y="557196"/>
                </a:lnTo>
                <a:lnTo>
                  <a:pt x="4352998" y="534350"/>
                </a:lnTo>
                <a:lnTo>
                  <a:pt x="4358639" y="506349"/>
                </a:lnTo>
                <a:lnTo>
                  <a:pt x="4358639" y="218821"/>
                </a:lnTo>
                <a:lnTo>
                  <a:pt x="4352998" y="190819"/>
                </a:lnTo>
                <a:lnTo>
                  <a:pt x="4337605" y="167973"/>
                </a:lnTo>
                <a:lnTo>
                  <a:pt x="4314759" y="152580"/>
                </a:lnTo>
                <a:lnTo>
                  <a:pt x="4286758" y="146938"/>
                </a:lnTo>
                <a:close/>
              </a:path>
              <a:path w="4358640" h="578485">
                <a:moveTo>
                  <a:pt x="2053208" y="0"/>
                </a:moveTo>
                <a:lnTo>
                  <a:pt x="726439" y="146938"/>
                </a:lnTo>
                <a:lnTo>
                  <a:pt x="1816100" y="146938"/>
                </a:lnTo>
                <a:lnTo>
                  <a:pt x="2053208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 txBox="1"/>
          <p:nvPr/>
        </p:nvSpPr>
        <p:spPr>
          <a:xfrm>
            <a:off x="7338821" y="3550411"/>
            <a:ext cx="402780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end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2018,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GM sold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200,000th</a:t>
            </a:r>
            <a:r>
              <a:rPr dirty="0" sz="12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electric</a:t>
            </a:r>
            <a:r>
              <a:rPr dirty="0" sz="12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vehicle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7293102" y="3733292"/>
            <a:ext cx="41186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in the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dirty="0" sz="1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second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car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manufacturer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do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so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after</a:t>
            </a:r>
            <a:r>
              <a:rPr dirty="0" sz="12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Tesla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" y="0"/>
            <a:ext cx="12192000" cy="6858000"/>
            <a:chOff x="-1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9591" y="1938721"/>
              <a:ext cx="10298594" cy="225172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-1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1" y="0"/>
                  </a:moveTo>
                  <a:lnTo>
                    <a:pt x="10614134" y="0"/>
                  </a:lnTo>
                  <a:lnTo>
                    <a:pt x="0" y="4008376"/>
                  </a:lnTo>
                  <a:lnTo>
                    <a:pt x="0" y="6857996"/>
                  </a:lnTo>
                  <a:lnTo>
                    <a:pt x="1409893" y="6857996"/>
                  </a:lnTo>
                  <a:lnTo>
                    <a:pt x="1713739" y="6832070"/>
                  </a:lnTo>
                  <a:lnTo>
                    <a:pt x="12192001" y="2903613"/>
                  </a:lnTo>
                  <a:lnTo>
                    <a:pt x="12192001" y="0"/>
                  </a:lnTo>
                  <a:close/>
                </a:path>
              </a:pathLst>
            </a:custGeom>
            <a:solidFill>
              <a:srgbClr val="ACCAF8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45253" y="1113281"/>
            <a:ext cx="333946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25"/>
              <a:t>The</a:t>
            </a:r>
            <a:r>
              <a:rPr dirty="0" sz="4000" spc="-575"/>
              <a:t> </a:t>
            </a:r>
            <a:r>
              <a:rPr dirty="0" sz="4000" spc="-254"/>
              <a:t>Road</a:t>
            </a:r>
            <a:r>
              <a:rPr dirty="0" sz="4000" spc="-795"/>
              <a:t> </a:t>
            </a:r>
            <a:r>
              <a:rPr dirty="0" sz="4000" spc="-275"/>
              <a:t>Ahead</a:t>
            </a:r>
            <a:endParaRPr sz="4000"/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7620" y="4812791"/>
            <a:ext cx="1214627" cy="1216152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971034" y="4285075"/>
            <a:ext cx="3178810" cy="1505585"/>
          </a:xfrm>
          <a:prstGeom prst="rect">
            <a:avLst/>
          </a:prstGeom>
        </p:spPr>
        <p:txBody>
          <a:bodyPr wrap="square" lIns="0" tIns="189865" rIns="0" bIns="0" rtlCol="0" vert="horz">
            <a:spAutoFit/>
          </a:bodyPr>
          <a:lstStyle/>
          <a:p>
            <a:pPr marL="932815">
              <a:lnSpc>
                <a:spcPct val="100000"/>
              </a:lnSpc>
              <a:spcBef>
                <a:spcPts val="1495"/>
              </a:spcBef>
            </a:pPr>
            <a:r>
              <a:rPr dirty="0" sz="3000" spc="-325">
                <a:solidFill>
                  <a:srgbClr val="232852"/>
                </a:solidFill>
                <a:latin typeface="Arial MT"/>
                <a:cs typeface="Arial MT"/>
              </a:rPr>
              <a:t>By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dirty="0" sz="4000" spc="-225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4000" spc="-57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4000" spc="-254">
                <a:solidFill>
                  <a:srgbClr val="232852"/>
                </a:solidFill>
                <a:latin typeface="Arial MT"/>
                <a:cs typeface="Arial MT"/>
              </a:rPr>
              <a:t>Cash</a:t>
            </a:r>
            <a:r>
              <a:rPr dirty="0" sz="4000" spc="-57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4000" spc="-275">
                <a:solidFill>
                  <a:srgbClr val="232852"/>
                </a:solidFill>
                <a:latin typeface="Arial MT"/>
                <a:cs typeface="Arial MT"/>
              </a:rPr>
              <a:t>Cows</a:t>
            </a:r>
            <a:endParaRPr sz="4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14450" y="6466128"/>
            <a:ext cx="6172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Executive</a:t>
            </a:r>
            <a:endParaRPr sz="10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Summary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266823" y="6435306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 h="0">
                <a:moveTo>
                  <a:pt x="0" y="0"/>
                </a:moveTo>
                <a:lnTo>
                  <a:pt x="1195704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149469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5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462396" y="6466128"/>
            <a:ext cx="20548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22400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Financial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Feasibility</a:t>
            </a:r>
            <a:endParaRPr sz="10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348466" y="6449364"/>
            <a:ext cx="2343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|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35">
                <a:latin typeface="Arial MT"/>
                <a:cs typeface="Arial MT"/>
              </a:rPr>
              <a:t>20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705986" y="6428956"/>
            <a:ext cx="1200150" cy="250190"/>
            <a:chOff x="3705986" y="6428956"/>
            <a:chExt cx="1200150" cy="250190"/>
          </a:xfrm>
        </p:grpSpPr>
        <p:sp>
          <p:nvSpPr>
            <p:cNvPr id="10" name="object 10" descr=""/>
            <p:cNvSpPr/>
            <p:nvPr/>
          </p:nvSpPr>
          <p:spPr>
            <a:xfrm>
              <a:off x="3705986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05986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200023" y="12700"/>
                  </a:lnTo>
                  <a:lnTo>
                    <a:pt x="1200023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594864" y="6466128"/>
            <a:ext cx="2088514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Market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1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803630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8299195" y="6466128"/>
            <a:ext cx="6762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Alternative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9479788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2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9723246" y="6466128"/>
            <a:ext cx="7156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Conclusion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586740" y="3244595"/>
            <a:ext cx="5504815" cy="368935"/>
          </a:xfrm>
          <a:custGeom>
            <a:avLst/>
            <a:gdLst/>
            <a:ahLst/>
            <a:cxnLst/>
            <a:rect l="l" t="t" r="r" b="b"/>
            <a:pathLst>
              <a:path w="5504815" h="368935">
                <a:moveTo>
                  <a:pt x="5504688" y="0"/>
                </a:moveTo>
                <a:lnTo>
                  <a:pt x="0" y="0"/>
                </a:lnTo>
                <a:lnTo>
                  <a:pt x="0" y="368807"/>
                </a:lnTo>
                <a:lnTo>
                  <a:pt x="5504688" y="368807"/>
                </a:lnTo>
                <a:lnTo>
                  <a:pt x="5504688" y="0"/>
                </a:lnTo>
                <a:close/>
              </a:path>
            </a:pathLst>
          </a:custGeom>
          <a:solidFill>
            <a:srgbClr val="ACCAF8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1082141" y="2060828"/>
            <a:ext cx="339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latin typeface="Arial"/>
                <a:cs typeface="Arial"/>
              </a:rPr>
              <a:t>#1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25">
                <a:latin typeface="Arial MT"/>
                <a:cs typeface="Arial MT"/>
              </a:rPr>
              <a:t>USA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845070" y="1883689"/>
            <a:ext cx="820419" cy="1183005"/>
          </a:xfrm>
          <a:custGeom>
            <a:avLst/>
            <a:gdLst/>
            <a:ahLst/>
            <a:cxnLst/>
            <a:rect l="l" t="t" r="r" b="b"/>
            <a:pathLst>
              <a:path w="820419" h="1183005">
                <a:moveTo>
                  <a:pt x="382447" y="846213"/>
                </a:moveTo>
                <a:lnTo>
                  <a:pt x="367995" y="843178"/>
                </a:lnTo>
                <a:lnTo>
                  <a:pt x="353796" y="838454"/>
                </a:lnTo>
                <a:lnTo>
                  <a:pt x="340118" y="832446"/>
                </a:lnTo>
                <a:lnTo>
                  <a:pt x="327228" y="825538"/>
                </a:lnTo>
                <a:lnTo>
                  <a:pt x="305473" y="828052"/>
                </a:lnTo>
                <a:lnTo>
                  <a:pt x="256489" y="821905"/>
                </a:lnTo>
                <a:lnTo>
                  <a:pt x="202958" y="794016"/>
                </a:lnTo>
                <a:lnTo>
                  <a:pt x="171208" y="759383"/>
                </a:lnTo>
                <a:lnTo>
                  <a:pt x="169824" y="759383"/>
                </a:lnTo>
                <a:lnTo>
                  <a:pt x="167055" y="758012"/>
                </a:lnTo>
                <a:lnTo>
                  <a:pt x="165684" y="758012"/>
                </a:lnTo>
                <a:lnTo>
                  <a:pt x="0" y="1083246"/>
                </a:lnTo>
                <a:lnTo>
                  <a:pt x="139446" y="1051547"/>
                </a:lnTo>
                <a:lnTo>
                  <a:pt x="209867" y="1182471"/>
                </a:lnTo>
                <a:lnTo>
                  <a:pt x="382447" y="846213"/>
                </a:lnTo>
                <a:close/>
              </a:path>
              <a:path w="820419" h="1183005">
                <a:moveTo>
                  <a:pt x="809091" y="401078"/>
                </a:moveTo>
                <a:lnTo>
                  <a:pt x="806818" y="378942"/>
                </a:lnTo>
                <a:lnTo>
                  <a:pt x="800277" y="358355"/>
                </a:lnTo>
                <a:lnTo>
                  <a:pt x="789863" y="339839"/>
                </a:lnTo>
                <a:lnTo>
                  <a:pt x="775944" y="323900"/>
                </a:lnTo>
                <a:lnTo>
                  <a:pt x="782358" y="303593"/>
                </a:lnTo>
                <a:lnTo>
                  <a:pt x="784745" y="282384"/>
                </a:lnTo>
                <a:lnTo>
                  <a:pt x="782739" y="260921"/>
                </a:lnTo>
                <a:lnTo>
                  <a:pt x="775944" y="239839"/>
                </a:lnTo>
                <a:lnTo>
                  <a:pt x="766178" y="222338"/>
                </a:lnTo>
                <a:lnTo>
                  <a:pt x="753681" y="207276"/>
                </a:lnTo>
                <a:lnTo>
                  <a:pt x="738860" y="195072"/>
                </a:lnTo>
                <a:lnTo>
                  <a:pt x="722096" y="186093"/>
                </a:lnTo>
                <a:lnTo>
                  <a:pt x="719493" y="167576"/>
                </a:lnTo>
                <a:lnTo>
                  <a:pt x="717892" y="162661"/>
                </a:lnTo>
                <a:lnTo>
                  <a:pt x="713651" y="149567"/>
                </a:lnTo>
                <a:lnTo>
                  <a:pt x="704430" y="132600"/>
                </a:lnTo>
                <a:lnTo>
                  <a:pt x="691730" y="117182"/>
                </a:lnTo>
                <a:lnTo>
                  <a:pt x="674192" y="102933"/>
                </a:lnTo>
                <a:lnTo>
                  <a:pt x="654964" y="93205"/>
                </a:lnTo>
                <a:lnTo>
                  <a:pt x="640638" y="89496"/>
                </a:lnTo>
                <a:lnTo>
                  <a:pt x="640638" y="401078"/>
                </a:lnTo>
                <a:lnTo>
                  <a:pt x="635762" y="449313"/>
                </a:lnTo>
                <a:lnTo>
                  <a:pt x="621766" y="494144"/>
                </a:lnTo>
                <a:lnTo>
                  <a:pt x="599643" y="534657"/>
                </a:lnTo>
                <a:lnTo>
                  <a:pt x="570395" y="569899"/>
                </a:lnTo>
                <a:lnTo>
                  <a:pt x="535000" y="598944"/>
                </a:lnTo>
                <a:lnTo>
                  <a:pt x="494436" y="620852"/>
                </a:lnTo>
                <a:lnTo>
                  <a:pt x="449707" y="634669"/>
                </a:lnTo>
                <a:lnTo>
                  <a:pt x="401777" y="639495"/>
                </a:lnTo>
                <a:lnTo>
                  <a:pt x="353860" y="634669"/>
                </a:lnTo>
                <a:lnTo>
                  <a:pt x="309118" y="620852"/>
                </a:lnTo>
                <a:lnTo>
                  <a:pt x="268566" y="598944"/>
                </a:lnTo>
                <a:lnTo>
                  <a:pt x="233159" y="569899"/>
                </a:lnTo>
                <a:lnTo>
                  <a:pt x="203911" y="534657"/>
                </a:lnTo>
                <a:lnTo>
                  <a:pt x="181800" y="494144"/>
                </a:lnTo>
                <a:lnTo>
                  <a:pt x="167805" y="449313"/>
                </a:lnTo>
                <a:lnTo>
                  <a:pt x="162915" y="401078"/>
                </a:lnTo>
                <a:lnTo>
                  <a:pt x="167805" y="352856"/>
                </a:lnTo>
                <a:lnTo>
                  <a:pt x="181800" y="308013"/>
                </a:lnTo>
                <a:lnTo>
                  <a:pt x="203911" y="267500"/>
                </a:lnTo>
                <a:lnTo>
                  <a:pt x="233159" y="232257"/>
                </a:lnTo>
                <a:lnTo>
                  <a:pt x="268566" y="203212"/>
                </a:lnTo>
                <a:lnTo>
                  <a:pt x="309118" y="181317"/>
                </a:lnTo>
                <a:lnTo>
                  <a:pt x="353555" y="167576"/>
                </a:lnTo>
                <a:lnTo>
                  <a:pt x="352945" y="167576"/>
                </a:lnTo>
                <a:lnTo>
                  <a:pt x="401777" y="162661"/>
                </a:lnTo>
                <a:lnTo>
                  <a:pt x="450608" y="167576"/>
                </a:lnTo>
                <a:lnTo>
                  <a:pt x="449999" y="167576"/>
                </a:lnTo>
                <a:lnTo>
                  <a:pt x="494436" y="181317"/>
                </a:lnTo>
                <a:lnTo>
                  <a:pt x="535000" y="203212"/>
                </a:lnTo>
                <a:lnTo>
                  <a:pt x="570395" y="232257"/>
                </a:lnTo>
                <a:lnTo>
                  <a:pt x="599643" y="267500"/>
                </a:lnTo>
                <a:lnTo>
                  <a:pt x="621766" y="308013"/>
                </a:lnTo>
                <a:lnTo>
                  <a:pt x="635762" y="352856"/>
                </a:lnTo>
                <a:lnTo>
                  <a:pt x="640638" y="401078"/>
                </a:lnTo>
                <a:lnTo>
                  <a:pt x="640638" y="89496"/>
                </a:lnTo>
                <a:lnTo>
                  <a:pt x="634453" y="87884"/>
                </a:lnTo>
                <a:lnTo>
                  <a:pt x="613029" y="86817"/>
                </a:lnTo>
                <a:lnTo>
                  <a:pt x="603745" y="68072"/>
                </a:lnTo>
                <a:lnTo>
                  <a:pt x="573811" y="37795"/>
                </a:lnTo>
                <a:lnTo>
                  <a:pt x="534606" y="22136"/>
                </a:lnTo>
                <a:lnTo>
                  <a:pt x="515175" y="20332"/>
                </a:lnTo>
                <a:lnTo>
                  <a:pt x="495985" y="22136"/>
                </a:lnTo>
                <a:lnTo>
                  <a:pt x="477723" y="27559"/>
                </a:lnTo>
                <a:lnTo>
                  <a:pt x="462445" y="16281"/>
                </a:lnTo>
                <a:lnTo>
                  <a:pt x="445617" y="7581"/>
                </a:lnTo>
                <a:lnTo>
                  <a:pt x="427240" y="1981"/>
                </a:lnTo>
                <a:lnTo>
                  <a:pt x="407301" y="0"/>
                </a:lnTo>
                <a:lnTo>
                  <a:pt x="385127" y="2260"/>
                </a:lnTo>
                <a:lnTo>
                  <a:pt x="364502" y="8788"/>
                </a:lnTo>
                <a:lnTo>
                  <a:pt x="345948" y="19189"/>
                </a:lnTo>
                <a:lnTo>
                  <a:pt x="329984" y="33070"/>
                </a:lnTo>
                <a:lnTo>
                  <a:pt x="309638" y="26682"/>
                </a:lnTo>
                <a:lnTo>
                  <a:pt x="288391" y="24295"/>
                </a:lnTo>
                <a:lnTo>
                  <a:pt x="266877" y="26289"/>
                </a:lnTo>
                <a:lnTo>
                  <a:pt x="245757" y="33070"/>
                </a:lnTo>
                <a:lnTo>
                  <a:pt x="228219" y="42837"/>
                </a:lnTo>
                <a:lnTo>
                  <a:pt x="213144" y="55295"/>
                </a:lnTo>
                <a:lnTo>
                  <a:pt x="200914" y="70091"/>
                </a:lnTo>
                <a:lnTo>
                  <a:pt x="191909" y="86817"/>
                </a:lnTo>
                <a:lnTo>
                  <a:pt x="173355" y="89433"/>
                </a:lnTo>
                <a:lnTo>
                  <a:pt x="138328" y="104482"/>
                </a:lnTo>
                <a:lnTo>
                  <a:pt x="108623" y="134696"/>
                </a:lnTo>
                <a:lnTo>
                  <a:pt x="93560" y="174358"/>
                </a:lnTo>
                <a:lnTo>
                  <a:pt x="92506" y="195745"/>
                </a:lnTo>
                <a:lnTo>
                  <a:pt x="73710" y="205003"/>
                </a:lnTo>
                <a:lnTo>
                  <a:pt x="43383" y="234886"/>
                </a:lnTo>
                <a:lnTo>
                  <a:pt x="27698" y="274015"/>
                </a:lnTo>
                <a:lnTo>
                  <a:pt x="25882" y="293408"/>
                </a:lnTo>
                <a:lnTo>
                  <a:pt x="27698" y="312559"/>
                </a:lnTo>
                <a:lnTo>
                  <a:pt x="33134" y="330796"/>
                </a:lnTo>
                <a:lnTo>
                  <a:pt x="21831" y="346036"/>
                </a:lnTo>
                <a:lnTo>
                  <a:pt x="13119" y="362839"/>
                </a:lnTo>
                <a:lnTo>
                  <a:pt x="7505" y="381177"/>
                </a:lnTo>
                <a:lnTo>
                  <a:pt x="5524" y="401078"/>
                </a:lnTo>
                <a:lnTo>
                  <a:pt x="7785" y="423214"/>
                </a:lnTo>
                <a:lnTo>
                  <a:pt x="14325" y="443801"/>
                </a:lnTo>
                <a:lnTo>
                  <a:pt x="24739" y="462318"/>
                </a:lnTo>
                <a:lnTo>
                  <a:pt x="38658" y="478256"/>
                </a:lnTo>
                <a:lnTo>
                  <a:pt x="32245" y="498563"/>
                </a:lnTo>
                <a:lnTo>
                  <a:pt x="29857" y="519772"/>
                </a:lnTo>
                <a:lnTo>
                  <a:pt x="31864" y="541235"/>
                </a:lnTo>
                <a:lnTo>
                  <a:pt x="38658" y="562317"/>
                </a:lnTo>
                <a:lnTo>
                  <a:pt x="48425" y="579831"/>
                </a:lnTo>
                <a:lnTo>
                  <a:pt x="60921" y="594880"/>
                </a:lnTo>
                <a:lnTo>
                  <a:pt x="75742" y="607085"/>
                </a:lnTo>
                <a:lnTo>
                  <a:pt x="92506" y="616064"/>
                </a:lnTo>
                <a:lnTo>
                  <a:pt x="95148" y="634669"/>
                </a:lnTo>
                <a:lnTo>
                  <a:pt x="122872" y="684974"/>
                </a:lnTo>
                <a:lnTo>
                  <a:pt x="159639" y="708914"/>
                </a:lnTo>
                <a:lnTo>
                  <a:pt x="201574" y="715289"/>
                </a:lnTo>
                <a:lnTo>
                  <a:pt x="210858" y="734047"/>
                </a:lnTo>
                <a:lnTo>
                  <a:pt x="240804" y="764324"/>
                </a:lnTo>
                <a:lnTo>
                  <a:pt x="279996" y="779970"/>
                </a:lnTo>
                <a:lnTo>
                  <a:pt x="299440" y="781786"/>
                </a:lnTo>
                <a:lnTo>
                  <a:pt x="318617" y="779970"/>
                </a:lnTo>
                <a:lnTo>
                  <a:pt x="336892" y="774547"/>
                </a:lnTo>
                <a:lnTo>
                  <a:pt x="352158" y="785837"/>
                </a:lnTo>
                <a:lnTo>
                  <a:pt x="368985" y="794537"/>
                </a:lnTo>
                <a:lnTo>
                  <a:pt x="387362" y="800125"/>
                </a:lnTo>
                <a:lnTo>
                  <a:pt x="407301" y="802106"/>
                </a:lnTo>
                <a:lnTo>
                  <a:pt x="429475" y="799846"/>
                </a:lnTo>
                <a:lnTo>
                  <a:pt x="450100" y="793330"/>
                </a:lnTo>
                <a:lnTo>
                  <a:pt x="468655" y="782929"/>
                </a:lnTo>
                <a:lnTo>
                  <a:pt x="478282" y="774547"/>
                </a:lnTo>
                <a:lnTo>
                  <a:pt x="484619" y="769035"/>
                </a:lnTo>
                <a:lnTo>
                  <a:pt x="504964" y="775436"/>
                </a:lnTo>
                <a:lnTo>
                  <a:pt x="526211" y="777824"/>
                </a:lnTo>
                <a:lnTo>
                  <a:pt x="547725" y="775817"/>
                </a:lnTo>
                <a:lnTo>
                  <a:pt x="586384" y="759282"/>
                </a:lnTo>
                <a:lnTo>
                  <a:pt x="613689" y="732015"/>
                </a:lnTo>
                <a:lnTo>
                  <a:pt x="622693" y="715289"/>
                </a:lnTo>
                <a:lnTo>
                  <a:pt x="641248" y="712685"/>
                </a:lnTo>
                <a:lnTo>
                  <a:pt x="676275" y="697649"/>
                </a:lnTo>
                <a:lnTo>
                  <a:pt x="705980" y="667461"/>
                </a:lnTo>
                <a:lnTo>
                  <a:pt x="721042" y="627799"/>
                </a:lnTo>
                <a:lnTo>
                  <a:pt x="722096" y="606425"/>
                </a:lnTo>
                <a:lnTo>
                  <a:pt x="740892" y="597154"/>
                </a:lnTo>
                <a:lnTo>
                  <a:pt x="771220" y="567270"/>
                </a:lnTo>
                <a:lnTo>
                  <a:pt x="786904" y="528142"/>
                </a:lnTo>
                <a:lnTo>
                  <a:pt x="788720" y="508749"/>
                </a:lnTo>
                <a:lnTo>
                  <a:pt x="786904" y="489597"/>
                </a:lnTo>
                <a:lnTo>
                  <a:pt x="781469" y="471360"/>
                </a:lnTo>
                <a:lnTo>
                  <a:pt x="792772" y="456704"/>
                </a:lnTo>
                <a:lnTo>
                  <a:pt x="801497" y="439839"/>
                </a:lnTo>
                <a:lnTo>
                  <a:pt x="807097" y="421170"/>
                </a:lnTo>
                <a:lnTo>
                  <a:pt x="809091" y="401078"/>
                </a:lnTo>
                <a:close/>
              </a:path>
              <a:path w="820419" h="1183005">
                <a:moveTo>
                  <a:pt x="820127" y="1080490"/>
                </a:moveTo>
                <a:lnTo>
                  <a:pt x="644779" y="766279"/>
                </a:lnTo>
                <a:lnTo>
                  <a:pt x="632612" y="779957"/>
                </a:lnTo>
                <a:lnTo>
                  <a:pt x="618896" y="791946"/>
                </a:lnTo>
                <a:lnTo>
                  <a:pt x="572058" y="815809"/>
                </a:lnTo>
                <a:lnTo>
                  <a:pt x="526046" y="822782"/>
                </a:lnTo>
                <a:lnTo>
                  <a:pt x="494284" y="820026"/>
                </a:lnTo>
                <a:lnTo>
                  <a:pt x="478256" y="829538"/>
                </a:lnTo>
                <a:lnTo>
                  <a:pt x="461327" y="837247"/>
                </a:lnTo>
                <a:lnTo>
                  <a:pt x="443611" y="842899"/>
                </a:lnTo>
                <a:lnTo>
                  <a:pt x="425246" y="846213"/>
                </a:lnTo>
                <a:lnTo>
                  <a:pt x="607504" y="1174203"/>
                </a:lnTo>
                <a:lnTo>
                  <a:pt x="679297" y="1057059"/>
                </a:lnTo>
                <a:lnTo>
                  <a:pt x="820127" y="1080490"/>
                </a:lnTo>
                <a:close/>
              </a:path>
            </a:pathLst>
          </a:custGeom>
          <a:solidFill>
            <a:srgbClr val="FFD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86472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GM</a:t>
            </a:r>
            <a:r>
              <a:rPr dirty="0" spc="-40"/>
              <a:t> </a:t>
            </a:r>
            <a:r>
              <a:rPr dirty="0"/>
              <a:t>is</a:t>
            </a:r>
            <a:r>
              <a:rPr dirty="0" spc="-35"/>
              <a:t> </a:t>
            </a:r>
            <a:r>
              <a:rPr dirty="0"/>
              <a:t>also</a:t>
            </a:r>
            <a:r>
              <a:rPr dirty="0" spc="-35"/>
              <a:t> </a:t>
            </a:r>
            <a:r>
              <a:rPr dirty="0"/>
              <a:t>greatly</a:t>
            </a:r>
            <a:r>
              <a:rPr dirty="0" spc="-40"/>
              <a:t> </a:t>
            </a:r>
            <a:r>
              <a:rPr dirty="0"/>
              <a:t>positioned</a:t>
            </a:r>
            <a:r>
              <a:rPr dirty="0" spc="-45"/>
              <a:t> </a:t>
            </a:r>
            <a:r>
              <a:rPr dirty="0"/>
              <a:t>for</a:t>
            </a:r>
            <a:r>
              <a:rPr dirty="0" spc="-35"/>
              <a:t> </a:t>
            </a:r>
            <a:r>
              <a:rPr dirty="0"/>
              <a:t>growth</a:t>
            </a:r>
            <a:r>
              <a:rPr dirty="0" spc="-50"/>
              <a:t> </a:t>
            </a:r>
            <a:r>
              <a:rPr dirty="0"/>
              <a:t>as</a:t>
            </a:r>
            <a:r>
              <a:rPr dirty="0" spc="-35"/>
              <a:t> </a:t>
            </a:r>
            <a:r>
              <a:rPr dirty="0"/>
              <a:t>a</a:t>
            </a:r>
            <a:r>
              <a:rPr dirty="0" spc="-35"/>
              <a:t> </a:t>
            </a:r>
            <a:r>
              <a:rPr dirty="0"/>
              <a:t>share</a:t>
            </a:r>
            <a:r>
              <a:rPr dirty="0" spc="-45"/>
              <a:t> </a:t>
            </a:r>
            <a:r>
              <a:rPr dirty="0"/>
              <a:t>leader</a:t>
            </a:r>
            <a:r>
              <a:rPr dirty="0" spc="-45"/>
              <a:t> </a:t>
            </a:r>
            <a:r>
              <a:rPr dirty="0"/>
              <a:t>in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world’s</a:t>
            </a:r>
            <a:r>
              <a:rPr dirty="0" spc="-30"/>
              <a:t> </a:t>
            </a:r>
            <a:r>
              <a:rPr dirty="0"/>
              <a:t>largest</a:t>
            </a:r>
            <a:r>
              <a:rPr dirty="0" spc="-55"/>
              <a:t> </a:t>
            </a:r>
            <a:r>
              <a:rPr dirty="0" spc="-10"/>
              <a:t>markets</a:t>
            </a:r>
          </a:p>
          <a:p>
            <a:pPr marL="12700">
              <a:lnSpc>
                <a:spcPts val="2280"/>
              </a:lnSpc>
            </a:pPr>
            <a:r>
              <a:rPr dirty="0"/>
              <a:t>and</a:t>
            </a:r>
            <a:r>
              <a:rPr dirty="0" spc="-30"/>
              <a:t> </a:t>
            </a:r>
            <a:r>
              <a:rPr dirty="0"/>
              <a:t>is</a:t>
            </a:r>
            <a:r>
              <a:rPr dirty="0" spc="-15"/>
              <a:t> </a:t>
            </a:r>
            <a:r>
              <a:rPr dirty="0"/>
              <a:t>strong</a:t>
            </a:r>
            <a:r>
              <a:rPr dirty="0" spc="-55"/>
              <a:t> </a:t>
            </a:r>
            <a:r>
              <a:rPr dirty="0"/>
              <a:t>within</a:t>
            </a:r>
            <a:r>
              <a:rPr dirty="0" spc="-25"/>
              <a:t> </a:t>
            </a:r>
            <a:r>
              <a:rPr dirty="0"/>
              <a:t>capacity</a:t>
            </a:r>
            <a:r>
              <a:rPr dirty="0" spc="-55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/>
              <a:t>supply</a:t>
            </a:r>
            <a:r>
              <a:rPr dirty="0" spc="-40"/>
              <a:t> </a:t>
            </a:r>
            <a:r>
              <a:rPr dirty="0"/>
              <a:t>chain</a:t>
            </a:r>
            <a:r>
              <a:rPr dirty="0" spc="-30"/>
              <a:t> </a:t>
            </a:r>
            <a:r>
              <a:rPr dirty="0"/>
              <a:t>management</a:t>
            </a:r>
            <a:r>
              <a:rPr dirty="0" spc="-60"/>
              <a:t> </a:t>
            </a:r>
            <a:r>
              <a:rPr dirty="0"/>
              <a:t>as</a:t>
            </a:r>
            <a:r>
              <a:rPr dirty="0" spc="-25"/>
              <a:t> </a:t>
            </a:r>
            <a:r>
              <a:rPr dirty="0"/>
              <a:t>well</a:t>
            </a:r>
            <a:r>
              <a:rPr dirty="0" spc="-15"/>
              <a:t> </a:t>
            </a:r>
            <a:r>
              <a:rPr dirty="0"/>
              <a:t>as</a:t>
            </a:r>
            <a:r>
              <a:rPr dirty="0" spc="-35"/>
              <a:t> </a:t>
            </a:r>
            <a:r>
              <a:rPr dirty="0"/>
              <a:t>product</a:t>
            </a:r>
            <a:r>
              <a:rPr dirty="0" spc="-65"/>
              <a:t> </a:t>
            </a:r>
            <a:r>
              <a:rPr dirty="0" spc="-10"/>
              <a:t>design</a:t>
            </a:r>
          </a:p>
        </p:txBody>
      </p:sp>
      <p:sp>
        <p:nvSpPr>
          <p:cNvPr id="23" name="object 23" descr=""/>
          <p:cNvSpPr txBox="1"/>
          <p:nvPr/>
        </p:nvSpPr>
        <p:spPr>
          <a:xfrm>
            <a:off x="574649" y="5899505"/>
            <a:ext cx="8905240" cy="39052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score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above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250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considered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as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adequate,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score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above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350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considered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as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good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very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good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Statista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(2019b,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22),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MarketLine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57),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Hancock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(2019,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Financial</a:t>
            </a:r>
            <a:r>
              <a:rPr dirty="0" sz="1000" spc="-25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Times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General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motors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(2019b),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Henke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(2017,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Planning</a:t>
            </a:r>
            <a:r>
              <a:rPr dirty="0" sz="1000" spc="-25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Perspectives</a:t>
            </a:r>
            <a:r>
              <a:rPr dirty="0" sz="1000" spc="-40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Inc.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937752" y="1871853"/>
            <a:ext cx="265938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8120" indent="-1854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98120" algn="l"/>
              </a:tabLst>
            </a:pPr>
            <a:r>
              <a:rPr dirty="0" sz="1200" b="1">
                <a:latin typeface="Arial"/>
                <a:cs typeface="Arial"/>
              </a:rPr>
              <a:t>High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R&amp;D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spending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35">
                <a:latin typeface="Arial MT"/>
                <a:cs typeface="Arial MT"/>
              </a:rPr>
              <a:t>in</a:t>
            </a:r>
            <a:endParaRPr sz="1200">
              <a:latin typeface="Arial MT"/>
              <a:cs typeface="Arial MT"/>
            </a:endParaRPr>
          </a:p>
          <a:p>
            <a:pPr marL="19812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autonomous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and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electric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vehicles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"/>
              <a:cs typeface="Arial"/>
            </a:endParaRPr>
          </a:p>
          <a:p>
            <a:pPr marL="198120" marR="292735" indent="-186055">
              <a:lnSpc>
                <a:spcPct val="100000"/>
              </a:lnSpc>
              <a:buChar char="•"/>
              <a:tabLst>
                <a:tab pos="198120" algn="l"/>
              </a:tabLst>
            </a:pPr>
            <a:r>
              <a:rPr dirty="0" sz="1200">
                <a:latin typeface="Arial MT"/>
                <a:cs typeface="Arial MT"/>
              </a:rPr>
              <a:t>R&amp;D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spending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show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positive </a:t>
            </a:r>
            <a:r>
              <a:rPr dirty="0" sz="1200" b="1">
                <a:latin typeface="Arial"/>
                <a:cs typeface="Arial"/>
              </a:rPr>
              <a:t>correlation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with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revenues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and </a:t>
            </a:r>
            <a:r>
              <a:rPr dirty="0" sz="1200" b="1">
                <a:latin typeface="Arial"/>
                <a:cs typeface="Arial"/>
              </a:rPr>
              <a:t>customer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satisfaction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052698" y="1937130"/>
            <a:ext cx="277558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8120" marR="15240" indent="-18605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98120" algn="l"/>
              </a:tabLst>
            </a:pPr>
            <a:r>
              <a:rPr dirty="0" sz="1200" b="1">
                <a:latin typeface="Arial"/>
                <a:cs typeface="Arial"/>
              </a:rPr>
              <a:t>Greatly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positioned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for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growth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the </a:t>
            </a:r>
            <a:r>
              <a:rPr dirty="0" sz="1200">
                <a:latin typeface="Arial MT"/>
                <a:cs typeface="Arial MT"/>
              </a:rPr>
              <a:t>largest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car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markets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world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 MT"/>
              <a:buChar char="•"/>
            </a:pPr>
            <a:endParaRPr sz="1200">
              <a:latin typeface="Arial MT"/>
              <a:cs typeface="Arial MT"/>
            </a:endParaRPr>
          </a:p>
          <a:p>
            <a:pPr marL="198120" marR="5080" indent="-186055">
              <a:lnSpc>
                <a:spcPct val="100000"/>
              </a:lnSpc>
              <a:buFont typeface="Arial MT"/>
              <a:buChar char="•"/>
              <a:tabLst>
                <a:tab pos="198120" algn="l"/>
              </a:tabLst>
            </a:pPr>
            <a:r>
              <a:rPr dirty="0" sz="1200" b="1">
                <a:latin typeface="Arial"/>
                <a:cs typeface="Arial"/>
              </a:rPr>
              <a:t>Largest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foreign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automaker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China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maintains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numerous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0" b="1">
                <a:latin typeface="Arial"/>
                <a:cs typeface="Arial"/>
              </a:rPr>
              <a:t>very </a:t>
            </a:r>
            <a:r>
              <a:rPr dirty="0" sz="1200" b="1">
                <a:latin typeface="Arial"/>
                <a:cs typeface="Arial"/>
              </a:rPr>
              <a:t>successful</a:t>
            </a:r>
            <a:r>
              <a:rPr dirty="0" sz="1200" spc="-6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joint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ventures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6196584" y="2404872"/>
            <a:ext cx="2677795" cy="581025"/>
            <a:chOff x="6196584" y="2404872"/>
            <a:chExt cx="2677795" cy="581025"/>
          </a:xfrm>
        </p:grpSpPr>
        <p:sp>
          <p:nvSpPr>
            <p:cNvPr id="27" name="object 27" descr=""/>
            <p:cNvSpPr/>
            <p:nvPr/>
          </p:nvSpPr>
          <p:spPr>
            <a:xfrm>
              <a:off x="6394704" y="2404871"/>
              <a:ext cx="2281555" cy="576580"/>
            </a:xfrm>
            <a:custGeom>
              <a:avLst/>
              <a:gdLst/>
              <a:ahLst/>
              <a:cxnLst/>
              <a:rect l="l" t="t" r="r" b="b"/>
              <a:pathLst>
                <a:path w="2281554" h="576580">
                  <a:moveTo>
                    <a:pt x="495300" y="88392"/>
                  </a:moveTo>
                  <a:lnTo>
                    <a:pt x="0" y="88392"/>
                  </a:lnTo>
                  <a:lnTo>
                    <a:pt x="0" y="576072"/>
                  </a:lnTo>
                  <a:lnTo>
                    <a:pt x="495300" y="576072"/>
                  </a:lnTo>
                  <a:lnTo>
                    <a:pt x="495300" y="88392"/>
                  </a:lnTo>
                  <a:close/>
                </a:path>
                <a:path w="2281554" h="576580">
                  <a:moveTo>
                    <a:pt x="1388364" y="36576"/>
                  </a:moveTo>
                  <a:lnTo>
                    <a:pt x="893064" y="36576"/>
                  </a:lnTo>
                  <a:lnTo>
                    <a:pt x="893064" y="576072"/>
                  </a:lnTo>
                  <a:lnTo>
                    <a:pt x="1388364" y="576072"/>
                  </a:lnTo>
                  <a:lnTo>
                    <a:pt x="1388364" y="36576"/>
                  </a:lnTo>
                  <a:close/>
                </a:path>
                <a:path w="2281554" h="576580">
                  <a:moveTo>
                    <a:pt x="2281428" y="0"/>
                  </a:moveTo>
                  <a:lnTo>
                    <a:pt x="1784604" y="0"/>
                  </a:lnTo>
                  <a:lnTo>
                    <a:pt x="1784604" y="576072"/>
                  </a:lnTo>
                  <a:lnTo>
                    <a:pt x="2281428" y="576072"/>
                  </a:lnTo>
                  <a:lnTo>
                    <a:pt x="2281428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196584" y="2980944"/>
              <a:ext cx="2677795" cy="0"/>
            </a:xfrm>
            <a:custGeom>
              <a:avLst/>
              <a:gdLst/>
              <a:ahLst/>
              <a:cxnLst/>
              <a:rect l="l" t="t" r="r" b="b"/>
              <a:pathLst>
                <a:path w="2677795" h="0">
                  <a:moveTo>
                    <a:pt x="0" y="0"/>
                  </a:moveTo>
                  <a:lnTo>
                    <a:pt x="267766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 descr=""/>
          <p:cNvGrpSpPr/>
          <p:nvPr/>
        </p:nvGrpSpPr>
        <p:grpSpPr>
          <a:xfrm>
            <a:off x="6633718" y="2017522"/>
            <a:ext cx="1830705" cy="254635"/>
            <a:chOff x="6633718" y="2017522"/>
            <a:chExt cx="1830705" cy="254635"/>
          </a:xfrm>
        </p:grpSpPr>
        <p:sp>
          <p:nvSpPr>
            <p:cNvPr id="30" name="object 30" descr=""/>
            <p:cNvSpPr/>
            <p:nvPr/>
          </p:nvSpPr>
          <p:spPr>
            <a:xfrm>
              <a:off x="6640068" y="2060448"/>
              <a:ext cx="855980" cy="205104"/>
            </a:xfrm>
            <a:custGeom>
              <a:avLst/>
              <a:gdLst/>
              <a:ahLst/>
              <a:cxnLst/>
              <a:rect l="l" t="t" r="r" b="b"/>
              <a:pathLst>
                <a:path w="855979" h="205105">
                  <a:moveTo>
                    <a:pt x="0" y="204850"/>
                  </a:moveTo>
                  <a:lnTo>
                    <a:pt x="0" y="0"/>
                  </a:lnTo>
                </a:path>
                <a:path w="855979" h="205105">
                  <a:moveTo>
                    <a:pt x="0" y="0"/>
                  </a:moveTo>
                  <a:lnTo>
                    <a:pt x="855599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8456" y="2060448"/>
              <a:ext cx="76200" cy="15240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8096" y="2023872"/>
              <a:ext cx="76200" cy="152400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7572756" y="2023872"/>
              <a:ext cx="854075" cy="189230"/>
            </a:xfrm>
            <a:custGeom>
              <a:avLst/>
              <a:gdLst/>
              <a:ahLst/>
              <a:cxnLst/>
              <a:rect l="l" t="t" r="r" b="b"/>
              <a:pathLst>
                <a:path w="854075" h="189230">
                  <a:moveTo>
                    <a:pt x="0" y="188975"/>
                  </a:moveTo>
                  <a:lnTo>
                    <a:pt x="0" y="0"/>
                  </a:lnTo>
                </a:path>
                <a:path w="854075" h="189230">
                  <a:moveTo>
                    <a:pt x="0" y="0"/>
                  </a:moveTo>
                  <a:lnTo>
                    <a:pt x="854075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6523735" y="2268982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6.6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417689" y="2216658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7.3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310118" y="2180082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7.8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6790753" y="1927669"/>
            <a:ext cx="555625" cy="268605"/>
            <a:chOff x="6790753" y="1927669"/>
            <a:chExt cx="555625" cy="268605"/>
          </a:xfrm>
        </p:grpSpPr>
        <p:sp>
          <p:nvSpPr>
            <p:cNvPr id="38" name="object 38" descr=""/>
            <p:cNvSpPr/>
            <p:nvPr/>
          </p:nvSpPr>
          <p:spPr>
            <a:xfrm>
              <a:off x="6795516" y="1932432"/>
              <a:ext cx="546100" cy="259079"/>
            </a:xfrm>
            <a:custGeom>
              <a:avLst/>
              <a:gdLst/>
              <a:ahLst/>
              <a:cxnLst/>
              <a:rect l="l" t="t" r="r" b="b"/>
              <a:pathLst>
                <a:path w="546100" h="259080">
                  <a:moveTo>
                    <a:pt x="272795" y="0"/>
                  </a:moveTo>
                  <a:lnTo>
                    <a:pt x="210258" y="3423"/>
                  </a:lnTo>
                  <a:lnTo>
                    <a:pt x="152844" y="13173"/>
                  </a:lnTo>
                  <a:lnTo>
                    <a:pt x="102192" y="28471"/>
                  </a:lnTo>
                  <a:lnTo>
                    <a:pt x="59942" y="48536"/>
                  </a:lnTo>
                  <a:lnTo>
                    <a:pt x="27734" y="72589"/>
                  </a:lnTo>
                  <a:lnTo>
                    <a:pt x="0" y="129539"/>
                  </a:lnTo>
                  <a:lnTo>
                    <a:pt x="7206" y="159229"/>
                  </a:lnTo>
                  <a:lnTo>
                    <a:pt x="59942" y="210543"/>
                  </a:lnTo>
                  <a:lnTo>
                    <a:pt x="102192" y="230608"/>
                  </a:lnTo>
                  <a:lnTo>
                    <a:pt x="152844" y="245906"/>
                  </a:lnTo>
                  <a:lnTo>
                    <a:pt x="210258" y="255656"/>
                  </a:lnTo>
                  <a:lnTo>
                    <a:pt x="272795" y="259079"/>
                  </a:lnTo>
                  <a:lnTo>
                    <a:pt x="335333" y="255656"/>
                  </a:lnTo>
                  <a:lnTo>
                    <a:pt x="392747" y="245906"/>
                  </a:lnTo>
                  <a:lnTo>
                    <a:pt x="443399" y="230608"/>
                  </a:lnTo>
                  <a:lnTo>
                    <a:pt x="485649" y="210543"/>
                  </a:lnTo>
                  <a:lnTo>
                    <a:pt x="517857" y="186490"/>
                  </a:lnTo>
                  <a:lnTo>
                    <a:pt x="545591" y="129539"/>
                  </a:lnTo>
                  <a:lnTo>
                    <a:pt x="538385" y="99850"/>
                  </a:lnTo>
                  <a:lnTo>
                    <a:pt x="485649" y="48536"/>
                  </a:lnTo>
                  <a:lnTo>
                    <a:pt x="443399" y="28471"/>
                  </a:lnTo>
                  <a:lnTo>
                    <a:pt x="392747" y="13173"/>
                  </a:lnTo>
                  <a:lnTo>
                    <a:pt x="335333" y="3423"/>
                  </a:lnTo>
                  <a:lnTo>
                    <a:pt x="2727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795516" y="1932432"/>
              <a:ext cx="546100" cy="259079"/>
            </a:xfrm>
            <a:custGeom>
              <a:avLst/>
              <a:gdLst/>
              <a:ahLst/>
              <a:cxnLst/>
              <a:rect l="l" t="t" r="r" b="b"/>
              <a:pathLst>
                <a:path w="546100" h="259080">
                  <a:moveTo>
                    <a:pt x="0" y="129539"/>
                  </a:moveTo>
                  <a:lnTo>
                    <a:pt x="27734" y="72589"/>
                  </a:lnTo>
                  <a:lnTo>
                    <a:pt x="59942" y="48536"/>
                  </a:lnTo>
                  <a:lnTo>
                    <a:pt x="102192" y="28471"/>
                  </a:lnTo>
                  <a:lnTo>
                    <a:pt x="152844" y="13173"/>
                  </a:lnTo>
                  <a:lnTo>
                    <a:pt x="210258" y="3423"/>
                  </a:lnTo>
                  <a:lnTo>
                    <a:pt x="272795" y="0"/>
                  </a:lnTo>
                  <a:lnTo>
                    <a:pt x="335333" y="3423"/>
                  </a:lnTo>
                  <a:lnTo>
                    <a:pt x="392747" y="13173"/>
                  </a:lnTo>
                  <a:lnTo>
                    <a:pt x="443399" y="28471"/>
                  </a:lnTo>
                  <a:lnTo>
                    <a:pt x="485649" y="48536"/>
                  </a:lnTo>
                  <a:lnTo>
                    <a:pt x="517857" y="72589"/>
                  </a:lnTo>
                  <a:lnTo>
                    <a:pt x="545591" y="129539"/>
                  </a:lnTo>
                  <a:lnTo>
                    <a:pt x="538385" y="159229"/>
                  </a:lnTo>
                  <a:lnTo>
                    <a:pt x="485649" y="210543"/>
                  </a:lnTo>
                  <a:lnTo>
                    <a:pt x="443399" y="230608"/>
                  </a:lnTo>
                  <a:lnTo>
                    <a:pt x="392747" y="245906"/>
                  </a:lnTo>
                  <a:lnTo>
                    <a:pt x="335333" y="255656"/>
                  </a:lnTo>
                  <a:lnTo>
                    <a:pt x="272795" y="259079"/>
                  </a:lnTo>
                  <a:lnTo>
                    <a:pt x="210258" y="255656"/>
                  </a:lnTo>
                  <a:lnTo>
                    <a:pt x="152844" y="245906"/>
                  </a:lnTo>
                  <a:lnTo>
                    <a:pt x="102192" y="230608"/>
                  </a:lnTo>
                  <a:lnTo>
                    <a:pt x="59942" y="210543"/>
                  </a:lnTo>
                  <a:lnTo>
                    <a:pt x="27734" y="186490"/>
                  </a:lnTo>
                  <a:lnTo>
                    <a:pt x="0" y="1295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6864477" y="1952701"/>
            <a:ext cx="4127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solidFill>
                  <a:srgbClr val="00776F"/>
                </a:solidFill>
                <a:latin typeface="Arial"/>
                <a:cs typeface="Arial"/>
              </a:rPr>
              <a:t>+11%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7776971" y="1891283"/>
            <a:ext cx="447040" cy="268605"/>
            <a:chOff x="7776971" y="1891283"/>
            <a:chExt cx="447040" cy="268605"/>
          </a:xfrm>
        </p:grpSpPr>
        <p:sp>
          <p:nvSpPr>
            <p:cNvPr id="42" name="object 42" descr=""/>
            <p:cNvSpPr/>
            <p:nvPr/>
          </p:nvSpPr>
          <p:spPr>
            <a:xfrm>
              <a:off x="7781543" y="1895855"/>
              <a:ext cx="437515" cy="259079"/>
            </a:xfrm>
            <a:custGeom>
              <a:avLst/>
              <a:gdLst/>
              <a:ahLst/>
              <a:cxnLst/>
              <a:rect l="l" t="t" r="r" b="b"/>
              <a:pathLst>
                <a:path w="437515" h="259080">
                  <a:moveTo>
                    <a:pt x="218694" y="0"/>
                  </a:moveTo>
                  <a:lnTo>
                    <a:pt x="160557" y="4630"/>
                  </a:lnTo>
                  <a:lnTo>
                    <a:pt x="108316" y="17695"/>
                  </a:lnTo>
                  <a:lnTo>
                    <a:pt x="64055" y="37957"/>
                  </a:lnTo>
                  <a:lnTo>
                    <a:pt x="29859" y="64177"/>
                  </a:lnTo>
                  <a:lnTo>
                    <a:pt x="0" y="129540"/>
                  </a:lnTo>
                  <a:lnTo>
                    <a:pt x="7812" y="163962"/>
                  </a:lnTo>
                  <a:lnTo>
                    <a:pt x="64055" y="221122"/>
                  </a:lnTo>
                  <a:lnTo>
                    <a:pt x="108316" y="241384"/>
                  </a:lnTo>
                  <a:lnTo>
                    <a:pt x="160557" y="254449"/>
                  </a:lnTo>
                  <a:lnTo>
                    <a:pt x="218694" y="259080"/>
                  </a:lnTo>
                  <a:lnTo>
                    <a:pt x="276830" y="254449"/>
                  </a:lnTo>
                  <a:lnTo>
                    <a:pt x="329071" y="241384"/>
                  </a:lnTo>
                  <a:lnTo>
                    <a:pt x="373332" y="221122"/>
                  </a:lnTo>
                  <a:lnTo>
                    <a:pt x="407528" y="194902"/>
                  </a:lnTo>
                  <a:lnTo>
                    <a:pt x="437387" y="129540"/>
                  </a:lnTo>
                  <a:lnTo>
                    <a:pt x="429575" y="95117"/>
                  </a:lnTo>
                  <a:lnTo>
                    <a:pt x="373332" y="37957"/>
                  </a:lnTo>
                  <a:lnTo>
                    <a:pt x="329071" y="17695"/>
                  </a:lnTo>
                  <a:lnTo>
                    <a:pt x="276830" y="4630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7781543" y="1895855"/>
              <a:ext cx="437515" cy="259079"/>
            </a:xfrm>
            <a:custGeom>
              <a:avLst/>
              <a:gdLst/>
              <a:ahLst/>
              <a:cxnLst/>
              <a:rect l="l" t="t" r="r" b="b"/>
              <a:pathLst>
                <a:path w="437515" h="259080">
                  <a:moveTo>
                    <a:pt x="0" y="129540"/>
                  </a:moveTo>
                  <a:lnTo>
                    <a:pt x="29859" y="64177"/>
                  </a:lnTo>
                  <a:lnTo>
                    <a:pt x="64055" y="37957"/>
                  </a:lnTo>
                  <a:lnTo>
                    <a:pt x="108316" y="17695"/>
                  </a:lnTo>
                  <a:lnTo>
                    <a:pt x="160557" y="4630"/>
                  </a:lnTo>
                  <a:lnTo>
                    <a:pt x="218694" y="0"/>
                  </a:lnTo>
                  <a:lnTo>
                    <a:pt x="276830" y="4630"/>
                  </a:lnTo>
                  <a:lnTo>
                    <a:pt x="329071" y="17695"/>
                  </a:lnTo>
                  <a:lnTo>
                    <a:pt x="373332" y="37957"/>
                  </a:lnTo>
                  <a:lnTo>
                    <a:pt x="407528" y="64177"/>
                  </a:lnTo>
                  <a:lnTo>
                    <a:pt x="437387" y="129540"/>
                  </a:lnTo>
                  <a:lnTo>
                    <a:pt x="429575" y="163962"/>
                  </a:lnTo>
                  <a:lnTo>
                    <a:pt x="373332" y="221122"/>
                  </a:lnTo>
                  <a:lnTo>
                    <a:pt x="329071" y="241384"/>
                  </a:lnTo>
                  <a:lnTo>
                    <a:pt x="276830" y="254449"/>
                  </a:lnTo>
                  <a:lnTo>
                    <a:pt x="218694" y="259080"/>
                  </a:lnTo>
                  <a:lnTo>
                    <a:pt x="160557" y="254449"/>
                  </a:lnTo>
                  <a:lnTo>
                    <a:pt x="108316" y="241384"/>
                  </a:lnTo>
                  <a:lnTo>
                    <a:pt x="64055" y="221122"/>
                  </a:lnTo>
                  <a:lnTo>
                    <a:pt x="29859" y="194902"/>
                  </a:lnTo>
                  <a:lnTo>
                    <a:pt x="0" y="1295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7834630" y="1916684"/>
            <a:ext cx="3346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00776F"/>
                </a:solidFill>
                <a:latin typeface="Arial"/>
                <a:cs typeface="Arial"/>
              </a:rPr>
              <a:t>+7%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182105" y="2982163"/>
            <a:ext cx="4714875" cy="494665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287020">
              <a:lnSpc>
                <a:spcPct val="100000"/>
              </a:lnSpc>
              <a:spcBef>
                <a:spcPts val="360"/>
              </a:spcBef>
              <a:tabLst>
                <a:tab pos="1181100" algn="l"/>
                <a:tab pos="2073275" algn="l"/>
              </a:tabLst>
            </a:pPr>
            <a:r>
              <a:rPr dirty="0" sz="1200" spc="-20">
                <a:latin typeface="Arial MT"/>
                <a:cs typeface="Arial MT"/>
              </a:rPr>
              <a:t>2016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2017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2018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dirty="0" sz="1400" b="1">
                <a:latin typeface="Arial"/>
                <a:cs typeface="Arial"/>
              </a:rPr>
              <a:t>…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as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well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as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favorable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improving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supplier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relations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2762821" y="3809809"/>
            <a:ext cx="3030220" cy="1838325"/>
            <a:chOff x="2762821" y="3809809"/>
            <a:chExt cx="3030220" cy="1838325"/>
          </a:xfrm>
        </p:grpSpPr>
        <p:sp>
          <p:nvSpPr>
            <p:cNvPr id="47" name="object 47" descr=""/>
            <p:cNvSpPr/>
            <p:nvPr/>
          </p:nvSpPr>
          <p:spPr>
            <a:xfrm>
              <a:off x="3019043" y="5068823"/>
              <a:ext cx="50800" cy="166370"/>
            </a:xfrm>
            <a:custGeom>
              <a:avLst/>
              <a:gdLst/>
              <a:ahLst/>
              <a:cxnLst/>
              <a:rect l="l" t="t" r="r" b="b"/>
              <a:pathLst>
                <a:path w="50800" h="166370">
                  <a:moveTo>
                    <a:pt x="50292" y="0"/>
                  </a:moveTo>
                  <a:lnTo>
                    <a:pt x="0" y="0"/>
                  </a:lnTo>
                  <a:lnTo>
                    <a:pt x="0" y="166115"/>
                  </a:lnTo>
                  <a:lnTo>
                    <a:pt x="50292" y="166115"/>
                  </a:lnTo>
                  <a:lnTo>
                    <a:pt x="50292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2767584" y="3880103"/>
              <a:ext cx="3020695" cy="1652270"/>
            </a:xfrm>
            <a:custGeom>
              <a:avLst/>
              <a:gdLst/>
              <a:ahLst/>
              <a:cxnLst/>
              <a:rect l="l" t="t" r="r" b="b"/>
              <a:pathLst>
                <a:path w="3020695" h="1652270">
                  <a:moveTo>
                    <a:pt x="251460" y="1485900"/>
                  </a:moveTo>
                  <a:lnTo>
                    <a:pt x="0" y="1485900"/>
                  </a:lnTo>
                  <a:lnTo>
                    <a:pt x="0" y="1652016"/>
                  </a:lnTo>
                  <a:lnTo>
                    <a:pt x="251460" y="1652016"/>
                  </a:lnTo>
                  <a:lnTo>
                    <a:pt x="251460" y="1485900"/>
                  </a:lnTo>
                  <a:close/>
                </a:path>
                <a:path w="3020695" h="1652270">
                  <a:moveTo>
                    <a:pt x="603504" y="891540"/>
                  </a:moveTo>
                  <a:lnTo>
                    <a:pt x="251460" y="891540"/>
                  </a:lnTo>
                  <a:lnTo>
                    <a:pt x="251460" y="1057656"/>
                  </a:lnTo>
                  <a:lnTo>
                    <a:pt x="603504" y="1057656"/>
                  </a:lnTo>
                  <a:lnTo>
                    <a:pt x="603504" y="891540"/>
                  </a:lnTo>
                  <a:close/>
                </a:path>
                <a:path w="3020695" h="1652270">
                  <a:moveTo>
                    <a:pt x="854964" y="594360"/>
                  </a:moveTo>
                  <a:lnTo>
                    <a:pt x="251460" y="594360"/>
                  </a:lnTo>
                  <a:lnTo>
                    <a:pt x="251460" y="760476"/>
                  </a:lnTo>
                  <a:lnTo>
                    <a:pt x="854964" y="760476"/>
                  </a:lnTo>
                  <a:lnTo>
                    <a:pt x="854964" y="594360"/>
                  </a:lnTo>
                  <a:close/>
                </a:path>
                <a:path w="3020695" h="1652270">
                  <a:moveTo>
                    <a:pt x="1359408" y="297180"/>
                  </a:moveTo>
                  <a:lnTo>
                    <a:pt x="251460" y="297180"/>
                  </a:lnTo>
                  <a:lnTo>
                    <a:pt x="251460" y="463296"/>
                  </a:lnTo>
                  <a:lnTo>
                    <a:pt x="1359408" y="463296"/>
                  </a:lnTo>
                  <a:lnTo>
                    <a:pt x="1359408" y="297180"/>
                  </a:lnTo>
                  <a:close/>
                </a:path>
                <a:path w="3020695" h="1652270">
                  <a:moveTo>
                    <a:pt x="3020568" y="0"/>
                  </a:moveTo>
                  <a:lnTo>
                    <a:pt x="251460" y="0"/>
                  </a:lnTo>
                  <a:lnTo>
                    <a:pt x="251460" y="166116"/>
                  </a:lnTo>
                  <a:lnTo>
                    <a:pt x="3020568" y="166116"/>
                  </a:lnTo>
                  <a:lnTo>
                    <a:pt x="302056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2767583" y="3814571"/>
              <a:ext cx="3020695" cy="1828800"/>
            </a:xfrm>
            <a:custGeom>
              <a:avLst/>
              <a:gdLst/>
              <a:ahLst/>
              <a:cxnLst/>
              <a:rect l="l" t="t" r="r" b="b"/>
              <a:pathLst>
                <a:path w="3020695" h="1828800">
                  <a:moveTo>
                    <a:pt x="0" y="1783079"/>
                  </a:moveTo>
                  <a:lnTo>
                    <a:pt x="3020568" y="1783079"/>
                  </a:lnTo>
                </a:path>
                <a:path w="3020695" h="1828800">
                  <a:moveTo>
                    <a:pt x="0" y="1783079"/>
                  </a:moveTo>
                  <a:lnTo>
                    <a:pt x="0" y="1828800"/>
                  </a:lnTo>
                </a:path>
                <a:path w="3020695" h="1828800">
                  <a:moveTo>
                    <a:pt x="251460" y="1783079"/>
                  </a:moveTo>
                  <a:lnTo>
                    <a:pt x="251460" y="1828800"/>
                  </a:lnTo>
                </a:path>
                <a:path w="3020695" h="1828800">
                  <a:moveTo>
                    <a:pt x="502919" y="1783079"/>
                  </a:moveTo>
                  <a:lnTo>
                    <a:pt x="502919" y="1828800"/>
                  </a:lnTo>
                </a:path>
                <a:path w="3020695" h="1828800">
                  <a:moveTo>
                    <a:pt x="754380" y="1783079"/>
                  </a:moveTo>
                  <a:lnTo>
                    <a:pt x="754380" y="1828800"/>
                  </a:lnTo>
                </a:path>
                <a:path w="3020695" h="1828800">
                  <a:moveTo>
                    <a:pt x="1005840" y="1783079"/>
                  </a:moveTo>
                  <a:lnTo>
                    <a:pt x="1005840" y="1828800"/>
                  </a:lnTo>
                </a:path>
                <a:path w="3020695" h="1828800">
                  <a:moveTo>
                    <a:pt x="1258824" y="1783079"/>
                  </a:moveTo>
                  <a:lnTo>
                    <a:pt x="1258824" y="1828800"/>
                  </a:lnTo>
                </a:path>
                <a:path w="3020695" h="1828800">
                  <a:moveTo>
                    <a:pt x="1510283" y="1783079"/>
                  </a:moveTo>
                  <a:lnTo>
                    <a:pt x="1510283" y="1828800"/>
                  </a:lnTo>
                </a:path>
                <a:path w="3020695" h="1828800">
                  <a:moveTo>
                    <a:pt x="1761744" y="1783079"/>
                  </a:moveTo>
                  <a:lnTo>
                    <a:pt x="1761744" y="1828800"/>
                  </a:lnTo>
                </a:path>
                <a:path w="3020695" h="1828800">
                  <a:moveTo>
                    <a:pt x="2013204" y="1783079"/>
                  </a:moveTo>
                  <a:lnTo>
                    <a:pt x="2013204" y="1828800"/>
                  </a:lnTo>
                </a:path>
                <a:path w="3020695" h="1828800">
                  <a:moveTo>
                    <a:pt x="2264664" y="1783079"/>
                  </a:moveTo>
                  <a:lnTo>
                    <a:pt x="2264664" y="1828800"/>
                  </a:lnTo>
                </a:path>
                <a:path w="3020695" h="1828800">
                  <a:moveTo>
                    <a:pt x="2517648" y="1783079"/>
                  </a:moveTo>
                  <a:lnTo>
                    <a:pt x="2517648" y="1828800"/>
                  </a:lnTo>
                </a:path>
                <a:path w="3020695" h="1828800">
                  <a:moveTo>
                    <a:pt x="2769108" y="1783079"/>
                  </a:moveTo>
                  <a:lnTo>
                    <a:pt x="2769108" y="1828800"/>
                  </a:lnTo>
                </a:path>
                <a:path w="3020695" h="1828800">
                  <a:moveTo>
                    <a:pt x="3020568" y="1783079"/>
                  </a:moveTo>
                  <a:lnTo>
                    <a:pt x="3020568" y="1828800"/>
                  </a:lnTo>
                </a:path>
                <a:path w="3020695" h="1828800">
                  <a:moveTo>
                    <a:pt x="251460" y="0"/>
                  </a:moveTo>
                  <a:lnTo>
                    <a:pt x="251460" y="17830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5822696" y="3849446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55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4161535" y="4146626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3657346" y="4443806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3405378" y="4740986"/>
            <a:ext cx="11048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 MT"/>
                <a:cs typeface="Arial MT"/>
              </a:rPr>
              <a:t>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3103626" y="5038166"/>
            <a:ext cx="11048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2571369" y="5335904"/>
            <a:ext cx="3316604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50">
                <a:latin typeface="Arial MT"/>
                <a:cs typeface="Arial MT"/>
              </a:rPr>
              <a:t>5</a:t>
            </a:r>
            <a:endParaRPr sz="1200">
              <a:latin typeface="Arial MT"/>
              <a:cs typeface="Arial MT"/>
            </a:endParaRPr>
          </a:p>
          <a:p>
            <a:pPr marL="127635">
              <a:lnSpc>
                <a:spcPct val="100000"/>
              </a:lnSpc>
              <a:spcBef>
                <a:spcPts val="1145"/>
              </a:spcBef>
              <a:tabLst>
                <a:tab pos="405130" algn="l"/>
                <a:tab pos="656590" algn="l"/>
              </a:tabLst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60">
                <a:latin typeface="Arial MT"/>
                <a:cs typeface="Arial MT"/>
              </a:rPr>
              <a:t>5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50">
                <a:latin typeface="Arial MT"/>
                <a:cs typeface="Arial MT"/>
              </a:rPr>
              <a:t>0</a:t>
            </a:r>
            <a:r>
              <a:rPr dirty="0" sz="1200">
                <a:latin typeface="Arial MT"/>
                <a:cs typeface="Arial MT"/>
              </a:rPr>
              <a:t>	5</a:t>
            </a:r>
            <a:r>
              <a:rPr dirty="0" sz="1200" spc="15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10</a:t>
            </a:r>
            <a:r>
              <a:rPr dirty="0" sz="1200" spc="3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15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25</a:t>
            </a:r>
            <a:r>
              <a:rPr dirty="0" sz="1200" spc="3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30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35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40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45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50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55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600252" y="3855211"/>
            <a:ext cx="1853564" cy="1101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Dongfeng</a:t>
            </a:r>
            <a:r>
              <a:rPr dirty="0" sz="1200" spc="-7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HONDA</a:t>
            </a:r>
            <a:endParaRPr sz="1200">
              <a:latin typeface="Arial MT"/>
              <a:cs typeface="Arial MT"/>
            </a:endParaRPr>
          </a:p>
          <a:p>
            <a:pPr algn="r" marL="12700" marR="5080" indent="617220">
              <a:lnSpc>
                <a:spcPts val="2340"/>
              </a:lnSpc>
              <a:spcBef>
                <a:spcPts val="225"/>
              </a:spcBef>
            </a:pPr>
            <a:r>
              <a:rPr dirty="0" sz="1200">
                <a:latin typeface="Arial MT"/>
                <a:cs typeface="Arial MT"/>
              </a:rPr>
              <a:t>SAIC</a:t>
            </a:r>
            <a:r>
              <a:rPr dirty="0" sz="1200" spc="-10">
                <a:latin typeface="Arial MT"/>
                <a:cs typeface="Arial MT"/>
              </a:rPr>
              <a:t> Volkswagen </a:t>
            </a:r>
            <a:r>
              <a:rPr dirty="0" sz="1200">
                <a:latin typeface="Arial MT"/>
                <a:cs typeface="Arial MT"/>
              </a:rPr>
              <a:t>BMW</a:t>
            </a:r>
            <a:r>
              <a:rPr dirty="0" sz="1200" spc="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Brilliance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Automotive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680"/>
              </a:spcBef>
            </a:pPr>
            <a:r>
              <a:rPr dirty="0" sz="1200">
                <a:latin typeface="Arial MT"/>
                <a:cs typeface="Arial MT"/>
              </a:rPr>
              <a:t>Beijing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Benz</a:t>
            </a:r>
            <a:r>
              <a:rPr dirty="0" sz="1200" spc="-8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Automotive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787651" y="5044567"/>
            <a:ext cx="12268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SAIC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GM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241856" y="5341366"/>
            <a:ext cx="12134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0">
                <a:latin typeface="Arial MT"/>
                <a:cs typeface="Arial MT"/>
              </a:rPr>
              <a:t>FAW-</a:t>
            </a:r>
            <a:r>
              <a:rPr dirty="0" sz="1200" spc="-10">
                <a:latin typeface="Arial MT"/>
                <a:cs typeface="Arial MT"/>
              </a:rPr>
              <a:t>Volkswagen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6585013" y="3921061"/>
            <a:ext cx="4104640" cy="1727200"/>
            <a:chOff x="6585013" y="3921061"/>
            <a:chExt cx="4104640" cy="1727200"/>
          </a:xfrm>
        </p:grpSpPr>
        <p:sp>
          <p:nvSpPr>
            <p:cNvPr id="60" name="object 60" descr=""/>
            <p:cNvSpPr/>
            <p:nvPr/>
          </p:nvSpPr>
          <p:spPr>
            <a:xfrm>
              <a:off x="6589776" y="3925823"/>
              <a:ext cx="50800" cy="1671955"/>
            </a:xfrm>
            <a:custGeom>
              <a:avLst/>
              <a:gdLst/>
              <a:ahLst/>
              <a:cxnLst/>
              <a:rect l="l" t="t" r="r" b="b"/>
              <a:pathLst>
                <a:path w="50800" h="1671954">
                  <a:moveTo>
                    <a:pt x="0" y="1376172"/>
                  </a:moveTo>
                  <a:lnTo>
                    <a:pt x="50800" y="1376172"/>
                  </a:lnTo>
                </a:path>
                <a:path w="50800" h="1671954">
                  <a:moveTo>
                    <a:pt x="0" y="1671827"/>
                  </a:moveTo>
                  <a:lnTo>
                    <a:pt x="50800" y="1671827"/>
                  </a:lnTo>
                </a:path>
                <a:path w="50800" h="1671954">
                  <a:moveTo>
                    <a:pt x="0" y="917448"/>
                  </a:moveTo>
                  <a:lnTo>
                    <a:pt x="50800" y="917448"/>
                  </a:lnTo>
                </a:path>
                <a:path w="50800" h="1671954">
                  <a:moveTo>
                    <a:pt x="0" y="458724"/>
                  </a:moveTo>
                  <a:lnTo>
                    <a:pt x="50800" y="458724"/>
                  </a:lnTo>
                </a:path>
                <a:path w="50800" h="1671954">
                  <a:moveTo>
                    <a:pt x="0" y="0"/>
                  </a:moveTo>
                  <a:lnTo>
                    <a:pt x="5080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640068" y="3925823"/>
              <a:ext cx="4038600" cy="1717675"/>
            </a:xfrm>
            <a:custGeom>
              <a:avLst/>
              <a:gdLst/>
              <a:ahLst/>
              <a:cxnLst/>
              <a:rect l="l" t="t" r="r" b="b"/>
              <a:pathLst>
                <a:path w="4038600" h="1717675">
                  <a:moveTo>
                    <a:pt x="0" y="1671827"/>
                  </a:moveTo>
                  <a:lnTo>
                    <a:pt x="0" y="0"/>
                  </a:lnTo>
                </a:path>
                <a:path w="4038600" h="1717675">
                  <a:moveTo>
                    <a:pt x="0" y="1671827"/>
                  </a:moveTo>
                  <a:lnTo>
                    <a:pt x="4038600" y="1671827"/>
                  </a:lnTo>
                </a:path>
                <a:path w="4038600" h="1717675">
                  <a:moveTo>
                    <a:pt x="0" y="1671827"/>
                  </a:moveTo>
                  <a:lnTo>
                    <a:pt x="0" y="1717548"/>
                  </a:lnTo>
                </a:path>
                <a:path w="4038600" h="1717675">
                  <a:moveTo>
                    <a:pt x="1347215" y="1671827"/>
                  </a:moveTo>
                  <a:lnTo>
                    <a:pt x="1347215" y="1717548"/>
                  </a:lnTo>
                </a:path>
                <a:path w="4038600" h="1717675">
                  <a:moveTo>
                    <a:pt x="2692907" y="1671827"/>
                  </a:moveTo>
                  <a:lnTo>
                    <a:pt x="2692907" y="1717548"/>
                  </a:lnTo>
                </a:path>
                <a:path w="4038600" h="1717675">
                  <a:moveTo>
                    <a:pt x="4038600" y="1671827"/>
                  </a:moveTo>
                  <a:lnTo>
                    <a:pt x="4038600" y="17175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6640830" y="4054601"/>
              <a:ext cx="4038600" cy="210820"/>
            </a:xfrm>
            <a:custGeom>
              <a:avLst/>
              <a:gdLst/>
              <a:ahLst/>
              <a:cxnLst/>
              <a:rect l="l" t="t" r="r" b="b"/>
              <a:pathLst>
                <a:path w="4038600" h="210820">
                  <a:moveTo>
                    <a:pt x="0" y="0"/>
                  </a:moveTo>
                  <a:lnTo>
                    <a:pt x="1345692" y="36575"/>
                  </a:lnTo>
                  <a:lnTo>
                    <a:pt x="2691384" y="73152"/>
                  </a:lnTo>
                  <a:lnTo>
                    <a:pt x="4038600" y="27431"/>
                  </a:lnTo>
                </a:path>
                <a:path w="4038600" h="210820">
                  <a:moveTo>
                    <a:pt x="0" y="54864"/>
                  </a:moveTo>
                  <a:lnTo>
                    <a:pt x="1345692" y="118872"/>
                  </a:lnTo>
                  <a:lnTo>
                    <a:pt x="2691384" y="155448"/>
                  </a:lnTo>
                  <a:lnTo>
                    <a:pt x="4038600" y="210312"/>
                  </a:lnTo>
                </a:path>
              </a:pathLst>
            </a:custGeom>
            <a:ln w="19812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6640830" y="4476749"/>
              <a:ext cx="4038600" cy="605155"/>
            </a:xfrm>
            <a:custGeom>
              <a:avLst/>
              <a:gdLst/>
              <a:ahLst/>
              <a:cxnLst/>
              <a:rect l="l" t="t" r="r" b="b"/>
              <a:pathLst>
                <a:path w="4038600" h="605154">
                  <a:moveTo>
                    <a:pt x="0" y="605027"/>
                  </a:moveTo>
                  <a:lnTo>
                    <a:pt x="1345692" y="367283"/>
                  </a:lnTo>
                  <a:lnTo>
                    <a:pt x="2691384" y="0"/>
                  </a:lnTo>
                  <a:lnTo>
                    <a:pt x="4038600" y="27431"/>
                  </a:lnTo>
                </a:path>
              </a:pathLst>
            </a:custGeom>
            <a:ln w="19812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6640830" y="4659629"/>
              <a:ext cx="4038600" cy="807720"/>
            </a:xfrm>
            <a:custGeom>
              <a:avLst/>
              <a:gdLst/>
              <a:ahLst/>
              <a:cxnLst/>
              <a:rect l="l" t="t" r="r" b="b"/>
              <a:pathLst>
                <a:path w="4038600" h="807720">
                  <a:moveTo>
                    <a:pt x="0" y="82296"/>
                  </a:moveTo>
                  <a:lnTo>
                    <a:pt x="1345692" y="27432"/>
                  </a:lnTo>
                  <a:lnTo>
                    <a:pt x="2691384" y="0"/>
                  </a:lnTo>
                  <a:lnTo>
                    <a:pt x="4038600" y="184404"/>
                  </a:lnTo>
                </a:path>
                <a:path w="4038600" h="807720">
                  <a:moveTo>
                    <a:pt x="0" y="422148"/>
                  </a:moveTo>
                  <a:lnTo>
                    <a:pt x="1345692" y="440436"/>
                  </a:lnTo>
                  <a:lnTo>
                    <a:pt x="2691384" y="477012"/>
                  </a:lnTo>
                  <a:lnTo>
                    <a:pt x="4038600" y="606552"/>
                  </a:lnTo>
                </a:path>
                <a:path w="4038600" h="807720">
                  <a:moveTo>
                    <a:pt x="0" y="239268"/>
                  </a:moveTo>
                  <a:lnTo>
                    <a:pt x="1345692" y="413004"/>
                  </a:lnTo>
                  <a:lnTo>
                    <a:pt x="2691384" y="615696"/>
                  </a:lnTo>
                  <a:lnTo>
                    <a:pt x="4038600" y="807720"/>
                  </a:lnTo>
                </a:path>
              </a:pathLst>
            </a:custGeom>
            <a:ln w="19812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6220714" y="5190235"/>
            <a:ext cx="1949450" cy="682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200</a:t>
            </a:r>
            <a:endParaRPr sz="1200">
              <a:latin typeface="Arial MT"/>
              <a:cs typeface="Arial MT"/>
            </a:endParaRPr>
          </a:p>
          <a:p>
            <a:pPr marL="182245">
              <a:lnSpc>
                <a:spcPts val="1425"/>
              </a:lnSpc>
              <a:spcBef>
                <a:spcPts val="885"/>
              </a:spcBef>
            </a:pPr>
            <a:r>
              <a:rPr dirty="0" sz="1200" spc="-50">
                <a:latin typeface="Arial MT"/>
                <a:cs typeface="Arial MT"/>
              </a:rPr>
              <a:t>0</a:t>
            </a:r>
            <a:endParaRPr sz="1200">
              <a:latin typeface="Arial MT"/>
              <a:cs typeface="Arial MT"/>
            </a:endParaRPr>
          </a:p>
          <a:p>
            <a:pPr marL="250825">
              <a:lnSpc>
                <a:spcPts val="1425"/>
              </a:lnSpc>
              <a:tabLst>
                <a:tab pos="1597025" algn="l"/>
              </a:tabLst>
            </a:pPr>
            <a:r>
              <a:rPr dirty="0" sz="1200" spc="-20">
                <a:latin typeface="Arial MT"/>
                <a:cs typeface="Arial MT"/>
              </a:rPr>
              <a:t>2015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9151746" y="5664200"/>
            <a:ext cx="364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0498328" y="5664200"/>
            <a:ext cx="364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6220714" y="3813124"/>
            <a:ext cx="2819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350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6220714" y="4730953"/>
            <a:ext cx="2819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250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6220714" y="4272533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300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1" name="object 71" descr=""/>
          <p:cNvGrpSpPr/>
          <p:nvPr/>
        </p:nvGrpSpPr>
        <p:grpSpPr>
          <a:xfrm>
            <a:off x="6562343" y="3842276"/>
            <a:ext cx="4478020" cy="1771014"/>
            <a:chOff x="6562343" y="3842276"/>
            <a:chExt cx="4478020" cy="1771014"/>
          </a:xfrm>
        </p:grpSpPr>
        <p:pic>
          <p:nvPicPr>
            <p:cNvPr id="72" name="object 7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2343" y="5480304"/>
              <a:ext cx="155448" cy="10668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7880" y="3842276"/>
              <a:ext cx="310639" cy="25776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17579" y="4782311"/>
              <a:ext cx="322276" cy="12344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01527" y="5170931"/>
              <a:ext cx="295655" cy="11277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71047" y="4125468"/>
              <a:ext cx="336803" cy="2270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19815" y="4410455"/>
              <a:ext cx="289559" cy="28956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01527" y="5340096"/>
              <a:ext cx="284988" cy="272796"/>
            </a:xfrm>
            <a:prstGeom prst="rect">
              <a:avLst/>
            </a:prstGeom>
          </p:spPr>
        </p:pic>
      </p:grpSp>
      <p:sp>
        <p:nvSpPr>
          <p:cNvPr id="79" name="object 79" descr=""/>
          <p:cNvSpPr/>
          <p:nvPr/>
        </p:nvSpPr>
        <p:spPr>
          <a:xfrm>
            <a:off x="586740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0" name="object 80" descr=""/>
          <p:cNvGrpSpPr/>
          <p:nvPr/>
        </p:nvGrpSpPr>
        <p:grpSpPr>
          <a:xfrm>
            <a:off x="1767839" y="4826508"/>
            <a:ext cx="4218940" cy="619125"/>
            <a:chOff x="1767839" y="4826508"/>
            <a:chExt cx="4218940" cy="619125"/>
          </a:xfrm>
        </p:grpSpPr>
        <p:sp>
          <p:nvSpPr>
            <p:cNvPr id="81" name="object 81" descr=""/>
            <p:cNvSpPr/>
            <p:nvPr/>
          </p:nvSpPr>
          <p:spPr>
            <a:xfrm>
              <a:off x="1777745" y="5036058"/>
              <a:ext cx="1445260" cy="219710"/>
            </a:xfrm>
            <a:custGeom>
              <a:avLst/>
              <a:gdLst/>
              <a:ahLst/>
              <a:cxnLst/>
              <a:rect l="l" t="t" r="r" b="b"/>
              <a:pathLst>
                <a:path w="1445260" h="219710">
                  <a:moveTo>
                    <a:pt x="0" y="219456"/>
                  </a:moveTo>
                  <a:lnTo>
                    <a:pt x="1444752" y="219456"/>
                  </a:lnTo>
                  <a:lnTo>
                    <a:pt x="1444752" y="0"/>
                  </a:lnTo>
                  <a:lnTo>
                    <a:pt x="0" y="0"/>
                  </a:lnTo>
                  <a:lnTo>
                    <a:pt x="0" y="219456"/>
                  </a:lnTo>
                  <a:close/>
                </a:path>
              </a:pathLst>
            </a:custGeom>
            <a:ln w="19812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3083178" y="4826508"/>
              <a:ext cx="2903220" cy="619125"/>
            </a:xfrm>
            <a:custGeom>
              <a:avLst/>
              <a:gdLst/>
              <a:ahLst/>
              <a:cxnLst/>
              <a:rect l="l" t="t" r="r" b="b"/>
              <a:pathLst>
                <a:path w="2903220" h="619125">
                  <a:moveTo>
                    <a:pt x="2799969" y="0"/>
                  </a:moveTo>
                  <a:lnTo>
                    <a:pt x="618108" y="0"/>
                  </a:lnTo>
                  <a:lnTo>
                    <a:pt x="577992" y="8112"/>
                  </a:lnTo>
                  <a:lnTo>
                    <a:pt x="545210" y="30226"/>
                  </a:lnTo>
                  <a:lnTo>
                    <a:pt x="523097" y="63007"/>
                  </a:lnTo>
                  <a:lnTo>
                    <a:pt x="514984" y="103124"/>
                  </a:lnTo>
                  <a:lnTo>
                    <a:pt x="514984" y="360934"/>
                  </a:lnTo>
                  <a:lnTo>
                    <a:pt x="0" y="372364"/>
                  </a:lnTo>
                  <a:lnTo>
                    <a:pt x="514984" y="515620"/>
                  </a:lnTo>
                  <a:lnTo>
                    <a:pt x="523097" y="555736"/>
                  </a:lnTo>
                  <a:lnTo>
                    <a:pt x="545210" y="588518"/>
                  </a:lnTo>
                  <a:lnTo>
                    <a:pt x="577992" y="610631"/>
                  </a:lnTo>
                  <a:lnTo>
                    <a:pt x="618108" y="618744"/>
                  </a:lnTo>
                  <a:lnTo>
                    <a:pt x="2799969" y="618744"/>
                  </a:lnTo>
                  <a:lnTo>
                    <a:pt x="2840085" y="610631"/>
                  </a:lnTo>
                  <a:lnTo>
                    <a:pt x="2872867" y="588518"/>
                  </a:lnTo>
                  <a:lnTo>
                    <a:pt x="2894980" y="555736"/>
                  </a:lnTo>
                  <a:lnTo>
                    <a:pt x="2903093" y="515620"/>
                  </a:lnTo>
                  <a:lnTo>
                    <a:pt x="2903093" y="103124"/>
                  </a:lnTo>
                  <a:lnTo>
                    <a:pt x="2894980" y="63007"/>
                  </a:lnTo>
                  <a:lnTo>
                    <a:pt x="2872867" y="30226"/>
                  </a:lnTo>
                  <a:lnTo>
                    <a:pt x="2840085" y="8112"/>
                  </a:lnTo>
                  <a:lnTo>
                    <a:pt x="2799969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 descr=""/>
          <p:cNvSpPr txBox="1"/>
          <p:nvPr/>
        </p:nvSpPr>
        <p:spPr>
          <a:xfrm>
            <a:off x="574649" y="1280642"/>
            <a:ext cx="10981055" cy="52451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  <a:tabLst>
                <a:tab pos="5621020" algn="l"/>
              </a:tabLst>
            </a:pPr>
            <a:r>
              <a:rPr dirty="0" sz="1400" b="1">
                <a:latin typeface="Arial"/>
                <a:cs typeface="Arial"/>
              </a:rPr>
              <a:t>GM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currently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market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share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leader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US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China…</a:t>
            </a:r>
            <a:r>
              <a:rPr dirty="0" sz="1400" b="1">
                <a:latin typeface="Arial"/>
                <a:cs typeface="Arial"/>
              </a:rPr>
              <a:t>	GM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also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shows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great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strengths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within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product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design…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5621020" algn="l"/>
              </a:tabLst>
            </a:pPr>
            <a:r>
              <a:rPr dirty="0" sz="1400">
                <a:latin typeface="Arial MT"/>
                <a:cs typeface="Arial MT"/>
              </a:rPr>
              <a:t>GM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ranking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terms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country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market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share,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2018</a:t>
            </a:r>
            <a:r>
              <a:rPr dirty="0" sz="1400">
                <a:latin typeface="Arial MT"/>
                <a:cs typeface="Arial MT"/>
              </a:rPr>
              <a:t>	Research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development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expenditures,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billion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USD,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2016-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4" name="object 84" descr=""/>
          <p:cNvSpPr/>
          <p:nvPr/>
        </p:nvSpPr>
        <p:spPr>
          <a:xfrm>
            <a:off x="586740" y="3486911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 txBox="1"/>
          <p:nvPr/>
        </p:nvSpPr>
        <p:spPr>
          <a:xfrm>
            <a:off x="574649" y="3237357"/>
            <a:ext cx="53422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…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with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great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production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capabilities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capacity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574649" y="3487039"/>
            <a:ext cx="53924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Difference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production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sales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China,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thousands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cars,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3710432" y="4854955"/>
            <a:ext cx="21634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period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2018,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GM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3710432" y="5019547"/>
            <a:ext cx="2162810" cy="37338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400685" marR="5080" indent="-388620">
              <a:lnSpc>
                <a:spcPts val="1300"/>
              </a:lnSpc>
              <a:spcBef>
                <a:spcPts val="259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managed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sell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3.64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million</a:t>
            </a:r>
            <a:r>
              <a:rPr dirty="0" sz="1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cars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China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9" name="object 89" descr=""/>
          <p:cNvSpPr/>
          <p:nvPr/>
        </p:nvSpPr>
        <p:spPr>
          <a:xfrm>
            <a:off x="6195059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/>
          <p:nvPr/>
        </p:nvSpPr>
        <p:spPr>
          <a:xfrm>
            <a:off x="6193535" y="3486911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 txBox="1"/>
          <p:nvPr/>
        </p:nvSpPr>
        <p:spPr>
          <a:xfrm>
            <a:off x="6182105" y="3487039"/>
            <a:ext cx="33331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OEM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Supplier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Relation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Index*,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2015-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2" name="object 92" descr=""/>
          <p:cNvGrpSpPr/>
          <p:nvPr/>
        </p:nvGrpSpPr>
        <p:grpSpPr>
          <a:xfrm>
            <a:off x="586740" y="1116838"/>
            <a:ext cx="5514340" cy="4801235"/>
            <a:chOff x="586740" y="1116838"/>
            <a:chExt cx="5514340" cy="4801235"/>
          </a:xfrm>
        </p:grpSpPr>
        <p:sp>
          <p:nvSpPr>
            <p:cNvPr id="93" name="object 93" descr=""/>
            <p:cNvSpPr/>
            <p:nvPr/>
          </p:nvSpPr>
          <p:spPr>
            <a:xfrm>
              <a:off x="6090666" y="1126998"/>
              <a:ext cx="0" cy="4780915"/>
            </a:xfrm>
            <a:custGeom>
              <a:avLst/>
              <a:gdLst/>
              <a:ahLst/>
              <a:cxnLst/>
              <a:rect l="l" t="t" r="r" b="b"/>
              <a:pathLst>
                <a:path w="0" h="4780915">
                  <a:moveTo>
                    <a:pt x="0" y="0"/>
                  </a:moveTo>
                  <a:lnTo>
                    <a:pt x="0" y="4780622"/>
                  </a:lnTo>
                </a:path>
              </a:pathLst>
            </a:custGeom>
            <a:ln w="19812">
              <a:solidFill>
                <a:srgbClr val="34477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586740" y="2985516"/>
              <a:ext cx="3569335" cy="256540"/>
            </a:xfrm>
            <a:custGeom>
              <a:avLst/>
              <a:gdLst/>
              <a:ahLst/>
              <a:cxnLst/>
              <a:rect l="l" t="t" r="r" b="b"/>
              <a:pathLst>
                <a:path w="3569335" h="256539">
                  <a:moveTo>
                    <a:pt x="2265553" y="0"/>
                  </a:moveTo>
                  <a:lnTo>
                    <a:pt x="1303655" y="0"/>
                  </a:lnTo>
                  <a:lnTo>
                    <a:pt x="0" y="256032"/>
                  </a:lnTo>
                  <a:lnTo>
                    <a:pt x="3569208" y="256032"/>
                  </a:lnTo>
                  <a:lnTo>
                    <a:pt x="2265553" y="0"/>
                  </a:lnTo>
                  <a:close/>
                </a:path>
              </a:pathLst>
            </a:custGeom>
            <a:solidFill>
              <a:srgbClr val="ACCAF8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 descr=""/>
          <p:cNvSpPr txBox="1"/>
          <p:nvPr/>
        </p:nvSpPr>
        <p:spPr>
          <a:xfrm>
            <a:off x="574649" y="216154"/>
            <a:ext cx="52412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GENERAL</a:t>
            </a:r>
            <a:r>
              <a:rPr dirty="0" sz="1600" spc="-4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MOTORS’</a:t>
            </a:r>
            <a:r>
              <a:rPr dirty="0" sz="1600" spc="-9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STRENGTHS</a:t>
            </a:r>
            <a:r>
              <a:rPr dirty="0" sz="1600" spc="-10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AND</a:t>
            </a:r>
            <a:r>
              <a:rPr dirty="0" sz="1600" spc="-1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CAPABILITIES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2109597" y="2062353"/>
            <a:ext cx="4241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latin typeface="Arial"/>
                <a:cs typeface="Arial"/>
              </a:rPr>
              <a:t>#2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 spc="-10">
                <a:latin typeface="Arial MT"/>
                <a:cs typeface="Arial MT"/>
              </a:rPr>
              <a:t>China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7" name="object 97" descr=""/>
          <p:cNvSpPr/>
          <p:nvPr/>
        </p:nvSpPr>
        <p:spPr>
          <a:xfrm>
            <a:off x="1928634" y="1883689"/>
            <a:ext cx="820419" cy="1183005"/>
          </a:xfrm>
          <a:custGeom>
            <a:avLst/>
            <a:gdLst/>
            <a:ahLst/>
            <a:cxnLst/>
            <a:rect l="l" t="t" r="r" b="b"/>
            <a:pathLst>
              <a:path w="820419" h="1183005">
                <a:moveTo>
                  <a:pt x="382447" y="846213"/>
                </a:moveTo>
                <a:lnTo>
                  <a:pt x="367995" y="843178"/>
                </a:lnTo>
                <a:lnTo>
                  <a:pt x="353796" y="838454"/>
                </a:lnTo>
                <a:lnTo>
                  <a:pt x="340118" y="832446"/>
                </a:lnTo>
                <a:lnTo>
                  <a:pt x="327228" y="825538"/>
                </a:lnTo>
                <a:lnTo>
                  <a:pt x="305473" y="828052"/>
                </a:lnTo>
                <a:lnTo>
                  <a:pt x="256476" y="821905"/>
                </a:lnTo>
                <a:lnTo>
                  <a:pt x="202958" y="794016"/>
                </a:lnTo>
                <a:lnTo>
                  <a:pt x="171208" y="759383"/>
                </a:lnTo>
                <a:lnTo>
                  <a:pt x="169824" y="759383"/>
                </a:lnTo>
                <a:lnTo>
                  <a:pt x="167055" y="758012"/>
                </a:lnTo>
                <a:lnTo>
                  <a:pt x="165684" y="758012"/>
                </a:lnTo>
                <a:lnTo>
                  <a:pt x="0" y="1083246"/>
                </a:lnTo>
                <a:lnTo>
                  <a:pt x="139446" y="1051547"/>
                </a:lnTo>
                <a:lnTo>
                  <a:pt x="209867" y="1182471"/>
                </a:lnTo>
                <a:lnTo>
                  <a:pt x="382447" y="846213"/>
                </a:lnTo>
                <a:close/>
              </a:path>
              <a:path w="820419" h="1183005">
                <a:moveTo>
                  <a:pt x="809091" y="401078"/>
                </a:moveTo>
                <a:lnTo>
                  <a:pt x="806818" y="378942"/>
                </a:lnTo>
                <a:lnTo>
                  <a:pt x="800277" y="358355"/>
                </a:lnTo>
                <a:lnTo>
                  <a:pt x="789863" y="339839"/>
                </a:lnTo>
                <a:lnTo>
                  <a:pt x="775944" y="323900"/>
                </a:lnTo>
                <a:lnTo>
                  <a:pt x="782358" y="303593"/>
                </a:lnTo>
                <a:lnTo>
                  <a:pt x="784745" y="282384"/>
                </a:lnTo>
                <a:lnTo>
                  <a:pt x="782739" y="260921"/>
                </a:lnTo>
                <a:lnTo>
                  <a:pt x="775944" y="239839"/>
                </a:lnTo>
                <a:lnTo>
                  <a:pt x="766178" y="222338"/>
                </a:lnTo>
                <a:lnTo>
                  <a:pt x="753681" y="207276"/>
                </a:lnTo>
                <a:lnTo>
                  <a:pt x="738860" y="195072"/>
                </a:lnTo>
                <a:lnTo>
                  <a:pt x="722096" y="186093"/>
                </a:lnTo>
                <a:lnTo>
                  <a:pt x="719493" y="167576"/>
                </a:lnTo>
                <a:lnTo>
                  <a:pt x="717892" y="162661"/>
                </a:lnTo>
                <a:lnTo>
                  <a:pt x="713638" y="149567"/>
                </a:lnTo>
                <a:lnTo>
                  <a:pt x="704430" y="132600"/>
                </a:lnTo>
                <a:lnTo>
                  <a:pt x="691730" y="117182"/>
                </a:lnTo>
                <a:lnTo>
                  <a:pt x="674192" y="102933"/>
                </a:lnTo>
                <a:lnTo>
                  <a:pt x="654964" y="93205"/>
                </a:lnTo>
                <a:lnTo>
                  <a:pt x="640638" y="89496"/>
                </a:lnTo>
                <a:lnTo>
                  <a:pt x="640638" y="401078"/>
                </a:lnTo>
                <a:lnTo>
                  <a:pt x="635762" y="449313"/>
                </a:lnTo>
                <a:lnTo>
                  <a:pt x="621766" y="494144"/>
                </a:lnTo>
                <a:lnTo>
                  <a:pt x="599643" y="534657"/>
                </a:lnTo>
                <a:lnTo>
                  <a:pt x="570395" y="569899"/>
                </a:lnTo>
                <a:lnTo>
                  <a:pt x="535000" y="598944"/>
                </a:lnTo>
                <a:lnTo>
                  <a:pt x="494436" y="620852"/>
                </a:lnTo>
                <a:lnTo>
                  <a:pt x="449707" y="634669"/>
                </a:lnTo>
                <a:lnTo>
                  <a:pt x="401777" y="639495"/>
                </a:lnTo>
                <a:lnTo>
                  <a:pt x="353860" y="634669"/>
                </a:lnTo>
                <a:lnTo>
                  <a:pt x="309118" y="620852"/>
                </a:lnTo>
                <a:lnTo>
                  <a:pt x="268566" y="598944"/>
                </a:lnTo>
                <a:lnTo>
                  <a:pt x="233159" y="569899"/>
                </a:lnTo>
                <a:lnTo>
                  <a:pt x="203911" y="534657"/>
                </a:lnTo>
                <a:lnTo>
                  <a:pt x="181800" y="494144"/>
                </a:lnTo>
                <a:lnTo>
                  <a:pt x="167805" y="449313"/>
                </a:lnTo>
                <a:lnTo>
                  <a:pt x="162915" y="401078"/>
                </a:lnTo>
                <a:lnTo>
                  <a:pt x="167805" y="352856"/>
                </a:lnTo>
                <a:lnTo>
                  <a:pt x="181800" y="308013"/>
                </a:lnTo>
                <a:lnTo>
                  <a:pt x="203911" y="267500"/>
                </a:lnTo>
                <a:lnTo>
                  <a:pt x="233159" y="232257"/>
                </a:lnTo>
                <a:lnTo>
                  <a:pt x="268566" y="203212"/>
                </a:lnTo>
                <a:lnTo>
                  <a:pt x="309118" y="181317"/>
                </a:lnTo>
                <a:lnTo>
                  <a:pt x="353555" y="167576"/>
                </a:lnTo>
                <a:lnTo>
                  <a:pt x="352945" y="167576"/>
                </a:lnTo>
                <a:lnTo>
                  <a:pt x="401777" y="162661"/>
                </a:lnTo>
                <a:lnTo>
                  <a:pt x="450608" y="167576"/>
                </a:lnTo>
                <a:lnTo>
                  <a:pt x="449999" y="167576"/>
                </a:lnTo>
                <a:lnTo>
                  <a:pt x="494436" y="181317"/>
                </a:lnTo>
                <a:lnTo>
                  <a:pt x="535000" y="203212"/>
                </a:lnTo>
                <a:lnTo>
                  <a:pt x="570395" y="232257"/>
                </a:lnTo>
                <a:lnTo>
                  <a:pt x="599643" y="267500"/>
                </a:lnTo>
                <a:lnTo>
                  <a:pt x="621766" y="308013"/>
                </a:lnTo>
                <a:lnTo>
                  <a:pt x="635762" y="352856"/>
                </a:lnTo>
                <a:lnTo>
                  <a:pt x="640638" y="401078"/>
                </a:lnTo>
                <a:lnTo>
                  <a:pt x="640638" y="89496"/>
                </a:lnTo>
                <a:lnTo>
                  <a:pt x="634453" y="87884"/>
                </a:lnTo>
                <a:lnTo>
                  <a:pt x="613029" y="86817"/>
                </a:lnTo>
                <a:lnTo>
                  <a:pt x="603745" y="68072"/>
                </a:lnTo>
                <a:lnTo>
                  <a:pt x="573811" y="37795"/>
                </a:lnTo>
                <a:lnTo>
                  <a:pt x="534606" y="22136"/>
                </a:lnTo>
                <a:lnTo>
                  <a:pt x="515175" y="20332"/>
                </a:lnTo>
                <a:lnTo>
                  <a:pt x="495985" y="22136"/>
                </a:lnTo>
                <a:lnTo>
                  <a:pt x="477723" y="27559"/>
                </a:lnTo>
                <a:lnTo>
                  <a:pt x="462445" y="16281"/>
                </a:lnTo>
                <a:lnTo>
                  <a:pt x="445617" y="7581"/>
                </a:lnTo>
                <a:lnTo>
                  <a:pt x="427240" y="1981"/>
                </a:lnTo>
                <a:lnTo>
                  <a:pt x="407301" y="0"/>
                </a:lnTo>
                <a:lnTo>
                  <a:pt x="385127" y="2260"/>
                </a:lnTo>
                <a:lnTo>
                  <a:pt x="364502" y="8788"/>
                </a:lnTo>
                <a:lnTo>
                  <a:pt x="345948" y="19189"/>
                </a:lnTo>
                <a:lnTo>
                  <a:pt x="329984" y="33070"/>
                </a:lnTo>
                <a:lnTo>
                  <a:pt x="309638" y="26682"/>
                </a:lnTo>
                <a:lnTo>
                  <a:pt x="288391" y="24295"/>
                </a:lnTo>
                <a:lnTo>
                  <a:pt x="266877" y="26289"/>
                </a:lnTo>
                <a:lnTo>
                  <a:pt x="245757" y="33070"/>
                </a:lnTo>
                <a:lnTo>
                  <a:pt x="228219" y="42837"/>
                </a:lnTo>
                <a:lnTo>
                  <a:pt x="213144" y="55295"/>
                </a:lnTo>
                <a:lnTo>
                  <a:pt x="200914" y="70091"/>
                </a:lnTo>
                <a:lnTo>
                  <a:pt x="191909" y="86817"/>
                </a:lnTo>
                <a:lnTo>
                  <a:pt x="173355" y="89433"/>
                </a:lnTo>
                <a:lnTo>
                  <a:pt x="138328" y="104482"/>
                </a:lnTo>
                <a:lnTo>
                  <a:pt x="108623" y="134696"/>
                </a:lnTo>
                <a:lnTo>
                  <a:pt x="93560" y="174358"/>
                </a:lnTo>
                <a:lnTo>
                  <a:pt x="92506" y="195745"/>
                </a:lnTo>
                <a:lnTo>
                  <a:pt x="73710" y="205003"/>
                </a:lnTo>
                <a:lnTo>
                  <a:pt x="43383" y="234886"/>
                </a:lnTo>
                <a:lnTo>
                  <a:pt x="27698" y="274015"/>
                </a:lnTo>
                <a:lnTo>
                  <a:pt x="25882" y="293408"/>
                </a:lnTo>
                <a:lnTo>
                  <a:pt x="27698" y="312559"/>
                </a:lnTo>
                <a:lnTo>
                  <a:pt x="33134" y="330796"/>
                </a:lnTo>
                <a:lnTo>
                  <a:pt x="21831" y="346036"/>
                </a:lnTo>
                <a:lnTo>
                  <a:pt x="13119" y="362839"/>
                </a:lnTo>
                <a:lnTo>
                  <a:pt x="7505" y="381177"/>
                </a:lnTo>
                <a:lnTo>
                  <a:pt x="5524" y="401078"/>
                </a:lnTo>
                <a:lnTo>
                  <a:pt x="7785" y="423214"/>
                </a:lnTo>
                <a:lnTo>
                  <a:pt x="14325" y="443801"/>
                </a:lnTo>
                <a:lnTo>
                  <a:pt x="24739" y="462318"/>
                </a:lnTo>
                <a:lnTo>
                  <a:pt x="38658" y="478256"/>
                </a:lnTo>
                <a:lnTo>
                  <a:pt x="32245" y="498563"/>
                </a:lnTo>
                <a:lnTo>
                  <a:pt x="29857" y="519772"/>
                </a:lnTo>
                <a:lnTo>
                  <a:pt x="31864" y="541235"/>
                </a:lnTo>
                <a:lnTo>
                  <a:pt x="38658" y="562317"/>
                </a:lnTo>
                <a:lnTo>
                  <a:pt x="48425" y="579831"/>
                </a:lnTo>
                <a:lnTo>
                  <a:pt x="60921" y="594880"/>
                </a:lnTo>
                <a:lnTo>
                  <a:pt x="75742" y="607085"/>
                </a:lnTo>
                <a:lnTo>
                  <a:pt x="92506" y="616064"/>
                </a:lnTo>
                <a:lnTo>
                  <a:pt x="95148" y="634669"/>
                </a:lnTo>
                <a:lnTo>
                  <a:pt x="122872" y="684974"/>
                </a:lnTo>
                <a:lnTo>
                  <a:pt x="159639" y="708914"/>
                </a:lnTo>
                <a:lnTo>
                  <a:pt x="201574" y="715289"/>
                </a:lnTo>
                <a:lnTo>
                  <a:pt x="210858" y="734047"/>
                </a:lnTo>
                <a:lnTo>
                  <a:pt x="240804" y="764324"/>
                </a:lnTo>
                <a:lnTo>
                  <a:pt x="279996" y="779970"/>
                </a:lnTo>
                <a:lnTo>
                  <a:pt x="299440" y="781786"/>
                </a:lnTo>
                <a:lnTo>
                  <a:pt x="318617" y="779970"/>
                </a:lnTo>
                <a:lnTo>
                  <a:pt x="336892" y="774547"/>
                </a:lnTo>
                <a:lnTo>
                  <a:pt x="352158" y="785837"/>
                </a:lnTo>
                <a:lnTo>
                  <a:pt x="368985" y="794537"/>
                </a:lnTo>
                <a:lnTo>
                  <a:pt x="387362" y="800125"/>
                </a:lnTo>
                <a:lnTo>
                  <a:pt x="407301" y="802106"/>
                </a:lnTo>
                <a:lnTo>
                  <a:pt x="429475" y="799846"/>
                </a:lnTo>
                <a:lnTo>
                  <a:pt x="450100" y="793330"/>
                </a:lnTo>
                <a:lnTo>
                  <a:pt x="468655" y="782929"/>
                </a:lnTo>
                <a:lnTo>
                  <a:pt x="478282" y="774547"/>
                </a:lnTo>
                <a:lnTo>
                  <a:pt x="484619" y="769035"/>
                </a:lnTo>
                <a:lnTo>
                  <a:pt x="504964" y="775436"/>
                </a:lnTo>
                <a:lnTo>
                  <a:pt x="526211" y="777824"/>
                </a:lnTo>
                <a:lnTo>
                  <a:pt x="547725" y="775817"/>
                </a:lnTo>
                <a:lnTo>
                  <a:pt x="586384" y="759282"/>
                </a:lnTo>
                <a:lnTo>
                  <a:pt x="613689" y="732015"/>
                </a:lnTo>
                <a:lnTo>
                  <a:pt x="622693" y="715289"/>
                </a:lnTo>
                <a:lnTo>
                  <a:pt x="641248" y="712685"/>
                </a:lnTo>
                <a:lnTo>
                  <a:pt x="676275" y="697649"/>
                </a:lnTo>
                <a:lnTo>
                  <a:pt x="705980" y="667461"/>
                </a:lnTo>
                <a:lnTo>
                  <a:pt x="721042" y="627799"/>
                </a:lnTo>
                <a:lnTo>
                  <a:pt x="722096" y="606425"/>
                </a:lnTo>
                <a:lnTo>
                  <a:pt x="740892" y="597154"/>
                </a:lnTo>
                <a:lnTo>
                  <a:pt x="771220" y="567270"/>
                </a:lnTo>
                <a:lnTo>
                  <a:pt x="786904" y="528142"/>
                </a:lnTo>
                <a:lnTo>
                  <a:pt x="788720" y="508749"/>
                </a:lnTo>
                <a:lnTo>
                  <a:pt x="786904" y="489597"/>
                </a:lnTo>
                <a:lnTo>
                  <a:pt x="781469" y="471360"/>
                </a:lnTo>
                <a:lnTo>
                  <a:pt x="792772" y="456704"/>
                </a:lnTo>
                <a:lnTo>
                  <a:pt x="801497" y="439839"/>
                </a:lnTo>
                <a:lnTo>
                  <a:pt x="807097" y="421170"/>
                </a:lnTo>
                <a:lnTo>
                  <a:pt x="809091" y="401078"/>
                </a:lnTo>
                <a:close/>
              </a:path>
              <a:path w="820419" h="1183005">
                <a:moveTo>
                  <a:pt x="820127" y="1080490"/>
                </a:moveTo>
                <a:lnTo>
                  <a:pt x="644779" y="766279"/>
                </a:lnTo>
                <a:lnTo>
                  <a:pt x="632612" y="779957"/>
                </a:lnTo>
                <a:lnTo>
                  <a:pt x="618896" y="791946"/>
                </a:lnTo>
                <a:lnTo>
                  <a:pt x="572058" y="815809"/>
                </a:lnTo>
                <a:lnTo>
                  <a:pt x="526046" y="822782"/>
                </a:lnTo>
                <a:lnTo>
                  <a:pt x="494284" y="820026"/>
                </a:lnTo>
                <a:lnTo>
                  <a:pt x="478256" y="829538"/>
                </a:lnTo>
                <a:lnTo>
                  <a:pt x="461327" y="837247"/>
                </a:lnTo>
                <a:lnTo>
                  <a:pt x="443611" y="842899"/>
                </a:lnTo>
                <a:lnTo>
                  <a:pt x="425246" y="846213"/>
                </a:lnTo>
                <a:lnTo>
                  <a:pt x="607504" y="1174203"/>
                </a:lnTo>
                <a:lnTo>
                  <a:pt x="679297" y="1057059"/>
                </a:lnTo>
                <a:lnTo>
                  <a:pt x="820127" y="108049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 txBox="1"/>
          <p:nvPr/>
        </p:nvSpPr>
        <p:spPr>
          <a:xfrm>
            <a:off x="11130153" y="3832605"/>
            <a:ext cx="4254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dirty="0" sz="1200" spc="-20" b="1">
                <a:solidFill>
                  <a:srgbClr val="FF0000"/>
                </a:solidFill>
                <a:latin typeface="Arial"/>
                <a:cs typeface="Arial"/>
              </a:rPr>
              <a:t>0.9%</a:t>
            </a:r>
            <a:endParaRPr sz="1200">
              <a:latin typeface="Arial"/>
              <a:cs typeface="Arial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11065509" y="4067555"/>
            <a:ext cx="548005" cy="866140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76835">
              <a:lnSpc>
                <a:spcPct val="100000"/>
              </a:lnSpc>
              <a:spcBef>
                <a:spcPts val="840"/>
              </a:spcBef>
            </a:pPr>
            <a:r>
              <a:rPr dirty="0" sz="1200" spc="-1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dirty="0" sz="1200" spc="-20" b="1">
                <a:solidFill>
                  <a:srgbClr val="FF0000"/>
                </a:solidFill>
                <a:latin typeface="Arial"/>
                <a:cs typeface="Arial"/>
              </a:rPr>
              <a:t>5.2%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1200" spc="-10" b="1">
                <a:solidFill>
                  <a:srgbClr val="008000"/>
                </a:solidFill>
                <a:latin typeface="Arial"/>
                <a:cs typeface="Arial"/>
              </a:rPr>
              <a:t>+28.1%</a:t>
            </a:r>
            <a:endParaRPr sz="1200">
              <a:latin typeface="Arial"/>
              <a:cs typeface="Arial"/>
            </a:endParaRPr>
          </a:p>
          <a:p>
            <a:pPr marL="76835">
              <a:lnSpc>
                <a:spcPct val="100000"/>
              </a:lnSpc>
              <a:spcBef>
                <a:spcPts val="815"/>
              </a:spcBef>
            </a:pPr>
            <a:r>
              <a:rPr dirty="0" sz="1200" spc="-1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dirty="0" sz="1200" spc="-20" b="1">
                <a:solidFill>
                  <a:srgbClr val="FF0000"/>
                </a:solidFill>
                <a:latin typeface="Arial"/>
                <a:cs typeface="Arial"/>
              </a:rPr>
              <a:t>4.2%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11065509" y="5026659"/>
            <a:ext cx="509905" cy="593090"/>
          </a:xfrm>
          <a:prstGeom prst="rect">
            <a:avLst/>
          </a:prstGeom>
        </p:spPr>
        <p:txBody>
          <a:bodyPr wrap="square" lIns="0" tIns="113665" rIns="0" bIns="0" rtlCol="0" vert="horz">
            <a:spAutoFit/>
          </a:bodyPr>
          <a:lstStyle/>
          <a:p>
            <a:pPr marL="76835">
              <a:lnSpc>
                <a:spcPct val="100000"/>
              </a:lnSpc>
              <a:spcBef>
                <a:spcPts val="895"/>
              </a:spcBef>
            </a:pPr>
            <a:r>
              <a:rPr dirty="0" sz="1200" spc="-1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dirty="0" sz="1200" spc="-20" b="1">
                <a:solidFill>
                  <a:srgbClr val="FF0000"/>
                </a:solidFill>
                <a:latin typeface="Arial"/>
                <a:cs typeface="Arial"/>
              </a:rPr>
              <a:t>8.9%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1200" spc="-10" b="1">
                <a:solidFill>
                  <a:srgbClr val="FF0000"/>
                </a:solidFill>
                <a:latin typeface="Arial"/>
                <a:cs typeface="Arial"/>
              </a:rPr>
              <a:t>-25.4%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14450" y="6466128"/>
            <a:ext cx="6172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Executive</a:t>
            </a:r>
            <a:endParaRPr sz="10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Summary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266823" y="6435306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 h="0">
                <a:moveTo>
                  <a:pt x="0" y="0"/>
                </a:moveTo>
                <a:lnTo>
                  <a:pt x="1195704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149469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5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462396" y="6466128"/>
            <a:ext cx="20548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22400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Financial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Feasibility</a:t>
            </a:r>
            <a:endParaRPr sz="10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348466" y="6449364"/>
            <a:ext cx="2343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|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35">
                <a:latin typeface="Arial MT"/>
                <a:cs typeface="Arial MT"/>
              </a:rPr>
              <a:t>21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705986" y="6428956"/>
            <a:ext cx="1200150" cy="250190"/>
            <a:chOff x="3705986" y="6428956"/>
            <a:chExt cx="1200150" cy="250190"/>
          </a:xfrm>
        </p:grpSpPr>
        <p:sp>
          <p:nvSpPr>
            <p:cNvPr id="10" name="object 10" descr=""/>
            <p:cNvSpPr/>
            <p:nvPr/>
          </p:nvSpPr>
          <p:spPr>
            <a:xfrm>
              <a:off x="3705986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05986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200023" y="12700"/>
                  </a:lnTo>
                  <a:lnTo>
                    <a:pt x="1200023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594864" y="6466128"/>
            <a:ext cx="2088514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Market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1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803630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8299195" y="6466128"/>
            <a:ext cx="213931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36370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Alternative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Conclusion</a:t>
            </a:r>
            <a:endParaRPr sz="100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9479788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2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581977" y="1116838"/>
            <a:ext cx="5519420" cy="4801235"/>
            <a:chOff x="581977" y="1116838"/>
            <a:chExt cx="5519420" cy="4801235"/>
          </a:xfrm>
        </p:grpSpPr>
        <p:sp>
          <p:nvSpPr>
            <p:cNvPr id="19" name="object 19" descr=""/>
            <p:cNvSpPr/>
            <p:nvPr/>
          </p:nvSpPr>
          <p:spPr>
            <a:xfrm>
              <a:off x="586740" y="1126236"/>
              <a:ext cx="5495925" cy="368935"/>
            </a:xfrm>
            <a:custGeom>
              <a:avLst/>
              <a:gdLst/>
              <a:ahLst/>
              <a:cxnLst/>
              <a:rect l="l" t="t" r="r" b="b"/>
              <a:pathLst>
                <a:path w="5495925" h="368934">
                  <a:moveTo>
                    <a:pt x="5495544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5495544" y="368808"/>
                  </a:lnTo>
                  <a:lnTo>
                    <a:pt x="5495544" y="0"/>
                  </a:lnTo>
                  <a:close/>
                </a:path>
              </a:pathLst>
            </a:custGeom>
            <a:solidFill>
              <a:srgbClr val="ACCAF8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090666" y="1126998"/>
              <a:ext cx="0" cy="4780915"/>
            </a:xfrm>
            <a:custGeom>
              <a:avLst/>
              <a:gdLst/>
              <a:ahLst/>
              <a:cxnLst/>
              <a:rect l="l" t="t" r="r" b="b"/>
              <a:pathLst>
                <a:path w="0" h="4780915">
                  <a:moveTo>
                    <a:pt x="0" y="0"/>
                  </a:moveTo>
                  <a:lnTo>
                    <a:pt x="0" y="4780622"/>
                  </a:lnTo>
                </a:path>
              </a:pathLst>
            </a:custGeom>
            <a:ln w="19812">
              <a:solidFill>
                <a:srgbClr val="34477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86740" y="1565148"/>
              <a:ext cx="5399405" cy="0"/>
            </a:xfrm>
            <a:custGeom>
              <a:avLst/>
              <a:gdLst/>
              <a:ahLst/>
              <a:cxnLst/>
              <a:rect l="l" t="t" r="r" b="b"/>
              <a:pathLst>
                <a:path w="5399405" h="0">
                  <a:moveTo>
                    <a:pt x="0" y="0"/>
                  </a:moveTo>
                  <a:lnTo>
                    <a:pt x="539902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1004887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 spc="-10"/>
              <a:t>However,</a:t>
            </a:r>
            <a:r>
              <a:rPr dirty="0" spc="-55"/>
              <a:t> </a:t>
            </a:r>
            <a:r>
              <a:rPr dirty="0"/>
              <a:t>none</a:t>
            </a:r>
            <a:r>
              <a:rPr dirty="0" spc="-45"/>
              <a:t> </a:t>
            </a:r>
            <a:r>
              <a:rPr dirty="0"/>
              <a:t>of</a:t>
            </a:r>
            <a:r>
              <a:rPr dirty="0" spc="-30"/>
              <a:t> </a:t>
            </a:r>
            <a:r>
              <a:rPr dirty="0"/>
              <a:t>GM’s</a:t>
            </a:r>
            <a:r>
              <a:rPr dirty="0" spc="-40"/>
              <a:t> </a:t>
            </a:r>
            <a:r>
              <a:rPr dirty="0"/>
              <a:t>brands</a:t>
            </a:r>
            <a:r>
              <a:rPr dirty="0" spc="-55"/>
              <a:t> </a:t>
            </a:r>
            <a:r>
              <a:rPr dirty="0"/>
              <a:t>are</a:t>
            </a:r>
            <a:r>
              <a:rPr dirty="0" spc="-35"/>
              <a:t> </a:t>
            </a:r>
            <a:r>
              <a:rPr dirty="0"/>
              <a:t>among</a:t>
            </a:r>
            <a:r>
              <a:rPr dirty="0" spc="-40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/>
              <a:t>top</a:t>
            </a:r>
            <a:r>
              <a:rPr dirty="0" spc="-40"/>
              <a:t> </a:t>
            </a:r>
            <a:r>
              <a:rPr dirty="0"/>
              <a:t>in</a:t>
            </a:r>
            <a:r>
              <a:rPr dirty="0" spc="-15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US,</a:t>
            </a:r>
            <a:r>
              <a:rPr dirty="0" spc="-30"/>
              <a:t> </a:t>
            </a:r>
            <a:r>
              <a:rPr dirty="0"/>
              <a:t>and</a:t>
            </a:r>
            <a:r>
              <a:rPr dirty="0" spc="-35"/>
              <a:t> </a:t>
            </a:r>
            <a:r>
              <a:rPr dirty="0"/>
              <a:t>GM</a:t>
            </a:r>
            <a:r>
              <a:rPr dirty="0" spc="-35"/>
              <a:t> </a:t>
            </a:r>
            <a:r>
              <a:rPr dirty="0"/>
              <a:t>is</a:t>
            </a:r>
            <a:r>
              <a:rPr dirty="0" spc="-20"/>
              <a:t> </a:t>
            </a:r>
            <a:r>
              <a:rPr dirty="0"/>
              <a:t>highly</a:t>
            </a:r>
            <a:r>
              <a:rPr dirty="0" spc="-30"/>
              <a:t> </a:t>
            </a:r>
            <a:r>
              <a:rPr dirty="0" spc="-10"/>
              <a:t>dependent</a:t>
            </a:r>
          </a:p>
          <a:p>
            <a:pPr marL="12700">
              <a:lnSpc>
                <a:spcPts val="2280"/>
              </a:lnSpc>
            </a:pPr>
            <a:r>
              <a:rPr dirty="0">
                <a:solidFill>
                  <a:srgbClr val="000000"/>
                </a:solidFill>
              </a:rPr>
              <a:t>on</a:t>
            </a:r>
            <a:r>
              <a:rPr dirty="0" spc="-2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pickup</a:t>
            </a:r>
            <a:r>
              <a:rPr dirty="0" spc="-4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trucks</a:t>
            </a:r>
            <a:r>
              <a:rPr dirty="0" spc="-4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and</a:t>
            </a:r>
            <a:r>
              <a:rPr dirty="0" spc="-2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SUVs</a:t>
            </a:r>
            <a:r>
              <a:rPr dirty="0" spc="-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with</a:t>
            </a:r>
            <a:r>
              <a:rPr dirty="0" spc="-1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high</a:t>
            </a:r>
            <a:r>
              <a:rPr dirty="0" spc="-2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emissions</a:t>
            </a:r>
            <a:r>
              <a:rPr dirty="0" spc="-2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for</a:t>
            </a:r>
            <a:r>
              <a:rPr dirty="0" spc="-4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which</a:t>
            </a:r>
            <a:r>
              <a:rPr dirty="0" spc="-2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they</a:t>
            </a:r>
            <a:r>
              <a:rPr dirty="0" spc="-30">
                <a:solidFill>
                  <a:srgbClr val="000000"/>
                </a:solidFill>
              </a:rPr>
              <a:t> </a:t>
            </a:r>
            <a:r>
              <a:rPr dirty="0"/>
              <a:t>do</a:t>
            </a:r>
            <a:r>
              <a:rPr dirty="0" spc="-5"/>
              <a:t> </a:t>
            </a:r>
            <a:r>
              <a:rPr dirty="0"/>
              <a:t>not</a:t>
            </a:r>
            <a:r>
              <a:rPr dirty="0" spc="-40"/>
              <a:t> </a:t>
            </a:r>
            <a:r>
              <a:rPr dirty="0"/>
              <a:t>offer</a:t>
            </a:r>
            <a:r>
              <a:rPr dirty="0" spc="-35"/>
              <a:t> </a:t>
            </a:r>
            <a:r>
              <a:rPr dirty="0"/>
              <a:t>an</a:t>
            </a:r>
            <a:r>
              <a:rPr dirty="0" spc="-25"/>
              <a:t> </a:t>
            </a:r>
            <a:r>
              <a:rPr dirty="0"/>
              <a:t>EV</a:t>
            </a:r>
            <a:r>
              <a:rPr dirty="0" spc="-10"/>
              <a:t> solution</a:t>
            </a:r>
          </a:p>
        </p:txBody>
      </p:sp>
      <p:sp>
        <p:nvSpPr>
          <p:cNvPr id="23" name="object 23" descr=""/>
          <p:cNvSpPr txBox="1"/>
          <p:nvPr/>
        </p:nvSpPr>
        <p:spPr>
          <a:xfrm>
            <a:off x="574649" y="5929985"/>
            <a:ext cx="43992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Mercedes-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Benz;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**: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Maruti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Suzuki;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***: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Hyundai-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Kia;</a:t>
            </a:r>
            <a:r>
              <a:rPr dirty="0" sz="1000" spc="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****: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Fiat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Chrysler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2449067" y="4011167"/>
            <a:ext cx="2310765" cy="120650"/>
          </a:xfrm>
          <a:custGeom>
            <a:avLst/>
            <a:gdLst/>
            <a:ahLst/>
            <a:cxnLst/>
            <a:rect l="l" t="t" r="r" b="b"/>
            <a:pathLst>
              <a:path w="2310765" h="120650">
                <a:moveTo>
                  <a:pt x="2310384" y="0"/>
                </a:moveTo>
                <a:lnTo>
                  <a:pt x="0" y="0"/>
                </a:lnTo>
                <a:lnTo>
                  <a:pt x="0" y="120395"/>
                </a:lnTo>
                <a:lnTo>
                  <a:pt x="2310384" y="120395"/>
                </a:lnTo>
                <a:lnTo>
                  <a:pt x="2310384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2449067" y="4227576"/>
            <a:ext cx="1859280" cy="120650"/>
          </a:xfrm>
          <a:custGeom>
            <a:avLst/>
            <a:gdLst/>
            <a:ahLst/>
            <a:cxnLst/>
            <a:rect l="l" t="t" r="r" b="b"/>
            <a:pathLst>
              <a:path w="1859279" h="120650">
                <a:moveTo>
                  <a:pt x="1859280" y="0"/>
                </a:moveTo>
                <a:lnTo>
                  <a:pt x="0" y="0"/>
                </a:lnTo>
                <a:lnTo>
                  <a:pt x="0" y="120396"/>
                </a:lnTo>
                <a:lnTo>
                  <a:pt x="1859280" y="120396"/>
                </a:lnTo>
                <a:lnTo>
                  <a:pt x="185928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2449067" y="4443984"/>
            <a:ext cx="1676400" cy="120650"/>
          </a:xfrm>
          <a:custGeom>
            <a:avLst/>
            <a:gdLst/>
            <a:ahLst/>
            <a:cxnLst/>
            <a:rect l="l" t="t" r="r" b="b"/>
            <a:pathLst>
              <a:path w="1676400" h="120650">
                <a:moveTo>
                  <a:pt x="1676399" y="0"/>
                </a:moveTo>
                <a:lnTo>
                  <a:pt x="0" y="0"/>
                </a:lnTo>
                <a:lnTo>
                  <a:pt x="0" y="120396"/>
                </a:lnTo>
                <a:lnTo>
                  <a:pt x="1676399" y="120396"/>
                </a:lnTo>
                <a:lnTo>
                  <a:pt x="1676399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2449067" y="4661915"/>
            <a:ext cx="1254760" cy="120650"/>
          </a:xfrm>
          <a:custGeom>
            <a:avLst/>
            <a:gdLst/>
            <a:ahLst/>
            <a:cxnLst/>
            <a:rect l="l" t="t" r="r" b="b"/>
            <a:pathLst>
              <a:path w="1254760" h="120650">
                <a:moveTo>
                  <a:pt x="1254252" y="0"/>
                </a:moveTo>
                <a:lnTo>
                  <a:pt x="0" y="0"/>
                </a:lnTo>
                <a:lnTo>
                  <a:pt x="0" y="120395"/>
                </a:lnTo>
                <a:lnTo>
                  <a:pt x="1254252" y="120395"/>
                </a:lnTo>
                <a:lnTo>
                  <a:pt x="125425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2449067" y="4878323"/>
            <a:ext cx="1024255" cy="120650"/>
          </a:xfrm>
          <a:custGeom>
            <a:avLst/>
            <a:gdLst/>
            <a:ahLst/>
            <a:cxnLst/>
            <a:rect l="l" t="t" r="r" b="b"/>
            <a:pathLst>
              <a:path w="1024254" h="120650">
                <a:moveTo>
                  <a:pt x="1024128" y="0"/>
                </a:moveTo>
                <a:lnTo>
                  <a:pt x="0" y="0"/>
                </a:lnTo>
                <a:lnTo>
                  <a:pt x="0" y="120395"/>
                </a:lnTo>
                <a:lnTo>
                  <a:pt x="1024128" y="120395"/>
                </a:lnTo>
                <a:lnTo>
                  <a:pt x="102412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2449067" y="5094732"/>
            <a:ext cx="702945" cy="120650"/>
          </a:xfrm>
          <a:custGeom>
            <a:avLst/>
            <a:gdLst/>
            <a:ahLst/>
            <a:cxnLst/>
            <a:rect l="l" t="t" r="r" b="b"/>
            <a:pathLst>
              <a:path w="702944" h="120650">
                <a:moveTo>
                  <a:pt x="702563" y="0"/>
                </a:moveTo>
                <a:lnTo>
                  <a:pt x="0" y="0"/>
                </a:lnTo>
                <a:lnTo>
                  <a:pt x="0" y="120396"/>
                </a:lnTo>
                <a:lnTo>
                  <a:pt x="702563" y="120396"/>
                </a:lnTo>
                <a:lnTo>
                  <a:pt x="702563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2449067" y="5311140"/>
            <a:ext cx="622300" cy="120650"/>
          </a:xfrm>
          <a:custGeom>
            <a:avLst/>
            <a:gdLst/>
            <a:ahLst/>
            <a:cxnLst/>
            <a:rect l="l" t="t" r="r" b="b"/>
            <a:pathLst>
              <a:path w="622300" h="120650">
                <a:moveTo>
                  <a:pt x="621792" y="0"/>
                </a:moveTo>
                <a:lnTo>
                  <a:pt x="0" y="0"/>
                </a:lnTo>
                <a:lnTo>
                  <a:pt x="0" y="120396"/>
                </a:lnTo>
                <a:lnTo>
                  <a:pt x="621792" y="120396"/>
                </a:lnTo>
                <a:lnTo>
                  <a:pt x="62179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2449067" y="5527547"/>
            <a:ext cx="554990" cy="120650"/>
          </a:xfrm>
          <a:custGeom>
            <a:avLst/>
            <a:gdLst/>
            <a:ahLst/>
            <a:cxnLst/>
            <a:rect l="l" t="t" r="r" b="b"/>
            <a:pathLst>
              <a:path w="554989" h="120650">
                <a:moveTo>
                  <a:pt x="554736" y="0"/>
                </a:moveTo>
                <a:lnTo>
                  <a:pt x="0" y="0"/>
                </a:lnTo>
                <a:lnTo>
                  <a:pt x="0" y="120395"/>
                </a:lnTo>
                <a:lnTo>
                  <a:pt x="554736" y="120395"/>
                </a:lnTo>
                <a:lnTo>
                  <a:pt x="554736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2449067" y="5745479"/>
            <a:ext cx="407034" cy="120650"/>
          </a:xfrm>
          <a:custGeom>
            <a:avLst/>
            <a:gdLst/>
            <a:ahLst/>
            <a:cxnLst/>
            <a:rect l="l" t="t" r="r" b="b"/>
            <a:pathLst>
              <a:path w="407035" h="120650">
                <a:moveTo>
                  <a:pt x="406907" y="0"/>
                </a:moveTo>
                <a:lnTo>
                  <a:pt x="0" y="0"/>
                </a:lnTo>
                <a:lnTo>
                  <a:pt x="0" y="120396"/>
                </a:lnTo>
                <a:lnTo>
                  <a:pt x="406907" y="120396"/>
                </a:lnTo>
                <a:lnTo>
                  <a:pt x="406907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6195059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574649" y="1280642"/>
            <a:ext cx="11020425" cy="52451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  <a:tabLst>
                <a:tab pos="5621020" algn="l"/>
              </a:tabLst>
            </a:pPr>
            <a:r>
              <a:rPr dirty="0" sz="1400" b="1">
                <a:latin typeface="Arial"/>
                <a:cs typeface="Arial"/>
              </a:rPr>
              <a:t>None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GM’s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brands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are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among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top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ten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carmaker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brands…</a:t>
            </a:r>
            <a:r>
              <a:rPr dirty="0" sz="1400" b="1">
                <a:latin typeface="Arial"/>
                <a:cs typeface="Arial"/>
              </a:rPr>
              <a:t>	GM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also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highly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dependent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on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vehicles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with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large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emissions…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5621020" algn="l"/>
              </a:tabLst>
            </a:pPr>
            <a:r>
              <a:rPr dirty="0" sz="1400">
                <a:latin typeface="Arial MT"/>
                <a:cs typeface="Arial MT"/>
              </a:rPr>
              <a:t>Most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valuable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global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brands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for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carmakers,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billion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USD,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2018</a:t>
            </a:r>
            <a:r>
              <a:rPr dirty="0" sz="1400">
                <a:latin typeface="Arial MT"/>
                <a:cs typeface="Arial MT"/>
              </a:rPr>
              <a:t>	Global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warming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emissions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scores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by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major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automakers,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6191821" y="2055876"/>
            <a:ext cx="5406390" cy="1238250"/>
            <a:chOff x="6191821" y="2055876"/>
            <a:chExt cx="5406390" cy="1238250"/>
          </a:xfrm>
        </p:grpSpPr>
        <p:sp>
          <p:nvSpPr>
            <p:cNvPr id="36" name="object 36" descr=""/>
            <p:cNvSpPr/>
            <p:nvPr/>
          </p:nvSpPr>
          <p:spPr>
            <a:xfrm>
              <a:off x="10527792" y="2095500"/>
              <a:ext cx="332740" cy="1193800"/>
            </a:xfrm>
            <a:custGeom>
              <a:avLst/>
              <a:gdLst/>
              <a:ahLst/>
              <a:cxnLst/>
              <a:rect l="l" t="t" r="r" b="b"/>
              <a:pathLst>
                <a:path w="332740" h="1193800">
                  <a:moveTo>
                    <a:pt x="332231" y="0"/>
                  </a:moveTo>
                  <a:lnTo>
                    <a:pt x="0" y="0"/>
                  </a:lnTo>
                  <a:lnTo>
                    <a:pt x="0" y="1193291"/>
                  </a:lnTo>
                  <a:lnTo>
                    <a:pt x="332231" y="1193291"/>
                  </a:lnTo>
                  <a:lnTo>
                    <a:pt x="332231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329172" y="2055875"/>
              <a:ext cx="5131435" cy="1233170"/>
            </a:xfrm>
            <a:custGeom>
              <a:avLst/>
              <a:gdLst/>
              <a:ahLst/>
              <a:cxnLst/>
              <a:rect l="l" t="t" r="r" b="b"/>
              <a:pathLst>
                <a:path w="5131434" h="1233170">
                  <a:moveTo>
                    <a:pt x="333756" y="871728"/>
                  </a:moveTo>
                  <a:lnTo>
                    <a:pt x="0" y="871728"/>
                  </a:lnTo>
                  <a:lnTo>
                    <a:pt x="0" y="1232916"/>
                  </a:lnTo>
                  <a:lnTo>
                    <a:pt x="333756" y="1232916"/>
                  </a:lnTo>
                  <a:lnTo>
                    <a:pt x="333756" y="871728"/>
                  </a:lnTo>
                  <a:close/>
                </a:path>
                <a:path w="5131434" h="1233170">
                  <a:moveTo>
                    <a:pt x="932688" y="345948"/>
                  </a:moveTo>
                  <a:lnTo>
                    <a:pt x="600456" y="345948"/>
                  </a:lnTo>
                  <a:lnTo>
                    <a:pt x="600456" y="1232916"/>
                  </a:lnTo>
                  <a:lnTo>
                    <a:pt x="932688" y="1232916"/>
                  </a:lnTo>
                  <a:lnTo>
                    <a:pt x="932688" y="345948"/>
                  </a:lnTo>
                  <a:close/>
                </a:path>
                <a:path w="5131434" h="1233170">
                  <a:moveTo>
                    <a:pt x="1533144" y="291084"/>
                  </a:moveTo>
                  <a:lnTo>
                    <a:pt x="1199388" y="291084"/>
                  </a:lnTo>
                  <a:lnTo>
                    <a:pt x="1199388" y="1232916"/>
                  </a:lnTo>
                  <a:lnTo>
                    <a:pt x="1533144" y="1232916"/>
                  </a:lnTo>
                  <a:lnTo>
                    <a:pt x="1533144" y="291084"/>
                  </a:lnTo>
                  <a:close/>
                </a:path>
                <a:path w="5131434" h="1233170">
                  <a:moveTo>
                    <a:pt x="2132076" y="277368"/>
                  </a:moveTo>
                  <a:lnTo>
                    <a:pt x="1799844" y="277368"/>
                  </a:lnTo>
                  <a:lnTo>
                    <a:pt x="1799844" y="1232916"/>
                  </a:lnTo>
                  <a:lnTo>
                    <a:pt x="2132076" y="1232916"/>
                  </a:lnTo>
                  <a:lnTo>
                    <a:pt x="2132076" y="277368"/>
                  </a:lnTo>
                  <a:close/>
                </a:path>
                <a:path w="5131434" h="1233170">
                  <a:moveTo>
                    <a:pt x="2732532" y="227076"/>
                  </a:moveTo>
                  <a:lnTo>
                    <a:pt x="2398776" y="227076"/>
                  </a:lnTo>
                  <a:lnTo>
                    <a:pt x="2398776" y="1232916"/>
                  </a:lnTo>
                  <a:lnTo>
                    <a:pt x="2732532" y="1232916"/>
                  </a:lnTo>
                  <a:lnTo>
                    <a:pt x="2732532" y="227076"/>
                  </a:lnTo>
                  <a:close/>
                </a:path>
                <a:path w="5131434" h="1233170">
                  <a:moveTo>
                    <a:pt x="3331464" y="187452"/>
                  </a:moveTo>
                  <a:lnTo>
                    <a:pt x="2999232" y="187452"/>
                  </a:lnTo>
                  <a:lnTo>
                    <a:pt x="2999232" y="1232916"/>
                  </a:lnTo>
                  <a:lnTo>
                    <a:pt x="3331464" y="1232916"/>
                  </a:lnTo>
                  <a:lnTo>
                    <a:pt x="3331464" y="187452"/>
                  </a:lnTo>
                  <a:close/>
                </a:path>
                <a:path w="5131434" h="1233170">
                  <a:moveTo>
                    <a:pt x="3931920" y="85344"/>
                  </a:moveTo>
                  <a:lnTo>
                    <a:pt x="3598164" y="85344"/>
                  </a:lnTo>
                  <a:lnTo>
                    <a:pt x="3598164" y="1232916"/>
                  </a:lnTo>
                  <a:lnTo>
                    <a:pt x="3931920" y="1232916"/>
                  </a:lnTo>
                  <a:lnTo>
                    <a:pt x="3931920" y="85344"/>
                  </a:lnTo>
                  <a:close/>
                </a:path>
                <a:path w="5131434" h="1233170">
                  <a:moveTo>
                    <a:pt x="5131308" y="0"/>
                  </a:moveTo>
                  <a:lnTo>
                    <a:pt x="4797552" y="0"/>
                  </a:lnTo>
                  <a:lnTo>
                    <a:pt x="4797552" y="1232916"/>
                  </a:lnTo>
                  <a:lnTo>
                    <a:pt x="5131308" y="1232916"/>
                  </a:lnTo>
                  <a:lnTo>
                    <a:pt x="513130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196584" y="3288792"/>
              <a:ext cx="5396865" cy="0"/>
            </a:xfrm>
            <a:custGeom>
              <a:avLst/>
              <a:gdLst/>
              <a:ahLst/>
              <a:cxnLst/>
              <a:rect l="l" t="t" r="r" b="b"/>
              <a:pathLst>
                <a:path w="5396865" h="0">
                  <a:moveTo>
                    <a:pt x="0" y="0"/>
                  </a:moveTo>
                  <a:lnTo>
                    <a:pt x="539648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6399403" y="2705861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34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998969" y="218122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83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598791" y="2126741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89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8198611" y="211175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90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8798432" y="2060828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95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9398254" y="2022170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98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9955783" y="1920621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108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7156704" y="1834895"/>
            <a:ext cx="3854450" cy="1729739"/>
            <a:chOff x="7156704" y="1834895"/>
            <a:chExt cx="3854450" cy="1729739"/>
          </a:xfrm>
        </p:grpSpPr>
        <p:sp>
          <p:nvSpPr>
            <p:cNvPr id="47" name="object 47" descr=""/>
            <p:cNvSpPr/>
            <p:nvPr/>
          </p:nvSpPr>
          <p:spPr>
            <a:xfrm>
              <a:off x="10414254" y="1844801"/>
              <a:ext cx="586740" cy="1710055"/>
            </a:xfrm>
            <a:custGeom>
              <a:avLst/>
              <a:gdLst/>
              <a:ahLst/>
              <a:cxnLst/>
              <a:rect l="l" t="t" r="r" b="b"/>
              <a:pathLst>
                <a:path w="586740" h="1710054">
                  <a:moveTo>
                    <a:pt x="0" y="1709927"/>
                  </a:moveTo>
                  <a:lnTo>
                    <a:pt x="586740" y="1709927"/>
                  </a:lnTo>
                  <a:lnTo>
                    <a:pt x="586740" y="0"/>
                  </a:lnTo>
                  <a:lnTo>
                    <a:pt x="0" y="0"/>
                  </a:lnTo>
                  <a:lnTo>
                    <a:pt x="0" y="1709927"/>
                  </a:lnTo>
                  <a:close/>
                </a:path>
              </a:pathLst>
            </a:custGeom>
            <a:ln w="19812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7156704" y="2439923"/>
              <a:ext cx="3345815" cy="890269"/>
            </a:xfrm>
            <a:custGeom>
              <a:avLst/>
              <a:gdLst/>
              <a:ahLst/>
              <a:cxnLst/>
              <a:rect l="l" t="t" r="r" b="b"/>
              <a:pathLst>
                <a:path w="3345815" h="890270">
                  <a:moveTo>
                    <a:pt x="2491231" y="0"/>
                  </a:moveTo>
                  <a:lnTo>
                    <a:pt x="148336" y="0"/>
                  </a:lnTo>
                  <a:lnTo>
                    <a:pt x="101453" y="7563"/>
                  </a:lnTo>
                  <a:lnTo>
                    <a:pt x="60734" y="28622"/>
                  </a:lnTo>
                  <a:lnTo>
                    <a:pt x="28622" y="60734"/>
                  </a:lnTo>
                  <a:lnTo>
                    <a:pt x="7563" y="101453"/>
                  </a:lnTo>
                  <a:lnTo>
                    <a:pt x="0" y="148336"/>
                  </a:lnTo>
                  <a:lnTo>
                    <a:pt x="0" y="741679"/>
                  </a:lnTo>
                  <a:lnTo>
                    <a:pt x="7563" y="788562"/>
                  </a:lnTo>
                  <a:lnTo>
                    <a:pt x="28622" y="829281"/>
                  </a:lnTo>
                  <a:lnTo>
                    <a:pt x="60734" y="861393"/>
                  </a:lnTo>
                  <a:lnTo>
                    <a:pt x="101453" y="882452"/>
                  </a:lnTo>
                  <a:lnTo>
                    <a:pt x="148336" y="890015"/>
                  </a:lnTo>
                  <a:lnTo>
                    <a:pt x="2491231" y="890015"/>
                  </a:lnTo>
                  <a:lnTo>
                    <a:pt x="2538114" y="882452"/>
                  </a:lnTo>
                  <a:lnTo>
                    <a:pt x="2578833" y="861393"/>
                  </a:lnTo>
                  <a:lnTo>
                    <a:pt x="2610945" y="829281"/>
                  </a:lnTo>
                  <a:lnTo>
                    <a:pt x="2632004" y="788562"/>
                  </a:lnTo>
                  <a:lnTo>
                    <a:pt x="2639568" y="741679"/>
                  </a:lnTo>
                  <a:lnTo>
                    <a:pt x="2639568" y="370839"/>
                  </a:lnTo>
                  <a:lnTo>
                    <a:pt x="3081474" y="148336"/>
                  </a:lnTo>
                  <a:lnTo>
                    <a:pt x="2639568" y="148336"/>
                  </a:lnTo>
                  <a:lnTo>
                    <a:pt x="2632004" y="101453"/>
                  </a:lnTo>
                  <a:lnTo>
                    <a:pt x="2610945" y="60734"/>
                  </a:lnTo>
                  <a:lnTo>
                    <a:pt x="2578833" y="28622"/>
                  </a:lnTo>
                  <a:lnTo>
                    <a:pt x="2538114" y="7563"/>
                  </a:lnTo>
                  <a:lnTo>
                    <a:pt x="2491231" y="0"/>
                  </a:lnTo>
                  <a:close/>
                </a:path>
                <a:path w="3345815" h="890270">
                  <a:moveTo>
                    <a:pt x="3345306" y="15493"/>
                  </a:moveTo>
                  <a:lnTo>
                    <a:pt x="2639568" y="148336"/>
                  </a:lnTo>
                  <a:lnTo>
                    <a:pt x="3081474" y="148336"/>
                  </a:lnTo>
                  <a:lnTo>
                    <a:pt x="3345306" y="15493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7279893" y="2438527"/>
            <a:ext cx="2391410" cy="86677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algn="ctr" marL="12700" marR="5080" indent="-1905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2018,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GM’s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cars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had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second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largest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environmental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impact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2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8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largest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automakers,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especially</a:t>
            </a:r>
            <a:r>
              <a:rPr dirty="0" sz="12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pronounced</a:t>
            </a:r>
            <a:r>
              <a:rPr dirty="0" sz="12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their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pickup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truck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SUV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segments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6195059" y="3842003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6183248" y="3246514"/>
            <a:ext cx="5384800" cy="587375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35255">
              <a:lnSpc>
                <a:spcPct val="100000"/>
              </a:lnSpc>
              <a:spcBef>
                <a:spcPts val="705"/>
              </a:spcBef>
              <a:tabLst>
                <a:tab pos="687705" algn="l"/>
                <a:tab pos="1316355" algn="l"/>
                <a:tab pos="1878330" algn="l"/>
                <a:tab pos="2588260" algn="l"/>
                <a:tab pos="3086735" algn="l"/>
                <a:tab pos="3755390" algn="l"/>
                <a:tab pos="4388485" algn="l"/>
                <a:tab pos="4890135" algn="l"/>
              </a:tabLst>
            </a:pPr>
            <a:r>
              <a:rPr dirty="0" sz="1200" spc="-10">
                <a:latin typeface="Arial MT"/>
                <a:cs typeface="Arial MT"/>
              </a:rPr>
              <a:t>Tesla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Honda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HK***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Nissan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5">
                <a:latin typeface="Arial MT"/>
                <a:cs typeface="Arial MT"/>
              </a:rPr>
              <a:t>VW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Toyota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Ford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5" b="1">
                <a:latin typeface="Arial"/>
                <a:cs typeface="Arial"/>
              </a:rPr>
              <a:t>GM</a:t>
            </a:r>
            <a:r>
              <a:rPr dirty="0" sz="1200" b="1">
                <a:latin typeface="Arial"/>
                <a:cs typeface="Arial"/>
              </a:rPr>
              <a:t>	</a:t>
            </a:r>
            <a:r>
              <a:rPr dirty="0" sz="1200" spc="-10">
                <a:latin typeface="Arial MT"/>
                <a:cs typeface="Arial MT"/>
              </a:rPr>
              <a:t>FC****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400" b="1">
                <a:latin typeface="Arial"/>
                <a:cs typeface="Arial"/>
              </a:rPr>
              <a:t>…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GM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does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not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currently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have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EV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for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its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core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customers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6191821" y="4732020"/>
            <a:ext cx="2402205" cy="759460"/>
            <a:chOff x="6191821" y="4732020"/>
            <a:chExt cx="2402205" cy="759460"/>
          </a:xfrm>
        </p:grpSpPr>
        <p:sp>
          <p:nvSpPr>
            <p:cNvPr id="53" name="object 53" descr=""/>
            <p:cNvSpPr/>
            <p:nvPr/>
          </p:nvSpPr>
          <p:spPr>
            <a:xfrm>
              <a:off x="6321552" y="4732019"/>
              <a:ext cx="1511935" cy="754380"/>
            </a:xfrm>
            <a:custGeom>
              <a:avLst/>
              <a:gdLst/>
              <a:ahLst/>
              <a:cxnLst/>
              <a:rect l="l" t="t" r="r" b="b"/>
              <a:pathLst>
                <a:path w="1511934" h="754379">
                  <a:moveTo>
                    <a:pt x="315468" y="0"/>
                  </a:moveTo>
                  <a:lnTo>
                    <a:pt x="0" y="0"/>
                  </a:lnTo>
                  <a:lnTo>
                    <a:pt x="0" y="754380"/>
                  </a:lnTo>
                  <a:lnTo>
                    <a:pt x="315468" y="754380"/>
                  </a:lnTo>
                  <a:lnTo>
                    <a:pt x="315468" y="0"/>
                  </a:lnTo>
                  <a:close/>
                </a:path>
                <a:path w="1511934" h="754379">
                  <a:moveTo>
                    <a:pt x="1511808" y="736092"/>
                  </a:moveTo>
                  <a:lnTo>
                    <a:pt x="1197864" y="736092"/>
                  </a:lnTo>
                  <a:lnTo>
                    <a:pt x="1197864" y="754380"/>
                  </a:lnTo>
                  <a:lnTo>
                    <a:pt x="1511808" y="754380"/>
                  </a:lnTo>
                  <a:lnTo>
                    <a:pt x="1511808" y="736092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6637020" y="4776215"/>
              <a:ext cx="1511935" cy="710565"/>
            </a:xfrm>
            <a:custGeom>
              <a:avLst/>
              <a:gdLst/>
              <a:ahLst/>
              <a:cxnLst/>
              <a:rect l="l" t="t" r="r" b="b"/>
              <a:pathLst>
                <a:path w="1511934" h="710564">
                  <a:moveTo>
                    <a:pt x="315468" y="89916"/>
                  </a:moveTo>
                  <a:lnTo>
                    <a:pt x="0" y="89916"/>
                  </a:lnTo>
                  <a:lnTo>
                    <a:pt x="0" y="710184"/>
                  </a:lnTo>
                  <a:lnTo>
                    <a:pt x="315468" y="710184"/>
                  </a:lnTo>
                  <a:lnTo>
                    <a:pt x="315468" y="89916"/>
                  </a:lnTo>
                  <a:close/>
                </a:path>
                <a:path w="1511934" h="710564">
                  <a:moveTo>
                    <a:pt x="1511808" y="0"/>
                  </a:moveTo>
                  <a:lnTo>
                    <a:pt x="1196340" y="0"/>
                  </a:lnTo>
                  <a:lnTo>
                    <a:pt x="1196340" y="710184"/>
                  </a:lnTo>
                  <a:lnTo>
                    <a:pt x="1511808" y="710184"/>
                  </a:lnTo>
                  <a:lnTo>
                    <a:pt x="1511808" y="0"/>
                  </a:lnTo>
                  <a:close/>
                </a:path>
              </a:pathLst>
            </a:custGeom>
            <a:solidFill>
              <a:srgbClr val="297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6952488" y="4928615"/>
              <a:ext cx="1511935" cy="558165"/>
            </a:xfrm>
            <a:custGeom>
              <a:avLst/>
              <a:gdLst/>
              <a:ahLst/>
              <a:cxnLst/>
              <a:rect l="l" t="t" r="r" b="b"/>
              <a:pathLst>
                <a:path w="1511934" h="558164">
                  <a:moveTo>
                    <a:pt x="313944" y="0"/>
                  </a:moveTo>
                  <a:lnTo>
                    <a:pt x="0" y="0"/>
                  </a:lnTo>
                  <a:lnTo>
                    <a:pt x="0" y="557784"/>
                  </a:lnTo>
                  <a:lnTo>
                    <a:pt x="313944" y="557784"/>
                  </a:lnTo>
                  <a:lnTo>
                    <a:pt x="313944" y="0"/>
                  </a:lnTo>
                  <a:close/>
                </a:path>
                <a:path w="1511934" h="558164">
                  <a:moveTo>
                    <a:pt x="1511808" y="9144"/>
                  </a:moveTo>
                  <a:lnTo>
                    <a:pt x="1196340" y="9144"/>
                  </a:lnTo>
                  <a:lnTo>
                    <a:pt x="1196340" y="557784"/>
                  </a:lnTo>
                  <a:lnTo>
                    <a:pt x="1511808" y="557784"/>
                  </a:lnTo>
                  <a:lnTo>
                    <a:pt x="1511808" y="9144"/>
                  </a:lnTo>
                  <a:close/>
                </a:path>
              </a:pathLst>
            </a:custGeom>
            <a:solidFill>
              <a:srgbClr val="7E8F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6196584" y="5486400"/>
              <a:ext cx="2392680" cy="0"/>
            </a:xfrm>
            <a:custGeom>
              <a:avLst/>
              <a:gdLst/>
              <a:ahLst/>
              <a:cxnLst/>
              <a:rect l="l" t="t" r="r" b="b"/>
              <a:pathLst>
                <a:path w="2392679" h="0">
                  <a:moveTo>
                    <a:pt x="0" y="0"/>
                  </a:moveTo>
                  <a:lnTo>
                    <a:pt x="239268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/>
          <p:nvPr/>
        </p:nvSpPr>
        <p:spPr>
          <a:xfrm>
            <a:off x="7537450" y="5253990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579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6472173" y="4329429"/>
            <a:ext cx="1871980" cy="379730"/>
            <a:chOff x="6472173" y="4329429"/>
            <a:chExt cx="1871980" cy="379730"/>
          </a:xfrm>
        </p:grpSpPr>
        <p:pic>
          <p:nvPicPr>
            <p:cNvPr id="59" name="object 5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1359" y="4335779"/>
              <a:ext cx="76200" cy="200025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6478523" y="4335779"/>
              <a:ext cx="1828164" cy="208279"/>
            </a:xfrm>
            <a:custGeom>
              <a:avLst/>
              <a:gdLst/>
              <a:ahLst/>
              <a:cxnLst/>
              <a:rect l="l" t="t" r="r" b="b"/>
              <a:pathLst>
                <a:path w="1828165" h="208279">
                  <a:moveTo>
                    <a:pt x="0" y="0"/>
                  </a:moveTo>
                  <a:lnTo>
                    <a:pt x="630301" y="0"/>
                  </a:lnTo>
                </a:path>
                <a:path w="1828165" h="208279">
                  <a:moveTo>
                    <a:pt x="0" y="168275"/>
                  </a:moveTo>
                  <a:lnTo>
                    <a:pt x="0" y="0"/>
                  </a:lnTo>
                </a:path>
                <a:path w="1828165" h="208279">
                  <a:moveTo>
                    <a:pt x="1513331" y="207899"/>
                  </a:moveTo>
                  <a:lnTo>
                    <a:pt x="1513331" y="1524"/>
                  </a:lnTo>
                </a:path>
                <a:path w="1828165" h="208279">
                  <a:moveTo>
                    <a:pt x="1513331" y="1524"/>
                  </a:moveTo>
                  <a:lnTo>
                    <a:pt x="1827656" y="152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8267700" y="4337303"/>
              <a:ext cx="76200" cy="371475"/>
            </a:xfrm>
            <a:custGeom>
              <a:avLst/>
              <a:gdLst/>
              <a:ahLst/>
              <a:cxnLst/>
              <a:rect l="l" t="t" r="r" b="b"/>
              <a:pathLst>
                <a:path w="76200" h="371475">
                  <a:moveTo>
                    <a:pt x="31750" y="295275"/>
                  </a:moveTo>
                  <a:lnTo>
                    <a:pt x="0" y="295275"/>
                  </a:lnTo>
                  <a:lnTo>
                    <a:pt x="38100" y="371475"/>
                  </a:lnTo>
                  <a:lnTo>
                    <a:pt x="69850" y="307975"/>
                  </a:lnTo>
                  <a:lnTo>
                    <a:pt x="31750" y="307975"/>
                  </a:lnTo>
                  <a:lnTo>
                    <a:pt x="31750" y="295275"/>
                  </a:lnTo>
                  <a:close/>
                </a:path>
                <a:path w="76200" h="371475">
                  <a:moveTo>
                    <a:pt x="44450" y="0"/>
                  </a:moveTo>
                  <a:lnTo>
                    <a:pt x="31750" y="0"/>
                  </a:lnTo>
                  <a:lnTo>
                    <a:pt x="31750" y="307975"/>
                  </a:lnTo>
                  <a:lnTo>
                    <a:pt x="44450" y="307975"/>
                  </a:lnTo>
                  <a:lnTo>
                    <a:pt x="44450" y="0"/>
                  </a:lnTo>
                  <a:close/>
                </a:path>
                <a:path w="76200" h="371475">
                  <a:moveTo>
                    <a:pt x="76200" y="295275"/>
                  </a:moveTo>
                  <a:lnTo>
                    <a:pt x="44450" y="295275"/>
                  </a:lnTo>
                  <a:lnTo>
                    <a:pt x="44450" y="307975"/>
                  </a:lnTo>
                  <a:lnTo>
                    <a:pt x="69850" y="307975"/>
                  </a:lnTo>
                  <a:lnTo>
                    <a:pt x="76200" y="2952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 txBox="1"/>
          <p:nvPr/>
        </p:nvSpPr>
        <p:spPr>
          <a:xfrm>
            <a:off x="6426834" y="5520944"/>
            <a:ext cx="73723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Chevrolet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Arial MT"/>
                <a:cs typeface="Arial MT"/>
              </a:rPr>
              <a:t>Volt</a:t>
            </a:r>
            <a:r>
              <a:rPr dirty="0" sz="1200" spc="-8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PHEV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7654290" y="5520944"/>
            <a:ext cx="67754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Chevrolet</a:t>
            </a:r>
            <a:endParaRPr sz="1200">
              <a:latin typeface="Arial MT"/>
              <a:cs typeface="Arial MT"/>
            </a:endParaRPr>
          </a:p>
          <a:p>
            <a:pPr marL="32384">
              <a:lnSpc>
                <a:spcPct val="100000"/>
              </a:lnSpc>
            </a:pPr>
            <a:r>
              <a:rPr dirty="0" sz="1200">
                <a:latin typeface="Arial MT"/>
                <a:cs typeface="Arial MT"/>
              </a:rPr>
              <a:t>Bolt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BEV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6115811" y="4507738"/>
            <a:ext cx="10528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24,739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baseline="-11574" sz="1800" spc="-15">
                <a:latin typeface="Arial MT"/>
                <a:cs typeface="Arial MT"/>
              </a:rPr>
              <a:t>20,349</a:t>
            </a:r>
            <a:endParaRPr baseline="-11574" sz="180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6963918" y="4704715"/>
            <a:ext cx="494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18,306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7746618" y="4547361"/>
            <a:ext cx="494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23,297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8160766" y="4712589"/>
            <a:ext cx="494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18,019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6537769" y="4201477"/>
            <a:ext cx="1866264" cy="270510"/>
            <a:chOff x="6537769" y="4201477"/>
            <a:chExt cx="1866264" cy="270510"/>
          </a:xfrm>
        </p:grpSpPr>
        <p:sp>
          <p:nvSpPr>
            <p:cNvPr id="69" name="object 69" descr=""/>
            <p:cNvSpPr/>
            <p:nvPr/>
          </p:nvSpPr>
          <p:spPr>
            <a:xfrm>
              <a:off x="6542531" y="4206240"/>
              <a:ext cx="501650" cy="259079"/>
            </a:xfrm>
            <a:custGeom>
              <a:avLst/>
              <a:gdLst/>
              <a:ahLst/>
              <a:cxnLst/>
              <a:rect l="l" t="t" r="r" b="b"/>
              <a:pathLst>
                <a:path w="501650" h="259079">
                  <a:moveTo>
                    <a:pt x="250698" y="0"/>
                  </a:moveTo>
                  <a:lnTo>
                    <a:pt x="193223" y="3423"/>
                  </a:lnTo>
                  <a:lnTo>
                    <a:pt x="140459" y="13173"/>
                  </a:lnTo>
                  <a:lnTo>
                    <a:pt x="93910" y="28471"/>
                  </a:lnTo>
                  <a:lnTo>
                    <a:pt x="55083" y="48536"/>
                  </a:lnTo>
                  <a:lnTo>
                    <a:pt x="25485" y="72589"/>
                  </a:lnTo>
                  <a:lnTo>
                    <a:pt x="0" y="129540"/>
                  </a:lnTo>
                  <a:lnTo>
                    <a:pt x="6622" y="159229"/>
                  </a:lnTo>
                  <a:lnTo>
                    <a:pt x="55083" y="210543"/>
                  </a:lnTo>
                  <a:lnTo>
                    <a:pt x="93910" y="230608"/>
                  </a:lnTo>
                  <a:lnTo>
                    <a:pt x="140459" y="245906"/>
                  </a:lnTo>
                  <a:lnTo>
                    <a:pt x="193223" y="255656"/>
                  </a:lnTo>
                  <a:lnTo>
                    <a:pt x="250698" y="259080"/>
                  </a:lnTo>
                  <a:lnTo>
                    <a:pt x="308172" y="255656"/>
                  </a:lnTo>
                  <a:lnTo>
                    <a:pt x="360936" y="245906"/>
                  </a:lnTo>
                  <a:lnTo>
                    <a:pt x="407485" y="230608"/>
                  </a:lnTo>
                  <a:lnTo>
                    <a:pt x="446312" y="210543"/>
                  </a:lnTo>
                  <a:lnTo>
                    <a:pt x="475910" y="186490"/>
                  </a:lnTo>
                  <a:lnTo>
                    <a:pt x="501396" y="129540"/>
                  </a:lnTo>
                  <a:lnTo>
                    <a:pt x="494773" y="99850"/>
                  </a:lnTo>
                  <a:lnTo>
                    <a:pt x="446312" y="48536"/>
                  </a:lnTo>
                  <a:lnTo>
                    <a:pt x="407485" y="28471"/>
                  </a:lnTo>
                  <a:lnTo>
                    <a:pt x="360936" y="13173"/>
                  </a:lnTo>
                  <a:lnTo>
                    <a:pt x="308172" y="3423"/>
                  </a:lnTo>
                  <a:lnTo>
                    <a:pt x="2506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6542531" y="4206240"/>
              <a:ext cx="501650" cy="259079"/>
            </a:xfrm>
            <a:custGeom>
              <a:avLst/>
              <a:gdLst/>
              <a:ahLst/>
              <a:cxnLst/>
              <a:rect l="l" t="t" r="r" b="b"/>
              <a:pathLst>
                <a:path w="501650" h="259079">
                  <a:moveTo>
                    <a:pt x="0" y="129540"/>
                  </a:moveTo>
                  <a:lnTo>
                    <a:pt x="25485" y="72589"/>
                  </a:lnTo>
                  <a:lnTo>
                    <a:pt x="55083" y="48536"/>
                  </a:lnTo>
                  <a:lnTo>
                    <a:pt x="93910" y="28471"/>
                  </a:lnTo>
                  <a:lnTo>
                    <a:pt x="140459" y="13173"/>
                  </a:lnTo>
                  <a:lnTo>
                    <a:pt x="193223" y="3423"/>
                  </a:lnTo>
                  <a:lnTo>
                    <a:pt x="250698" y="0"/>
                  </a:lnTo>
                  <a:lnTo>
                    <a:pt x="308172" y="3423"/>
                  </a:lnTo>
                  <a:lnTo>
                    <a:pt x="360936" y="13173"/>
                  </a:lnTo>
                  <a:lnTo>
                    <a:pt x="407485" y="28471"/>
                  </a:lnTo>
                  <a:lnTo>
                    <a:pt x="446312" y="48536"/>
                  </a:lnTo>
                  <a:lnTo>
                    <a:pt x="475910" y="72589"/>
                  </a:lnTo>
                  <a:lnTo>
                    <a:pt x="501396" y="129540"/>
                  </a:lnTo>
                  <a:lnTo>
                    <a:pt x="494773" y="159229"/>
                  </a:lnTo>
                  <a:lnTo>
                    <a:pt x="446312" y="210543"/>
                  </a:lnTo>
                  <a:lnTo>
                    <a:pt x="407485" y="230608"/>
                  </a:lnTo>
                  <a:lnTo>
                    <a:pt x="360936" y="245906"/>
                  </a:lnTo>
                  <a:lnTo>
                    <a:pt x="308172" y="255656"/>
                  </a:lnTo>
                  <a:lnTo>
                    <a:pt x="250698" y="259080"/>
                  </a:lnTo>
                  <a:lnTo>
                    <a:pt x="193223" y="255656"/>
                  </a:lnTo>
                  <a:lnTo>
                    <a:pt x="140459" y="245906"/>
                  </a:lnTo>
                  <a:lnTo>
                    <a:pt x="93910" y="230608"/>
                  </a:lnTo>
                  <a:lnTo>
                    <a:pt x="55083" y="210543"/>
                  </a:lnTo>
                  <a:lnTo>
                    <a:pt x="25485" y="186490"/>
                  </a:lnTo>
                  <a:lnTo>
                    <a:pt x="0" y="1295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7897367" y="4207764"/>
              <a:ext cx="501650" cy="259079"/>
            </a:xfrm>
            <a:custGeom>
              <a:avLst/>
              <a:gdLst/>
              <a:ahLst/>
              <a:cxnLst/>
              <a:rect l="l" t="t" r="r" b="b"/>
              <a:pathLst>
                <a:path w="501650" h="259079">
                  <a:moveTo>
                    <a:pt x="250698" y="0"/>
                  </a:moveTo>
                  <a:lnTo>
                    <a:pt x="193223" y="3423"/>
                  </a:lnTo>
                  <a:lnTo>
                    <a:pt x="140459" y="13173"/>
                  </a:lnTo>
                  <a:lnTo>
                    <a:pt x="93910" y="28471"/>
                  </a:lnTo>
                  <a:lnTo>
                    <a:pt x="55083" y="48536"/>
                  </a:lnTo>
                  <a:lnTo>
                    <a:pt x="25485" y="72589"/>
                  </a:lnTo>
                  <a:lnTo>
                    <a:pt x="0" y="129540"/>
                  </a:lnTo>
                  <a:lnTo>
                    <a:pt x="6622" y="159229"/>
                  </a:lnTo>
                  <a:lnTo>
                    <a:pt x="55083" y="210543"/>
                  </a:lnTo>
                  <a:lnTo>
                    <a:pt x="93910" y="230608"/>
                  </a:lnTo>
                  <a:lnTo>
                    <a:pt x="140459" y="245906"/>
                  </a:lnTo>
                  <a:lnTo>
                    <a:pt x="193223" y="255656"/>
                  </a:lnTo>
                  <a:lnTo>
                    <a:pt x="250698" y="259080"/>
                  </a:lnTo>
                  <a:lnTo>
                    <a:pt x="308172" y="255656"/>
                  </a:lnTo>
                  <a:lnTo>
                    <a:pt x="360936" y="245906"/>
                  </a:lnTo>
                  <a:lnTo>
                    <a:pt x="407485" y="230608"/>
                  </a:lnTo>
                  <a:lnTo>
                    <a:pt x="446312" y="210543"/>
                  </a:lnTo>
                  <a:lnTo>
                    <a:pt x="475910" y="186490"/>
                  </a:lnTo>
                  <a:lnTo>
                    <a:pt x="501396" y="129540"/>
                  </a:lnTo>
                  <a:lnTo>
                    <a:pt x="494773" y="99850"/>
                  </a:lnTo>
                  <a:lnTo>
                    <a:pt x="446312" y="48536"/>
                  </a:lnTo>
                  <a:lnTo>
                    <a:pt x="407485" y="28471"/>
                  </a:lnTo>
                  <a:lnTo>
                    <a:pt x="360936" y="13173"/>
                  </a:lnTo>
                  <a:lnTo>
                    <a:pt x="308172" y="3423"/>
                  </a:lnTo>
                  <a:lnTo>
                    <a:pt x="2506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7897367" y="4207764"/>
              <a:ext cx="501650" cy="259079"/>
            </a:xfrm>
            <a:custGeom>
              <a:avLst/>
              <a:gdLst/>
              <a:ahLst/>
              <a:cxnLst/>
              <a:rect l="l" t="t" r="r" b="b"/>
              <a:pathLst>
                <a:path w="501650" h="259079">
                  <a:moveTo>
                    <a:pt x="0" y="129540"/>
                  </a:moveTo>
                  <a:lnTo>
                    <a:pt x="25485" y="72589"/>
                  </a:lnTo>
                  <a:lnTo>
                    <a:pt x="55083" y="48536"/>
                  </a:lnTo>
                  <a:lnTo>
                    <a:pt x="93910" y="28471"/>
                  </a:lnTo>
                  <a:lnTo>
                    <a:pt x="140459" y="13173"/>
                  </a:lnTo>
                  <a:lnTo>
                    <a:pt x="193223" y="3423"/>
                  </a:lnTo>
                  <a:lnTo>
                    <a:pt x="250698" y="0"/>
                  </a:lnTo>
                  <a:lnTo>
                    <a:pt x="308172" y="3423"/>
                  </a:lnTo>
                  <a:lnTo>
                    <a:pt x="360936" y="13173"/>
                  </a:lnTo>
                  <a:lnTo>
                    <a:pt x="407485" y="28471"/>
                  </a:lnTo>
                  <a:lnTo>
                    <a:pt x="446312" y="48536"/>
                  </a:lnTo>
                  <a:lnTo>
                    <a:pt x="475910" y="72589"/>
                  </a:lnTo>
                  <a:lnTo>
                    <a:pt x="501396" y="129540"/>
                  </a:lnTo>
                  <a:lnTo>
                    <a:pt x="494773" y="159229"/>
                  </a:lnTo>
                  <a:lnTo>
                    <a:pt x="446312" y="210543"/>
                  </a:lnTo>
                  <a:lnTo>
                    <a:pt x="407485" y="230608"/>
                  </a:lnTo>
                  <a:lnTo>
                    <a:pt x="360936" y="245906"/>
                  </a:lnTo>
                  <a:lnTo>
                    <a:pt x="308172" y="255656"/>
                  </a:lnTo>
                  <a:lnTo>
                    <a:pt x="250698" y="259080"/>
                  </a:lnTo>
                  <a:lnTo>
                    <a:pt x="193223" y="255656"/>
                  </a:lnTo>
                  <a:lnTo>
                    <a:pt x="140459" y="245906"/>
                  </a:lnTo>
                  <a:lnTo>
                    <a:pt x="93910" y="230608"/>
                  </a:lnTo>
                  <a:lnTo>
                    <a:pt x="55083" y="210543"/>
                  </a:lnTo>
                  <a:lnTo>
                    <a:pt x="25485" y="186490"/>
                  </a:lnTo>
                  <a:lnTo>
                    <a:pt x="0" y="1295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/>
          <p:nvPr/>
        </p:nvSpPr>
        <p:spPr>
          <a:xfrm>
            <a:off x="9526523" y="3924300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5" h="160020">
                <a:moveTo>
                  <a:pt x="214883" y="0"/>
                </a:moveTo>
                <a:lnTo>
                  <a:pt x="0" y="0"/>
                </a:lnTo>
                <a:lnTo>
                  <a:pt x="0" y="160019"/>
                </a:lnTo>
                <a:lnTo>
                  <a:pt x="214883" y="160019"/>
                </a:lnTo>
                <a:lnTo>
                  <a:pt x="214883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10230611" y="3924300"/>
            <a:ext cx="213360" cy="160020"/>
          </a:xfrm>
          <a:custGeom>
            <a:avLst/>
            <a:gdLst/>
            <a:ahLst/>
            <a:cxnLst/>
            <a:rect l="l" t="t" r="r" b="b"/>
            <a:pathLst>
              <a:path w="213359" h="160020">
                <a:moveTo>
                  <a:pt x="213359" y="0"/>
                </a:moveTo>
                <a:lnTo>
                  <a:pt x="0" y="0"/>
                </a:lnTo>
                <a:lnTo>
                  <a:pt x="0" y="160019"/>
                </a:lnTo>
                <a:lnTo>
                  <a:pt x="213359" y="160019"/>
                </a:lnTo>
                <a:lnTo>
                  <a:pt x="213359" y="0"/>
                </a:lnTo>
                <a:close/>
              </a:path>
            </a:pathLst>
          </a:custGeom>
          <a:solidFill>
            <a:srgbClr val="297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10933176" y="3924300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5" h="160020">
                <a:moveTo>
                  <a:pt x="214883" y="0"/>
                </a:moveTo>
                <a:lnTo>
                  <a:pt x="0" y="0"/>
                </a:lnTo>
                <a:lnTo>
                  <a:pt x="0" y="160019"/>
                </a:lnTo>
                <a:lnTo>
                  <a:pt x="214883" y="160019"/>
                </a:lnTo>
                <a:lnTo>
                  <a:pt x="214883" y="0"/>
                </a:lnTo>
                <a:close/>
              </a:path>
            </a:pathLst>
          </a:custGeom>
          <a:solidFill>
            <a:srgbClr val="7E8F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 txBox="1"/>
          <p:nvPr/>
        </p:nvSpPr>
        <p:spPr>
          <a:xfrm>
            <a:off x="6183248" y="3842130"/>
            <a:ext cx="2159635" cy="59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#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EVs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sold,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2016-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  <a:p>
            <a:pPr marL="433070">
              <a:lnSpc>
                <a:spcPct val="100000"/>
              </a:lnSpc>
              <a:spcBef>
                <a:spcPts val="1375"/>
              </a:spcBef>
              <a:tabLst>
                <a:tab pos="1788795" algn="l"/>
              </a:tabLst>
            </a:pPr>
            <a:r>
              <a:rPr dirty="0" sz="1200" spc="-10" b="1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dirty="0" sz="1200" spc="-25" b="1">
                <a:solidFill>
                  <a:srgbClr val="C00000"/>
                </a:solidFill>
                <a:latin typeface="Arial"/>
                <a:cs typeface="Arial"/>
              </a:rPr>
              <a:t>26%</a:t>
            </a:r>
            <a:r>
              <a:rPr dirty="0" sz="1200" b="1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dirty="0" sz="1200" spc="-10" b="1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dirty="0" sz="1200" spc="-25" b="1">
                <a:solidFill>
                  <a:srgbClr val="C00000"/>
                </a:solidFill>
                <a:latin typeface="Arial"/>
                <a:cs typeface="Arial"/>
              </a:rPr>
              <a:t>23%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" name="object 77" descr=""/>
          <p:cNvSpPr/>
          <p:nvPr/>
        </p:nvSpPr>
        <p:spPr>
          <a:xfrm>
            <a:off x="4024884" y="5002021"/>
            <a:ext cx="2215515" cy="734695"/>
          </a:xfrm>
          <a:custGeom>
            <a:avLst/>
            <a:gdLst/>
            <a:ahLst/>
            <a:cxnLst/>
            <a:rect l="l" t="t" r="r" b="b"/>
            <a:pathLst>
              <a:path w="2215515" h="734695">
                <a:moveTo>
                  <a:pt x="1822450" y="10413"/>
                </a:moveTo>
                <a:lnTo>
                  <a:pt x="120650" y="10413"/>
                </a:lnTo>
                <a:lnTo>
                  <a:pt x="73669" y="19889"/>
                </a:lnTo>
                <a:lnTo>
                  <a:pt x="35321" y="45735"/>
                </a:lnTo>
                <a:lnTo>
                  <a:pt x="9475" y="84083"/>
                </a:lnTo>
                <a:lnTo>
                  <a:pt x="0" y="131063"/>
                </a:lnTo>
                <a:lnTo>
                  <a:pt x="0" y="613663"/>
                </a:lnTo>
                <a:lnTo>
                  <a:pt x="9475" y="660628"/>
                </a:lnTo>
                <a:lnTo>
                  <a:pt x="35321" y="698977"/>
                </a:lnTo>
                <a:lnTo>
                  <a:pt x="73669" y="724833"/>
                </a:lnTo>
                <a:lnTo>
                  <a:pt x="120650" y="734313"/>
                </a:lnTo>
                <a:lnTo>
                  <a:pt x="1822450" y="734313"/>
                </a:lnTo>
                <a:lnTo>
                  <a:pt x="1869430" y="724833"/>
                </a:lnTo>
                <a:lnTo>
                  <a:pt x="1907778" y="698977"/>
                </a:lnTo>
                <a:lnTo>
                  <a:pt x="1933624" y="660628"/>
                </a:lnTo>
                <a:lnTo>
                  <a:pt x="1943100" y="613663"/>
                </a:lnTo>
                <a:lnTo>
                  <a:pt x="1943100" y="312038"/>
                </a:lnTo>
                <a:lnTo>
                  <a:pt x="2101094" y="131063"/>
                </a:lnTo>
                <a:lnTo>
                  <a:pt x="1943100" y="131063"/>
                </a:lnTo>
                <a:lnTo>
                  <a:pt x="1933624" y="84083"/>
                </a:lnTo>
                <a:lnTo>
                  <a:pt x="1907778" y="45735"/>
                </a:lnTo>
                <a:lnTo>
                  <a:pt x="1869430" y="19889"/>
                </a:lnTo>
                <a:lnTo>
                  <a:pt x="1822450" y="10413"/>
                </a:lnTo>
                <a:close/>
              </a:path>
              <a:path w="2215515" h="734695">
                <a:moveTo>
                  <a:pt x="2215515" y="0"/>
                </a:moveTo>
                <a:lnTo>
                  <a:pt x="1943100" y="131063"/>
                </a:lnTo>
                <a:lnTo>
                  <a:pt x="2101094" y="131063"/>
                </a:lnTo>
                <a:lnTo>
                  <a:pt x="2215515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78" name="object 78" descr=""/>
          <p:cNvGraphicFramePr>
            <a:graphicFrameLocks noGrp="1"/>
          </p:cNvGraphicFramePr>
          <p:nvPr/>
        </p:nvGraphicFramePr>
        <p:xfrm>
          <a:off x="577595" y="3741420"/>
          <a:ext cx="5495925" cy="2160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1820"/>
                <a:gridCol w="3054350"/>
                <a:gridCol w="483870"/>
              </a:tblGrid>
              <a:tr h="200660">
                <a:tc>
                  <a:txBody>
                    <a:bodyPr/>
                    <a:lstStyle/>
                    <a:p>
                      <a:pPr marL="354965">
                        <a:lnSpc>
                          <a:spcPts val="1415"/>
                        </a:lnSpc>
                        <a:spcBef>
                          <a:spcPts val="6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General</a:t>
                      </a:r>
                      <a:r>
                        <a:rPr dirty="0" sz="12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Motors</a:t>
                      </a:r>
                      <a:r>
                        <a:rPr dirty="0" sz="12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Co.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28575">
                      <a:solidFill>
                        <a:srgbClr val="C00000"/>
                      </a:solidFill>
                      <a:prstDash val="sysDash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C00000"/>
                      </a:solidFill>
                      <a:prstDash val="sysDash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C00000"/>
                      </a:solidFill>
                      <a:prstDash val="sysDash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430"/>
                        </a:lnSpc>
                      </a:pPr>
                      <a:r>
                        <a:rPr dirty="0" sz="1200" spc="-20" b="1">
                          <a:latin typeface="Arial"/>
                          <a:cs typeface="Arial"/>
                        </a:rPr>
                        <a:t>3,244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8575">
                      <a:solidFill>
                        <a:srgbClr val="C00000"/>
                      </a:solidFill>
                      <a:prstDash val="sysDash"/>
                    </a:lnR>
                    <a:lnT w="28575">
                      <a:solidFill>
                        <a:srgbClr val="C00000"/>
                      </a:solidFill>
                      <a:prstDash val="sysDash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</a:tcPr>
                </a:tc>
              </a:tr>
              <a:tr h="1960245">
                <a:tc>
                  <a:txBody>
                    <a:bodyPr/>
                    <a:lstStyle/>
                    <a:p>
                      <a:pPr algn="r" marL="23495" marR="93980" indent="710565">
                        <a:lnSpc>
                          <a:spcPts val="1700"/>
                        </a:lnSpc>
                        <a:spcBef>
                          <a:spcPts val="3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Ford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Motor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Co.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Fiat</a:t>
                      </a:r>
                      <a:r>
                        <a:rPr dirty="0" sz="12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Chrysler</a:t>
                      </a:r>
                      <a:r>
                        <a:rPr dirty="0" sz="12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Automobiles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algn="r" marL="601345" marR="94615" indent="-138430">
                        <a:lnSpc>
                          <a:spcPts val="1700"/>
                        </a:lnSpc>
                        <a:spcBef>
                          <a:spcPts val="1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Toyota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Motor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Corp.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Honda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Motor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Co.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algn="r" marR="9144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Nissan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Motor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Co.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algn="r" marR="9398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Volkswagen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algn="r" marL="491490" marR="93980" indent="125095">
                        <a:lnSpc>
                          <a:spcPct val="118500"/>
                        </a:lnSpc>
                        <a:spcBef>
                          <a:spcPts val="1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Kia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Motors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Corp.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Hyundai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Motor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Co.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Subaru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Corp.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C00000"/>
                      </a:solidFill>
                      <a:prstDash val="sysDash"/>
                    </a:lnT>
                  </a:tcPr>
                </a:tc>
                <a:tc gridSpan="2">
                  <a:txBody>
                    <a:bodyPr/>
                    <a:lstStyle/>
                    <a:p>
                      <a:pPr marL="235839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2,454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1907539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1,975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172466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1,780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130111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1,331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10725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1,087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748665">
                        <a:lnSpc>
                          <a:spcPts val="1370"/>
                        </a:lnSpc>
                        <a:spcBef>
                          <a:spcPts val="50"/>
                        </a:spcBef>
                        <a:tabLst>
                          <a:tab pos="1772920" algn="l"/>
                        </a:tabLst>
                      </a:pPr>
                      <a:r>
                        <a:rPr dirty="0" baseline="-11574" sz="1800" spc="-37">
                          <a:latin typeface="Arial MT"/>
                          <a:cs typeface="Arial MT"/>
                        </a:rPr>
                        <a:t>746</a:t>
                      </a:r>
                      <a:r>
                        <a:rPr dirty="0" baseline="-11574" sz="18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2019,</a:t>
                      </a:r>
                      <a:r>
                        <a:rPr dirty="0" sz="1200" spc="-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2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Chevrolet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1729739" marR="154940" indent="-1061720">
                        <a:lnSpc>
                          <a:spcPts val="1300"/>
                        </a:lnSpc>
                        <a:spcBef>
                          <a:spcPts val="85"/>
                        </a:spcBef>
                        <a:tabLst>
                          <a:tab pos="1717675" algn="l"/>
                        </a:tabLst>
                      </a:pPr>
                      <a:r>
                        <a:rPr dirty="0" baseline="-30092" sz="1800" spc="-37">
                          <a:latin typeface="Arial MT"/>
                          <a:cs typeface="Arial MT"/>
                        </a:rPr>
                        <a:t>660</a:t>
                      </a:r>
                      <a:r>
                        <a:rPr dirty="0" baseline="-30092" sz="18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Volt</a:t>
                      </a:r>
                      <a:r>
                        <a:rPr dirty="0" sz="1200" spc="-4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will be</a:t>
                      </a:r>
                      <a:r>
                        <a:rPr dirty="0" sz="12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discontinued,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200" spc="-1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enable</a:t>
                      </a:r>
                      <a:r>
                        <a:rPr dirty="0" sz="1200" spc="-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more</a:t>
                      </a:r>
                      <a:r>
                        <a:rPr dirty="0" sz="1200" spc="-1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focus</a:t>
                      </a:r>
                      <a:r>
                        <a:rPr dirty="0" sz="1200" spc="-4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on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600710">
                        <a:lnSpc>
                          <a:spcPts val="1270"/>
                        </a:lnSpc>
                        <a:tabLst>
                          <a:tab pos="2101850" algn="l"/>
                        </a:tabLst>
                      </a:pPr>
                      <a:r>
                        <a:rPr dirty="0" baseline="11574" sz="1800" spc="-37">
                          <a:latin typeface="Arial MT"/>
                          <a:cs typeface="Arial MT"/>
                        </a:rPr>
                        <a:t>588</a:t>
                      </a:r>
                      <a:r>
                        <a:rPr dirty="0" baseline="11574" sz="18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BEVs</a:t>
                      </a:r>
                      <a:r>
                        <a:rPr dirty="0" sz="1200" spc="-1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200" spc="-1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GM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4527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431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L w="952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C00000"/>
                      </a:solidFill>
                      <a:prstDash val="sysDash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9" name="object 79" descr=""/>
          <p:cNvSpPr txBox="1"/>
          <p:nvPr/>
        </p:nvSpPr>
        <p:spPr>
          <a:xfrm>
            <a:off x="8717406" y="3903091"/>
            <a:ext cx="2836545" cy="9061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75055">
              <a:lnSpc>
                <a:spcPct val="100000"/>
              </a:lnSpc>
              <a:spcBef>
                <a:spcPts val="100"/>
              </a:spcBef>
              <a:tabLst>
                <a:tab pos="1778635" algn="l"/>
                <a:tab pos="2481580" algn="l"/>
              </a:tabLst>
            </a:pPr>
            <a:r>
              <a:rPr dirty="0" sz="1200" spc="-20">
                <a:latin typeface="Arial MT"/>
                <a:cs typeface="Arial MT"/>
              </a:rPr>
              <a:t>2016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2017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2018</a:t>
            </a:r>
            <a:endParaRPr sz="1200">
              <a:latin typeface="Arial MT"/>
              <a:cs typeface="Arial MT"/>
            </a:endParaRPr>
          </a:p>
          <a:p>
            <a:pPr marL="184785" marR="80010" indent="-172720">
              <a:lnSpc>
                <a:spcPct val="100000"/>
              </a:lnSpc>
              <a:spcBef>
                <a:spcPts val="1170"/>
              </a:spcBef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GM’s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CEO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Mary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Barra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has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not </a:t>
            </a:r>
            <a:r>
              <a:rPr dirty="0" sz="1200" b="1">
                <a:latin typeface="Arial"/>
                <a:cs typeface="Arial"/>
              </a:rPr>
              <a:t>announced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any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plans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that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GM</a:t>
            </a:r>
            <a:r>
              <a:rPr dirty="0" sz="1200" spc="-25" b="1">
                <a:latin typeface="Arial"/>
                <a:cs typeface="Arial"/>
              </a:rPr>
              <a:t> is </a:t>
            </a:r>
            <a:r>
              <a:rPr dirty="0" sz="1200" b="1">
                <a:latin typeface="Arial"/>
                <a:cs typeface="Arial"/>
              </a:rPr>
              <a:t>building</a:t>
            </a:r>
            <a:r>
              <a:rPr dirty="0" sz="1200" spc="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an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all-</a:t>
            </a:r>
            <a:r>
              <a:rPr dirty="0" sz="1200" b="1">
                <a:latin typeface="Arial"/>
                <a:cs typeface="Arial"/>
              </a:rPr>
              <a:t>electric</a:t>
            </a:r>
            <a:r>
              <a:rPr dirty="0" sz="1200" spc="-6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pickup</a:t>
            </a:r>
            <a:r>
              <a:rPr dirty="0" sz="1200" spc="-10" b="1">
                <a:latin typeface="Arial"/>
                <a:cs typeface="Arial"/>
              </a:rPr>
              <a:t> truck</a:t>
            </a:r>
            <a:endParaRPr sz="1200">
              <a:latin typeface="Arial"/>
              <a:cs typeface="Arial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574649" y="216154"/>
            <a:ext cx="391985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GENERAL</a:t>
            </a:r>
            <a:r>
              <a:rPr dirty="0" sz="1600" spc="-3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MOTORS’</a:t>
            </a:r>
            <a:r>
              <a:rPr dirty="0" sz="1600" spc="-9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KEY</a:t>
            </a:r>
            <a:r>
              <a:rPr dirty="0" sz="1600" spc="-7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CHALLENGES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1" name="object 81" descr=""/>
          <p:cNvGrpSpPr/>
          <p:nvPr/>
        </p:nvGrpSpPr>
        <p:grpSpPr>
          <a:xfrm>
            <a:off x="581977" y="2759964"/>
            <a:ext cx="5409565" cy="194310"/>
            <a:chOff x="581977" y="2759964"/>
            <a:chExt cx="5409565" cy="194310"/>
          </a:xfrm>
        </p:grpSpPr>
        <p:sp>
          <p:nvSpPr>
            <p:cNvPr id="82" name="object 82" descr=""/>
            <p:cNvSpPr/>
            <p:nvPr/>
          </p:nvSpPr>
          <p:spPr>
            <a:xfrm>
              <a:off x="5026152" y="2759963"/>
              <a:ext cx="840105" cy="189230"/>
            </a:xfrm>
            <a:custGeom>
              <a:avLst/>
              <a:gdLst/>
              <a:ahLst/>
              <a:cxnLst/>
              <a:rect l="l" t="t" r="r" b="b"/>
              <a:pathLst>
                <a:path w="840104" h="189230">
                  <a:moveTo>
                    <a:pt x="300228" y="0"/>
                  </a:moveTo>
                  <a:lnTo>
                    <a:pt x="0" y="0"/>
                  </a:lnTo>
                  <a:lnTo>
                    <a:pt x="0" y="188976"/>
                  </a:lnTo>
                  <a:lnTo>
                    <a:pt x="300228" y="188976"/>
                  </a:lnTo>
                  <a:lnTo>
                    <a:pt x="300228" y="0"/>
                  </a:lnTo>
                  <a:close/>
                </a:path>
                <a:path w="840104" h="189230">
                  <a:moveTo>
                    <a:pt x="839724" y="10668"/>
                  </a:moveTo>
                  <a:lnTo>
                    <a:pt x="541020" y="10668"/>
                  </a:lnTo>
                  <a:lnTo>
                    <a:pt x="541020" y="188976"/>
                  </a:lnTo>
                  <a:lnTo>
                    <a:pt x="839724" y="188976"/>
                  </a:lnTo>
                  <a:lnTo>
                    <a:pt x="839724" y="1066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586740" y="2948940"/>
              <a:ext cx="5400040" cy="0"/>
            </a:xfrm>
            <a:custGeom>
              <a:avLst/>
              <a:gdLst/>
              <a:ahLst/>
              <a:cxnLst/>
              <a:rect l="l" t="t" r="r" b="b"/>
              <a:pathLst>
                <a:path w="5400040" h="0">
                  <a:moveTo>
                    <a:pt x="0" y="0"/>
                  </a:moveTo>
                  <a:lnTo>
                    <a:pt x="539953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 descr=""/>
          <p:cNvSpPr txBox="1"/>
          <p:nvPr/>
        </p:nvSpPr>
        <p:spPr>
          <a:xfrm>
            <a:off x="707136" y="2055876"/>
            <a:ext cx="300355" cy="893444"/>
          </a:xfrm>
          <a:prstGeom prst="rect">
            <a:avLst/>
          </a:prstGeom>
          <a:solidFill>
            <a:srgbClr val="C0C0C0"/>
          </a:solidFill>
        </p:spPr>
        <p:txBody>
          <a:bodyPr wrap="square" lIns="0" tIns="1657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5"/>
              </a:spcBef>
            </a:pPr>
            <a:endParaRPr sz="1200">
              <a:latin typeface="Times New Roman"/>
              <a:cs typeface="Times New Roman"/>
            </a:endParaRPr>
          </a:p>
          <a:p>
            <a:pPr marL="62865">
              <a:lnSpc>
                <a:spcPct val="100000"/>
              </a:lnSpc>
            </a:pPr>
            <a:r>
              <a:rPr dirty="0" sz="1200" spc="-25">
                <a:latin typeface="Arial MT"/>
                <a:cs typeface="Arial MT"/>
              </a:rPr>
              <a:t>#1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787651" y="2185416"/>
            <a:ext cx="300355" cy="763905"/>
          </a:xfrm>
          <a:prstGeom prst="rect">
            <a:avLst/>
          </a:prstGeom>
          <a:solidFill>
            <a:srgbClr val="C0C0C0"/>
          </a:solidFill>
        </p:spPr>
        <p:txBody>
          <a:bodyPr wrap="square" lIns="0" tIns="1016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endParaRPr sz="1200">
              <a:latin typeface="Times New Roman"/>
              <a:cs typeface="Times New Roman"/>
            </a:endParaRPr>
          </a:p>
          <a:p>
            <a:pPr marL="62230">
              <a:lnSpc>
                <a:spcPct val="100000"/>
              </a:lnSpc>
            </a:pPr>
            <a:r>
              <a:rPr dirty="0" sz="1200" spc="-25">
                <a:latin typeface="Arial MT"/>
                <a:cs typeface="Arial MT"/>
              </a:rPr>
              <a:t>#3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1246632" y="2183892"/>
            <a:ext cx="300355" cy="765175"/>
          </a:xfrm>
          <a:prstGeom prst="rect">
            <a:avLst/>
          </a:prstGeom>
          <a:solidFill>
            <a:srgbClr val="C0C0C0"/>
          </a:solidFill>
        </p:spPr>
        <p:txBody>
          <a:bodyPr wrap="square" lIns="0" tIns="1028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10"/>
              </a:spcBef>
            </a:pPr>
            <a:endParaRPr sz="1200">
              <a:latin typeface="Times New Roman"/>
              <a:cs typeface="Times New Roman"/>
            </a:endParaRPr>
          </a:p>
          <a:p>
            <a:pPr marL="62865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latin typeface="Arial MT"/>
                <a:cs typeface="Arial MT"/>
              </a:rPr>
              <a:t>#2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2327148" y="2569464"/>
            <a:ext cx="300355" cy="379730"/>
          </a:xfrm>
          <a:prstGeom prst="rect">
            <a:avLst/>
          </a:prstGeom>
          <a:solidFill>
            <a:srgbClr val="C0C0C0"/>
          </a:solidFill>
        </p:spPr>
        <p:txBody>
          <a:bodyPr wrap="square" lIns="0" tIns="85090" rIns="0" bIns="0" rtlCol="0" vert="horz">
            <a:spAutoFit/>
          </a:bodyPr>
          <a:lstStyle/>
          <a:p>
            <a:pPr marL="62230">
              <a:lnSpc>
                <a:spcPct val="100000"/>
              </a:lnSpc>
              <a:spcBef>
                <a:spcPts val="670"/>
              </a:spcBef>
            </a:pPr>
            <a:r>
              <a:rPr dirty="0" sz="1200" spc="-25">
                <a:latin typeface="Arial MT"/>
                <a:cs typeface="Arial MT"/>
              </a:rPr>
              <a:t>#4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3947159" y="2662427"/>
            <a:ext cx="300355" cy="287020"/>
          </a:xfrm>
          <a:prstGeom prst="rect">
            <a:avLst/>
          </a:prstGeom>
          <a:solidFill>
            <a:srgbClr val="C0C0C0"/>
          </a:solidFill>
        </p:spPr>
        <p:txBody>
          <a:bodyPr wrap="square" lIns="0" tIns="38100" rIns="0" bIns="0" rtlCol="0" vert="horz">
            <a:spAutoFit/>
          </a:bodyPr>
          <a:lstStyle/>
          <a:p>
            <a:pPr marL="62865">
              <a:lnSpc>
                <a:spcPct val="100000"/>
              </a:lnSpc>
              <a:spcBef>
                <a:spcPts val="300"/>
              </a:spcBef>
            </a:pPr>
            <a:r>
              <a:rPr dirty="0" sz="1200" spc="-25">
                <a:latin typeface="Arial MT"/>
                <a:cs typeface="Arial MT"/>
              </a:rPr>
              <a:t>#7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2866644" y="2570988"/>
            <a:ext cx="300355" cy="378460"/>
          </a:xfrm>
          <a:prstGeom prst="rect">
            <a:avLst/>
          </a:prstGeom>
          <a:solidFill>
            <a:srgbClr val="C0C0C0"/>
          </a:solidFill>
        </p:spPr>
        <p:txBody>
          <a:bodyPr wrap="square" lIns="0" tIns="85090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670"/>
              </a:spcBef>
            </a:pPr>
            <a:r>
              <a:rPr dirty="0" sz="1200" spc="-25">
                <a:latin typeface="Arial MT"/>
                <a:cs typeface="Arial MT"/>
              </a:rPr>
              <a:t>#5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3406140" y="2609088"/>
            <a:ext cx="300355" cy="340360"/>
          </a:xfrm>
          <a:prstGeom prst="rect">
            <a:avLst/>
          </a:prstGeom>
          <a:solidFill>
            <a:srgbClr val="C0C0C0"/>
          </a:solidFill>
        </p:spPr>
        <p:txBody>
          <a:bodyPr wrap="square" lIns="0" tIns="6413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505"/>
              </a:spcBef>
            </a:pPr>
            <a:r>
              <a:rPr dirty="0" sz="1200" spc="-25">
                <a:latin typeface="Arial MT"/>
                <a:cs typeface="Arial MT"/>
              </a:rPr>
              <a:t>#6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4486655" y="2668523"/>
            <a:ext cx="300355" cy="280670"/>
          </a:xfrm>
          <a:prstGeom prst="rect">
            <a:avLst/>
          </a:prstGeom>
          <a:solidFill>
            <a:srgbClr val="C0C0C0"/>
          </a:solidFill>
        </p:spPr>
        <p:txBody>
          <a:bodyPr wrap="square" lIns="0" tIns="3492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275"/>
              </a:spcBef>
            </a:pPr>
            <a:r>
              <a:rPr dirty="0" sz="1200" spc="-25">
                <a:latin typeface="Arial MT"/>
                <a:cs typeface="Arial MT"/>
              </a:rPr>
              <a:t>#8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5077459" y="2736545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#9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3401059" y="2383282"/>
            <a:ext cx="3124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11.4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5576061" y="2743327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#10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574649" y="2944423"/>
            <a:ext cx="5424170" cy="73406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55244">
              <a:lnSpc>
                <a:spcPct val="100000"/>
              </a:lnSpc>
              <a:spcBef>
                <a:spcPts val="409"/>
              </a:spcBef>
              <a:tabLst>
                <a:tab pos="677545" algn="l"/>
                <a:tab pos="1171575" algn="l"/>
                <a:tab pos="1744345" algn="l"/>
                <a:tab pos="2216150" algn="l"/>
                <a:tab pos="3368675" algn="l"/>
                <a:tab pos="3883025" algn="l"/>
                <a:tab pos="4425950" algn="l"/>
                <a:tab pos="5016500" algn="l"/>
              </a:tabLst>
            </a:pPr>
            <a:r>
              <a:rPr dirty="0" sz="1200" spc="-10">
                <a:latin typeface="Arial MT"/>
                <a:cs typeface="Arial MT"/>
              </a:rPr>
              <a:t>Toyota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5">
                <a:latin typeface="Arial MT"/>
                <a:cs typeface="Arial MT"/>
              </a:rPr>
              <a:t>MB*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5">
                <a:latin typeface="Arial MT"/>
                <a:cs typeface="Arial MT"/>
              </a:rPr>
              <a:t>BMW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Ford</a:t>
            </a:r>
            <a:r>
              <a:rPr dirty="0" sz="1200">
                <a:latin typeface="Arial MT"/>
                <a:cs typeface="Arial MT"/>
              </a:rPr>
              <a:t>	Honda</a:t>
            </a:r>
            <a:r>
              <a:rPr dirty="0" sz="1200" spc="30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Nissan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Audi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Tesla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MS**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5">
                <a:latin typeface="Arial MT"/>
                <a:cs typeface="Arial MT"/>
              </a:rPr>
              <a:t>VW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…</a:t>
            </a:r>
            <a:r>
              <a:rPr dirty="0" u="sng" sz="135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even</a:t>
            </a:r>
            <a:r>
              <a:rPr dirty="0" u="sng" sz="1350" spc="6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though</a:t>
            </a:r>
            <a:r>
              <a:rPr dirty="0" u="sng" sz="1350" spc="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GM</a:t>
            </a:r>
            <a:r>
              <a:rPr dirty="0" u="sng" sz="1350" spc="6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is</a:t>
            </a:r>
            <a:r>
              <a:rPr dirty="0" u="sng" sz="1350" spc="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dirty="0" u="sng" sz="1350" spc="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carmaker</a:t>
            </a:r>
            <a:r>
              <a:rPr dirty="0" u="sng" sz="1350" spc="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that</a:t>
            </a:r>
            <a:r>
              <a:rPr dirty="0" u="sng" sz="1350" spc="6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spends</a:t>
            </a:r>
            <a:r>
              <a:rPr dirty="0" u="sng" sz="1350" spc="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dirty="0" u="sng" sz="135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most</a:t>
            </a:r>
            <a:r>
              <a:rPr dirty="0" u="sng" sz="1350" spc="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on</a:t>
            </a:r>
            <a:r>
              <a:rPr dirty="0" u="sng" sz="1350" spc="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ads</a:t>
            </a:r>
            <a:r>
              <a:rPr dirty="0" u="sng" sz="1350" spc="5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400">
                <a:latin typeface="Arial MT"/>
                <a:cs typeface="Arial MT"/>
              </a:rPr>
              <a:t>Advertising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spending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US,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million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USD,</a:t>
            </a:r>
            <a:r>
              <a:rPr dirty="0" sz="1400" spc="-20">
                <a:latin typeface="Arial MT"/>
                <a:cs typeface="Arial MT"/>
              </a:rPr>
              <a:t> 2017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693826" y="1834641"/>
            <a:ext cx="107359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78135" algn="l"/>
              </a:tabLst>
            </a:pPr>
            <a:r>
              <a:rPr dirty="0" baseline="2314" sz="1800" spc="-30">
                <a:latin typeface="Arial MT"/>
                <a:cs typeface="Arial MT"/>
              </a:rPr>
              <a:t>30.0</a:t>
            </a:r>
            <a:r>
              <a:rPr dirty="0" baseline="2314" sz="1800">
                <a:latin typeface="Arial MT"/>
                <a:cs typeface="Arial MT"/>
              </a:rPr>
              <a:t>	</a:t>
            </a:r>
            <a:r>
              <a:rPr dirty="0" sz="1200" spc="-25">
                <a:latin typeface="Arial MT"/>
                <a:cs typeface="Arial MT"/>
              </a:rPr>
              <a:t>116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1233627" y="1960879"/>
            <a:ext cx="8629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1815" algn="l"/>
              </a:tabLst>
            </a:pPr>
            <a:r>
              <a:rPr dirty="0" sz="1200" spc="-20">
                <a:latin typeface="Arial MT"/>
                <a:cs typeface="Arial MT"/>
              </a:rPr>
              <a:t>25.7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25.6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2313177" y="2346705"/>
            <a:ext cx="86486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3720" algn="l"/>
              </a:tabLst>
            </a:pPr>
            <a:r>
              <a:rPr dirty="0" sz="1200" spc="-20">
                <a:latin typeface="Arial MT"/>
                <a:cs typeface="Arial MT"/>
              </a:rPr>
              <a:t>12.7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12.7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3978655" y="2443734"/>
            <a:ext cx="7778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2450" algn="l"/>
              </a:tabLst>
            </a:pPr>
            <a:r>
              <a:rPr dirty="0" baseline="2314" sz="1800" spc="-37">
                <a:latin typeface="Arial MT"/>
                <a:cs typeface="Arial MT"/>
              </a:rPr>
              <a:t>9.6</a:t>
            </a:r>
            <a:r>
              <a:rPr dirty="0" baseline="2314" sz="1800">
                <a:latin typeface="Arial MT"/>
                <a:cs typeface="Arial MT"/>
              </a:rPr>
              <a:t>	</a:t>
            </a:r>
            <a:r>
              <a:rPr dirty="0" sz="1200" spc="-25">
                <a:latin typeface="Arial MT"/>
                <a:cs typeface="Arial MT"/>
              </a:rPr>
              <a:t>9.4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5058536" y="2534158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6.4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5598414" y="2546730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6.0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2" name="object 102" descr=""/>
          <p:cNvSpPr/>
          <p:nvPr/>
        </p:nvSpPr>
        <p:spPr>
          <a:xfrm>
            <a:off x="3412235" y="1874520"/>
            <a:ext cx="2174875" cy="604520"/>
          </a:xfrm>
          <a:custGeom>
            <a:avLst/>
            <a:gdLst/>
            <a:ahLst/>
            <a:cxnLst/>
            <a:rect l="l" t="t" r="r" b="b"/>
            <a:pathLst>
              <a:path w="2174875" h="604519">
                <a:moveTo>
                  <a:pt x="906144" y="409955"/>
                </a:moveTo>
                <a:lnTo>
                  <a:pt x="362458" y="409955"/>
                </a:lnTo>
                <a:lnTo>
                  <a:pt x="1027049" y="604138"/>
                </a:lnTo>
                <a:lnTo>
                  <a:pt x="906144" y="409955"/>
                </a:lnTo>
                <a:close/>
              </a:path>
              <a:path w="2174875" h="604519">
                <a:moveTo>
                  <a:pt x="2106422" y="0"/>
                </a:moveTo>
                <a:lnTo>
                  <a:pt x="68325" y="0"/>
                </a:lnTo>
                <a:lnTo>
                  <a:pt x="41737" y="5371"/>
                </a:lnTo>
                <a:lnTo>
                  <a:pt x="20018" y="20018"/>
                </a:lnTo>
                <a:lnTo>
                  <a:pt x="5371" y="41737"/>
                </a:lnTo>
                <a:lnTo>
                  <a:pt x="0" y="68325"/>
                </a:lnTo>
                <a:lnTo>
                  <a:pt x="0" y="341629"/>
                </a:lnTo>
                <a:lnTo>
                  <a:pt x="5371" y="368218"/>
                </a:lnTo>
                <a:lnTo>
                  <a:pt x="20018" y="389937"/>
                </a:lnTo>
                <a:lnTo>
                  <a:pt x="41737" y="404584"/>
                </a:lnTo>
                <a:lnTo>
                  <a:pt x="68325" y="409955"/>
                </a:lnTo>
                <a:lnTo>
                  <a:pt x="2106422" y="409955"/>
                </a:lnTo>
                <a:lnTo>
                  <a:pt x="2133010" y="404584"/>
                </a:lnTo>
                <a:lnTo>
                  <a:pt x="2154729" y="389937"/>
                </a:lnTo>
                <a:lnTo>
                  <a:pt x="2169376" y="368218"/>
                </a:lnTo>
                <a:lnTo>
                  <a:pt x="2174748" y="341629"/>
                </a:lnTo>
                <a:lnTo>
                  <a:pt x="2174748" y="68325"/>
                </a:lnTo>
                <a:lnTo>
                  <a:pt x="2169376" y="41737"/>
                </a:lnTo>
                <a:lnTo>
                  <a:pt x="2154729" y="20018"/>
                </a:lnTo>
                <a:lnTo>
                  <a:pt x="2133010" y="5371"/>
                </a:lnTo>
                <a:lnTo>
                  <a:pt x="2106422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 txBox="1"/>
          <p:nvPr/>
        </p:nvSpPr>
        <p:spPr>
          <a:xfrm>
            <a:off x="3515614" y="1879168"/>
            <a:ext cx="7475855" cy="373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370"/>
              </a:lnSpc>
              <a:spcBef>
                <a:spcPts val="100"/>
              </a:spcBef>
              <a:tabLst>
                <a:tab pos="7054850" algn="l"/>
              </a:tabLst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Tesla’s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brand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increased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60%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baseline="2314" sz="1800" spc="-37" b="1">
                <a:latin typeface="Arial"/>
                <a:cs typeface="Arial"/>
              </a:rPr>
              <a:t>112</a:t>
            </a:r>
            <a:endParaRPr baseline="2314" sz="1800">
              <a:latin typeface="Arial"/>
              <a:cs typeface="Arial"/>
            </a:endParaRPr>
          </a:p>
          <a:p>
            <a:pPr marL="82550">
              <a:lnSpc>
                <a:spcPts val="1370"/>
              </a:lnSpc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2018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4" name="object 104" descr=""/>
          <p:cNvSpPr/>
          <p:nvPr/>
        </p:nvSpPr>
        <p:spPr>
          <a:xfrm>
            <a:off x="8405368" y="5618988"/>
            <a:ext cx="3294379" cy="445134"/>
          </a:xfrm>
          <a:custGeom>
            <a:avLst/>
            <a:gdLst/>
            <a:ahLst/>
            <a:cxnLst/>
            <a:rect l="l" t="t" r="r" b="b"/>
            <a:pathLst>
              <a:path w="3294379" h="445135">
                <a:moveTo>
                  <a:pt x="3220211" y="0"/>
                </a:moveTo>
                <a:lnTo>
                  <a:pt x="395224" y="0"/>
                </a:lnTo>
                <a:lnTo>
                  <a:pt x="366329" y="5829"/>
                </a:lnTo>
                <a:lnTo>
                  <a:pt x="342757" y="21724"/>
                </a:lnTo>
                <a:lnTo>
                  <a:pt x="326876" y="45300"/>
                </a:lnTo>
                <a:lnTo>
                  <a:pt x="321055" y="74168"/>
                </a:lnTo>
                <a:lnTo>
                  <a:pt x="0" y="82461"/>
                </a:lnTo>
                <a:lnTo>
                  <a:pt x="321055" y="185420"/>
                </a:lnTo>
                <a:lnTo>
                  <a:pt x="321055" y="370840"/>
                </a:lnTo>
                <a:lnTo>
                  <a:pt x="326876" y="399707"/>
                </a:lnTo>
                <a:lnTo>
                  <a:pt x="342757" y="423283"/>
                </a:lnTo>
                <a:lnTo>
                  <a:pt x="366329" y="439178"/>
                </a:lnTo>
                <a:lnTo>
                  <a:pt x="395224" y="445008"/>
                </a:lnTo>
                <a:lnTo>
                  <a:pt x="3220211" y="445008"/>
                </a:lnTo>
                <a:lnTo>
                  <a:pt x="3249106" y="439178"/>
                </a:lnTo>
                <a:lnTo>
                  <a:pt x="3272678" y="423283"/>
                </a:lnTo>
                <a:lnTo>
                  <a:pt x="3288559" y="399707"/>
                </a:lnTo>
                <a:lnTo>
                  <a:pt x="3294379" y="370840"/>
                </a:lnTo>
                <a:lnTo>
                  <a:pt x="3294379" y="74168"/>
                </a:lnTo>
                <a:lnTo>
                  <a:pt x="3288559" y="45300"/>
                </a:lnTo>
                <a:lnTo>
                  <a:pt x="3272678" y="21724"/>
                </a:lnTo>
                <a:lnTo>
                  <a:pt x="3249106" y="5829"/>
                </a:lnTo>
                <a:lnTo>
                  <a:pt x="3220211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 txBox="1"/>
          <p:nvPr/>
        </p:nvSpPr>
        <p:spPr>
          <a:xfrm>
            <a:off x="8717406" y="4966207"/>
            <a:ext cx="2863215" cy="1068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9842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2019,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Mary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Barra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also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said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that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25" b="1">
                <a:latin typeface="Arial"/>
                <a:cs typeface="Arial"/>
              </a:rPr>
              <a:t>GM </a:t>
            </a:r>
            <a:r>
              <a:rPr dirty="0" sz="1200" b="1">
                <a:latin typeface="Arial"/>
                <a:cs typeface="Arial"/>
              </a:rPr>
              <a:t>does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not expect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to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turn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profit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on </a:t>
            </a:r>
            <a:r>
              <a:rPr dirty="0" sz="1200" b="1">
                <a:latin typeface="Arial"/>
                <a:cs typeface="Arial"/>
              </a:rPr>
              <a:t>EVs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until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"early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next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decade”</a:t>
            </a:r>
            <a:endParaRPr sz="1200">
              <a:latin typeface="Arial"/>
              <a:cs typeface="Arial"/>
            </a:endParaRPr>
          </a:p>
          <a:p>
            <a:pPr marL="273050" marR="5080" indent="-129539">
              <a:lnSpc>
                <a:spcPct val="100000"/>
              </a:lnSpc>
              <a:spcBef>
                <a:spcPts val="1005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GM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expects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year-over-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sales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Bolt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major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markets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2019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574649" y="6100368"/>
            <a:ext cx="10596880" cy="3149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1080"/>
              </a:lnSpc>
              <a:spcBef>
                <a:spcPts val="229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Cooke,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D.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Union</a:t>
            </a:r>
            <a:r>
              <a:rPr dirty="0" sz="1000" spc="-25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of</a:t>
            </a:r>
            <a:r>
              <a:rPr dirty="0" sz="1000" spc="-30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Concerned</a:t>
            </a:r>
            <a:r>
              <a:rPr dirty="0" sz="1000" spc="-45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Scientists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MarketLine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GM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Authority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(2019a,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2019b),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General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Motors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(2019c),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Irle,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R.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EVVolumes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Statista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(2019b),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InsideEVs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(2019c),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Kantar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Millward</a:t>
            </a:r>
            <a:r>
              <a:rPr dirty="0" sz="1000" spc="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Brown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(2018)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Ferris,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R.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CNBC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08448" cy="685799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858767" y="0"/>
            <a:ext cx="8333740" cy="6858000"/>
            <a:chOff x="3858767" y="0"/>
            <a:chExt cx="8333740" cy="6858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0"/>
              <a:ext cx="6096000" cy="6857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8599" y="0"/>
              <a:ext cx="4037076" cy="685799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858768" y="0"/>
              <a:ext cx="4528185" cy="6858000"/>
            </a:xfrm>
            <a:custGeom>
              <a:avLst/>
              <a:gdLst/>
              <a:ahLst/>
              <a:cxnLst/>
              <a:rect l="l" t="t" r="r" b="b"/>
              <a:pathLst>
                <a:path w="4528184" h="6858000">
                  <a:moveTo>
                    <a:pt x="30784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07848" y="6858000"/>
                  </a:lnTo>
                  <a:lnTo>
                    <a:pt x="307848" y="0"/>
                  </a:lnTo>
                  <a:close/>
                </a:path>
                <a:path w="4528184" h="6858000">
                  <a:moveTo>
                    <a:pt x="4527804" y="0"/>
                  </a:moveTo>
                  <a:lnTo>
                    <a:pt x="4219956" y="0"/>
                  </a:lnTo>
                  <a:lnTo>
                    <a:pt x="4219943" y="6858000"/>
                  </a:lnTo>
                  <a:lnTo>
                    <a:pt x="4527804" y="6858000"/>
                  </a:lnTo>
                  <a:lnTo>
                    <a:pt x="45278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1399794" y="3303270"/>
            <a:ext cx="1104900" cy="1106805"/>
          </a:xfrm>
          <a:custGeom>
            <a:avLst/>
            <a:gdLst/>
            <a:ahLst/>
            <a:cxnLst/>
            <a:rect l="l" t="t" r="r" b="b"/>
            <a:pathLst>
              <a:path w="1104900" h="1106804">
                <a:moveTo>
                  <a:pt x="0" y="553211"/>
                </a:moveTo>
                <a:lnTo>
                  <a:pt x="2028" y="505474"/>
                </a:lnTo>
                <a:lnTo>
                  <a:pt x="8002" y="458865"/>
                </a:lnTo>
                <a:lnTo>
                  <a:pt x="17756" y="413550"/>
                </a:lnTo>
                <a:lnTo>
                  <a:pt x="31124" y="369696"/>
                </a:lnTo>
                <a:lnTo>
                  <a:pt x="47940" y="327468"/>
                </a:lnTo>
                <a:lnTo>
                  <a:pt x="68038" y="287032"/>
                </a:lnTo>
                <a:lnTo>
                  <a:pt x="91251" y="248555"/>
                </a:lnTo>
                <a:lnTo>
                  <a:pt x="117415" y="212203"/>
                </a:lnTo>
                <a:lnTo>
                  <a:pt x="146363" y="178140"/>
                </a:lnTo>
                <a:lnTo>
                  <a:pt x="177929" y="146534"/>
                </a:lnTo>
                <a:lnTo>
                  <a:pt x="211947" y="117550"/>
                </a:lnTo>
                <a:lnTo>
                  <a:pt x="248251" y="91355"/>
                </a:lnTo>
                <a:lnTo>
                  <a:pt x="286676" y="68114"/>
                </a:lnTo>
                <a:lnTo>
                  <a:pt x="327054" y="47993"/>
                </a:lnTo>
                <a:lnTo>
                  <a:pt x="369221" y="31158"/>
                </a:lnTo>
                <a:lnTo>
                  <a:pt x="413009" y="17775"/>
                </a:lnTo>
                <a:lnTo>
                  <a:pt x="458255" y="8010"/>
                </a:lnTo>
                <a:lnTo>
                  <a:pt x="504790" y="2030"/>
                </a:lnTo>
                <a:lnTo>
                  <a:pt x="552450" y="0"/>
                </a:lnTo>
                <a:lnTo>
                  <a:pt x="600109" y="2030"/>
                </a:lnTo>
                <a:lnTo>
                  <a:pt x="646644" y="8010"/>
                </a:lnTo>
                <a:lnTo>
                  <a:pt x="691890" y="17775"/>
                </a:lnTo>
                <a:lnTo>
                  <a:pt x="735678" y="31158"/>
                </a:lnTo>
                <a:lnTo>
                  <a:pt x="777845" y="47993"/>
                </a:lnTo>
                <a:lnTo>
                  <a:pt x="818223" y="68114"/>
                </a:lnTo>
                <a:lnTo>
                  <a:pt x="856648" y="91355"/>
                </a:lnTo>
                <a:lnTo>
                  <a:pt x="892952" y="117550"/>
                </a:lnTo>
                <a:lnTo>
                  <a:pt x="926970" y="146534"/>
                </a:lnTo>
                <a:lnTo>
                  <a:pt x="958536" y="178140"/>
                </a:lnTo>
                <a:lnTo>
                  <a:pt x="987484" y="212203"/>
                </a:lnTo>
                <a:lnTo>
                  <a:pt x="1013648" y="248555"/>
                </a:lnTo>
                <a:lnTo>
                  <a:pt x="1036861" y="287032"/>
                </a:lnTo>
                <a:lnTo>
                  <a:pt x="1056959" y="327468"/>
                </a:lnTo>
                <a:lnTo>
                  <a:pt x="1073775" y="369696"/>
                </a:lnTo>
                <a:lnTo>
                  <a:pt x="1087143" y="413550"/>
                </a:lnTo>
                <a:lnTo>
                  <a:pt x="1096897" y="458865"/>
                </a:lnTo>
                <a:lnTo>
                  <a:pt x="1102871" y="505474"/>
                </a:lnTo>
                <a:lnTo>
                  <a:pt x="1104900" y="553211"/>
                </a:lnTo>
                <a:lnTo>
                  <a:pt x="1102871" y="600949"/>
                </a:lnTo>
                <a:lnTo>
                  <a:pt x="1096897" y="647558"/>
                </a:lnTo>
                <a:lnTo>
                  <a:pt x="1087143" y="692873"/>
                </a:lnTo>
                <a:lnTo>
                  <a:pt x="1073775" y="736727"/>
                </a:lnTo>
                <a:lnTo>
                  <a:pt x="1056959" y="778955"/>
                </a:lnTo>
                <a:lnTo>
                  <a:pt x="1036861" y="819391"/>
                </a:lnTo>
                <a:lnTo>
                  <a:pt x="1013648" y="857868"/>
                </a:lnTo>
                <a:lnTo>
                  <a:pt x="987484" y="894220"/>
                </a:lnTo>
                <a:lnTo>
                  <a:pt x="958536" y="928283"/>
                </a:lnTo>
                <a:lnTo>
                  <a:pt x="926970" y="959889"/>
                </a:lnTo>
                <a:lnTo>
                  <a:pt x="892952" y="988873"/>
                </a:lnTo>
                <a:lnTo>
                  <a:pt x="856648" y="1015068"/>
                </a:lnTo>
                <a:lnTo>
                  <a:pt x="818223" y="1038309"/>
                </a:lnTo>
                <a:lnTo>
                  <a:pt x="777845" y="1058430"/>
                </a:lnTo>
                <a:lnTo>
                  <a:pt x="735678" y="1075265"/>
                </a:lnTo>
                <a:lnTo>
                  <a:pt x="691890" y="1088648"/>
                </a:lnTo>
                <a:lnTo>
                  <a:pt x="646644" y="1098413"/>
                </a:lnTo>
                <a:lnTo>
                  <a:pt x="600109" y="1104393"/>
                </a:lnTo>
                <a:lnTo>
                  <a:pt x="552450" y="1106423"/>
                </a:lnTo>
                <a:lnTo>
                  <a:pt x="504790" y="1104393"/>
                </a:lnTo>
                <a:lnTo>
                  <a:pt x="458255" y="1098413"/>
                </a:lnTo>
                <a:lnTo>
                  <a:pt x="413009" y="1088648"/>
                </a:lnTo>
                <a:lnTo>
                  <a:pt x="369221" y="1075265"/>
                </a:lnTo>
                <a:lnTo>
                  <a:pt x="327054" y="1058430"/>
                </a:lnTo>
                <a:lnTo>
                  <a:pt x="286676" y="1038309"/>
                </a:lnTo>
                <a:lnTo>
                  <a:pt x="248251" y="1015068"/>
                </a:lnTo>
                <a:lnTo>
                  <a:pt x="211947" y="988873"/>
                </a:lnTo>
                <a:lnTo>
                  <a:pt x="177929" y="959889"/>
                </a:lnTo>
                <a:lnTo>
                  <a:pt x="146363" y="928283"/>
                </a:lnTo>
                <a:lnTo>
                  <a:pt x="117415" y="894220"/>
                </a:lnTo>
                <a:lnTo>
                  <a:pt x="91251" y="857868"/>
                </a:lnTo>
                <a:lnTo>
                  <a:pt x="68038" y="819391"/>
                </a:lnTo>
                <a:lnTo>
                  <a:pt x="47940" y="778955"/>
                </a:lnTo>
                <a:lnTo>
                  <a:pt x="31124" y="736727"/>
                </a:lnTo>
                <a:lnTo>
                  <a:pt x="17756" y="692873"/>
                </a:lnTo>
                <a:lnTo>
                  <a:pt x="8002" y="647558"/>
                </a:lnTo>
                <a:lnTo>
                  <a:pt x="2028" y="600949"/>
                </a:lnTo>
                <a:lnTo>
                  <a:pt x="0" y="55321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862279" y="3586165"/>
            <a:ext cx="10584815" cy="2106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48055">
              <a:lnSpc>
                <a:spcPts val="4415"/>
              </a:lnSpc>
              <a:tabLst>
                <a:tab pos="9307195" algn="l"/>
              </a:tabLst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40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354"/>
              </a:spcBef>
              <a:tabLst>
                <a:tab pos="8592185" algn="l"/>
              </a:tabLst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MOTORS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1800">
              <a:latin typeface="Arial"/>
              <a:cs typeface="Arial"/>
            </a:endParaRPr>
          </a:p>
          <a:p>
            <a:pPr marL="231775">
              <a:lnSpc>
                <a:spcPct val="100000"/>
              </a:lnSpc>
              <a:tabLst>
                <a:tab pos="8312150" algn="l"/>
              </a:tabLst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state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GM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	The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0" y="624840"/>
            <a:ext cx="12189460" cy="2164080"/>
          </a:xfrm>
          <a:custGeom>
            <a:avLst/>
            <a:gdLst/>
            <a:ahLst/>
            <a:cxnLst/>
            <a:rect l="l" t="t" r="r" b="b"/>
            <a:pathLst>
              <a:path w="12189460" h="2164080">
                <a:moveTo>
                  <a:pt x="12188952" y="0"/>
                </a:moveTo>
                <a:lnTo>
                  <a:pt x="0" y="0"/>
                </a:lnTo>
                <a:lnTo>
                  <a:pt x="0" y="2164079"/>
                </a:lnTo>
                <a:lnTo>
                  <a:pt x="12188952" y="2164079"/>
                </a:lnTo>
                <a:lnTo>
                  <a:pt x="12188952" y="0"/>
                </a:lnTo>
                <a:close/>
              </a:path>
            </a:pathLst>
          </a:custGeom>
          <a:solidFill>
            <a:srgbClr val="1B1E3D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9757409" y="3303270"/>
            <a:ext cx="1104900" cy="1106805"/>
          </a:xfrm>
          <a:custGeom>
            <a:avLst/>
            <a:gdLst/>
            <a:ahLst/>
            <a:cxnLst/>
            <a:rect l="l" t="t" r="r" b="b"/>
            <a:pathLst>
              <a:path w="1104900" h="1106804">
                <a:moveTo>
                  <a:pt x="0" y="553211"/>
                </a:moveTo>
                <a:lnTo>
                  <a:pt x="2028" y="505474"/>
                </a:lnTo>
                <a:lnTo>
                  <a:pt x="8002" y="458865"/>
                </a:lnTo>
                <a:lnTo>
                  <a:pt x="17756" y="413550"/>
                </a:lnTo>
                <a:lnTo>
                  <a:pt x="31124" y="369696"/>
                </a:lnTo>
                <a:lnTo>
                  <a:pt x="47940" y="327468"/>
                </a:lnTo>
                <a:lnTo>
                  <a:pt x="68038" y="287032"/>
                </a:lnTo>
                <a:lnTo>
                  <a:pt x="91251" y="248555"/>
                </a:lnTo>
                <a:lnTo>
                  <a:pt x="117415" y="212203"/>
                </a:lnTo>
                <a:lnTo>
                  <a:pt x="146363" y="178140"/>
                </a:lnTo>
                <a:lnTo>
                  <a:pt x="177929" y="146534"/>
                </a:lnTo>
                <a:lnTo>
                  <a:pt x="211947" y="117550"/>
                </a:lnTo>
                <a:lnTo>
                  <a:pt x="248251" y="91355"/>
                </a:lnTo>
                <a:lnTo>
                  <a:pt x="286676" y="68114"/>
                </a:lnTo>
                <a:lnTo>
                  <a:pt x="327054" y="47993"/>
                </a:lnTo>
                <a:lnTo>
                  <a:pt x="369221" y="31158"/>
                </a:lnTo>
                <a:lnTo>
                  <a:pt x="413009" y="17775"/>
                </a:lnTo>
                <a:lnTo>
                  <a:pt x="458255" y="8010"/>
                </a:lnTo>
                <a:lnTo>
                  <a:pt x="504790" y="2030"/>
                </a:lnTo>
                <a:lnTo>
                  <a:pt x="552450" y="0"/>
                </a:lnTo>
                <a:lnTo>
                  <a:pt x="600109" y="2030"/>
                </a:lnTo>
                <a:lnTo>
                  <a:pt x="646644" y="8010"/>
                </a:lnTo>
                <a:lnTo>
                  <a:pt x="691890" y="17775"/>
                </a:lnTo>
                <a:lnTo>
                  <a:pt x="735678" y="31158"/>
                </a:lnTo>
                <a:lnTo>
                  <a:pt x="777845" y="47993"/>
                </a:lnTo>
                <a:lnTo>
                  <a:pt x="818223" y="68114"/>
                </a:lnTo>
                <a:lnTo>
                  <a:pt x="856648" y="91355"/>
                </a:lnTo>
                <a:lnTo>
                  <a:pt x="892952" y="117550"/>
                </a:lnTo>
                <a:lnTo>
                  <a:pt x="926970" y="146534"/>
                </a:lnTo>
                <a:lnTo>
                  <a:pt x="958536" y="178140"/>
                </a:lnTo>
                <a:lnTo>
                  <a:pt x="987484" y="212203"/>
                </a:lnTo>
                <a:lnTo>
                  <a:pt x="1013648" y="248555"/>
                </a:lnTo>
                <a:lnTo>
                  <a:pt x="1036861" y="287032"/>
                </a:lnTo>
                <a:lnTo>
                  <a:pt x="1056959" y="327468"/>
                </a:lnTo>
                <a:lnTo>
                  <a:pt x="1073775" y="369696"/>
                </a:lnTo>
                <a:lnTo>
                  <a:pt x="1087143" y="413550"/>
                </a:lnTo>
                <a:lnTo>
                  <a:pt x="1096897" y="458865"/>
                </a:lnTo>
                <a:lnTo>
                  <a:pt x="1102871" y="505474"/>
                </a:lnTo>
                <a:lnTo>
                  <a:pt x="1104900" y="553211"/>
                </a:lnTo>
                <a:lnTo>
                  <a:pt x="1102871" y="600949"/>
                </a:lnTo>
                <a:lnTo>
                  <a:pt x="1096897" y="647558"/>
                </a:lnTo>
                <a:lnTo>
                  <a:pt x="1087143" y="692873"/>
                </a:lnTo>
                <a:lnTo>
                  <a:pt x="1073775" y="736727"/>
                </a:lnTo>
                <a:lnTo>
                  <a:pt x="1056959" y="778955"/>
                </a:lnTo>
                <a:lnTo>
                  <a:pt x="1036861" y="819391"/>
                </a:lnTo>
                <a:lnTo>
                  <a:pt x="1013648" y="857868"/>
                </a:lnTo>
                <a:lnTo>
                  <a:pt x="987484" y="894220"/>
                </a:lnTo>
                <a:lnTo>
                  <a:pt x="958536" y="928283"/>
                </a:lnTo>
                <a:lnTo>
                  <a:pt x="926970" y="959889"/>
                </a:lnTo>
                <a:lnTo>
                  <a:pt x="892952" y="988873"/>
                </a:lnTo>
                <a:lnTo>
                  <a:pt x="856648" y="1015068"/>
                </a:lnTo>
                <a:lnTo>
                  <a:pt x="818223" y="1038309"/>
                </a:lnTo>
                <a:lnTo>
                  <a:pt x="777845" y="1058430"/>
                </a:lnTo>
                <a:lnTo>
                  <a:pt x="735678" y="1075265"/>
                </a:lnTo>
                <a:lnTo>
                  <a:pt x="691890" y="1088648"/>
                </a:lnTo>
                <a:lnTo>
                  <a:pt x="646644" y="1098413"/>
                </a:lnTo>
                <a:lnTo>
                  <a:pt x="600109" y="1104393"/>
                </a:lnTo>
                <a:lnTo>
                  <a:pt x="552450" y="1106423"/>
                </a:lnTo>
                <a:lnTo>
                  <a:pt x="504790" y="1104393"/>
                </a:lnTo>
                <a:lnTo>
                  <a:pt x="458255" y="1098413"/>
                </a:lnTo>
                <a:lnTo>
                  <a:pt x="413009" y="1088648"/>
                </a:lnTo>
                <a:lnTo>
                  <a:pt x="369221" y="1075265"/>
                </a:lnTo>
                <a:lnTo>
                  <a:pt x="327054" y="1058430"/>
                </a:lnTo>
                <a:lnTo>
                  <a:pt x="286676" y="1038309"/>
                </a:lnTo>
                <a:lnTo>
                  <a:pt x="248251" y="1015068"/>
                </a:lnTo>
                <a:lnTo>
                  <a:pt x="211947" y="988873"/>
                </a:lnTo>
                <a:lnTo>
                  <a:pt x="177929" y="959889"/>
                </a:lnTo>
                <a:lnTo>
                  <a:pt x="146363" y="928283"/>
                </a:lnTo>
                <a:lnTo>
                  <a:pt x="117415" y="894220"/>
                </a:lnTo>
                <a:lnTo>
                  <a:pt x="91251" y="857868"/>
                </a:lnTo>
                <a:lnTo>
                  <a:pt x="68038" y="819391"/>
                </a:lnTo>
                <a:lnTo>
                  <a:pt x="47940" y="778955"/>
                </a:lnTo>
                <a:lnTo>
                  <a:pt x="31124" y="736727"/>
                </a:lnTo>
                <a:lnTo>
                  <a:pt x="17756" y="692873"/>
                </a:lnTo>
                <a:lnTo>
                  <a:pt x="8002" y="647558"/>
                </a:lnTo>
                <a:lnTo>
                  <a:pt x="2028" y="600949"/>
                </a:lnTo>
                <a:lnTo>
                  <a:pt x="0" y="55321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202436" y="603504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5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4918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18" y="3175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  <a:path w="1499235" h="76200">
                <a:moveTo>
                  <a:pt x="1460753" y="0"/>
                </a:moveTo>
                <a:lnTo>
                  <a:pt x="1445906" y="2993"/>
                </a:lnTo>
                <a:lnTo>
                  <a:pt x="1433798" y="11158"/>
                </a:lnTo>
                <a:lnTo>
                  <a:pt x="1425642" y="23268"/>
                </a:lnTo>
                <a:lnTo>
                  <a:pt x="1422653" y="38100"/>
                </a:lnTo>
                <a:lnTo>
                  <a:pt x="1425642" y="52931"/>
                </a:lnTo>
                <a:lnTo>
                  <a:pt x="1433798" y="65041"/>
                </a:lnTo>
                <a:lnTo>
                  <a:pt x="1445906" y="73206"/>
                </a:lnTo>
                <a:lnTo>
                  <a:pt x="1460753" y="76200"/>
                </a:lnTo>
                <a:lnTo>
                  <a:pt x="1475547" y="73206"/>
                </a:lnTo>
                <a:lnTo>
                  <a:pt x="1487662" y="65041"/>
                </a:lnTo>
                <a:lnTo>
                  <a:pt x="1495847" y="52931"/>
                </a:lnTo>
                <a:lnTo>
                  <a:pt x="1497566" y="44450"/>
                </a:lnTo>
                <a:lnTo>
                  <a:pt x="1460753" y="44450"/>
                </a:lnTo>
                <a:lnTo>
                  <a:pt x="1460753" y="31750"/>
                </a:lnTo>
                <a:lnTo>
                  <a:pt x="1497566" y="31750"/>
                </a:lnTo>
                <a:lnTo>
                  <a:pt x="1495847" y="23268"/>
                </a:lnTo>
                <a:lnTo>
                  <a:pt x="1487662" y="11158"/>
                </a:lnTo>
                <a:lnTo>
                  <a:pt x="1475547" y="2993"/>
                </a:lnTo>
                <a:lnTo>
                  <a:pt x="1460753" y="0"/>
                </a:lnTo>
                <a:close/>
              </a:path>
              <a:path w="1499235" h="76200">
                <a:moveTo>
                  <a:pt x="74918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18" y="44450"/>
                </a:lnTo>
                <a:lnTo>
                  <a:pt x="76200" y="38100"/>
                </a:lnTo>
                <a:lnTo>
                  <a:pt x="74918" y="31750"/>
                </a:lnTo>
                <a:close/>
              </a:path>
              <a:path w="1499235" h="76200">
                <a:moveTo>
                  <a:pt x="1423933" y="31750"/>
                </a:moveTo>
                <a:lnTo>
                  <a:pt x="74918" y="31750"/>
                </a:lnTo>
                <a:lnTo>
                  <a:pt x="76200" y="38100"/>
                </a:lnTo>
                <a:lnTo>
                  <a:pt x="74918" y="44450"/>
                </a:lnTo>
                <a:lnTo>
                  <a:pt x="1423933" y="44450"/>
                </a:lnTo>
                <a:lnTo>
                  <a:pt x="1422653" y="38100"/>
                </a:lnTo>
                <a:lnTo>
                  <a:pt x="1423933" y="31750"/>
                </a:lnTo>
                <a:close/>
              </a:path>
              <a:path w="1499235" h="76200">
                <a:moveTo>
                  <a:pt x="1497566" y="31750"/>
                </a:moveTo>
                <a:lnTo>
                  <a:pt x="1460753" y="31750"/>
                </a:lnTo>
                <a:lnTo>
                  <a:pt x="1460753" y="44450"/>
                </a:lnTo>
                <a:lnTo>
                  <a:pt x="1497566" y="44450"/>
                </a:lnTo>
                <a:lnTo>
                  <a:pt x="1498853" y="38100"/>
                </a:lnTo>
                <a:lnTo>
                  <a:pt x="1497566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9560052" y="603504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4" h="76200">
                <a:moveTo>
                  <a:pt x="38100" y="0"/>
                </a:moveTo>
                <a:lnTo>
                  <a:pt x="23252" y="2993"/>
                </a:lnTo>
                <a:lnTo>
                  <a:pt x="11144" y="11158"/>
                </a:lnTo>
                <a:lnTo>
                  <a:pt x="2988" y="23268"/>
                </a:lnTo>
                <a:lnTo>
                  <a:pt x="0" y="38100"/>
                </a:lnTo>
                <a:lnTo>
                  <a:pt x="2988" y="52931"/>
                </a:lnTo>
                <a:lnTo>
                  <a:pt x="11144" y="65041"/>
                </a:lnTo>
                <a:lnTo>
                  <a:pt x="23252" y="73206"/>
                </a:lnTo>
                <a:lnTo>
                  <a:pt x="38100" y="76200"/>
                </a:lnTo>
                <a:lnTo>
                  <a:pt x="52947" y="73206"/>
                </a:lnTo>
                <a:lnTo>
                  <a:pt x="65055" y="65041"/>
                </a:lnTo>
                <a:lnTo>
                  <a:pt x="73211" y="52931"/>
                </a:lnTo>
                <a:lnTo>
                  <a:pt x="74920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20" y="31750"/>
                </a:lnTo>
                <a:lnTo>
                  <a:pt x="73211" y="23268"/>
                </a:lnTo>
                <a:lnTo>
                  <a:pt x="65055" y="11158"/>
                </a:lnTo>
                <a:lnTo>
                  <a:pt x="52947" y="2993"/>
                </a:lnTo>
                <a:lnTo>
                  <a:pt x="38100" y="0"/>
                </a:lnTo>
                <a:close/>
              </a:path>
              <a:path w="1499234" h="76200">
                <a:moveTo>
                  <a:pt x="1460753" y="0"/>
                </a:moveTo>
                <a:lnTo>
                  <a:pt x="1445906" y="2993"/>
                </a:lnTo>
                <a:lnTo>
                  <a:pt x="1433798" y="11158"/>
                </a:lnTo>
                <a:lnTo>
                  <a:pt x="1425642" y="23268"/>
                </a:lnTo>
                <a:lnTo>
                  <a:pt x="1422653" y="38100"/>
                </a:lnTo>
                <a:lnTo>
                  <a:pt x="1425642" y="52931"/>
                </a:lnTo>
                <a:lnTo>
                  <a:pt x="1433798" y="65041"/>
                </a:lnTo>
                <a:lnTo>
                  <a:pt x="1445906" y="73206"/>
                </a:lnTo>
                <a:lnTo>
                  <a:pt x="1460753" y="76200"/>
                </a:lnTo>
                <a:lnTo>
                  <a:pt x="1475547" y="73206"/>
                </a:lnTo>
                <a:lnTo>
                  <a:pt x="1487662" y="65041"/>
                </a:lnTo>
                <a:lnTo>
                  <a:pt x="1495847" y="52931"/>
                </a:lnTo>
                <a:lnTo>
                  <a:pt x="1497566" y="44450"/>
                </a:lnTo>
                <a:lnTo>
                  <a:pt x="1460753" y="44450"/>
                </a:lnTo>
                <a:lnTo>
                  <a:pt x="1460753" y="31750"/>
                </a:lnTo>
                <a:lnTo>
                  <a:pt x="1497566" y="31750"/>
                </a:lnTo>
                <a:lnTo>
                  <a:pt x="1495847" y="23268"/>
                </a:lnTo>
                <a:lnTo>
                  <a:pt x="1487662" y="11158"/>
                </a:lnTo>
                <a:lnTo>
                  <a:pt x="1475547" y="2993"/>
                </a:lnTo>
                <a:lnTo>
                  <a:pt x="1460753" y="0"/>
                </a:lnTo>
                <a:close/>
              </a:path>
              <a:path w="1499234" h="76200">
                <a:moveTo>
                  <a:pt x="74920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20" y="44450"/>
                </a:lnTo>
                <a:lnTo>
                  <a:pt x="76200" y="38100"/>
                </a:lnTo>
                <a:lnTo>
                  <a:pt x="74920" y="31750"/>
                </a:lnTo>
                <a:close/>
              </a:path>
              <a:path w="1499234" h="76200">
                <a:moveTo>
                  <a:pt x="1423933" y="31750"/>
                </a:moveTo>
                <a:lnTo>
                  <a:pt x="74920" y="31750"/>
                </a:lnTo>
                <a:lnTo>
                  <a:pt x="76200" y="38100"/>
                </a:lnTo>
                <a:lnTo>
                  <a:pt x="74920" y="44450"/>
                </a:lnTo>
                <a:lnTo>
                  <a:pt x="1423933" y="44450"/>
                </a:lnTo>
                <a:lnTo>
                  <a:pt x="1422653" y="38100"/>
                </a:lnTo>
                <a:lnTo>
                  <a:pt x="1423933" y="31750"/>
                </a:lnTo>
                <a:close/>
              </a:path>
              <a:path w="1499234" h="76200">
                <a:moveTo>
                  <a:pt x="1497566" y="31750"/>
                </a:moveTo>
                <a:lnTo>
                  <a:pt x="1460753" y="31750"/>
                </a:lnTo>
                <a:lnTo>
                  <a:pt x="1460753" y="44450"/>
                </a:lnTo>
                <a:lnTo>
                  <a:pt x="1497566" y="44450"/>
                </a:lnTo>
                <a:lnTo>
                  <a:pt x="1498853" y="38100"/>
                </a:lnTo>
                <a:lnTo>
                  <a:pt x="1497566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E3D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274825" y="887730"/>
            <a:ext cx="1640205" cy="1640205"/>
          </a:xfrm>
          <a:custGeom>
            <a:avLst/>
            <a:gdLst/>
            <a:ahLst/>
            <a:cxnLst/>
            <a:rect l="l" t="t" r="r" b="b"/>
            <a:pathLst>
              <a:path w="1640205" h="1640205">
                <a:moveTo>
                  <a:pt x="0" y="819912"/>
                </a:moveTo>
                <a:lnTo>
                  <a:pt x="1391" y="771730"/>
                </a:lnTo>
                <a:lnTo>
                  <a:pt x="5515" y="724282"/>
                </a:lnTo>
                <a:lnTo>
                  <a:pt x="12294" y="677645"/>
                </a:lnTo>
                <a:lnTo>
                  <a:pt x="21651" y="631895"/>
                </a:lnTo>
                <a:lnTo>
                  <a:pt x="33510" y="587110"/>
                </a:lnTo>
                <a:lnTo>
                  <a:pt x="47793" y="543366"/>
                </a:lnTo>
                <a:lnTo>
                  <a:pt x="64424" y="500741"/>
                </a:lnTo>
                <a:lnTo>
                  <a:pt x="83326" y="459310"/>
                </a:lnTo>
                <a:lnTo>
                  <a:pt x="104422" y="419151"/>
                </a:lnTo>
                <a:lnTo>
                  <a:pt x="127636" y="380341"/>
                </a:lnTo>
                <a:lnTo>
                  <a:pt x="152890" y="342957"/>
                </a:lnTo>
                <a:lnTo>
                  <a:pt x="180107" y="307074"/>
                </a:lnTo>
                <a:lnTo>
                  <a:pt x="209211" y="272772"/>
                </a:lnTo>
                <a:lnTo>
                  <a:pt x="240125" y="240125"/>
                </a:lnTo>
                <a:lnTo>
                  <a:pt x="272772" y="209211"/>
                </a:lnTo>
                <a:lnTo>
                  <a:pt x="307074" y="180107"/>
                </a:lnTo>
                <a:lnTo>
                  <a:pt x="342957" y="152890"/>
                </a:lnTo>
                <a:lnTo>
                  <a:pt x="380341" y="127636"/>
                </a:lnTo>
                <a:lnTo>
                  <a:pt x="419151" y="104422"/>
                </a:lnTo>
                <a:lnTo>
                  <a:pt x="459310" y="83326"/>
                </a:lnTo>
                <a:lnTo>
                  <a:pt x="500741" y="64424"/>
                </a:lnTo>
                <a:lnTo>
                  <a:pt x="543366" y="47793"/>
                </a:lnTo>
                <a:lnTo>
                  <a:pt x="587110" y="33510"/>
                </a:lnTo>
                <a:lnTo>
                  <a:pt x="631895" y="21651"/>
                </a:lnTo>
                <a:lnTo>
                  <a:pt x="677645" y="12294"/>
                </a:lnTo>
                <a:lnTo>
                  <a:pt x="724282" y="5515"/>
                </a:lnTo>
                <a:lnTo>
                  <a:pt x="771730" y="1391"/>
                </a:lnTo>
                <a:lnTo>
                  <a:pt x="819912" y="0"/>
                </a:lnTo>
                <a:lnTo>
                  <a:pt x="868093" y="1391"/>
                </a:lnTo>
                <a:lnTo>
                  <a:pt x="915541" y="5515"/>
                </a:lnTo>
                <a:lnTo>
                  <a:pt x="962178" y="12294"/>
                </a:lnTo>
                <a:lnTo>
                  <a:pt x="1007928" y="21651"/>
                </a:lnTo>
                <a:lnTo>
                  <a:pt x="1052713" y="33510"/>
                </a:lnTo>
                <a:lnTo>
                  <a:pt x="1096457" y="47793"/>
                </a:lnTo>
                <a:lnTo>
                  <a:pt x="1139082" y="64424"/>
                </a:lnTo>
                <a:lnTo>
                  <a:pt x="1180513" y="83326"/>
                </a:lnTo>
                <a:lnTo>
                  <a:pt x="1220672" y="104422"/>
                </a:lnTo>
                <a:lnTo>
                  <a:pt x="1259482" y="127636"/>
                </a:lnTo>
                <a:lnTo>
                  <a:pt x="1296866" y="152890"/>
                </a:lnTo>
                <a:lnTo>
                  <a:pt x="1332749" y="180107"/>
                </a:lnTo>
                <a:lnTo>
                  <a:pt x="1367051" y="209211"/>
                </a:lnTo>
                <a:lnTo>
                  <a:pt x="1399698" y="240125"/>
                </a:lnTo>
                <a:lnTo>
                  <a:pt x="1430612" y="272772"/>
                </a:lnTo>
                <a:lnTo>
                  <a:pt x="1459716" y="307074"/>
                </a:lnTo>
                <a:lnTo>
                  <a:pt x="1486933" y="342957"/>
                </a:lnTo>
                <a:lnTo>
                  <a:pt x="1512187" y="380341"/>
                </a:lnTo>
                <a:lnTo>
                  <a:pt x="1535401" y="419151"/>
                </a:lnTo>
                <a:lnTo>
                  <a:pt x="1556497" y="459310"/>
                </a:lnTo>
                <a:lnTo>
                  <a:pt x="1575399" y="500741"/>
                </a:lnTo>
                <a:lnTo>
                  <a:pt x="1592030" y="543366"/>
                </a:lnTo>
                <a:lnTo>
                  <a:pt x="1606313" y="587110"/>
                </a:lnTo>
                <a:lnTo>
                  <a:pt x="1618172" y="631895"/>
                </a:lnTo>
                <a:lnTo>
                  <a:pt x="1627529" y="677645"/>
                </a:lnTo>
                <a:lnTo>
                  <a:pt x="1634308" y="724282"/>
                </a:lnTo>
                <a:lnTo>
                  <a:pt x="1638432" y="771730"/>
                </a:lnTo>
                <a:lnTo>
                  <a:pt x="1639824" y="819912"/>
                </a:lnTo>
                <a:lnTo>
                  <a:pt x="1638432" y="868093"/>
                </a:lnTo>
                <a:lnTo>
                  <a:pt x="1634308" y="915541"/>
                </a:lnTo>
                <a:lnTo>
                  <a:pt x="1627529" y="962178"/>
                </a:lnTo>
                <a:lnTo>
                  <a:pt x="1618172" y="1007928"/>
                </a:lnTo>
                <a:lnTo>
                  <a:pt x="1606313" y="1052713"/>
                </a:lnTo>
                <a:lnTo>
                  <a:pt x="1592030" y="1096457"/>
                </a:lnTo>
                <a:lnTo>
                  <a:pt x="1575399" y="1139082"/>
                </a:lnTo>
                <a:lnTo>
                  <a:pt x="1556497" y="1180513"/>
                </a:lnTo>
                <a:lnTo>
                  <a:pt x="1535401" y="1220672"/>
                </a:lnTo>
                <a:lnTo>
                  <a:pt x="1512187" y="1259482"/>
                </a:lnTo>
                <a:lnTo>
                  <a:pt x="1486933" y="1296866"/>
                </a:lnTo>
                <a:lnTo>
                  <a:pt x="1459716" y="1332749"/>
                </a:lnTo>
                <a:lnTo>
                  <a:pt x="1430612" y="1367051"/>
                </a:lnTo>
                <a:lnTo>
                  <a:pt x="1399698" y="1399698"/>
                </a:lnTo>
                <a:lnTo>
                  <a:pt x="1367051" y="1430612"/>
                </a:lnTo>
                <a:lnTo>
                  <a:pt x="1332749" y="1459716"/>
                </a:lnTo>
                <a:lnTo>
                  <a:pt x="1296866" y="1486933"/>
                </a:lnTo>
                <a:lnTo>
                  <a:pt x="1259482" y="1512187"/>
                </a:lnTo>
                <a:lnTo>
                  <a:pt x="1220672" y="1535401"/>
                </a:lnTo>
                <a:lnTo>
                  <a:pt x="1180513" y="1556497"/>
                </a:lnTo>
                <a:lnTo>
                  <a:pt x="1139082" y="1575399"/>
                </a:lnTo>
                <a:lnTo>
                  <a:pt x="1096457" y="1592030"/>
                </a:lnTo>
                <a:lnTo>
                  <a:pt x="1052713" y="1606313"/>
                </a:lnTo>
                <a:lnTo>
                  <a:pt x="1007928" y="1618172"/>
                </a:lnTo>
                <a:lnTo>
                  <a:pt x="962178" y="1627529"/>
                </a:lnTo>
                <a:lnTo>
                  <a:pt x="915541" y="1634308"/>
                </a:lnTo>
                <a:lnTo>
                  <a:pt x="868093" y="1638432"/>
                </a:lnTo>
                <a:lnTo>
                  <a:pt x="819912" y="1639824"/>
                </a:lnTo>
                <a:lnTo>
                  <a:pt x="771730" y="1638432"/>
                </a:lnTo>
                <a:lnTo>
                  <a:pt x="724282" y="1634308"/>
                </a:lnTo>
                <a:lnTo>
                  <a:pt x="677645" y="1627529"/>
                </a:lnTo>
                <a:lnTo>
                  <a:pt x="631895" y="1618172"/>
                </a:lnTo>
                <a:lnTo>
                  <a:pt x="587110" y="1606313"/>
                </a:lnTo>
                <a:lnTo>
                  <a:pt x="543366" y="1592030"/>
                </a:lnTo>
                <a:lnTo>
                  <a:pt x="500741" y="1575399"/>
                </a:lnTo>
                <a:lnTo>
                  <a:pt x="459310" y="1556497"/>
                </a:lnTo>
                <a:lnTo>
                  <a:pt x="419151" y="1535401"/>
                </a:lnTo>
                <a:lnTo>
                  <a:pt x="380341" y="1512187"/>
                </a:lnTo>
                <a:lnTo>
                  <a:pt x="342957" y="1486933"/>
                </a:lnTo>
                <a:lnTo>
                  <a:pt x="307074" y="1459716"/>
                </a:lnTo>
                <a:lnTo>
                  <a:pt x="272772" y="1430612"/>
                </a:lnTo>
                <a:lnTo>
                  <a:pt x="240125" y="1399698"/>
                </a:lnTo>
                <a:lnTo>
                  <a:pt x="209211" y="1367051"/>
                </a:lnTo>
                <a:lnTo>
                  <a:pt x="180107" y="1332749"/>
                </a:lnTo>
                <a:lnTo>
                  <a:pt x="152890" y="1296866"/>
                </a:lnTo>
                <a:lnTo>
                  <a:pt x="127636" y="1259482"/>
                </a:lnTo>
                <a:lnTo>
                  <a:pt x="104422" y="1220672"/>
                </a:lnTo>
                <a:lnTo>
                  <a:pt x="83326" y="1180513"/>
                </a:lnTo>
                <a:lnTo>
                  <a:pt x="64424" y="1139082"/>
                </a:lnTo>
                <a:lnTo>
                  <a:pt x="47793" y="1096457"/>
                </a:lnTo>
                <a:lnTo>
                  <a:pt x="33510" y="1052713"/>
                </a:lnTo>
                <a:lnTo>
                  <a:pt x="21651" y="1007928"/>
                </a:lnTo>
                <a:lnTo>
                  <a:pt x="12294" y="962178"/>
                </a:lnTo>
                <a:lnTo>
                  <a:pt x="5515" y="915541"/>
                </a:lnTo>
                <a:lnTo>
                  <a:pt x="1391" y="868093"/>
                </a:lnTo>
                <a:lnTo>
                  <a:pt x="0" y="819912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848739" y="1200150"/>
            <a:ext cx="492125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25" b="1">
                <a:solidFill>
                  <a:srgbClr val="FFFFFF"/>
                </a:solidFill>
                <a:latin typeface="Arial"/>
                <a:cs typeface="Arial"/>
              </a:rPr>
              <a:t>II</a:t>
            </a:r>
            <a:endParaRPr sz="66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358641" y="1414094"/>
            <a:ext cx="306705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3200" spc="-1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5557265" y="3303270"/>
            <a:ext cx="1104900" cy="1106805"/>
          </a:xfrm>
          <a:custGeom>
            <a:avLst/>
            <a:gdLst/>
            <a:ahLst/>
            <a:cxnLst/>
            <a:rect l="l" t="t" r="r" b="b"/>
            <a:pathLst>
              <a:path w="1104900" h="1106804">
                <a:moveTo>
                  <a:pt x="0" y="553211"/>
                </a:moveTo>
                <a:lnTo>
                  <a:pt x="2028" y="505474"/>
                </a:lnTo>
                <a:lnTo>
                  <a:pt x="8002" y="458865"/>
                </a:lnTo>
                <a:lnTo>
                  <a:pt x="17756" y="413550"/>
                </a:lnTo>
                <a:lnTo>
                  <a:pt x="31124" y="369696"/>
                </a:lnTo>
                <a:lnTo>
                  <a:pt x="47940" y="327468"/>
                </a:lnTo>
                <a:lnTo>
                  <a:pt x="68038" y="287032"/>
                </a:lnTo>
                <a:lnTo>
                  <a:pt x="91251" y="248555"/>
                </a:lnTo>
                <a:lnTo>
                  <a:pt x="117415" y="212203"/>
                </a:lnTo>
                <a:lnTo>
                  <a:pt x="146363" y="178140"/>
                </a:lnTo>
                <a:lnTo>
                  <a:pt x="177929" y="146534"/>
                </a:lnTo>
                <a:lnTo>
                  <a:pt x="211947" y="117550"/>
                </a:lnTo>
                <a:lnTo>
                  <a:pt x="248251" y="91355"/>
                </a:lnTo>
                <a:lnTo>
                  <a:pt x="286676" y="68114"/>
                </a:lnTo>
                <a:lnTo>
                  <a:pt x="327054" y="47993"/>
                </a:lnTo>
                <a:lnTo>
                  <a:pt x="369221" y="31158"/>
                </a:lnTo>
                <a:lnTo>
                  <a:pt x="413009" y="17775"/>
                </a:lnTo>
                <a:lnTo>
                  <a:pt x="458255" y="8010"/>
                </a:lnTo>
                <a:lnTo>
                  <a:pt x="504790" y="2030"/>
                </a:lnTo>
                <a:lnTo>
                  <a:pt x="552450" y="0"/>
                </a:lnTo>
                <a:lnTo>
                  <a:pt x="600109" y="2030"/>
                </a:lnTo>
                <a:lnTo>
                  <a:pt x="646644" y="8010"/>
                </a:lnTo>
                <a:lnTo>
                  <a:pt x="691890" y="17775"/>
                </a:lnTo>
                <a:lnTo>
                  <a:pt x="735678" y="31158"/>
                </a:lnTo>
                <a:lnTo>
                  <a:pt x="777845" y="47993"/>
                </a:lnTo>
                <a:lnTo>
                  <a:pt x="818223" y="68114"/>
                </a:lnTo>
                <a:lnTo>
                  <a:pt x="856648" y="91355"/>
                </a:lnTo>
                <a:lnTo>
                  <a:pt x="892952" y="117550"/>
                </a:lnTo>
                <a:lnTo>
                  <a:pt x="926970" y="146534"/>
                </a:lnTo>
                <a:lnTo>
                  <a:pt x="958536" y="178140"/>
                </a:lnTo>
                <a:lnTo>
                  <a:pt x="987484" y="212203"/>
                </a:lnTo>
                <a:lnTo>
                  <a:pt x="1013648" y="248555"/>
                </a:lnTo>
                <a:lnTo>
                  <a:pt x="1036861" y="287032"/>
                </a:lnTo>
                <a:lnTo>
                  <a:pt x="1056959" y="327468"/>
                </a:lnTo>
                <a:lnTo>
                  <a:pt x="1073775" y="369696"/>
                </a:lnTo>
                <a:lnTo>
                  <a:pt x="1087143" y="413550"/>
                </a:lnTo>
                <a:lnTo>
                  <a:pt x="1096897" y="458865"/>
                </a:lnTo>
                <a:lnTo>
                  <a:pt x="1102871" y="505474"/>
                </a:lnTo>
                <a:lnTo>
                  <a:pt x="1104900" y="553211"/>
                </a:lnTo>
                <a:lnTo>
                  <a:pt x="1102871" y="600949"/>
                </a:lnTo>
                <a:lnTo>
                  <a:pt x="1096897" y="647558"/>
                </a:lnTo>
                <a:lnTo>
                  <a:pt x="1087143" y="692873"/>
                </a:lnTo>
                <a:lnTo>
                  <a:pt x="1073775" y="736727"/>
                </a:lnTo>
                <a:lnTo>
                  <a:pt x="1056959" y="778955"/>
                </a:lnTo>
                <a:lnTo>
                  <a:pt x="1036861" y="819391"/>
                </a:lnTo>
                <a:lnTo>
                  <a:pt x="1013648" y="857868"/>
                </a:lnTo>
                <a:lnTo>
                  <a:pt x="987484" y="894220"/>
                </a:lnTo>
                <a:lnTo>
                  <a:pt x="958536" y="928283"/>
                </a:lnTo>
                <a:lnTo>
                  <a:pt x="926970" y="959889"/>
                </a:lnTo>
                <a:lnTo>
                  <a:pt x="892952" y="988873"/>
                </a:lnTo>
                <a:lnTo>
                  <a:pt x="856648" y="1015068"/>
                </a:lnTo>
                <a:lnTo>
                  <a:pt x="818223" y="1038309"/>
                </a:lnTo>
                <a:lnTo>
                  <a:pt x="777845" y="1058430"/>
                </a:lnTo>
                <a:lnTo>
                  <a:pt x="735678" y="1075265"/>
                </a:lnTo>
                <a:lnTo>
                  <a:pt x="691890" y="1088648"/>
                </a:lnTo>
                <a:lnTo>
                  <a:pt x="646644" y="1098413"/>
                </a:lnTo>
                <a:lnTo>
                  <a:pt x="600109" y="1104393"/>
                </a:lnTo>
                <a:lnTo>
                  <a:pt x="552450" y="1106423"/>
                </a:lnTo>
                <a:lnTo>
                  <a:pt x="504790" y="1104393"/>
                </a:lnTo>
                <a:lnTo>
                  <a:pt x="458255" y="1098413"/>
                </a:lnTo>
                <a:lnTo>
                  <a:pt x="413009" y="1088648"/>
                </a:lnTo>
                <a:lnTo>
                  <a:pt x="369221" y="1075265"/>
                </a:lnTo>
                <a:lnTo>
                  <a:pt x="327054" y="1058430"/>
                </a:lnTo>
                <a:lnTo>
                  <a:pt x="286676" y="1038309"/>
                </a:lnTo>
                <a:lnTo>
                  <a:pt x="248251" y="1015068"/>
                </a:lnTo>
                <a:lnTo>
                  <a:pt x="211947" y="988873"/>
                </a:lnTo>
                <a:lnTo>
                  <a:pt x="177929" y="959889"/>
                </a:lnTo>
                <a:lnTo>
                  <a:pt x="146363" y="928283"/>
                </a:lnTo>
                <a:lnTo>
                  <a:pt x="117415" y="894220"/>
                </a:lnTo>
                <a:lnTo>
                  <a:pt x="91251" y="857868"/>
                </a:lnTo>
                <a:lnTo>
                  <a:pt x="68038" y="819391"/>
                </a:lnTo>
                <a:lnTo>
                  <a:pt x="47940" y="778955"/>
                </a:lnTo>
                <a:lnTo>
                  <a:pt x="31124" y="736727"/>
                </a:lnTo>
                <a:lnTo>
                  <a:pt x="17756" y="692873"/>
                </a:lnTo>
                <a:lnTo>
                  <a:pt x="8002" y="647558"/>
                </a:lnTo>
                <a:lnTo>
                  <a:pt x="2028" y="600949"/>
                </a:lnTo>
                <a:lnTo>
                  <a:pt x="0" y="55321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5141214" y="3525392"/>
            <a:ext cx="1938020" cy="2176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000">
              <a:latin typeface="Arial"/>
              <a:cs typeface="Arial"/>
            </a:endParaRPr>
          </a:p>
          <a:p>
            <a:pPr algn="ctr" marL="3810">
              <a:lnSpc>
                <a:spcPct val="100000"/>
              </a:lnSpc>
              <a:spcBef>
                <a:spcPts val="3354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TESLA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state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Tesla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5359908" y="603504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4" h="76200">
                <a:moveTo>
                  <a:pt x="38100" y="0"/>
                </a:moveTo>
                <a:lnTo>
                  <a:pt x="23252" y="2993"/>
                </a:lnTo>
                <a:lnTo>
                  <a:pt x="11144" y="11158"/>
                </a:lnTo>
                <a:lnTo>
                  <a:pt x="2988" y="23268"/>
                </a:lnTo>
                <a:lnTo>
                  <a:pt x="0" y="38100"/>
                </a:lnTo>
                <a:lnTo>
                  <a:pt x="2988" y="52931"/>
                </a:lnTo>
                <a:lnTo>
                  <a:pt x="11144" y="65041"/>
                </a:lnTo>
                <a:lnTo>
                  <a:pt x="23252" y="73206"/>
                </a:lnTo>
                <a:lnTo>
                  <a:pt x="38100" y="76200"/>
                </a:lnTo>
                <a:lnTo>
                  <a:pt x="52947" y="73206"/>
                </a:lnTo>
                <a:lnTo>
                  <a:pt x="65055" y="65041"/>
                </a:lnTo>
                <a:lnTo>
                  <a:pt x="73211" y="52931"/>
                </a:lnTo>
                <a:lnTo>
                  <a:pt x="74920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20" y="31750"/>
                </a:lnTo>
                <a:lnTo>
                  <a:pt x="73211" y="23268"/>
                </a:lnTo>
                <a:lnTo>
                  <a:pt x="65055" y="11158"/>
                </a:lnTo>
                <a:lnTo>
                  <a:pt x="52947" y="2993"/>
                </a:lnTo>
                <a:lnTo>
                  <a:pt x="38100" y="0"/>
                </a:lnTo>
                <a:close/>
              </a:path>
              <a:path w="1499234" h="76200">
                <a:moveTo>
                  <a:pt x="1460753" y="0"/>
                </a:moveTo>
                <a:lnTo>
                  <a:pt x="1445906" y="2993"/>
                </a:lnTo>
                <a:lnTo>
                  <a:pt x="1433798" y="11158"/>
                </a:lnTo>
                <a:lnTo>
                  <a:pt x="1425642" y="23268"/>
                </a:lnTo>
                <a:lnTo>
                  <a:pt x="1422653" y="38100"/>
                </a:lnTo>
                <a:lnTo>
                  <a:pt x="1425642" y="52931"/>
                </a:lnTo>
                <a:lnTo>
                  <a:pt x="1433798" y="65041"/>
                </a:lnTo>
                <a:lnTo>
                  <a:pt x="1445906" y="73206"/>
                </a:lnTo>
                <a:lnTo>
                  <a:pt x="1460753" y="76200"/>
                </a:lnTo>
                <a:lnTo>
                  <a:pt x="1475547" y="73206"/>
                </a:lnTo>
                <a:lnTo>
                  <a:pt x="1487662" y="65041"/>
                </a:lnTo>
                <a:lnTo>
                  <a:pt x="1495847" y="52931"/>
                </a:lnTo>
                <a:lnTo>
                  <a:pt x="1497566" y="44450"/>
                </a:lnTo>
                <a:lnTo>
                  <a:pt x="1460753" y="44450"/>
                </a:lnTo>
                <a:lnTo>
                  <a:pt x="1460753" y="31750"/>
                </a:lnTo>
                <a:lnTo>
                  <a:pt x="1497566" y="31750"/>
                </a:lnTo>
                <a:lnTo>
                  <a:pt x="1495847" y="23268"/>
                </a:lnTo>
                <a:lnTo>
                  <a:pt x="1487662" y="11158"/>
                </a:lnTo>
                <a:lnTo>
                  <a:pt x="1475547" y="2993"/>
                </a:lnTo>
                <a:lnTo>
                  <a:pt x="1460753" y="0"/>
                </a:lnTo>
                <a:close/>
              </a:path>
              <a:path w="1499234" h="76200">
                <a:moveTo>
                  <a:pt x="74920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20" y="44450"/>
                </a:lnTo>
                <a:lnTo>
                  <a:pt x="76200" y="38100"/>
                </a:lnTo>
                <a:lnTo>
                  <a:pt x="74920" y="31750"/>
                </a:lnTo>
                <a:close/>
              </a:path>
              <a:path w="1499234" h="76200">
                <a:moveTo>
                  <a:pt x="1423933" y="31750"/>
                </a:moveTo>
                <a:lnTo>
                  <a:pt x="74920" y="31750"/>
                </a:lnTo>
                <a:lnTo>
                  <a:pt x="76200" y="38100"/>
                </a:lnTo>
                <a:lnTo>
                  <a:pt x="74920" y="44450"/>
                </a:lnTo>
                <a:lnTo>
                  <a:pt x="1423933" y="44450"/>
                </a:lnTo>
                <a:lnTo>
                  <a:pt x="1422653" y="38100"/>
                </a:lnTo>
                <a:lnTo>
                  <a:pt x="1423933" y="31750"/>
                </a:lnTo>
                <a:close/>
              </a:path>
              <a:path w="1499234" h="76200">
                <a:moveTo>
                  <a:pt x="1497566" y="31750"/>
                </a:moveTo>
                <a:lnTo>
                  <a:pt x="1460753" y="31750"/>
                </a:lnTo>
                <a:lnTo>
                  <a:pt x="1460753" y="44450"/>
                </a:lnTo>
                <a:lnTo>
                  <a:pt x="1497566" y="44450"/>
                </a:lnTo>
                <a:lnTo>
                  <a:pt x="1498853" y="38100"/>
                </a:lnTo>
                <a:lnTo>
                  <a:pt x="1497566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14450" y="6466128"/>
            <a:ext cx="6172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Executive</a:t>
            </a:r>
            <a:endParaRPr sz="10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Summary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266823" y="6435306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 h="0">
                <a:moveTo>
                  <a:pt x="0" y="0"/>
                </a:moveTo>
                <a:lnTo>
                  <a:pt x="1195704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149469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5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462396" y="6466128"/>
            <a:ext cx="20548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22400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Financial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Feasibility</a:t>
            </a:r>
            <a:endParaRPr sz="10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348466" y="6449364"/>
            <a:ext cx="2343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|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35">
                <a:latin typeface="Arial MT"/>
                <a:cs typeface="Arial MT"/>
              </a:rPr>
              <a:t>23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705986" y="6428956"/>
            <a:ext cx="1200150" cy="250190"/>
            <a:chOff x="3705986" y="6428956"/>
            <a:chExt cx="1200150" cy="250190"/>
          </a:xfrm>
        </p:grpSpPr>
        <p:sp>
          <p:nvSpPr>
            <p:cNvPr id="10" name="object 10" descr=""/>
            <p:cNvSpPr/>
            <p:nvPr/>
          </p:nvSpPr>
          <p:spPr>
            <a:xfrm>
              <a:off x="3705986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05986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200023" y="12700"/>
                  </a:lnTo>
                  <a:lnTo>
                    <a:pt x="1200023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594864" y="6466128"/>
            <a:ext cx="2088514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Market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1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803630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8299195" y="6466128"/>
            <a:ext cx="213931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36370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Alternative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Conclusion</a:t>
            </a:r>
            <a:endParaRPr sz="100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9479788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2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598931" y="1126236"/>
            <a:ext cx="5497195" cy="4055745"/>
            <a:chOff x="598931" y="1126236"/>
            <a:chExt cx="5497195" cy="4055745"/>
          </a:xfrm>
        </p:grpSpPr>
        <p:sp>
          <p:nvSpPr>
            <p:cNvPr id="19" name="object 19" descr=""/>
            <p:cNvSpPr/>
            <p:nvPr/>
          </p:nvSpPr>
          <p:spPr>
            <a:xfrm>
              <a:off x="598931" y="1126236"/>
              <a:ext cx="5497195" cy="368935"/>
            </a:xfrm>
            <a:custGeom>
              <a:avLst/>
              <a:gdLst/>
              <a:ahLst/>
              <a:cxnLst/>
              <a:rect l="l" t="t" r="r" b="b"/>
              <a:pathLst>
                <a:path w="5497195" h="368934">
                  <a:moveTo>
                    <a:pt x="549706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5497068" y="368808"/>
                  </a:lnTo>
                  <a:lnTo>
                    <a:pt x="5497068" y="0"/>
                  </a:lnTo>
                  <a:close/>
                </a:path>
              </a:pathLst>
            </a:custGeom>
            <a:solidFill>
              <a:srgbClr val="C00000">
                <a:alpha val="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279" y="4495622"/>
              <a:ext cx="1159740" cy="58408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9" y="4366259"/>
              <a:ext cx="1293876" cy="815339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98347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 spc="-35"/>
              <a:t>Tesla</a:t>
            </a:r>
            <a:r>
              <a:rPr dirty="0" spc="-45"/>
              <a:t> </a:t>
            </a:r>
            <a:r>
              <a:rPr dirty="0"/>
              <a:t>was</a:t>
            </a:r>
            <a:r>
              <a:rPr dirty="0" spc="-50"/>
              <a:t> </a:t>
            </a:r>
            <a:r>
              <a:rPr dirty="0"/>
              <a:t>an</a:t>
            </a:r>
            <a:r>
              <a:rPr dirty="0" spc="-25"/>
              <a:t> </a:t>
            </a:r>
            <a:r>
              <a:rPr dirty="0"/>
              <a:t>early</a:t>
            </a:r>
            <a:r>
              <a:rPr dirty="0" spc="-50"/>
              <a:t> </a:t>
            </a:r>
            <a:r>
              <a:rPr dirty="0"/>
              <a:t>pioneer</a:t>
            </a:r>
            <a:r>
              <a:rPr dirty="0" spc="-50"/>
              <a:t> </a:t>
            </a:r>
            <a:r>
              <a:rPr dirty="0"/>
              <a:t>in</a:t>
            </a:r>
            <a:r>
              <a:rPr dirty="0" spc="-30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/>
              <a:t>EV</a:t>
            </a:r>
            <a:r>
              <a:rPr dirty="0" spc="-30"/>
              <a:t> </a:t>
            </a:r>
            <a:r>
              <a:rPr dirty="0"/>
              <a:t>market,</a:t>
            </a:r>
            <a:r>
              <a:rPr dirty="0" spc="-75"/>
              <a:t> </a:t>
            </a:r>
            <a:r>
              <a:rPr dirty="0"/>
              <a:t>but</a:t>
            </a:r>
            <a:r>
              <a:rPr dirty="0" spc="-45"/>
              <a:t> </a:t>
            </a:r>
            <a:r>
              <a:rPr dirty="0"/>
              <a:t>“production</a:t>
            </a:r>
            <a:r>
              <a:rPr dirty="0" spc="-65"/>
              <a:t> </a:t>
            </a:r>
            <a:r>
              <a:rPr dirty="0"/>
              <a:t>hell”</a:t>
            </a:r>
            <a:r>
              <a:rPr dirty="0" spc="-25"/>
              <a:t> </a:t>
            </a:r>
            <a:r>
              <a:rPr dirty="0"/>
              <a:t>challenged</a:t>
            </a:r>
            <a:r>
              <a:rPr dirty="0" spc="-50"/>
              <a:t> </a:t>
            </a:r>
            <a:r>
              <a:rPr dirty="0"/>
              <a:t>its</a:t>
            </a:r>
            <a:r>
              <a:rPr dirty="0" spc="-45"/>
              <a:t> </a:t>
            </a:r>
            <a:r>
              <a:rPr dirty="0"/>
              <a:t>vision</a:t>
            </a:r>
            <a:r>
              <a:rPr dirty="0" spc="-25"/>
              <a:t> of</a:t>
            </a:r>
          </a:p>
          <a:p>
            <a:pPr marL="12700">
              <a:lnSpc>
                <a:spcPts val="2280"/>
              </a:lnSpc>
            </a:pPr>
            <a:r>
              <a:rPr dirty="0"/>
              <a:t>launching</a:t>
            </a:r>
            <a:r>
              <a:rPr dirty="0" spc="-40"/>
              <a:t> </a:t>
            </a:r>
            <a:r>
              <a:rPr dirty="0"/>
              <a:t>a</a:t>
            </a:r>
            <a:r>
              <a:rPr dirty="0" spc="-10"/>
              <a:t> </a:t>
            </a:r>
            <a:r>
              <a:rPr dirty="0"/>
              <a:t>mass</a:t>
            </a:r>
            <a:r>
              <a:rPr dirty="0" spc="-30"/>
              <a:t> </a:t>
            </a:r>
            <a:r>
              <a:rPr dirty="0"/>
              <a:t>market</a:t>
            </a:r>
            <a:r>
              <a:rPr dirty="0" spc="-60"/>
              <a:t> </a:t>
            </a:r>
            <a:r>
              <a:rPr dirty="0"/>
              <a:t>vehicle</a:t>
            </a:r>
            <a:r>
              <a:rPr dirty="0" spc="-15"/>
              <a:t> </a:t>
            </a:r>
            <a:r>
              <a:rPr dirty="0"/>
              <a:t>with</a:t>
            </a:r>
            <a:r>
              <a:rPr dirty="0" spc="-30"/>
              <a:t> </a:t>
            </a:r>
            <a:r>
              <a:rPr dirty="0"/>
              <a:t>a</a:t>
            </a:r>
            <a:r>
              <a:rPr dirty="0" spc="-10"/>
              <a:t> </a:t>
            </a:r>
            <a:r>
              <a:rPr dirty="0"/>
              <a:t>$35,000</a:t>
            </a:r>
            <a:r>
              <a:rPr dirty="0" spc="-45"/>
              <a:t> </a:t>
            </a:r>
            <a:r>
              <a:rPr dirty="0"/>
              <a:t>price</a:t>
            </a:r>
            <a:r>
              <a:rPr dirty="0" spc="-40"/>
              <a:t> </a:t>
            </a:r>
            <a:r>
              <a:rPr dirty="0"/>
              <a:t>tag</a:t>
            </a:r>
            <a:r>
              <a:rPr dirty="0" spc="-35"/>
              <a:t> </a:t>
            </a:r>
            <a:r>
              <a:rPr dirty="0"/>
              <a:t>until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/>
              <a:t>second</a:t>
            </a:r>
            <a:r>
              <a:rPr dirty="0" spc="-40"/>
              <a:t> </a:t>
            </a:r>
            <a:r>
              <a:rPr dirty="0"/>
              <a:t>half</a:t>
            </a:r>
            <a:r>
              <a:rPr dirty="0" spc="-35"/>
              <a:t> </a:t>
            </a:r>
            <a:r>
              <a:rPr dirty="0"/>
              <a:t>of</a:t>
            </a:r>
            <a:r>
              <a:rPr dirty="0" spc="-20"/>
              <a:t> 2018</a:t>
            </a:r>
          </a:p>
        </p:txBody>
      </p:sp>
      <p:sp>
        <p:nvSpPr>
          <p:cNvPr id="23" name="object 23" descr=""/>
          <p:cNvSpPr txBox="1"/>
          <p:nvPr/>
        </p:nvSpPr>
        <p:spPr>
          <a:xfrm>
            <a:off x="574649" y="6112255"/>
            <a:ext cx="97828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Gibbs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Guardian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Randall,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T.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Halford,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D.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Bloomberg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Statista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(2019d),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Tesla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Inc.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(2016,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2017,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2018,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2019a,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2019b),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Vlasic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(2017,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New</a:t>
            </a:r>
            <a:r>
              <a:rPr dirty="0" sz="1000" spc="-30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York</a:t>
            </a:r>
            <a:r>
              <a:rPr dirty="0" sz="1000" spc="-15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Times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6195059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6183248" y="1315974"/>
            <a:ext cx="52717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latin typeface="Arial"/>
                <a:cs typeface="Arial"/>
              </a:rPr>
              <a:t>Tesla’s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“production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hell”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challenged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its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scale-up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until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Q3-</a:t>
            </a:r>
            <a:r>
              <a:rPr dirty="0" sz="1400" spc="-20" b="1">
                <a:latin typeface="Arial"/>
                <a:cs typeface="Arial"/>
              </a:rPr>
              <a:t>2018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183248" y="1565275"/>
            <a:ext cx="51504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Number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Tesla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delivered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worldwide,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Q3-</a:t>
            </a:r>
            <a:r>
              <a:rPr dirty="0" sz="1400" spc="-10">
                <a:latin typeface="Arial MT"/>
                <a:cs typeface="Arial MT"/>
              </a:rPr>
              <a:t>2015-Q4-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6824471" y="2231135"/>
            <a:ext cx="4768850" cy="2486025"/>
            <a:chOff x="6824471" y="2231135"/>
            <a:chExt cx="4768850" cy="2486025"/>
          </a:xfrm>
        </p:grpSpPr>
        <p:sp>
          <p:nvSpPr>
            <p:cNvPr id="28" name="object 28" descr=""/>
            <p:cNvSpPr/>
            <p:nvPr/>
          </p:nvSpPr>
          <p:spPr>
            <a:xfrm>
              <a:off x="6870191" y="2231135"/>
              <a:ext cx="4723130" cy="2486025"/>
            </a:xfrm>
            <a:custGeom>
              <a:avLst/>
              <a:gdLst/>
              <a:ahLst/>
              <a:cxnLst/>
              <a:rect l="l" t="t" r="r" b="b"/>
              <a:pathLst>
                <a:path w="4723130" h="2486025">
                  <a:moveTo>
                    <a:pt x="4722876" y="0"/>
                  </a:moveTo>
                  <a:lnTo>
                    <a:pt x="4360163" y="198119"/>
                  </a:lnTo>
                  <a:lnTo>
                    <a:pt x="3997452" y="1368552"/>
                  </a:lnTo>
                  <a:lnTo>
                    <a:pt x="3633215" y="1664208"/>
                  </a:lnTo>
                  <a:lnTo>
                    <a:pt x="3270504" y="1667256"/>
                  </a:lnTo>
                  <a:lnTo>
                    <a:pt x="2906267" y="1769364"/>
                  </a:lnTo>
                  <a:lnTo>
                    <a:pt x="2543555" y="1882139"/>
                  </a:lnTo>
                  <a:lnTo>
                    <a:pt x="2180843" y="1799844"/>
                  </a:lnTo>
                  <a:lnTo>
                    <a:pt x="1816607" y="1877568"/>
                  </a:lnTo>
                  <a:lnTo>
                    <a:pt x="1453896" y="1813559"/>
                  </a:lnTo>
                  <a:lnTo>
                    <a:pt x="1089659" y="2090927"/>
                  </a:lnTo>
                  <a:lnTo>
                    <a:pt x="726948" y="2078736"/>
                  </a:lnTo>
                  <a:lnTo>
                    <a:pt x="364235" y="2008632"/>
                  </a:lnTo>
                  <a:lnTo>
                    <a:pt x="0" y="2167128"/>
                  </a:lnTo>
                  <a:lnTo>
                    <a:pt x="0" y="2485644"/>
                  </a:lnTo>
                  <a:lnTo>
                    <a:pt x="4722876" y="2485644"/>
                  </a:lnTo>
                  <a:lnTo>
                    <a:pt x="4722876" y="0"/>
                  </a:lnTo>
                  <a:close/>
                </a:path>
              </a:pathLst>
            </a:custGeom>
            <a:solidFill>
              <a:srgbClr val="4B6C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824471" y="2250947"/>
              <a:ext cx="45720" cy="2192020"/>
            </a:xfrm>
            <a:custGeom>
              <a:avLst/>
              <a:gdLst/>
              <a:ahLst/>
              <a:cxnLst/>
              <a:rect l="l" t="t" r="r" b="b"/>
              <a:pathLst>
                <a:path w="45720" h="2192020">
                  <a:moveTo>
                    <a:pt x="0" y="2191512"/>
                  </a:moveTo>
                  <a:lnTo>
                    <a:pt x="45720" y="2191512"/>
                  </a:lnTo>
                </a:path>
                <a:path w="45720" h="2192020">
                  <a:moveTo>
                    <a:pt x="0" y="1917191"/>
                  </a:moveTo>
                  <a:lnTo>
                    <a:pt x="45720" y="1917191"/>
                  </a:lnTo>
                </a:path>
                <a:path w="45720" h="2192020">
                  <a:moveTo>
                    <a:pt x="0" y="1642871"/>
                  </a:moveTo>
                  <a:lnTo>
                    <a:pt x="45720" y="1642871"/>
                  </a:lnTo>
                </a:path>
                <a:path w="45720" h="2192020">
                  <a:moveTo>
                    <a:pt x="0" y="1370076"/>
                  </a:moveTo>
                  <a:lnTo>
                    <a:pt x="45720" y="1370076"/>
                  </a:lnTo>
                </a:path>
                <a:path w="45720" h="2192020">
                  <a:moveTo>
                    <a:pt x="0" y="1095755"/>
                  </a:moveTo>
                  <a:lnTo>
                    <a:pt x="45720" y="1095755"/>
                  </a:lnTo>
                </a:path>
                <a:path w="45720" h="2192020">
                  <a:moveTo>
                    <a:pt x="0" y="821436"/>
                  </a:moveTo>
                  <a:lnTo>
                    <a:pt x="45720" y="821436"/>
                  </a:lnTo>
                </a:path>
                <a:path w="45720" h="2192020">
                  <a:moveTo>
                    <a:pt x="0" y="547115"/>
                  </a:moveTo>
                  <a:lnTo>
                    <a:pt x="45720" y="547115"/>
                  </a:lnTo>
                </a:path>
                <a:path w="45720" h="2192020">
                  <a:moveTo>
                    <a:pt x="0" y="272796"/>
                  </a:moveTo>
                  <a:lnTo>
                    <a:pt x="45720" y="272796"/>
                  </a:lnTo>
                </a:path>
                <a:path w="45720" h="2192020">
                  <a:moveTo>
                    <a:pt x="0" y="0"/>
                  </a:moveTo>
                  <a:lnTo>
                    <a:pt x="4572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6154039" y="1771522"/>
            <a:ext cx="578485" cy="3041650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dirty="0" sz="1200" spc="-10">
                <a:latin typeface="Arial MT"/>
                <a:cs typeface="Arial MT"/>
              </a:rPr>
              <a:t>100,000</a:t>
            </a:r>
            <a:endParaRPr sz="1200">
              <a:latin typeface="Arial MT"/>
              <a:cs typeface="Arial MT"/>
            </a:endParaRPr>
          </a:p>
          <a:p>
            <a:pPr marL="97155">
              <a:lnSpc>
                <a:spcPct val="100000"/>
              </a:lnSpc>
              <a:spcBef>
                <a:spcPts val="725"/>
              </a:spcBef>
            </a:pPr>
            <a:r>
              <a:rPr dirty="0" sz="1200" spc="-10">
                <a:latin typeface="Arial MT"/>
                <a:cs typeface="Arial MT"/>
              </a:rPr>
              <a:t>90,000</a:t>
            </a:r>
            <a:endParaRPr sz="1200">
              <a:latin typeface="Arial MT"/>
              <a:cs typeface="Arial MT"/>
            </a:endParaRPr>
          </a:p>
          <a:p>
            <a:pPr marL="97155">
              <a:lnSpc>
                <a:spcPct val="100000"/>
              </a:lnSpc>
              <a:spcBef>
                <a:spcPts val="710"/>
              </a:spcBef>
            </a:pPr>
            <a:r>
              <a:rPr dirty="0" sz="1200" spc="-10">
                <a:latin typeface="Arial MT"/>
                <a:cs typeface="Arial MT"/>
              </a:rPr>
              <a:t>80,000</a:t>
            </a:r>
            <a:endParaRPr sz="1200">
              <a:latin typeface="Arial MT"/>
              <a:cs typeface="Arial MT"/>
            </a:endParaRPr>
          </a:p>
          <a:p>
            <a:pPr marL="97155">
              <a:lnSpc>
                <a:spcPct val="100000"/>
              </a:lnSpc>
              <a:spcBef>
                <a:spcPts val="720"/>
              </a:spcBef>
            </a:pPr>
            <a:r>
              <a:rPr dirty="0" sz="1200" spc="-10">
                <a:latin typeface="Arial MT"/>
                <a:cs typeface="Arial MT"/>
              </a:rPr>
              <a:t>70,000</a:t>
            </a:r>
            <a:endParaRPr sz="1200">
              <a:latin typeface="Arial MT"/>
              <a:cs typeface="Arial MT"/>
            </a:endParaRPr>
          </a:p>
          <a:p>
            <a:pPr marL="97155">
              <a:lnSpc>
                <a:spcPct val="100000"/>
              </a:lnSpc>
              <a:spcBef>
                <a:spcPts val="710"/>
              </a:spcBef>
            </a:pPr>
            <a:r>
              <a:rPr dirty="0" sz="1200" spc="-10">
                <a:latin typeface="Arial MT"/>
                <a:cs typeface="Arial MT"/>
              </a:rPr>
              <a:t>60,000</a:t>
            </a:r>
            <a:endParaRPr sz="1200">
              <a:latin typeface="Arial MT"/>
              <a:cs typeface="Arial MT"/>
            </a:endParaRPr>
          </a:p>
          <a:p>
            <a:pPr marL="97155">
              <a:lnSpc>
                <a:spcPct val="100000"/>
              </a:lnSpc>
              <a:spcBef>
                <a:spcPts val="725"/>
              </a:spcBef>
            </a:pPr>
            <a:r>
              <a:rPr dirty="0" sz="1200" spc="-10">
                <a:latin typeface="Arial MT"/>
                <a:cs typeface="Arial MT"/>
              </a:rPr>
              <a:t>50,000</a:t>
            </a:r>
            <a:endParaRPr sz="1200">
              <a:latin typeface="Arial MT"/>
              <a:cs typeface="Arial MT"/>
            </a:endParaRPr>
          </a:p>
          <a:p>
            <a:pPr marL="97155">
              <a:lnSpc>
                <a:spcPct val="100000"/>
              </a:lnSpc>
              <a:spcBef>
                <a:spcPts val="720"/>
              </a:spcBef>
            </a:pPr>
            <a:r>
              <a:rPr dirty="0" sz="1200" spc="-10">
                <a:latin typeface="Arial MT"/>
                <a:cs typeface="Arial MT"/>
              </a:rPr>
              <a:t>40,000</a:t>
            </a:r>
            <a:endParaRPr sz="1200">
              <a:latin typeface="Arial MT"/>
              <a:cs typeface="Arial MT"/>
            </a:endParaRPr>
          </a:p>
          <a:p>
            <a:pPr marL="97155">
              <a:lnSpc>
                <a:spcPct val="100000"/>
              </a:lnSpc>
              <a:spcBef>
                <a:spcPts val="715"/>
              </a:spcBef>
            </a:pPr>
            <a:r>
              <a:rPr dirty="0" sz="1200" spc="-10">
                <a:latin typeface="Arial MT"/>
                <a:cs typeface="Arial MT"/>
              </a:rPr>
              <a:t>30,000</a:t>
            </a:r>
            <a:endParaRPr sz="1200">
              <a:latin typeface="Arial MT"/>
              <a:cs typeface="Arial MT"/>
            </a:endParaRPr>
          </a:p>
          <a:p>
            <a:pPr marL="97155">
              <a:lnSpc>
                <a:spcPct val="100000"/>
              </a:lnSpc>
              <a:spcBef>
                <a:spcPts val="720"/>
              </a:spcBef>
            </a:pPr>
            <a:r>
              <a:rPr dirty="0" sz="1200" spc="-10">
                <a:latin typeface="Arial MT"/>
                <a:cs typeface="Arial MT"/>
              </a:rPr>
              <a:t>20,000</a:t>
            </a:r>
            <a:endParaRPr sz="1200">
              <a:latin typeface="Arial MT"/>
              <a:cs typeface="Arial MT"/>
            </a:endParaRPr>
          </a:p>
          <a:p>
            <a:pPr marL="97155">
              <a:lnSpc>
                <a:spcPct val="100000"/>
              </a:lnSpc>
              <a:spcBef>
                <a:spcPts val="710"/>
              </a:spcBef>
            </a:pPr>
            <a:r>
              <a:rPr dirty="0" sz="1200" spc="-10">
                <a:latin typeface="Arial MT"/>
                <a:cs typeface="Arial MT"/>
              </a:rPr>
              <a:t>10,000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725"/>
              </a:spcBef>
            </a:pPr>
            <a:r>
              <a:rPr dirty="0" sz="1200" spc="-50">
                <a:latin typeface="Arial MT"/>
                <a:cs typeface="Arial MT"/>
              </a:rPr>
              <a:t>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687439" y="4751070"/>
            <a:ext cx="50901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381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Q3-</a:t>
            </a:r>
            <a:r>
              <a:rPr dirty="0" sz="1200" spc="9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Q4-</a:t>
            </a:r>
            <a:r>
              <a:rPr dirty="0" sz="1200" spc="9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Q1-</a:t>
            </a:r>
            <a:r>
              <a:rPr dirty="0" sz="1200" spc="9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Q2-</a:t>
            </a:r>
            <a:r>
              <a:rPr dirty="0" sz="1200" spc="9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Q3-</a:t>
            </a:r>
            <a:r>
              <a:rPr dirty="0" sz="1200" spc="9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Q4-</a:t>
            </a:r>
            <a:r>
              <a:rPr dirty="0" sz="1200" spc="9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Q1-</a:t>
            </a:r>
            <a:r>
              <a:rPr dirty="0" sz="1200" spc="9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Q2-</a:t>
            </a:r>
            <a:r>
              <a:rPr dirty="0" sz="1200" spc="9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Q3-</a:t>
            </a:r>
            <a:r>
              <a:rPr dirty="0" sz="1200" spc="9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Q4-</a:t>
            </a:r>
            <a:r>
              <a:rPr dirty="0" sz="1200" spc="8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Q1-</a:t>
            </a:r>
            <a:r>
              <a:rPr dirty="0" sz="1200" spc="9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Q2-</a:t>
            </a:r>
            <a:r>
              <a:rPr dirty="0" sz="1200" spc="9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Q3-</a:t>
            </a:r>
            <a:r>
              <a:rPr dirty="0" sz="1200" spc="95">
                <a:latin typeface="Arial MT"/>
                <a:cs typeface="Arial MT"/>
              </a:rPr>
              <a:t>  </a:t>
            </a:r>
            <a:r>
              <a:rPr dirty="0" sz="1200" spc="-25">
                <a:latin typeface="Arial MT"/>
                <a:cs typeface="Arial MT"/>
              </a:rPr>
              <a:t>Q4- </a:t>
            </a:r>
            <a:r>
              <a:rPr dirty="0" sz="1200">
                <a:latin typeface="Arial MT"/>
                <a:cs typeface="Arial MT"/>
              </a:rPr>
              <a:t>2015</a:t>
            </a:r>
            <a:r>
              <a:rPr dirty="0" sz="1200" spc="-1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2015</a:t>
            </a:r>
            <a:r>
              <a:rPr dirty="0" sz="1200" spc="-16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2016</a:t>
            </a:r>
            <a:r>
              <a:rPr dirty="0" sz="1200" spc="-1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2016</a:t>
            </a:r>
            <a:r>
              <a:rPr dirty="0" sz="1200" spc="-17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2016</a:t>
            </a:r>
            <a:r>
              <a:rPr dirty="0" sz="1200" spc="-1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2016</a:t>
            </a:r>
            <a:r>
              <a:rPr dirty="0" sz="1200" spc="-1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2017</a:t>
            </a:r>
            <a:r>
              <a:rPr dirty="0" sz="1200" spc="-1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2017</a:t>
            </a:r>
            <a:r>
              <a:rPr dirty="0" sz="1200" spc="-1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2017</a:t>
            </a:r>
            <a:r>
              <a:rPr dirty="0" sz="1200" spc="-1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2017</a:t>
            </a:r>
            <a:r>
              <a:rPr dirty="0" sz="1200" spc="-17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2018</a:t>
            </a:r>
            <a:r>
              <a:rPr dirty="0" sz="1200" spc="-1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2018</a:t>
            </a:r>
            <a:r>
              <a:rPr dirty="0" sz="1200" spc="-1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2018</a:t>
            </a:r>
            <a:r>
              <a:rPr dirty="0" sz="1200" spc="-15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2018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205728" y="5170932"/>
            <a:ext cx="5400040" cy="739140"/>
          </a:xfrm>
          <a:prstGeom prst="rect">
            <a:avLst/>
          </a:prstGeom>
          <a:solidFill>
            <a:srgbClr val="232852"/>
          </a:solidFill>
        </p:spPr>
        <p:txBody>
          <a:bodyPr wrap="square" lIns="0" tIns="44450" rIns="0" bIns="0" rtlCol="0" vert="horz">
            <a:spAutoFit/>
          </a:bodyPr>
          <a:lstStyle/>
          <a:p>
            <a:pPr algn="ctr" marL="127635" marR="121285">
              <a:lnSpc>
                <a:spcPct val="100000"/>
              </a:lnSpc>
              <a:spcBef>
                <a:spcPts val="350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2017,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CEO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Elon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Musk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predicted</a:t>
            </a:r>
            <a:r>
              <a:rPr dirty="0" sz="1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production</a:t>
            </a:r>
            <a:r>
              <a:rPr dirty="0" sz="1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would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5,000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units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week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December,</a:t>
            </a:r>
            <a:r>
              <a:rPr dirty="0" sz="1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however,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Tesla did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manage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reach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target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before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July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2018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74649" y="4073144"/>
            <a:ext cx="54241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Tesla</a:t>
            </a:r>
            <a:r>
              <a:rPr dirty="0" u="sng" sz="14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sells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three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EVs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offers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extensive</a:t>
            </a:r>
            <a:r>
              <a:rPr dirty="0" u="sng" sz="14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charging</a:t>
            </a:r>
            <a:r>
              <a:rPr dirty="0" u="sng" sz="14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network</a:t>
            </a:r>
            <a:r>
              <a:rPr dirty="0" u="sng" sz="1400" spc="5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7840980" y="2892551"/>
            <a:ext cx="2787015" cy="830580"/>
          </a:xfrm>
          <a:custGeom>
            <a:avLst/>
            <a:gdLst/>
            <a:ahLst/>
            <a:cxnLst/>
            <a:rect l="l" t="t" r="r" b="b"/>
            <a:pathLst>
              <a:path w="2787015" h="830579">
                <a:moveTo>
                  <a:pt x="1553210" y="0"/>
                </a:moveTo>
                <a:lnTo>
                  <a:pt x="138429" y="0"/>
                </a:lnTo>
                <a:lnTo>
                  <a:pt x="94674" y="7057"/>
                </a:lnTo>
                <a:lnTo>
                  <a:pt x="56674" y="26708"/>
                </a:lnTo>
                <a:lnTo>
                  <a:pt x="26708" y="56674"/>
                </a:lnTo>
                <a:lnTo>
                  <a:pt x="7057" y="94674"/>
                </a:lnTo>
                <a:lnTo>
                  <a:pt x="0" y="138430"/>
                </a:lnTo>
                <a:lnTo>
                  <a:pt x="0" y="692150"/>
                </a:lnTo>
                <a:lnTo>
                  <a:pt x="7057" y="735905"/>
                </a:lnTo>
                <a:lnTo>
                  <a:pt x="26708" y="773905"/>
                </a:lnTo>
                <a:lnTo>
                  <a:pt x="56674" y="803871"/>
                </a:lnTo>
                <a:lnTo>
                  <a:pt x="94674" y="823522"/>
                </a:lnTo>
                <a:lnTo>
                  <a:pt x="138429" y="830580"/>
                </a:lnTo>
                <a:lnTo>
                  <a:pt x="1553210" y="830580"/>
                </a:lnTo>
                <a:lnTo>
                  <a:pt x="1596965" y="823522"/>
                </a:lnTo>
                <a:lnTo>
                  <a:pt x="1634965" y="803871"/>
                </a:lnTo>
                <a:lnTo>
                  <a:pt x="1664931" y="773905"/>
                </a:lnTo>
                <a:lnTo>
                  <a:pt x="1684582" y="735905"/>
                </a:lnTo>
                <a:lnTo>
                  <a:pt x="1691640" y="692150"/>
                </a:lnTo>
                <a:lnTo>
                  <a:pt x="2787015" y="578358"/>
                </a:lnTo>
                <a:lnTo>
                  <a:pt x="1691640" y="484505"/>
                </a:lnTo>
                <a:lnTo>
                  <a:pt x="1691640" y="138430"/>
                </a:lnTo>
                <a:lnTo>
                  <a:pt x="1684582" y="94674"/>
                </a:lnTo>
                <a:lnTo>
                  <a:pt x="1664931" y="56674"/>
                </a:lnTo>
                <a:lnTo>
                  <a:pt x="1634965" y="26708"/>
                </a:lnTo>
                <a:lnTo>
                  <a:pt x="1596965" y="7057"/>
                </a:lnTo>
                <a:lnTo>
                  <a:pt x="1553210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5" name="object 35" descr=""/>
          <p:cNvGraphicFramePr>
            <a:graphicFrameLocks noGrp="1"/>
          </p:cNvGraphicFramePr>
          <p:nvPr/>
        </p:nvGraphicFramePr>
        <p:xfrm>
          <a:off x="6865619" y="1966722"/>
          <a:ext cx="4808220" cy="2745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830"/>
                <a:gridCol w="2744470"/>
                <a:gridCol w="1452245"/>
                <a:gridCol w="361950"/>
              </a:tblGrid>
              <a:tr h="27451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34477D"/>
                      </a:solidFill>
                      <a:prstDash val="sysDash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180"/>
                        </a:lnSpc>
                        <a:tabLst>
                          <a:tab pos="2080260" algn="l"/>
                        </a:tabLst>
                      </a:pPr>
                      <a:r>
                        <a:rPr dirty="0" sz="1200" spc="-10" b="1">
                          <a:solidFill>
                            <a:srgbClr val="34477D"/>
                          </a:solidFill>
                          <a:latin typeface="Arial"/>
                          <a:cs typeface="Arial"/>
                        </a:rPr>
                        <a:t>Tesla</a:t>
                      </a:r>
                      <a:r>
                        <a:rPr dirty="0" sz="1200" b="1">
                          <a:solidFill>
                            <a:srgbClr val="34477D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200" spc="-20" b="1">
                          <a:solidFill>
                            <a:srgbClr val="34477D"/>
                          </a:solidFill>
                          <a:latin typeface="Arial"/>
                          <a:cs typeface="Arial"/>
                        </a:rPr>
                        <a:t>Tesla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tabLst>
                          <a:tab pos="2080260" algn="l"/>
                        </a:tabLst>
                      </a:pPr>
                      <a:r>
                        <a:rPr dirty="0" sz="1200" spc="-10" b="1">
                          <a:solidFill>
                            <a:srgbClr val="34477D"/>
                          </a:solidFill>
                          <a:latin typeface="Arial"/>
                          <a:cs typeface="Arial"/>
                        </a:rPr>
                        <a:t>delivers</a:t>
                      </a:r>
                      <a:r>
                        <a:rPr dirty="0" sz="1200" b="1">
                          <a:solidFill>
                            <a:srgbClr val="34477D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200" spc="-10" b="1">
                          <a:solidFill>
                            <a:srgbClr val="34477D"/>
                          </a:solidFill>
                          <a:latin typeface="Arial"/>
                          <a:cs typeface="Arial"/>
                        </a:rPr>
                        <a:t>delivers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tabLst>
                          <a:tab pos="2080260" algn="l"/>
                        </a:tabLst>
                      </a:pPr>
                      <a:r>
                        <a:rPr dirty="0" sz="1200" b="1">
                          <a:solidFill>
                            <a:srgbClr val="34477D"/>
                          </a:solidFill>
                          <a:latin typeface="Arial"/>
                          <a:cs typeface="Arial"/>
                        </a:rPr>
                        <a:t>its</a:t>
                      </a:r>
                      <a:r>
                        <a:rPr dirty="0" sz="1200" spc="-10" b="1">
                          <a:solidFill>
                            <a:srgbClr val="34477D"/>
                          </a:solidFill>
                          <a:latin typeface="Arial"/>
                          <a:cs typeface="Arial"/>
                        </a:rPr>
                        <a:t> first</a:t>
                      </a:r>
                      <a:r>
                        <a:rPr dirty="0" sz="1200" b="1">
                          <a:solidFill>
                            <a:srgbClr val="34477D"/>
                          </a:solidFill>
                          <a:latin typeface="Arial"/>
                          <a:cs typeface="Arial"/>
                        </a:rPr>
                        <a:t>	its</a:t>
                      </a:r>
                      <a:r>
                        <a:rPr dirty="0" sz="1200" spc="-10" b="1">
                          <a:solidFill>
                            <a:srgbClr val="34477D"/>
                          </a:solidFill>
                          <a:latin typeface="Arial"/>
                          <a:cs typeface="Arial"/>
                        </a:rPr>
                        <a:t> first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tabLst>
                          <a:tab pos="2080260" algn="l"/>
                        </a:tabLst>
                      </a:pPr>
                      <a:r>
                        <a:rPr dirty="0" sz="1200" b="1">
                          <a:solidFill>
                            <a:srgbClr val="34477D"/>
                          </a:solidFill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200" spc="-25" b="1">
                          <a:solidFill>
                            <a:srgbClr val="34477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0" b="1">
                          <a:solidFill>
                            <a:srgbClr val="34477D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dirty="0" sz="1200" b="1">
                          <a:solidFill>
                            <a:srgbClr val="34477D"/>
                          </a:solidFill>
                          <a:latin typeface="Arial"/>
                          <a:cs typeface="Arial"/>
                        </a:rPr>
                        <a:t>	Model</a:t>
                      </a:r>
                      <a:r>
                        <a:rPr dirty="0" sz="1200" spc="-35" b="1">
                          <a:solidFill>
                            <a:srgbClr val="34477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0" b="1">
                          <a:solidFill>
                            <a:srgbClr val="34477D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560705">
                        <a:lnSpc>
                          <a:spcPts val="1370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During</a:t>
                      </a:r>
                      <a:r>
                        <a:rPr dirty="0" sz="1200" spc="-3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2018,</a:t>
                      </a:r>
                      <a:r>
                        <a:rPr dirty="0" sz="1200" spc="-7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Tesla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algn="ctr" marL="945515" marR="373380" indent="-2540">
                        <a:lnSpc>
                          <a:spcPct val="90100"/>
                        </a:lnSpc>
                        <a:spcBef>
                          <a:spcPts val="7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delivered</a:t>
                      </a:r>
                      <a:r>
                        <a:rPr dirty="0" sz="1200" spc="-6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245,240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electric</a:t>
                      </a:r>
                      <a:r>
                        <a:rPr dirty="0" sz="1200" spc="-3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vehicles,</a:t>
                      </a:r>
                      <a:r>
                        <a:rPr dirty="0" sz="1200" spc="-4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up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138% 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year-over-</a:t>
                      </a:r>
                      <a:r>
                        <a:rPr dirty="0" sz="12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year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28575">
                      <a:solidFill>
                        <a:srgbClr val="34477D"/>
                      </a:solidFill>
                      <a:prstDash val="sysDash"/>
                    </a:lnL>
                    <a:lnR w="28575">
                      <a:solidFill>
                        <a:srgbClr val="34477D"/>
                      </a:solidFill>
                      <a:prstDash val="sysDash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0070">
                        <a:lnSpc>
                          <a:spcPts val="1180"/>
                        </a:lnSpc>
                      </a:pPr>
                      <a:r>
                        <a:rPr dirty="0" sz="1200" spc="-20" b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Tesla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60070" marR="88265"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meets</a:t>
                      </a:r>
                      <a:r>
                        <a:rPr dirty="0" sz="1200" spc="-45" b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 b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its </a:t>
                      </a:r>
                      <a:r>
                        <a:rPr dirty="0" sz="1200" spc="-10" b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production </a:t>
                      </a:r>
                      <a:r>
                        <a:rPr dirty="0" sz="1200" b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goal</a:t>
                      </a:r>
                      <a:r>
                        <a:rPr dirty="0" sz="1200" spc="-25" b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of </a:t>
                      </a:r>
                      <a:r>
                        <a:rPr dirty="0" sz="1200" b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5,000</a:t>
                      </a:r>
                      <a:r>
                        <a:rPr dirty="0" sz="1200" spc="-25" b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 b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cars </a:t>
                      </a:r>
                      <a:r>
                        <a:rPr dirty="0" sz="1200" b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in a</a:t>
                      </a:r>
                      <a:r>
                        <a:rPr dirty="0" sz="1200" spc="-15" b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 b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week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34477D"/>
                      </a:solidFill>
                      <a:prstDash val="sysDash"/>
                    </a:lnL>
                    <a:lnR w="28575">
                      <a:solidFill>
                        <a:srgbClr val="C00000"/>
                      </a:solidFill>
                      <a:prstDash val="sysDash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C00000"/>
                      </a:solidFill>
                      <a:prstDash val="sysDash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6" name="object 36" descr=""/>
          <p:cNvSpPr/>
          <p:nvPr/>
        </p:nvSpPr>
        <p:spPr>
          <a:xfrm>
            <a:off x="6824471" y="1976627"/>
            <a:ext cx="45720" cy="0"/>
          </a:xfrm>
          <a:custGeom>
            <a:avLst/>
            <a:gdLst/>
            <a:ahLst/>
            <a:cxnLst/>
            <a:rect l="l" t="t" r="r" b="b"/>
            <a:pathLst>
              <a:path w="45720" h="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679195" y="5104638"/>
            <a:ext cx="241808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7685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Tesla’s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current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lineup</a:t>
            </a:r>
            <a:endParaRPr sz="12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 spc="-25">
                <a:latin typeface="Arial MT"/>
                <a:cs typeface="Arial MT"/>
              </a:rPr>
              <a:t>Tesla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Model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S: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6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luxury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liftback</a:t>
            </a:r>
            <a:endParaRPr sz="1200">
              <a:latin typeface="Arial"/>
              <a:cs typeface="Arial"/>
            </a:endParaRPr>
          </a:p>
          <a:p>
            <a:pPr marL="185420" indent="-172720">
              <a:lnSpc>
                <a:spcPct val="100000"/>
              </a:lnSpc>
              <a:buChar char="•"/>
              <a:tabLst>
                <a:tab pos="185420" algn="l"/>
              </a:tabLst>
            </a:pPr>
            <a:r>
              <a:rPr dirty="0" sz="1200" spc="-25">
                <a:latin typeface="Arial MT"/>
                <a:cs typeface="Arial MT"/>
              </a:rPr>
              <a:t>Tesla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Model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X: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6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luxury</a:t>
            </a:r>
            <a:r>
              <a:rPr dirty="0" sz="1200" spc="-25" b="1">
                <a:latin typeface="Arial"/>
                <a:cs typeface="Arial"/>
              </a:rPr>
              <a:t> SUV</a:t>
            </a:r>
            <a:endParaRPr sz="12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 spc="-25">
                <a:latin typeface="Arial MT"/>
                <a:cs typeface="Arial MT"/>
              </a:rPr>
              <a:t>Tesla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Model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3: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6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luxury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sedan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574649" y="1333881"/>
            <a:ext cx="5424170" cy="7804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835" algn="l"/>
              </a:tabLst>
            </a:pP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Tesla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was</a:t>
            </a:r>
            <a:r>
              <a:rPr dirty="0" u="sng" sz="1400" spc="-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early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pioneer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</a:t>
            </a:r>
            <a:r>
              <a:rPr dirty="0" u="sng" sz="14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market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BEV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segment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2233295" marR="144780" indent="-17272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233295" algn="l"/>
              </a:tabLst>
            </a:pPr>
            <a:r>
              <a:rPr dirty="0" sz="1200" b="1">
                <a:latin typeface="Arial"/>
                <a:cs typeface="Arial"/>
              </a:rPr>
              <a:t>Founded in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2003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joined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current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CEO </a:t>
            </a:r>
            <a:r>
              <a:rPr dirty="0" sz="1200">
                <a:latin typeface="Arial MT"/>
                <a:cs typeface="Arial MT"/>
              </a:rPr>
              <a:t>Elon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Musk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0">
                <a:latin typeface="Arial MT"/>
                <a:cs typeface="Arial MT"/>
              </a:rPr>
              <a:t> 2004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2623566" y="2271776"/>
            <a:ext cx="3328035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6055" algn="l"/>
              </a:tabLst>
            </a:pPr>
            <a:r>
              <a:rPr dirty="0" sz="1200" b="1">
                <a:latin typeface="Arial"/>
                <a:cs typeface="Arial"/>
              </a:rPr>
              <a:t>Popularized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EVs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2008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its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launch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of</a:t>
            </a:r>
            <a:endParaRPr sz="120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</a:pP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world’s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first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luxury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EV,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Tesla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Roadster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buFont typeface="Arial MT"/>
              <a:buChar char="•"/>
              <a:tabLst>
                <a:tab pos="186055" algn="l"/>
              </a:tabLst>
            </a:pPr>
            <a:r>
              <a:rPr dirty="0" sz="1200" spc="-10" b="1">
                <a:latin typeface="Arial"/>
                <a:cs typeface="Arial"/>
              </a:rPr>
              <a:t>IPO-</a:t>
            </a:r>
            <a:r>
              <a:rPr dirty="0" sz="1200" b="1">
                <a:latin typeface="Arial"/>
                <a:cs typeface="Arial"/>
              </a:rPr>
              <a:t>ed in</a:t>
            </a:r>
            <a:r>
              <a:rPr dirty="0" sz="1200" spc="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2010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has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since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then</a:t>
            </a:r>
            <a:r>
              <a:rPr dirty="0" sz="1200" spc="-20">
                <a:latin typeface="Arial MT"/>
                <a:cs typeface="Arial MT"/>
              </a:rPr>
              <a:t> grown</a:t>
            </a:r>
            <a:endParaRPr sz="120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from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650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to 41,850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employees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"/>
              <a:cs typeface="Arial"/>
            </a:endParaRPr>
          </a:p>
          <a:p>
            <a:pPr marL="184785" marR="73660" indent="-172720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2017</a:t>
            </a:r>
            <a:r>
              <a:rPr dirty="0" sz="1200">
                <a:latin typeface="Arial MT"/>
                <a:cs typeface="Arial MT"/>
              </a:rPr>
              <a:t>,</a:t>
            </a:r>
            <a:r>
              <a:rPr dirty="0" sz="1200" spc="-7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Tesla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launched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Model 3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the </a:t>
            </a:r>
            <a:r>
              <a:rPr dirty="0" sz="1200">
                <a:latin typeface="Arial MT"/>
                <a:cs typeface="Arial MT"/>
              </a:rPr>
              <a:t>vision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 it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becoming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Tesla’s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mass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market </a:t>
            </a:r>
            <a:r>
              <a:rPr dirty="0" sz="1200" b="1">
                <a:latin typeface="Arial"/>
                <a:cs typeface="Arial"/>
              </a:rPr>
              <a:t>vehicle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with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$35,000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price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tag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2083" y="1782438"/>
            <a:ext cx="1822703" cy="236179"/>
          </a:xfrm>
          <a:prstGeom prst="rect">
            <a:avLst/>
          </a:prstGeom>
        </p:spPr>
      </p:pic>
      <p:grpSp>
        <p:nvGrpSpPr>
          <p:cNvPr id="41" name="object 41" descr=""/>
          <p:cNvGrpSpPr/>
          <p:nvPr/>
        </p:nvGrpSpPr>
        <p:grpSpPr>
          <a:xfrm>
            <a:off x="581977" y="2790444"/>
            <a:ext cx="1998345" cy="802005"/>
            <a:chOff x="581977" y="2790444"/>
            <a:chExt cx="1998345" cy="802005"/>
          </a:xfrm>
        </p:grpSpPr>
        <p:sp>
          <p:nvSpPr>
            <p:cNvPr id="42" name="object 42" descr=""/>
            <p:cNvSpPr/>
            <p:nvPr/>
          </p:nvSpPr>
          <p:spPr>
            <a:xfrm>
              <a:off x="807720" y="2790443"/>
              <a:ext cx="1546860" cy="797560"/>
            </a:xfrm>
            <a:custGeom>
              <a:avLst/>
              <a:gdLst/>
              <a:ahLst/>
              <a:cxnLst/>
              <a:rect l="l" t="t" r="r" b="b"/>
              <a:pathLst>
                <a:path w="1546860" h="797560">
                  <a:moveTo>
                    <a:pt x="553212" y="784860"/>
                  </a:moveTo>
                  <a:lnTo>
                    <a:pt x="0" y="784860"/>
                  </a:lnTo>
                  <a:lnTo>
                    <a:pt x="0" y="797064"/>
                  </a:lnTo>
                  <a:lnTo>
                    <a:pt x="553212" y="797064"/>
                  </a:lnTo>
                  <a:lnTo>
                    <a:pt x="553212" y="784860"/>
                  </a:lnTo>
                  <a:close/>
                </a:path>
                <a:path w="1546860" h="797560">
                  <a:moveTo>
                    <a:pt x="1546860" y="0"/>
                  </a:moveTo>
                  <a:lnTo>
                    <a:pt x="993648" y="0"/>
                  </a:lnTo>
                  <a:lnTo>
                    <a:pt x="993648" y="797064"/>
                  </a:lnTo>
                  <a:lnTo>
                    <a:pt x="1546860" y="797064"/>
                  </a:lnTo>
                  <a:lnTo>
                    <a:pt x="1546860" y="0"/>
                  </a:lnTo>
                  <a:close/>
                </a:path>
              </a:pathLst>
            </a:custGeom>
            <a:solidFill>
              <a:srgbClr val="297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86740" y="3587495"/>
              <a:ext cx="1988820" cy="0"/>
            </a:xfrm>
            <a:custGeom>
              <a:avLst/>
              <a:gdLst/>
              <a:ahLst/>
              <a:cxnLst/>
              <a:rect l="l" t="t" r="r" b="b"/>
              <a:pathLst>
                <a:path w="1988820" h="0">
                  <a:moveTo>
                    <a:pt x="0" y="0"/>
                  </a:moveTo>
                  <a:lnTo>
                    <a:pt x="198882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944676" y="3361182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650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1077213" y="2387854"/>
            <a:ext cx="1040130" cy="965200"/>
            <a:chOff x="1077213" y="2387854"/>
            <a:chExt cx="1040130" cy="965200"/>
          </a:xfrm>
        </p:grpSpPr>
        <p:sp>
          <p:nvSpPr>
            <p:cNvPr id="46" name="object 46" descr=""/>
            <p:cNvSpPr/>
            <p:nvPr/>
          </p:nvSpPr>
          <p:spPr>
            <a:xfrm>
              <a:off x="1083563" y="2394204"/>
              <a:ext cx="993775" cy="952500"/>
            </a:xfrm>
            <a:custGeom>
              <a:avLst/>
              <a:gdLst/>
              <a:ahLst/>
              <a:cxnLst/>
              <a:rect l="l" t="t" r="r" b="b"/>
              <a:pathLst>
                <a:path w="993775" h="952500">
                  <a:moveTo>
                    <a:pt x="0" y="952500"/>
                  </a:moveTo>
                  <a:lnTo>
                    <a:pt x="0" y="0"/>
                  </a:lnTo>
                </a:path>
                <a:path w="993775" h="952500">
                  <a:moveTo>
                    <a:pt x="0" y="0"/>
                  </a:moveTo>
                  <a:lnTo>
                    <a:pt x="993775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40636" y="2394204"/>
              <a:ext cx="76200" cy="168275"/>
            </a:xfrm>
            <a:prstGeom prst="rect">
              <a:avLst/>
            </a:prstGeom>
          </p:spPr>
        </p:pic>
      </p:grpSp>
      <p:sp>
        <p:nvSpPr>
          <p:cNvPr id="48" name="object 48" descr=""/>
          <p:cNvSpPr txBox="1"/>
          <p:nvPr/>
        </p:nvSpPr>
        <p:spPr>
          <a:xfrm>
            <a:off x="1673098" y="3622040"/>
            <a:ext cx="81406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524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Employees today,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2019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642924" y="3622040"/>
            <a:ext cx="8851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1435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Employees </a:t>
            </a:r>
            <a:r>
              <a:rPr dirty="0" sz="1200">
                <a:latin typeface="Arial MT"/>
                <a:cs typeface="Arial MT"/>
              </a:rPr>
              <a:t>at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IPO,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2010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832229" y="2565908"/>
            <a:ext cx="494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41,850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1149096" y="2260092"/>
            <a:ext cx="864235" cy="268605"/>
            <a:chOff x="1149096" y="2260092"/>
            <a:chExt cx="864235" cy="268605"/>
          </a:xfrm>
        </p:grpSpPr>
        <p:sp>
          <p:nvSpPr>
            <p:cNvPr id="52" name="object 52" descr=""/>
            <p:cNvSpPr/>
            <p:nvPr/>
          </p:nvSpPr>
          <p:spPr>
            <a:xfrm>
              <a:off x="1153668" y="2264664"/>
              <a:ext cx="855344" cy="259079"/>
            </a:xfrm>
            <a:custGeom>
              <a:avLst/>
              <a:gdLst/>
              <a:ahLst/>
              <a:cxnLst/>
              <a:rect l="l" t="t" r="r" b="b"/>
              <a:pathLst>
                <a:path w="855344" h="259080">
                  <a:moveTo>
                    <a:pt x="427481" y="0"/>
                  </a:moveTo>
                  <a:lnTo>
                    <a:pt x="358141" y="1696"/>
                  </a:lnTo>
                  <a:lnTo>
                    <a:pt x="292364" y="6608"/>
                  </a:lnTo>
                  <a:lnTo>
                    <a:pt x="231028" y="14466"/>
                  </a:lnTo>
                  <a:lnTo>
                    <a:pt x="175016" y="25005"/>
                  </a:lnTo>
                  <a:lnTo>
                    <a:pt x="125206" y="37957"/>
                  </a:lnTo>
                  <a:lnTo>
                    <a:pt x="82478" y="53053"/>
                  </a:lnTo>
                  <a:lnTo>
                    <a:pt x="47714" y="70027"/>
                  </a:lnTo>
                  <a:lnTo>
                    <a:pt x="5594" y="108538"/>
                  </a:lnTo>
                  <a:lnTo>
                    <a:pt x="0" y="129539"/>
                  </a:lnTo>
                  <a:lnTo>
                    <a:pt x="5594" y="150541"/>
                  </a:lnTo>
                  <a:lnTo>
                    <a:pt x="47714" y="189052"/>
                  </a:lnTo>
                  <a:lnTo>
                    <a:pt x="82478" y="206026"/>
                  </a:lnTo>
                  <a:lnTo>
                    <a:pt x="125206" y="221122"/>
                  </a:lnTo>
                  <a:lnTo>
                    <a:pt x="175016" y="234074"/>
                  </a:lnTo>
                  <a:lnTo>
                    <a:pt x="231028" y="244613"/>
                  </a:lnTo>
                  <a:lnTo>
                    <a:pt x="292364" y="252471"/>
                  </a:lnTo>
                  <a:lnTo>
                    <a:pt x="358141" y="257383"/>
                  </a:lnTo>
                  <a:lnTo>
                    <a:pt x="427481" y="259080"/>
                  </a:lnTo>
                  <a:lnTo>
                    <a:pt x="496822" y="257383"/>
                  </a:lnTo>
                  <a:lnTo>
                    <a:pt x="562599" y="252471"/>
                  </a:lnTo>
                  <a:lnTo>
                    <a:pt x="623935" y="244613"/>
                  </a:lnTo>
                  <a:lnTo>
                    <a:pt x="679947" y="234074"/>
                  </a:lnTo>
                  <a:lnTo>
                    <a:pt x="729757" y="221122"/>
                  </a:lnTo>
                  <a:lnTo>
                    <a:pt x="772485" y="206026"/>
                  </a:lnTo>
                  <a:lnTo>
                    <a:pt x="807249" y="189052"/>
                  </a:lnTo>
                  <a:lnTo>
                    <a:pt x="849369" y="150541"/>
                  </a:lnTo>
                  <a:lnTo>
                    <a:pt x="854963" y="129539"/>
                  </a:lnTo>
                  <a:lnTo>
                    <a:pt x="849369" y="108538"/>
                  </a:lnTo>
                  <a:lnTo>
                    <a:pt x="807249" y="70027"/>
                  </a:lnTo>
                  <a:lnTo>
                    <a:pt x="772485" y="53053"/>
                  </a:lnTo>
                  <a:lnTo>
                    <a:pt x="729757" y="37957"/>
                  </a:lnTo>
                  <a:lnTo>
                    <a:pt x="679947" y="25005"/>
                  </a:lnTo>
                  <a:lnTo>
                    <a:pt x="623935" y="14466"/>
                  </a:lnTo>
                  <a:lnTo>
                    <a:pt x="562599" y="6608"/>
                  </a:lnTo>
                  <a:lnTo>
                    <a:pt x="496822" y="1696"/>
                  </a:lnTo>
                  <a:lnTo>
                    <a:pt x="4274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153668" y="2264664"/>
              <a:ext cx="855344" cy="259079"/>
            </a:xfrm>
            <a:custGeom>
              <a:avLst/>
              <a:gdLst/>
              <a:ahLst/>
              <a:cxnLst/>
              <a:rect l="l" t="t" r="r" b="b"/>
              <a:pathLst>
                <a:path w="855344" h="259080">
                  <a:moveTo>
                    <a:pt x="0" y="129539"/>
                  </a:moveTo>
                  <a:lnTo>
                    <a:pt x="21793" y="88611"/>
                  </a:lnTo>
                  <a:lnTo>
                    <a:pt x="82478" y="53053"/>
                  </a:lnTo>
                  <a:lnTo>
                    <a:pt x="125206" y="37957"/>
                  </a:lnTo>
                  <a:lnTo>
                    <a:pt x="175016" y="25005"/>
                  </a:lnTo>
                  <a:lnTo>
                    <a:pt x="231028" y="14466"/>
                  </a:lnTo>
                  <a:lnTo>
                    <a:pt x="292364" y="6608"/>
                  </a:lnTo>
                  <a:lnTo>
                    <a:pt x="358141" y="1696"/>
                  </a:lnTo>
                  <a:lnTo>
                    <a:pt x="427481" y="0"/>
                  </a:lnTo>
                  <a:lnTo>
                    <a:pt x="496822" y="1696"/>
                  </a:lnTo>
                  <a:lnTo>
                    <a:pt x="562599" y="6608"/>
                  </a:lnTo>
                  <a:lnTo>
                    <a:pt x="623935" y="14466"/>
                  </a:lnTo>
                  <a:lnTo>
                    <a:pt x="679947" y="25005"/>
                  </a:lnTo>
                  <a:lnTo>
                    <a:pt x="729757" y="37957"/>
                  </a:lnTo>
                  <a:lnTo>
                    <a:pt x="772485" y="53053"/>
                  </a:lnTo>
                  <a:lnTo>
                    <a:pt x="807249" y="70027"/>
                  </a:lnTo>
                  <a:lnTo>
                    <a:pt x="849369" y="108538"/>
                  </a:lnTo>
                  <a:lnTo>
                    <a:pt x="854963" y="129539"/>
                  </a:lnTo>
                  <a:lnTo>
                    <a:pt x="849369" y="150541"/>
                  </a:lnTo>
                  <a:lnTo>
                    <a:pt x="807249" y="189052"/>
                  </a:lnTo>
                  <a:lnTo>
                    <a:pt x="772485" y="206026"/>
                  </a:lnTo>
                  <a:lnTo>
                    <a:pt x="729757" y="221122"/>
                  </a:lnTo>
                  <a:lnTo>
                    <a:pt x="679947" y="234074"/>
                  </a:lnTo>
                  <a:lnTo>
                    <a:pt x="623935" y="244613"/>
                  </a:lnTo>
                  <a:lnTo>
                    <a:pt x="562599" y="252471"/>
                  </a:lnTo>
                  <a:lnTo>
                    <a:pt x="496822" y="257383"/>
                  </a:lnTo>
                  <a:lnTo>
                    <a:pt x="427481" y="259080"/>
                  </a:lnTo>
                  <a:lnTo>
                    <a:pt x="358141" y="257383"/>
                  </a:lnTo>
                  <a:lnTo>
                    <a:pt x="292364" y="252471"/>
                  </a:lnTo>
                  <a:lnTo>
                    <a:pt x="231028" y="244613"/>
                  </a:lnTo>
                  <a:lnTo>
                    <a:pt x="175016" y="234074"/>
                  </a:lnTo>
                  <a:lnTo>
                    <a:pt x="125206" y="221122"/>
                  </a:lnTo>
                  <a:lnTo>
                    <a:pt x="82478" y="206026"/>
                  </a:lnTo>
                  <a:lnTo>
                    <a:pt x="47714" y="189052"/>
                  </a:lnTo>
                  <a:lnTo>
                    <a:pt x="5594" y="150541"/>
                  </a:lnTo>
                  <a:lnTo>
                    <a:pt x="0" y="1295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1265300" y="2286076"/>
            <a:ext cx="6350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+6,338%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574649" y="216154"/>
            <a:ext cx="326262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C00000"/>
                </a:solidFill>
                <a:latin typeface="Arial"/>
                <a:cs typeface="Arial"/>
              </a:rPr>
              <a:t>TESLA</a:t>
            </a:r>
            <a:r>
              <a:rPr dirty="0" sz="1600" spc="-8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C00000"/>
                </a:solidFill>
                <a:latin typeface="Arial"/>
                <a:cs typeface="Arial"/>
              </a:rPr>
              <a:t>OVERVIEW</a:t>
            </a:r>
            <a:r>
              <a:rPr dirty="0" sz="1600" spc="-7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dirty="0" sz="1600" spc="2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C00000"/>
                </a:solidFill>
                <a:latin typeface="Arial"/>
                <a:cs typeface="Arial"/>
              </a:rPr>
              <a:t>HISTORY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2138172" y="1126997"/>
            <a:ext cx="3962400" cy="4780915"/>
            <a:chOff x="2138172" y="1126997"/>
            <a:chExt cx="3962400" cy="4780915"/>
          </a:xfrm>
        </p:grpSpPr>
        <p:sp>
          <p:nvSpPr>
            <p:cNvPr id="57" name="object 57" descr=""/>
            <p:cNvSpPr/>
            <p:nvPr/>
          </p:nvSpPr>
          <p:spPr>
            <a:xfrm>
              <a:off x="6090666" y="1126997"/>
              <a:ext cx="0" cy="4780915"/>
            </a:xfrm>
            <a:custGeom>
              <a:avLst/>
              <a:gdLst/>
              <a:ahLst/>
              <a:cxnLst/>
              <a:rect l="l" t="t" r="r" b="b"/>
              <a:pathLst>
                <a:path w="0" h="4780915">
                  <a:moveTo>
                    <a:pt x="0" y="0"/>
                  </a:moveTo>
                  <a:lnTo>
                    <a:pt x="0" y="4780622"/>
                  </a:lnTo>
                </a:path>
              </a:pathLst>
            </a:custGeom>
            <a:ln w="19812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8172" y="4395215"/>
              <a:ext cx="1234439" cy="772668"/>
            </a:xfrm>
            <a:prstGeom prst="rect">
              <a:avLst/>
            </a:prstGeom>
          </p:spPr>
        </p:pic>
      </p:grpSp>
      <p:sp>
        <p:nvSpPr>
          <p:cNvPr id="59" name="object 59" descr=""/>
          <p:cNvSpPr txBox="1"/>
          <p:nvPr/>
        </p:nvSpPr>
        <p:spPr>
          <a:xfrm>
            <a:off x="3432809" y="5104638"/>
            <a:ext cx="254254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576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Tesla’s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charging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network</a:t>
            </a:r>
            <a:endParaRPr sz="12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buFont typeface="Arial MT"/>
              <a:buChar char="•"/>
              <a:tabLst>
                <a:tab pos="186055" algn="l"/>
              </a:tabLst>
            </a:pPr>
            <a:r>
              <a:rPr dirty="0" sz="1200" b="1">
                <a:latin typeface="Arial"/>
                <a:cs typeface="Arial"/>
              </a:rPr>
              <a:t>~13,000</a:t>
            </a:r>
            <a:r>
              <a:rPr dirty="0" sz="1200" spc="2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Superchargers</a:t>
            </a:r>
            <a:r>
              <a:rPr dirty="0" sz="1200" spc="10" b="1">
                <a:latin typeface="Arial"/>
                <a:cs typeface="Arial"/>
              </a:rPr>
              <a:t> </a:t>
            </a:r>
            <a:r>
              <a:rPr dirty="0" sz="1200" spc="-10">
                <a:latin typeface="Arial MT"/>
                <a:cs typeface="Arial MT"/>
              </a:rPr>
              <a:t>globally</a:t>
            </a:r>
            <a:endParaRPr sz="1200">
              <a:latin typeface="Arial MT"/>
              <a:cs typeface="Arial MT"/>
            </a:endParaRPr>
          </a:p>
          <a:p>
            <a:pPr marL="185420" indent="-172720">
              <a:lnSpc>
                <a:spcPct val="100000"/>
              </a:lnSpc>
              <a:buChar char="•"/>
              <a:tabLst>
                <a:tab pos="185420" algn="l"/>
              </a:tabLst>
            </a:pPr>
            <a:r>
              <a:rPr dirty="0" sz="1200">
                <a:latin typeface="Arial MT"/>
                <a:cs typeface="Arial MT"/>
              </a:rPr>
              <a:t>Aims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cover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95%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to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100%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 </a:t>
            </a:r>
            <a:r>
              <a:rPr dirty="0" sz="1200" spc="-25" b="1">
                <a:latin typeface="Arial"/>
                <a:cs typeface="Arial"/>
              </a:rPr>
              <a:t>the</a:t>
            </a:r>
            <a:endParaRPr sz="1200">
              <a:latin typeface="Arial"/>
              <a:cs typeface="Arial"/>
            </a:endParaRPr>
          </a:p>
          <a:p>
            <a:pPr marL="184785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population in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all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active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markets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0" name="object 6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67684" y="4232147"/>
            <a:ext cx="2278380" cy="98907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14450" y="6466128"/>
            <a:ext cx="6172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Executive</a:t>
            </a:r>
            <a:endParaRPr sz="10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Summary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266823" y="6435306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 h="0">
                <a:moveTo>
                  <a:pt x="0" y="0"/>
                </a:moveTo>
                <a:lnTo>
                  <a:pt x="1195704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149469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5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462396" y="6466128"/>
            <a:ext cx="20548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22400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Financial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Feasibility</a:t>
            </a:r>
            <a:endParaRPr sz="10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348466" y="6449364"/>
            <a:ext cx="2343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|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35">
                <a:latin typeface="Arial MT"/>
                <a:cs typeface="Arial MT"/>
              </a:rPr>
              <a:t>24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705986" y="6428956"/>
            <a:ext cx="1200150" cy="250190"/>
            <a:chOff x="3705986" y="6428956"/>
            <a:chExt cx="1200150" cy="250190"/>
          </a:xfrm>
        </p:grpSpPr>
        <p:sp>
          <p:nvSpPr>
            <p:cNvPr id="10" name="object 10" descr=""/>
            <p:cNvSpPr/>
            <p:nvPr/>
          </p:nvSpPr>
          <p:spPr>
            <a:xfrm>
              <a:off x="3705986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05986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200023" y="12700"/>
                  </a:lnTo>
                  <a:lnTo>
                    <a:pt x="1200023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594864" y="6466128"/>
            <a:ext cx="2088514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Market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1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803630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8299195" y="6466128"/>
            <a:ext cx="213931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36370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Alternative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Conclusion</a:t>
            </a:r>
            <a:endParaRPr sz="100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9479788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2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1007554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After</a:t>
            </a:r>
            <a:r>
              <a:rPr dirty="0" spc="-35"/>
              <a:t> </a:t>
            </a:r>
            <a:r>
              <a:rPr dirty="0"/>
              <a:t>managing</a:t>
            </a:r>
            <a:r>
              <a:rPr dirty="0" spc="-50"/>
              <a:t> </a:t>
            </a:r>
            <a:r>
              <a:rPr dirty="0"/>
              <a:t>to</a:t>
            </a:r>
            <a:r>
              <a:rPr dirty="0" spc="-35"/>
              <a:t> </a:t>
            </a:r>
            <a:r>
              <a:rPr dirty="0"/>
              <a:t>ramp</a:t>
            </a:r>
            <a:r>
              <a:rPr dirty="0" spc="-50"/>
              <a:t> </a:t>
            </a:r>
            <a:r>
              <a:rPr dirty="0"/>
              <a:t>up</a:t>
            </a:r>
            <a:r>
              <a:rPr dirty="0" spc="-20"/>
              <a:t> </a:t>
            </a:r>
            <a:r>
              <a:rPr dirty="0"/>
              <a:t>production,</a:t>
            </a:r>
            <a:r>
              <a:rPr dirty="0" spc="-110"/>
              <a:t> </a:t>
            </a:r>
            <a:r>
              <a:rPr dirty="0" spc="-35"/>
              <a:t>Tesla</a:t>
            </a:r>
            <a:r>
              <a:rPr dirty="0" spc="-30"/>
              <a:t> </a:t>
            </a:r>
            <a:r>
              <a:rPr dirty="0"/>
              <a:t>is</a:t>
            </a:r>
            <a:r>
              <a:rPr dirty="0" spc="-20"/>
              <a:t> </a:t>
            </a:r>
            <a:r>
              <a:rPr dirty="0"/>
              <a:t>not</a:t>
            </a:r>
            <a:r>
              <a:rPr dirty="0" spc="-40"/>
              <a:t> </a:t>
            </a:r>
            <a:r>
              <a:rPr dirty="0"/>
              <a:t>only</a:t>
            </a:r>
            <a:r>
              <a:rPr dirty="0" spc="-25"/>
              <a:t> </a:t>
            </a:r>
            <a:r>
              <a:rPr dirty="0"/>
              <a:t>dominating</a:t>
            </a:r>
            <a:r>
              <a:rPr dirty="0" spc="-45"/>
              <a:t> </a:t>
            </a:r>
            <a:r>
              <a:rPr dirty="0"/>
              <a:t>the</a:t>
            </a:r>
            <a:r>
              <a:rPr dirty="0" spc="-25"/>
              <a:t> </a:t>
            </a:r>
            <a:r>
              <a:rPr dirty="0"/>
              <a:t>BEV</a:t>
            </a:r>
            <a:r>
              <a:rPr dirty="0" spc="-20"/>
              <a:t> </a:t>
            </a:r>
            <a:r>
              <a:rPr dirty="0"/>
              <a:t>segment,</a:t>
            </a:r>
            <a:r>
              <a:rPr dirty="0" spc="-60"/>
              <a:t> </a:t>
            </a:r>
            <a:r>
              <a:rPr dirty="0" spc="-25"/>
              <a:t>but</a:t>
            </a:r>
          </a:p>
          <a:p>
            <a:pPr marL="12700">
              <a:lnSpc>
                <a:spcPts val="2280"/>
              </a:lnSpc>
            </a:pPr>
            <a:r>
              <a:rPr dirty="0"/>
              <a:t>is</a:t>
            </a:r>
            <a:r>
              <a:rPr dirty="0" spc="-20"/>
              <a:t> </a:t>
            </a:r>
            <a:r>
              <a:rPr dirty="0"/>
              <a:t>also</a:t>
            </a:r>
            <a:r>
              <a:rPr dirty="0" spc="-30"/>
              <a:t> </a:t>
            </a:r>
            <a:r>
              <a:rPr dirty="0"/>
              <a:t>threatening</a:t>
            </a:r>
            <a:r>
              <a:rPr dirty="0" spc="-60"/>
              <a:t> </a:t>
            </a:r>
            <a:r>
              <a:rPr dirty="0"/>
              <a:t>conventional</a:t>
            </a:r>
            <a:r>
              <a:rPr dirty="0" spc="-50"/>
              <a:t> </a:t>
            </a:r>
            <a:r>
              <a:rPr dirty="0"/>
              <a:t>carmakers,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/>
              <a:t>sales</a:t>
            </a:r>
            <a:r>
              <a:rPr dirty="0" spc="-35"/>
              <a:t> </a:t>
            </a:r>
            <a:r>
              <a:rPr dirty="0"/>
              <a:t>are</a:t>
            </a:r>
            <a:r>
              <a:rPr dirty="0" spc="-35"/>
              <a:t> </a:t>
            </a:r>
            <a:r>
              <a:rPr dirty="0"/>
              <a:t>expected</a:t>
            </a:r>
            <a:r>
              <a:rPr dirty="0" spc="-45"/>
              <a:t> </a:t>
            </a:r>
            <a:r>
              <a:rPr dirty="0"/>
              <a:t>to</a:t>
            </a:r>
            <a:r>
              <a:rPr dirty="0" spc="-40"/>
              <a:t> </a:t>
            </a:r>
            <a:r>
              <a:rPr dirty="0"/>
              <a:t>grow</a:t>
            </a:r>
            <a:r>
              <a:rPr dirty="0" spc="-40"/>
              <a:t> </a:t>
            </a:r>
            <a:r>
              <a:rPr dirty="0"/>
              <a:t>more</a:t>
            </a:r>
            <a:r>
              <a:rPr dirty="0" spc="-45"/>
              <a:t> </a:t>
            </a:r>
            <a:r>
              <a:rPr dirty="0"/>
              <a:t>in</a:t>
            </a:r>
            <a:r>
              <a:rPr dirty="0" spc="-20"/>
              <a:t> 2019</a:t>
            </a:r>
          </a:p>
        </p:txBody>
      </p:sp>
      <p:sp>
        <p:nvSpPr>
          <p:cNvPr id="19" name="object 19" descr=""/>
          <p:cNvSpPr txBox="1"/>
          <p:nvPr/>
        </p:nvSpPr>
        <p:spPr>
          <a:xfrm>
            <a:off x="574649" y="1316456"/>
            <a:ext cx="5424170" cy="48831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5410835" algn="l"/>
              </a:tabLst>
            </a:pP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Tesla</a:t>
            </a:r>
            <a:r>
              <a:rPr dirty="0" u="sng" sz="14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is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not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only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dominating</a:t>
            </a:r>
            <a:r>
              <a:rPr dirty="0" u="sng" sz="1400" spc="-7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BEV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segment…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400" spc="-25">
                <a:latin typeface="Arial MT"/>
                <a:cs typeface="Arial MT"/>
              </a:rPr>
              <a:t>Tesla’s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BEV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sales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thousand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vehicles,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2017-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581977" y="1912620"/>
            <a:ext cx="5409565" cy="2980055"/>
            <a:chOff x="581977" y="1912620"/>
            <a:chExt cx="5409565" cy="2980055"/>
          </a:xfrm>
        </p:grpSpPr>
        <p:sp>
          <p:nvSpPr>
            <p:cNvPr id="21" name="object 21" descr=""/>
            <p:cNvSpPr/>
            <p:nvPr/>
          </p:nvSpPr>
          <p:spPr>
            <a:xfrm>
              <a:off x="737616" y="4445507"/>
              <a:ext cx="5099685" cy="441959"/>
            </a:xfrm>
            <a:custGeom>
              <a:avLst/>
              <a:gdLst/>
              <a:ahLst/>
              <a:cxnLst/>
              <a:rect l="l" t="t" r="r" b="b"/>
              <a:pathLst>
                <a:path w="5099685" h="441960">
                  <a:moveTo>
                    <a:pt x="374904" y="92964"/>
                  </a:moveTo>
                  <a:lnTo>
                    <a:pt x="0" y="92964"/>
                  </a:lnTo>
                  <a:lnTo>
                    <a:pt x="0" y="441960"/>
                  </a:lnTo>
                  <a:lnTo>
                    <a:pt x="374904" y="441960"/>
                  </a:lnTo>
                  <a:lnTo>
                    <a:pt x="374904" y="92964"/>
                  </a:lnTo>
                  <a:close/>
                </a:path>
                <a:path w="5099685" h="441960">
                  <a:moveTo>
                    <a:pt x="1050036" y="57912"/>
                  </a:moveTo>
                  <a:lnTo>
                    <a:pt x="675132" y="57912"/>
                  </a:lnTo>
                  <a:lnTo>
                    <a:pt x="675132" y="441960"/>
                  </a:lnTo>
                  <a:lnTo>
                    <a:pt x="1050036" y="441960"/>
                  </a:lnTo>
                  <a:lnTo>
                    <a:pt x="1050036" y="57912"/>
                  </a:lnTo>
                  <a:close/>
                </a:path>
                <a:path w="5099685" h="441960">
                  <a:moveTo>
                    <a:pt x="1725168" y="1524"/>
                  </a:moveTo>
                  <a:lnTo>
                    <a:pt x="1350264" y="1524"/>
                  </a:lnTo>
                  <a:lnTo>
                    <a:pt x="1350264" y="441960"/>
                  </a:lnTo>
                  <a:lnTo>
                    <a:pt x="1725168" y="441960"/>
                  </a:lnTo>
                  <a:lnTo>
                    <a:pt x="1725168" y="1524"/>
                  </a:lnTo>
                  <a:close/>
                </a:path>
                <a:path w="5099685" h="441960">
                  <a:moveTo>
                    <a:pt x="2398776" y="0"/>
                  </a:moveTo>
                  <a:lnTo>
                    <a:pt x="2023872" y="0"/>
                  </a:lnTo>
                  <a:lnTo>
                    <a:pt x="2023872" y="441960"/>
                  </a:lnTo>
                  <a:lnTo>
                    <a:pt x="2398776" y="441960"/>
                  </a:lnTo>
                  <a:lnTo>
                    <a:pt x="2398776" y="0"/>
                  </a:lnTo>
                  <a:close/>
                </a:path>
                <a:path w="5099685" h="441960">
                  <a:moveTo>
                    <a:pt x="3073908" y="108204"/>
                  </a:moveTo>
                  <a:lnTo>
                    <a:pt x="2699004" y="108204"/>
                  </a:lnTo>
                  <a:lnTo>
                    <a:pt x="2699004" y="441960"/>
                  </a:lnTo>
                  <a:lnTo>
                    <a:pt x="3073908" y="441960"/>
                  </a:lnTo>
                  <a:lnTo>
                    <a:pt x="3073908" y="108204"/>
                  </a:lnTo>
                  <a:close/>
                </a:path>
                <a:path w="5099685" h="441960">
                  <a:moveTo>
                    <a:pt x="3749040" y="123444"/>
                  </a:moveTo>
                  <a:lnTo>
                    <a:pt x="3374136" y="123444"/>
                  </a:lnTo>
                  <a:lnTo>
                    <a:pt x="3374136" y="441960"/>
                  </a:lnTo>
                  <a:lnTo>
                    <a:pt x="3749040" y="441960"/>
                  </a:lnTo>
                  <a:lnTo>
                    <a:pt x="3749040" y="123444"/>
                  </a:lnTo>
                  <a:close/>
                </a:path>
                <a:path w="5099685" h="441960">
                  <a:moveTo>
                    <a:pt x="4424172" y="137160"/>
                  </a:moveTo>
                  <a:lnTo>
                    <a:pt x="4049268" y="137160"/>
                  </a:lnTo>
                  <a:lnTo>
                    <a:pt x="4049268" y="441960"/>
                  </a:lnTo>
                  <a:lnTo>
                    <a:pt x="4424172" y="441960"/>
                  </a:lnTo>
                  <a:lnTo>
                    <a:pt x="4424172" y="137160"/>
                  </a:lnTo>
                  <a:close/>
                </a:path>
                <a:path w="5099685" h="441960">
                  <a:moveTo>
                    <a:pt x="5099304" y="51816"/>
                  </a:moveTo>
                  <a:lnTo>
                    <a:pt x="4724400" y="51816"/>
                  </a:lnTo>
                  <a:lnTo>
                    <a:pt x="4724400" y="441960"/>
                  </a:lnTo>
                  <a:lnTo>
                    <a:pt x="5099304" y="441960"/>
                  </a:lnTo>
                  <a:lnTo>
                    <a:pt x="5099304" y="51816"/>
                  </a:lnTo>
                  <a:close/>
                </a:path>
              </a:pathLst>
            </a:custGeom>
            <a:solidFill>
              <a:srgbClr val="7E8F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37616" y="4206239"/>
              <a:ext cx="5099685" cy="376555"/>
            </a:xfrm>
            <a:custGeom>
              <a:avLst/>
              <a:gdLst/>
              <a:ahLst/>
              <a:cxnLst/>
              <a:rect l="l" t="t" r="r" b="b"/>
              <a:pathLst>
                <a:path w="5099685" h="376554">
                  <a:moveTo>
                    <a:pt x="374904" y="156972"/>
                  </a:moveTo>
                  <a:lnTo>
                    <a:pt x="0" y="156972"/>
                  </a:lnTo>
                  <a:lnTo>
                    <a:pt x="0" y="332232"/>
                  </a:lnTo>
                  <a:lnTo>
                    <a:pt x="374904" y="332232"/>
                  </a:lnTo>
                  <a:lnTo>
                    <a:pt x="374904" y="156972"/>
                  </a:lnTo>
                  <a:close/>
                </a:path>
                <a:path w="5099685" h="376554">
                  <a:moveTo>
                    <a:pt x="1050036" y="152400"/>
                  </a:moveTo>
                  <a:lnTo>
                    <a:pt x="675132" y="152400"/>
                  </a:lnTo>
                  <a:lnTo>
                    <a:pt x="675132" y="297180"/>
                  </a:lnTo>
                  <a:lnTo>
                    <a:pt x="1050036" y="297180"/>
                  </a:lnTo>
                  <a:lnTo>
                    <a:pt x="1050036" y="152400"/>
                  </a:lnTo>
                  <a:close/>
                </a:path>
                <a:path w="5099685" h="376554">
                  <a:moveTo>
                    <a:pt x="1725168" y="0"/>
                  </a:moveTo>
                  <a:lnTo>
                    <a:pt x="1350264" y="0"/>
                  </a:lnTo>
                  <a:lnTo>
                    <a:pt x="1350264" y="240792"/>
                  </a:lnTo>
                  <a:lnTo>
                    <a:pt x="1725168" y="240792"/>
                  </a:lnTo>
                  <a:lnTo>
                    <a:pt x="1725168" y="0"/>
                  </a:lnTo>
                  <a:close/>
                </a:path>
                <a:path w="5099685" h="376554">
                  <a:moveTo>
                    <a:pt x="2398776" y="27432"/>
                  </a:moveTo>
                  <a:lnTo>
                    <a:pt x="2023872" y="27432"/>
                  </a:lnTo>
                  <a:lnTo>
                    <a:pt x="2023872" y="239268"/>
                  </a:lnTo>
                  <a:lnTo>
                    <a:pt x="2398776" y="239268"/>
                  </a:lnTo>
                  <a:lnTo>
                    <a:pt x="2398776" y="27432"/>
                  </a:lnTo>
                  <a:close/>
                </a:path>
                <a:path w="5099685" h="376554">
                  <a:moveTo>
                    <a:pt x="3073908" y="196596"/>
                  </a:moveTo>
                  <a:lnTo>
                    <a:pt x="2699004" y="196596"/>
                  </a:lnTo>
                  <a:lnTo>
                    <a:pt x="2699004" y="347472"/>
                  </a:lnTo>
                  <a:lnTo>
                    <a:pt x="3073908" y="347472"/>
                  </a:lnTo>
                  <a:lnTo>
                    <a:pt x="3073908" y="196596"/>
                  </a:lnTo>
                  <a:close/>
                </a:path>
                <a:path w="5099685" h="376554">
                  <a:moveTo>
                    <a:pt x="3749040" y="204216"/>
                  </a:moveTo>
                  <a:lnTo>
                    <a:pt x="3374136" y="204216"/>
                  </a:lnTo>
                  <a:lnTo>
                    <a:pt x="3374136" y="362712"/>
                  </a:lnTo>
                  <a:lnTo>
                    <a:pt x="3749040" y="362712"/>
                  </a:lnTo>
                  <a:lnTo>
                    <a:pt x="3749040" y="204216"/>
                  </a:lnTo>
                  <a:close/>
                </a:path>
                <a:path w="5099685" h="376554">
                  <a:moveTo>
                    <a:pt x="4424172" y="160020"/>
                  </a:moveTo>
                  <a:lnTo>
                    <a:pt x="4049268" y="160020"/>
                  </a:lnTo>
                  <a:lnTo>
                    <a:pt x="4049268" y="376428"/>
                  </a:lnTo>
                  <a:lnTo>
                    <a:pt x="4424172" y="376428"/>
                  </a:lnTo>
                  <a:lnTo>
                    <a:pt x="4424172" y="160020"/>
                  </a:lnTo>
                  <a:close/>
                </a:path>
                <a:path w="5099685" h="376554">
                  <a:moveTo>
                    <a:pt x="5099304" y="80772"/>
                  </a:moveTo>
                  <a:lnTo>
                    <a:pt x="4724400" y="80772"/>
                  </a:lnTo>
                  <a:lnTo>
                    <a:pt x="4724400" y="291084"/>
                  </a:lnTo>
                  <a:lnTo>
                    <a:pt x="5099304" y="291084"/>
                  </a:lnTo>
                  <a:lnTo>
                    <a:pt x="5099304" y="80772"/>
                  </a:lnTo>
                  <a:close/>
                </a:path>
              </a:pathLst>
            </a:custGeom>
            <a:solidFill>
              <a:srgbClr val="297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37616" y="4024883"/>
              <a:ext cx="5099685" cy="386080"/>
            </a:xfrm>
            <a:custGeom>
              <a:avLst/>
              <a:gdLst/>
              <a:ahLst/>
              <a:cxnLst/>
              <a:rect l="l" t="t" r="r" b="b"/>
              <a:pathLst>
                <a:path w="5099685" h="386079">
                  <a:moveTo>
                    <a:pt x="374904" y="216408"/>
                  </a:moveTo>
                  <a:lnTo>
                    <a:pt x="0" y="216408"/>
                  </a:lnTo>
                  <a:lnTo>
                    <a:pt x="0" y="338328"/>
                  </a:lnTo>
                  <a:lnTo>
                    <a:pt x="374904" y="338328"/>
                  </a:lnTo>
                  <a:lnTo>
                    <a:pt x="374904" y="216408"/>
                  </a:lnTo>
                  <a:close/>
                </a:path>
                <a:path w="5099685" h="386079">
                  <a:moveTo>
                    <a:pt x="1050036" y="201168"/>
                  </a:moveTo>
                  <a:lnTo>
                    <a:pt x="675132" y="201168"/>
                  </a:lnTo>
                  <a:lnTo>
                    <a:pt x="675132" y="333756"/>
                  </a:lnTo>
                  <a:lnTo>
                    <a:pt x="1050036" y="333756"/>
                  </a:lnTo>
                  <a:lnTo>
                    <a:pt x="1050036" y="201168"/>
                  </a:lnTo>
                  <a:close/>
                </a:path>
                <a:path w="5099685" h="386079">
                  <a:moveTo>
                    <a:pt x="1725168" y="0"/>
                  </a:moveTo>
                  <a:lnTo>
                    <a:pt x="1350264" y="0"/>
                  </a:lnTo>
                  <a:lnTo>
                    <a:pt x="1350264" y="181356"/>
                  </a:lnTo>
                  <a:lnTo>
                    <a:pt x="1725168" y="181356"/>
                  </a:lnTo>
                  <a:lnTo>
                    <a:pt x="1725168" y="0"/>
                  </a:lnTo>
                  <a:close/>
                </a:path>
                <a:path w="5099685" h="386079">
                  <a:moveTo>
                    <a:pt x="2398776" y="36576"/>
                  </a:moveTo>
                  <a:lnTo>
                    <a:pt x="2023872" y="36576"/>
                  </a:lnTo>
                  <a:lnTo>
                    <a:pt x="2023872" y="208788"/>
                  </a:lnTo>
                  <a:lnTo>
                    <a:pt x="2398776" y="208788"/>
                  </a:lnTo>
                  <a:lnTo>
                    <a:pt x="2398776" y="36576"/>
                  </a:lnTo>
                  <a:close/>
                </a:path>
                <a:path w="5099685" h="386079">
                  <a:moveTo>
                    <a:pt x="3073908" y="248412"/>
                  </a:moveTo>
                  <a:lnTo>
                    <a:pt x="2699004" y="248412"/>
                  </a:lnTo>
                  <a:lnTo>
                    <a:pt x="2699004" y="377952"/>
                  </a:lnTo>
                  <a:lnTo>
                    <a:pt x="3073908" y="377952"/>
                  </a:lnTo>
                  <a:lnTo>
                    <a:pt x="3073908" y="248412"/>
                  </a:lnTo>
                  <a:close/>
                </a:path>
                <a:path w="5099685" h="386079">
                  <a:moveTo>
                    <a:pt x="3749040" y="242316"/>
                  </a:moveTo>
                  <a:lnTo>
                    <a:pt x="3374136" y="242316"/>
                  </a:lnTo>
                  <a:lnTo>
                    <a:pt x="3374136" y="385572"/>
                  </a:lnTo>
                  <a:lnTo>
                    <a:pt x="3749040" y="385572"/>
                  </a:lnTo>
                  <a:lnTo>
                    <a:pt x="3749040" y="242316"/>
                  </a:lnTo>
                  <a:close/>
                </a:path>
                <a:path w="5099685" h="386079">
                  <a:moveTo>
                    <a:pt x="4424172" y="111252"/>
                  </a:moveTo>
                  <a:lnTo>
                    <a:pt x="4049268" y="111252"/>
                  </a:lnTo>
                  <a:lnTo>
                    <a:pt x="4049268" y="341376"/>
                  </a:lnTo>
                  <a:lnTo>
                    <a:pt x="4424172" y="341376"/>
                  </a:lnTo>
                  <a:lnTo>
                    <a:pt x="4424172" y="111252"/>
                  </a:lnTo>
                  <a:close/>
                </a:path>
                <a:path w="5099685" h="386079">
                  <a:moveTo>
                    <a:pt x="5099304" y="18288"/>
                  </a:moveTo>
                  <a:lnTo>
                    <a:pt x="4724400" y="18288"/>
                  </a:lnTo>
                  <a:lnTo>
                    <a:pt x="4724400" y="262128"/>
                  </a:lnTo>
                  <a:lnTo>
                    <a:pt x="5099304" y="262128"/>
                  </a:lnTo>
                  <a:lnTo>
                    <a:pt x="5099304" y="18288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087880" y="2281427"/>
              <a:ext cx="3749040" cy="1991995"/>
            </a:xfrm>
            <a:custGeom>
              <a:avLst/>
              <a:gdLst/>
              <a:ahLst/>
              <a:cxnLst/>
              <a:rect l="l" t="t" r="r" b="b"/>
              <a:pathLst>
                <a:path w="3749040" h="1991995">
                  <a:moveTo>
                    <a:pt x="374904" y="1737360"/>
                  </a:moveTo>
                  <a:lnTo>
                    <a:pt x="0" y="1737360"/>
                  </a:lnTo>
                  <a:lnTo>
                    <a:pt x="0" y="1743456"/>
                  </a:lnTo>
                  <a:lnTo>
                    <a:pt x="374904" y="1743456"/>
                  </a:lnTo>
                  <a:lnTo>
                    <a:pt x="374904" y="1737360"/>
                  </a:lnTo>
                  <a:close/>
                </a:path>
                <a:path w="3749040" h="1991995">
                  <a:moveTo>
                    <a:pt x="1048512" y="1735836"/>
                  </a:moveTo>
                  <a:lnTo>
                    <a:pt x="673608" y="1735836"/>
                  </a:lnTo>
                  <a:lnTo>
                    <a:pt x="673608" y="1780032"/>
                  </a:lnTo>
                  <a:lnTo>
                    <a:pt x="1048512" y="1780032"/>
                  </a:lnTo>
                  <a:lnTo>
                    <a:pt x="1048512" y="1735836"/>
                  </a:lnTo>
                  <a:close/>
                </a:path>
                <a:path w="3749040" h="1991995">
                  <a:moveTo>
                    <a:pt x="1723644" y="1758696"/>
                  </a:moveTo>
                  <a:lnTo>
                    <a:pt x="1348740" y="1758696"/>
                  </a:lnTo>
                  <a:lnTo>
                    <a:pt x="1348740" y="1991868"/>
                  </a:lnTo>
                  <a:lnTo>
                    <a:pt x="1723644" y="1991868"/>
                  </a:lnTo>
                  <a:lnTo>
                    <a:pt x="1723644" y="1758696"/>
                  </a:lnTo>
                  <a:close/>
                </a:path>
                <a:path w="3749040" h="1991995">
                  <a:moveTo>
                    <a:pt x="2398776" y="1539240"/>
                  </a:moveTo>
                  <a:lnTo>
                    <a:pt x="2023872" y="1539240"/>
                  </a:lnTo>
                  <a:lnTo>
                    <a:pt x="2023872" y="1985772"/>
                  </a:lnTo>
                  <a:lnTo>
                    <a:pt x="2398776" y="1985772"/>
                  </a:lnTo>
                  <a:lnTo>
                    <a:pt x="2398776" y="1539240"/>
                  </a:lnTo>
                  <a:close/>
                </a:path>
                <a:path w="3749040" h="1991995">
                  <a:moveTo>
                    <a:pt x="3073908" y="303276"/>
                  </a:moveTo>
                  <a:lnTo>
                    <a:pt x="2699004" y="303276"/>
                  </a:lnTo>
                  <a:lnTo>
                    <a:pt x="2699004" y="1854708"/>
                  </a:lnTo>
                  <a:lnTo>
                    <a:pt x="3073908" y="1854708"/>
                  </a:lnTo>
                  <a:lnTo>
                    <a:pt x="3073908" y="303276"/>
                  </a:lnTo>
                  <a:close/>
                </a:path>
                <a:path w="3749040" h="1991995">
                  <a:moveTo>
                    <a:pt x="3749040" y="0"/>
                  </a:moveTo>
                  <a:lnTo>
                    <a:pt x="3374136" y="0"/>
                  </a:lnTo>
                  <a:lnTo>
                    <a:pt x="3374136" y="1761744"/>
                  </a:lnTo>
                  <a:lnTo>
                    <a:pt x="3749040" y="1761744"/>
                  </a:lnTo>
                  <a:lnTo>
                    <a:pt x="3749040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86740" y="4887468"/>
              <a:ext cx="5400040" cy="0"/>
            </a:xfrm>
            <a:custGeom>
              <a:avLst/>
              <a:gdLst/>
              <a:ahLst/>
              <a:cxnLst/>
              <a:rect l="l" t="t" r="r" b="b"/>
              <a:pathLst>
                <a:path w="5400040" h="0">
                  <a:moveTo>
                    <a:pt x="0" y="0"/>
                  </a:moveTo>
                  <a:lnTo>
                    <a:pt x="539953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18756" y="1912620"/>
              <a:ext cx="4730115" cy="1979295"/>
            </a:xfrm>
            <a:custGeom>
              <a:avLst/>
              <a:gdLst/>
              <a:ahLst/>
              <a:cxnLst/>
              <a:rect l="l" t="t" r="r" b="b"/>
              <a:pathLst>
                <a:path w="4730115" h="1979295">
                  <a:moveTo>
                    <a:pt x="4644146" y="26770"/>
                  </a:moveTo>
                  <a:lnTo>
                    <a:pt x="0" y="1952497"/>
                  </a:lnTo>
                  <a:lnTo>
                    <a:pt x="11099" y="1979167"/>
                  </a:lnTo>
                  <a:lnTo>
                    <a:pt x="4655246" y="53546"/>
                  </a:lnTo>
                  <a:lnTo>
                    <a:pt x="4644146" y="26770"/>
                  </a:lnTo>
                  <a:close/>
                </a:path>
                <a:path w="4730115" h="1979295">
                  <a:moveTo>
                    <a:pt x="4717510" y="21208"/>
                  </a:moveTo>
                  <a:lnTo>
                    <a:pt x="4657559" y="21208"/>
                  </a:lnTo>
                  <a:lnTo>
                    <a:pt x="4668608" y="48005"/>
                  </a:lnTo>
                  <a:lnTo>
                    <a:pt x="4655246" y="53546"/>
                  </a:lnTo>
                  <a:lnTo>
                    <a:pt x="4666322" y="80263"/>
                  </a:lnTo>
                  <a:lnTo>
                    <a:pt x="4717510" y="21208"/>
                  </a:lnTo>
                  <a:close/>
                </a:path>
                <a:path w="4730115" h="1979295">
                  <a:moveTo>
                    <a:pt x="4657559" y="21208"/>
                  </a:moveTo>
                  <a:lnTo>
                    <a:pt x="4644146" y="26770"/>
                  </a:lnTo>
                  <a:lnTo>
                    <a:pt x="4655246" y="53546"/>
                  </a:lnTo>
                  <a:lnTo>
                    <a:pt x="4668608" y="48005"/>
                  </a:lnTo>
                  <a:lnTo>
                    <a:pt x="4657559" y="21208"/>
                  </a:lnTo>
                  <a:close/>
                </a:path>
                <a:path w="4730115" h="1979295">
                  <a:moveTo>
                    <a:pt x="4633048" y="0"/>
                  </a:moveTo>
                  <a:lnTo>
                    <a:pt x="4644146" y="26770"/>
                  </a:lnTo>
                  <a:lnTo>
                    <a:pt x="4657559" y="21208"/>
                  </a:lnTo>
                  <a:lnTo>
                    <a:pt x="4717510" y="21208"/>
                  </a:lnTo>
                  <a:lnTo>
                    <a:pt x="4729949" y="6857"/>
                  </a:lnTo>
                  <a:lnTo>
                    <a:pt x="46330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762101" y="4596510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12.2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06602" y="4334382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6.1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797051" y="4219955"/>
            <a:ext cx="256540" cy="165100"/>
          </a:xfrm>
          <a:custGeom>
            <a:avLst/>
            <a:gdLst/>
            <a:ahLst/>
            <a:cxnLst/>
            <a:rect l="l" t="t" r="r" b="b"/>
            <a:pathLst>
              <a:path w="256540" h="165100">
                <a:moveTo>
                  <a:pt x="256032" y="0"/>
                </a:moveTo>
                <a:lnTo>
                  <a:pt x="0" y="0"/>
                </a:lnTo>
                <a:lnTo>
                  <a:pt x="0" y="164592"/>
                </a:lnTo>
                <a:lnTo>
                  <a:pt x="256032" y="164592"/>
                </a:lnTo>
                <a:lnTo>
                  <a:pt x="256032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806602" y="4184726"/>
            <a:ext cx="2381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4.3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62101" y="4015485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22.6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481455" y="4175505"/>
            <a:ext cx="238125" cy="346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265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4.6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265"/>
              </a:lnSpc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5.1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436877" y="4578857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13.4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156205" y="3997832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6.3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531611" y="4275582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7.4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156205" y="4209033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8.4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856734" y="4356607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7.6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111755" y="4550409"/>
            <a:ext cx="99821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7070" algn="l"/>
              </a:tabLst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15.4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15.5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2830829" y="4221607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7.4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830829" y="4029582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6.0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507104" y="4361433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5.3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3507104" y="4038980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8.2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5487161" y="4575809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13.7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3507104" y="4220082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4.5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137786" y="3926204"/>
            <a:ext cx="323215" cy="504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15.7</a:t>
            </a:r>
            <a:endParaRPr sz="1200">
              <a:latin typeface="Arial MT"/>
              <a:cs typeface="Arial MT"/>
            </a:endParaRPr>
          </a:p>
          <a:p>
            <a:pPr marL="56515">
              <a:lnSpc>
                <a:spcPct val="100000"/>
              </a:lnSpc>
              <a:spcBef>
                <a:spcPts val="885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5.0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181983" y="4372482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5.5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3469385" y="4618735"/>
            <a:ext cx="166623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7070" algn="l"/>
                <a:tab pos="1355090" algn="l"/>
              </a:tabLst>
            </a:pPr>
            <a:r>
              <a:rPr dirty="0" baseline="4629" sz="1800" spc="-30">
                <a:solidFill>
                  <a:srgbClr val="FFFFFF"/>
                </a:solidFill>
                <a:latin typeface="Arial MT"/>
                <a:cs typeface="Arial MT"/>
              </a:rPr>
              <a:t>11.7</a:t>
            </a:r>
            <a:r>
              <a:rPr dirty="0" baseline="4629" sz="1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baseline="2314" sz="1800" spc="-30">
                <a:solidFill>
                  <a:srgbClr val="FFFFFF"/>
                </a:solidFill>
                <a:latin typeface="Arial MT"/>
                <a:cs typeface="Arial MT"/>
              </a:rPr>
              <a:t>11.2</a:t>
            </a:r>
            <a:r>
              <a:rPr dirty="0" baseline="2314" sz="1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10.7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856734" y="4132833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8.1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5531611" y="4048201"/>
            <a:ext cx="2381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8.5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3462909" y="3815029"/>
            <a:ext cx="3238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29.7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4137786" y="3031108"/>
            <a:ext cx="1672589" cy="77216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algn="ctr" marL="1349375">
              <a:lnSpc>
                <a:spcPct val="100000"/>
              </a:lnSpc>
              <a:spcBef>
                <a:spcPts val="210"/>
              </a:spcBef>
            </a:pP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61.7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54.3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dirty="0" sz="1200" spc="-20">
                <a:latin typeface="Arial MT"/>
                <a:cs typeface="Arial MT"/>
              </a:rPr>
              <a:t>37.4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2111755" y="3793363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30.4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2786633" y="3791457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30.5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4812284" y="2358974"/>
            <a:ext cx="3238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80.6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5487161" y="2056257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91.2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436877" y="4001261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23.2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3003613" y="2765869"/>
            <a:ext cx="565785" cy="268605"/>
            <a:chOff x="3003613" y="2765869"/>
            <a:chExt cx="565785" cy="268605"/>
          </a:xfrm>
        </p:grpSpPr>
        <p:sp>
          <p:nvSpPr>
            <p:cNvPr id="58" name="object 58" descr=""/>
            <p:cNvSpPr/>
            <p:nvPr/>
          </p:nvSpPr>
          <p:spPr>
            <a:xfrm>
              <a:off x="3008376" y="2770632"/>
              <a:ext cx="556260" cy="259079"/>
            </a:xfrm>
            <a:custGeom>
              <a:avLst/>
              <a:gdLst/>
              <a:ahLst/>
              <a:cxnLst/>
              <a:rect l="l" t="t" r="r" b="b"/>
              <a:pathLst>
                <a:path w="556260" h="259080">
                  <a:moveTo>
                    <a:pt x="278129" y="0"/>
                  </a:moveTo>
                  <a:lnTo>
                    <a:pt x="214337" y="3423"/>
                  </a:lnTo>
                  <a:lnTo>
                    <a:pt x="155787" y="13173"/>
                  </a:lnTo>
                  <a:lnTo>
                    <a:pt x="104147" y="28471"/>
                  </a:lnTo>
                  <a:lnTo>
                    <a:pt x="61082" y="48536"/>
                  </a:lnTo>
                  <a:lnTo>
                    <a:pt x="28258" y="72589"/>
                  </a:lnTo>
                  <a:lnTo>
                    <a:pt x="0" y="129539"/>
                  </a:lnTo>
                  <a:lnTo>
                    <a:pt x="7342" y="159229"/>
                  </a:lnTo>
                  <a:lnTo>
                    <a:pt x="61082" y="210543"/>
                  </a:lnTo>
                  <a:lnTo>
                    <a:pt x="104147" y="230608"/>
                  </a:lnTo>
                  <a:lnTo>
                    <a:pt x="155787" y="245906"/>
                  </a:lnTo>
                  <a:lnTo>
                    <a:pt x="214337" y="255656"/>
                  </a:lnTo>
                  <a:lnTo>
                    <a:pt x="278129" y="259079"/>
                  </a:lnTo>
                  <a:lnTo>
                    <a:pt x="341922" y="255656"/>
                  </a:lnTo>
                  <a:lnTo>
                    <a:pt x="400472" y="245906"/>
                  </a:lnTo>
                  <a:lnTo>
                    <a:pt x="452112" y="230608"/>
                  </a:lnTo>
                  <a:lnTo>
                    <a:pt x="495177" y="210543"/>
                  </a:lnTo>
                  <a:lnTo>
                    <a:pt x="528001" y="186490"/>
                  </a:lnTo>
                  <a:lnTo>
                    <a:pt x="556260" y="129539"/>
                  </a:lnTo>
                  <a:lnTo>
                    <a:pt x="548917" y="99850"/>
                  </a:lnTo>
                  <a:lnTo>
                    <a:pt x="495177" y="48536"/>
                  </a:lnTo>
                  <a:lnTo>
                    <a:pt x="452112" y="28471"/>
                  </a:lnTo>
                  <a:lnTo>
                    <a:pt x="400472" y="13173"/>
                  </a:lnTo>
                  <a:lnTo>
                    <a:pt x="341922" y="3423"/>
                  </a:lnTo>
                  <a:lnTo>
                    <a:pt x="2781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3008376" y="2770632"/>
              <a:ext cx="556260" cy="259079"/>
            </a:xfrm>
            <a:custGeom>
              <a:avLst/>
              <a:gdLst/>
              <a:ahLst/>
              <a:cxnLst/>
              <a:rect l="l" t="t" r="r" b="b"/>
              <a:pathLst>
                <a:path w="556260" h="259080">
                  <a:moveTo>
                    <a:pt x="0" y="129539"/>
                  </a:moveTo>
                  <a:lnTo>
                    <a:pt x="28258" y="72589"/>
                  </a:lnTo>
                  <a:lnTo>
                    <a:pt x="61082" y="48536"/>
                  </a:lnTo>
                  <a:lnTo>
                    <a:pt x="104147" y="28471"/>
                  </a:lnTo>
                  <a:lnTo>
                    <a:pt x="155787" y="13173"/>
                  </a:lnTo>
                  <a:lnTo>
                    <a:pt x="214337" y="3423"/>
                  </a:lnTo>
                  <a:lnTo>
                    <a:pt x="278129" y="0"/>
                  </a:lnTo>
                  <a:lnTo>
                    <a:pt x="341922" y="3423"/>
                  </a:lnTo>
                  <a:lnTo>
                    <a:pt x="400472" y="13173"/>
                  </a:lnTo>
                  <a:lnTo>
                    <a:pt x="452112" y="28471"/>
                  </a:lnTo>
                  <a:lnTo>
                    <a:pt x="495177" y="48536"/>
                  </a:lnTo>
                  <a:lnTo>
                    <a:pt x="528001" y="72589"/>
                  </a:lnTo>
                  <a:lnTo>
                    <a:pt x="556260" y="129539"/>
                  </a:lnTo>
                  <a:lnTo>
                    <a:pt x="548917" y="159229"/>
                  </a:lnTo>
                  <a:lnTo>
                    <a:pt x="495177" y="210543"/>
                  </a:lnTo>
                  <a:lnTo>
                    <a:pt x="452112" y="230608"/>
                  </a:lnTo>
                  <a:lnTo>
                    <a:pt x="400472" y="245906"/>
                  </a:lnTo>
                  <a:lnTo>
                    <a:pt x="341922" y="255656"/>
                  </a:lnTo>
                  <a:lnTo>
                    <a:pt x="278129" y="259079"/>
                  </a:lnTo>
                  <a:lnTo>
                    <a:pt x="214337" y="255656"/>
                  </a:lnTo>
                  <a:lnTo>
                    <a:pt x="155787" y="245906"/>
                  </a:lnTo>
                  <a:lnTo>
                    <a:pt x="104147" y="230608"/>
                  </a:lnTo>
                  <a:lnTo>
                    <a:pt x="61082" y="210543"/>
                  </a:lnTo>
                  <a:lnTo>
                    <a:pt x="28258" y="186490"/>
                  </a:lnTo>
                  <a:lnTo>
                    <a:pt x="0" y="1295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3077717" y="2791459"/>
            <a:ext cx="41973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+22%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 descr=""/>
          <p:cNvSpPr/>
          <p:nvPr/>
        </p:nvSpPr>
        <p:spPr>
          <a:xfrm>
            <a:off x="3272028" y="5148071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4" h="160020">
                <a:moveTo>
                  <a:pt x="214884" y="0"/>
                </a:moveTo>
                <a:lnTo>
                  <a:pt x="0" y="0"/>
                </a:lnTo>
                <a:lnTo>
                  <a:pt x="0" y="160019"/>
                </a:lnTo>
                <a:lnTo>
                  <a:pt x="214884" y="160019"/>
                </a:lnTo>
                <a:lnTo>
                  <a:pt x="214884" y="0"/>
                </a:lnTo>
                <a:close/>
              </a:path>
            </a:pathLst>
          </a:custGeom>
          <a:solidFill>
            <a:srgbClr val="297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647700" y="5148071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5" h="160020">
                <a:moveTo>
                  <a:pt x="214884" y="0"/>
                </a:moveTo>
                <a:lnTo>
                  <a:pt x="0" y="0"/>
                </a:lnTo>
                <a:lnTo>
                  <a:pt x="0" y="160019"/>
                </a:lnTo>
                <a:lnTo>
                  <a:pt x="214884" y="160019"/>
                </a:lnTo>
                <a:lnTo>
                  <a:pt x="214884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1950720" y="5148071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4" h="160020">
                <a:moveTo>
                  <a:pt x="214883" y="0"/>
                </a:moveTo>
                <a:lnTo>
                  <a:pt x="0" y="0"/>
                </a:lnTo>
                <a:lnTo>
                  <a:pt x="0" y="160019"/>
                </a:lnTo>
                <a:lnTo>
                  <a:pt x="214883" y="160019"/>
                </a:lnTo>
                <a:lnTo>
                  <a:pt x="214883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4593335" y="5148071"/>
            <a:ext cx="213360" cy="160020"/>
          </a:xfrm>
          <a:custGeom>
            <a:avLst/>
            <a:gdLst/>
            <a:ahLst/>
            <a:cxnLst/>
            <a:rect l="l" t="t" r="r" b="b"/>
            <a:pathLst>
              <a:path w="213360" h="160020">
                <a:moveTo>
                  <a:pt x="213360" y="0"/>
                </a:moveTo>
                <a:lnTo>
                  <a:pt x="0" y="0"/>
                </a:lnTo>
                <a:lnTo>
                  <a:pt x="0" y="160019"/>
                </a:lnTo>
                <a:lnTo>
                  <a:pt x="213360" y="160019"/>
                </a:lnTo>
                <a:lnTo>
                  <a:pt x="213360" y="0"/>
                </a:lnTo>
                <a:close/>
              </a:path>
            </a:pathLst>
          </a:custGeom>
          <a:solidFill>
            <a:srgbClr val="7E8F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 txBox="1"/>
          <p:nvPr/>
        </p:nvSpPr>
        <p:spPr>
          <a:xfrm>
            <a:off x="614273" y="4900007"/>
            <a:ext cx="5346700" cy="435609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dirty="0" sz="1200" spc="-10">
                <a:latin typeface="Arial MT"/>
                <a:cs typeface="Arial MT"/>
              </a:rPr>
              <a:t>Q1-</a:t>
            </a:r>
            <a:r>
              <a:rPr dirty="0" sz="1200">
                <a:latin typeface="Arial MT"/>
                <a:cs typeface="Arial MT"/>
              </a:rPr>
              <a:t>2017</a:t>
            </a:r>
            <a:r>
              <a:rPr dirty="0" sz="1200" spc="3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Q2-</a:t>
            </a:r>
            <a:r>
              <a:rPr dirty="0" sz="1200">
                <a:latin typeface="Arial MT"/>
                <a:cs typeface="Arial MT"/>
              </a:rPr>
              <a:t>2017</a:t>
            </a:r>
            <a:r>
              <a:rPr dirty="0" sz="1200" spc="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Q3-</a:t>
            </a:r>
            <a:r>
              <a:rPr dirty="0" sz="1200">
                <a:latin typeface="Arial MT"/>
                <a:cs typeface="Arial MT"/>
              </a:rPr>
              <a:t>2017</a:t>
            </a:r>
            <a:r>
              <a:rPr dirty="0" sz="1200" spc="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Q4-</a:t>
            </a:r>
            <a:r>
              <a:rPr dirty="0" sz="1200">
                <a:latin typeface="Arial MT"/>
                <a:cs typeface="Arial MT"/>
              </a:rPr>
              <a:t>2017</a:t>
            </a:r>
            <a:r>
              <a:rPr dirty="0" sz="1200" spc="3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Q1-</a:t>
            </a:r>
            <a:r>
              <a:rPr dirty="0" sz="1200">
                <a:latin typeface="Arial MT"/>
                <a:cs typeface="Arial MT"/>
              </a:rPr>
              <a:t>2018</a:t>
            </a:r>
            <a:r>
              <a:rPr dirty="0" sz="1200" spc="3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Q2-</a:t>
            </a:r>
            <a:r>
              <a:rPr dirty="0" sz="1200">
                <a:latin typeface="Arial MT"/>
                <a:cs typeface="Arial MT"/>
              </a:rPr>
              <a:t>2018</a:t>
            </a:r>
            <a:r>
              <a:rPr dirty="0" sz="1200" spc="320">
                <a:latin typeface="Arial MT"/>
                <a:cs typeface="Arial MT"/>
              </a:rPr>
              <a:t> </a:t>
            </a:r>
            <a:r>
              <a:rPr dirty="0" sz="1200" spc="-10" b="1">
                <a:latin typeface="Arial"/>
                <a:cs typeface="Arial"/>
              </a:rPr>
              <a:t>Q3-</a:t>
            </a:r>
            <a:r>
              <a:rPr dirty="0" sz="1200" b="1">
                <a:latin typeface="Arial"/>
                <a:cs typeface="Arial"/>
              </a:rPr>
              <a:t>2018</a:t>
            </a:r>
            <a:r>
              <a:rPr dirty="0" sz="1200" spc="3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Q4-</a:t>
            </a:r>
            <a:r>
              <a:rPr dirty="0" sz="1200" spc="-20" b="1">
                <a:latin typeface="Arial"/>
                <a:cs typeface="Arial"/>
              </a:rPr>
              <a:t>2018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170"/>
              </a:spcBef>
              <a:tabLst>
                <a:tab pos="1304925" algn="l"/>
                <a:tab pos="2625725" algn="l"/>
                <a:tab pos="3947160" algn="l"/>
              </a:tabLst>
            </a:pPr>
            <a:r>
              <a:rPr dirty="0" sz="1200" spc="-25">
                <a:latin typeface="Arial MT"/>
                <a:cs typeface="Arial MT"/>
              </a:rPr>
              <a:t>Tesla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Model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3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5">
                <a:latin typeface="Arial MT"/>
                <a:cs typeface="Arial MT"/>
              </a:rPr>
              <a:t>Tesla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Model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X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5">
                <a:latin typeface="Arial MT"/>
                <a:cs typeface="Arial MT"/>
              </a:rPr>
              <a:t>Tesla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Model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S</a:t>
            </a:r>
            <a:r>
              <a:rPr dirty="0" sz="1200">
                <a:latin typeface="Arial MT"/>
                <a:cs typeface="Arial MT"/>
              </a:rPr>
              <a:t>	Other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BEVs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1880616" y="1973579"/>
            <a:ext cx="4112260" cy="3157855"/>
            <a:chOff x="1880616" y="1973579"/>
            <a:chExt cx="4112260" cy="3157855"/>
          </a:xfrm>
        </p:grpSpPr>
        <p:sp>
          <p:nvSpPr>
            <p:cNvPr id="67" name="object 67" descr=""/>
            <p:cNvSpPr/>
            <p:nvPr/>
          </p:nvSpPr>
          <p:spPr>
            <a:xfrm>
              <a:off x="4648961" y="2039873"/>
              <a:ext cx="1333500" cy="3081655"/>
            </a:xfrm>
            <a:custGeom>
              <a:avLst/>
              <a:gdLst/>
              <a:ahLst/>
              <a:cxnLst/>
              <a:rect l="l" t="t" r="r" b="b"/>
              <a:pathLst>
                <a:path w="1333500" h="3081654">
                  <a:moveTo>
                    <a:pt x="0" y="3081528"/>
                  </a:moveTo>
                  <a:lnTo>
                    <a:pt x="1333500" y="3081528"/>
                  </a:lnTo>
                  <a:lnTo>
                    <a:pt x="1333500" y="0"/>
                  </a:lnTo>
                  <a:lnTo>
                    <a:pt x="0" y="0"/>
                  </a:lnTo>
                  <a:lnTo>
                    <a:pt x="0" y="3081528"/>
                  </a:lnTo>
                  <a:close/>
                </a:path>
              </a:pathLst>
            </a:custGeom>
            <a:ln w="19812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880616" y="1973579"/>
              <a:ext cx="2557780" cy="766445"/>
            </a:xfrm>
            <a:custGeom>
              <a:avLst/>
              <a:gdLst/>
              <a:ahLst/>
              <a:cxnLst/>
              <a:rect l="l" t="t" r="r" b="b"/>
              <a:pathLst>
                <a:path w="2557779" h="766444">
                  <a:moveTo>
                    <a:pt x="2054859" y="569976"/>
                  </a:moveTo>
                  <a:lnTo>
                    <a:pt x="1438401" y="569976"/>
                  </a:lnTo>
                  <a:lnTo>
                    <a:pt x="2557525" y="766445"/>
                  </a:lnTo>
                  <a:lnTo>
                    <a:pt x="2054859" y="569976"/>
                  </a:lnTo>
                  <a:close/>
                </a:path>
                <a:path w="2557779" h="766444">
                  <a:moveTo>
                    <a:pt x="2370835" y="0"/>
                  </a:moveTo>
                  <a:lnTo>
                    <a:pt x="94995" y="0"/>
                  </a:lnTo>
                  <a:lnTo>
                    <a:pt x="58025" y="7467"/>
                  </a:lnTo>
                  <a:lnTo>
                    <a:pt x="27828" y="27828"/>
                  </a:lnTo>
                  <a:lnTo>
                    <a:pt x="7467" y="58025"/>
                  </a:lnTo>
                  <a:lnTo>
                    <a:pt x="0" y="94996"/>
                  </a:lnTo>
                  <a:lnTo>
                    <a:pt x="0" y="474980"/>
                  </a:lnTo>
                  <a:lnTo>
                    <a:pt x="7467" y="511950"/>
                  </a:lnTo>
                  <a:lnTo>
                    <a:pt x="27828" y="542147"/>
                  </a:lnTo>
                  <a:lnTo>
                    <a:pt x="58025" y="562508"/>
                  </a:lnTo>
                  <a:lnTo>
                    <a:pt x="94995" y="569976"/>
                  </a:lnTo>
                  <a:lnTo>
                    <a:pt x="2370835" y="569976"/>
                  </a:lnTo>
                  <a:lnTo>
                    <a:pt x="2407806" y="562508"/>
                  </a:lnTo>
                  <a:lnTo>
                    <a:pt x="2438003" y="542147"/>
                  </a:lnTo>
                  <a:lnTo>
                    <a:pt x="2458364" y="511950"/>
                  </a:lnTo>
                  <a:lnTo>
                    <a:pt x="2465832" y="474980"/>
                  </a:lnTo>
                  <a:lnTo>
                    <a:pt x="2465832" y="94996"/>
                  </a:lnTo>
                  <a:lnTo>
                    <a:pt x="2458364" y="58025"/>
                  </a:lnTo>
                  <a:lnTo>
                    <a:pt x="2438003" y="27828"/>
                  </a:lnTo>
                  <a:lnTo>
                    <a:pt x="2407806" y="7467"/>
                  </a:lnTo>
                  <a:lnTo>
                    <a:pt x="2370835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 descr=""/>
          <p:cNvSpPr/>
          <p:nvPr/>
        </p:nvSpPr>
        <p:spPr>
          <a:xfrm>
            <a:off x="586740" y="5385815"/>
            <a:ext cx="5400040" cy="524510"/>
          </a:xfrm>
          <a:custGeom>
            <a:avLst/>
            <a:gdLst/>
            <a:ahLst/>
            <a:cxnLst/>
            <a:rect l="l" t="t" r="r" b="b"/>
            <a:pathLst>
              <a:path w="5400040" h="524510">
                <a:moveTo>
                  <a:pt x="5399532" y="0"/>
                </a:moveTo>
                <a:lnTo>
                  <a:pt x="0" y="0"/>
                </a:lnTo>
                <a:lnTo>
                  <a:pt x="0" y="524256"/>
                </a:lnTo>
                <a:lnTo>
                  <a:pt x="5399532" y="524256"/>
                </a:lnTo>
                <a:lnTo>
                  <a:pt x="5399532" y="0"/>
                </a:lnTo>
                <a:close/>
              </a:path>
            </a:pathLst>
          </a:custGeom>
          <a:solidFill>
            <a:srgbClr val="2328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647700" y="5385815"/>
            <a:ext cx="5339080" cy="524510"/>
          </a:xfrm>
          <a:prstGeom prst="rect">
            <a:avLst/>
          </a:prstGeom>
          <a:solidFill>
            <a:srgbClr val="232852"/>
          </a:solidFill>
        </p:spPr>
        <p:txBody>
          <a:bodyPr wrap="square" lIns="0" tIns="43815" rIns="0" bIns="0" rtlCol="0" vert="horz">
            <a:spAutoFit/>
          </a:bodyPr>
          <a:lstStyle/>
          <a:p>
            <a:pPr marL="604520" marR="215265" indent="-443865">
              <a:lnSpc>
                <a:spcPct val="100000"/>
              </a:lnSpc>
              <a:spcBef>
                <a:spcPts val="345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Since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dirty="0"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started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volume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production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2018,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Tesla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been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largest</a:t>
            </a:r>
            <a:r>
              <a:rPr dirty="0" sz="1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single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contributor</a:t>
            </a:r>
            <a:r>
              <a:rPr dirty="0" sz="1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EV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growth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US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1" name="object 71" descr=""/>
          <p:cNvSpPr/>
          <p:nvPr/>
        </p:nvSpPr>
        <p:spPr>
          <a:xfrm>
            <a:off x="6195059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 txBox="1"/>
          <p:nvPr/>
        </p:nvSpPr>
        <p:spPr>
          <a:xfrm>
            <a:off x="6183248" y="1315974"/>
            <a:ext cx="39147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…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but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also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luxury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car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segment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US…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6183248" y="1565275"/>
            <a:ext cx="497649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Premium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sold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US,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thousand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vehicles,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4" name="object 74" descr=""/>
          <p:cNvSpPr/>
          <p:nvPr/>
        </p:nvSpPr>
        <p:spPr>
          <a:xfrm>
            <a:off x="6329171" y="2139695"/>
            <a:ext cx="334010" cy="1376680"/>
          </a:xfrm>
          <a:custGeom>
            <a:avLst/>
            <a:gdLst/>
            <a:ahLst/>
            <a:cxnLst/>
            <a:rect l="l" t="t" r="r" b="b"/>
            <a:pathLst>
              <a:path w="334009" h="1376679">
                <a:moveTo>
                  <a:pt x="333755" y="0"/>
                </a:moveTo>
                <a:lnTo>
                  <a:pt x="0" y="0"/>
                </a:lnTo>
                <a:lnTo>
                  <a:pt x="0" y="1376172"/>
                </a:lnTo>
                <a:lnTo>
                  <a:pt x="333755" y="1376172"/>
                </a:lnTo>
                <a:lnTo>
                  <a:pt x="333755" y="0"/>
                </a:lnTo>
                <a:close/>
              </a:path>
            </a:pathLst>
          </a:custGeom>
          <a:solidFill>
            <a:srgbClr val="4B6C9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5" name="object 75" descr=""/>
          <p:cNvGrpSpPr/>
          <p:nvPr/>
        </p:nvGrpSpPr>
        <p:grpSpPr>
          <a:xfrm>
            <a:off x="6913880" y="1872995"/>
            <a:ext cx="4274185" cy="1643380"/>
            <a:chOff x="6913880" y="1872995"/>
            <a:chExt cx="4274185" cy="1643380"/>
          </a:xfrm>
        </p:grpSpPr>
        <p:sp>
          <p:nvSpPr>
            <p:cNvPr id="76" name="object 76" descr=""/>
            <p:cNvSpPr/>
            <p:nvPr/>
          </p:nvSpPr>
          <p:spPr>
            <a:xfrm>
              <a:off x="6929628" y="2417063"/>
              <a:ext cx="332740" cy="1099185"/>
            </a:xfrm>
            <a:custGeom>
              <a:avLst/>
              <a:gdLst/>
              <a:ahLst/>
              <a:cxnLst/>
              <a:rect l="l" t="t" r="r" b="b"/>
              <a:pathLst>
                <a:path w="332740" h="1099185">
                  <a:moveTo>
                    <a:pt x="332231" y="0"/>
                  </a:moveTo>
                  <a:lnTo>
                    <a:pt x="0" y="0"/>
                  </a:lnTo>
                  <a:lnTo>
                    <a:pt x="0" y="1098803"/>
                  </a:lnTo>
                  <a:lnTo>
                    <a:pt x="332231" y="1098803"/>
                  </a:lnTo>
                  <a:lnTo>
                    <a:pt x="332231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6913880" y="1872995"/>
              <a:ext cx="4274185" cy="568960"/>
            </a:xfrm>
            <a:custGeom>
              <a:avLst/>
              <a:gdLst/>
              <a:ahLst/>
              <a:cxnLst/>
              <a:rect l="l" t="t" r="r" b="b"/>
              <a:pathLst>
                <a:path w="4274184" h="568960">
                  <a:moveTo>
                    <a:pt x="4273804" y="236854"/>
                  </a:moveTo>
                  <a:lnTo>
                    <a:pt x="1212088" y="236854"/>
                  </a:lnTo>
                  <a:lnTo>
                    <a:pt x="1212088" y="473709"/>
                  </a:lnTo>
                  <a:lnTo>
                    <a:pt x="1219533" y="510587"/>
                  </a:lnTo>
                  <a:lnTo>
                    <a:pt x="1239837" y="540702"/>
                  </a:lnTo>
                  <a:lnTo>
                    <a:pt x="1269952" y="561006"/>
                  </a:lnTo>
                  <a:lnTo>
                    <a:pt x="1306829" y="568451"/>
                  </a:lnTo>
                  <a:lnTo>
                    <a:pt x="4179062" y="568451"/>
                  </a:lnTo>
                  <a:lnTo>
                    <a:pt x="4215939" y="561006"/>
                  </a:lnTo>
                  <a:lnTo>
                    <a:pt x="4246054" y="540702"/>
                  </a:lnTo>
                  <a:lnTo>
                    <a:pt x="4266358" y="510587"/>
                  </a:lnTo>
                  <a:lnTo>
                    <a:pt x="4273804" y="473709"/>
                  </a:lnTo>
                  <a:lnTo>
                    <a:pt x="4273804" y="236854"/>
                  </a:lnTo>
                  <a:close/>
                </a:path>
                <a:path w="4274184" h="568960">
                  <a:moveTo>
                    <a:pt x="4179062" y="0"/>
                  </a:moveTo>
                  <a:lnTo>
                    <a:pt x="1306829" y="0"/>
                  </a:lnTo>
                  <a:lnTo>
                    <a:pt x="1269952" y="7445"/>
                  </a:lnTo>
                  <a:lnTo>
                    <a:pt x="1239837" y="27749"/>
                  </a:lnTo>
                  <a:lnTo>
                    <a:pt x="1219533" y="57864"/>
                  </a:lnTo>
                  <a:lnTo>
                    <a:pt x="1212088" y="94741"/>
                  </a:lnTo>
                  <a:lnTo>
                    <a:pt x="0" y="276478"/>
                  </a:lnTo>
                  <a:lnTo>
                    <a:pt x="1212088" y="236854"/>
                  </a:lnTo>
                  <a:lnTo>
                    <a:pt x="4273804" y="236854"/>
                  </a:lnTo>
                  <a:lnTo>
                    <a:pt x="4273804" y="94741"/>
                  </a:lnTo>
                  <a:lnTo>
                    <a:pt x="4266358" y="57864"/>
                  </a:lnTo>
                  <a:lnTo>
                    <a:pt x="4246054" y="27749"/>
                  </a:lnTo>
                  <a:lnTo>
                    <a:pt x="4215939" y="7445"/>
                  </a:lnTo>
                  <a:lnTo>
                    <a:pt x="4179062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 descr=""/>
          <p:cNvSpPr/>
          <p:nvPr/>
        </p:nvSpPr>
        <p:spPr>
          <a:xfrm>
            <a:off x="7528559" y="2769107"/>
            <a:ext cx="334010" cy="746760"/>
          </a:xfrm>
          <a:custGeom>
            <a:avLst/>
            <a:gdLst/>
            <a:ahLst/>
            <a:cxnLst/>
            <a:rect l="l" t="t" r="r" b="b"/>
            <a:pathLst>
              <a:path w="334009" h="746760">
                <a:moveTo>
                  <a:pt x="333756" y="0"/>
                </a:moveTo>
                <a:lnTo>
                  <a:pt x="0" y="0"/>
                </a:lnTo>
                <a:lnTo>
                  <a:pt x="0" y="746759"/>
                </a:lnTo>
                <a:lnTo>
                  <a:pt x="333756" y="746759"/>
                </a:lnTo>
                <a:lnTo>
                  <a:pt x="333756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/>
          <p:nvPr/>
        </p:nvSpPr>
        <p:spPr>
          <a:xfrm>
            <a:off x="8129016" y="2827020"/>
            <a:ext cx="332740" cy="688975"/>
          </a:xfrm>
          <a:custGeom>
            <a:avLst/>
            <a:gdLst/>
            <a:ahLst/>
            <a:cxnLst/>
            <a:rect l="l" t="t" r="r" b="b"/>
            <a:pathLst>
              <a:path w="332740" h="688975">
                <a:moveTo>
                  <a:pt x="332231" y="0"/>
                </a:moveTo>
                <a:lnTo>
                  <a:pt x="0" y="0"/>
                </a:lnTo>
                <a:lnTo>
                  <a:pt x="0" y="688847"/>
                </a:lnTo>
                <a:lnTo>
                  <a:pt x="332231" y="688847"/>
                </a:lnTo>
                <a:lnTo>
                  <a:pt x="332231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/>
          <p:nvPr/>
        </p:nvSpPr>
        <p:spPr>
          <a:xfrm>
            <a:off x="8727947" y="2830067"/>
            <a:ext cx="334010" cy="685800"/>
          </a:xfrm>
          <a:custGeom>
            <a:avLst/>
            <a:gdLst/>
            <a:ahLst/>
            <a:cxnLst/>
            <a:rect l="l" t="t" r="r" b="b"/>
            <a:pathLst>
              <a:path w="334009" h="685800">
                <a:moveTo>
                  <a:pt x="333755" y="0"/>
                </a:moveTo>
                <a:lnTo>
                  <a:pt x="0" y="0"/>
                </a:lnTo>
                <a:lnTo>
                  <a:pt x="0" y="685800"/>
                </a:lnTo>
                <a:lnTo>
                  <a:pt x="333755" y="685800"/>
                </a:lnTo>
                <a:lnTo>
                  <a:pt x="33375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/>
          <p:nvPr/>
        </p:nvSpPr>
        <p:spPr>
          <a:xfrm>
            <a:off x="9328404" y="2869692"/>
            <a:ext cx="332740" cy="646430"/>
          </a:xfrm>
          <a:custGeom>
            <a:avLst/>
            <a:gdLst/>
            <a:ahLst/>
            <a:cxnLst/>
            <a:rect l="l" t="t" r="r" b="b"/>
            <a:pathLst>
              <a:path w="332740" h="646429">
                <a:moveTo>
                  <a:pt x="332231" y="0"/>
                </a:moveTo>
                <a:lnTo>
                  <a:pt x="0" y="0"/>
                </a:lnTo>
                <a:lnTo>
                  <a:pt x="0" y="646176"/>
                </a:lnTo>
                <a:lnTo>
                  <a:pt x="332231" y="646176"/>
                </a:lnTo>
                <a:lnTo>
                  <a:pt x="332231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/>
          <p:nvPr/>
        </p:nvSpPr>
        <p:spPr>
          <a:xfrm>
            <a:off x="9927335" y="2891027"/>
            <a:ext cx="334010" cy="624840"/>
          </a:xfrm>
          <a:custGeom>
            <a:avLst/>
            <a:gdLst/>
            <a:ahLst/>
            <a:cxnLst/>
            <a:rect l="l" t="t" r="r" b="b"/>
            <a:pathLst>
              <a:path w="334009" h="624839">
                <a:moveTo>
                  <a:pt x="333756" y="0"/>
                </a:moveTo>
                <a:lnTo>
                  <a:pt x="0" y="0"/>
                </a:lnTo>
                <a:lnTo>
                  <a:pt x="0" y="624839"/>
                </a:lnTo>
                <a:lnTo>
                  <a:pt x="333756" y="624839"/>
                </a:lnTo>
                <a:lnTo>
                  <a:pt x="333756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/>
          <p:nvPr/>
        </p:nvSpPr>
        <p:spPr>
          <a:xfrm>
            <a:off x="10527792" y="2904744"/>
            <a:ext cx="332740" cy="611505"/>
          </a:xfrm>
          <a:custGeom>
            <a:avLst/>
            <a:gdLst/>
            <a:ahLst/>
            <a:cxnLst/>
            <a:rect l="l" t="t" r="r" b="b"/>
            <a:pathLst>
              <a:path w="332740" h="611504">
                <a:moveTo>
                  <a:pt x="332231" y="0"/>
                </a:moveTo>
                <a:lnTo>
                  <a:pt x="0" y="0"/>
                </a:lnTo>
                <a:lnTo>
                  <a:pt x="0" y="611123"/>
                </a:lnTo>
                <a:lnTo>
                  <a:pt x="332231" y="611123"/>
                </a:lnTo>
                <a:lnTo>
                  <a:pt x="332231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/>
          <p:nvPr/>
        </p:nvSpPr>
        <p:spPr>
          <a:xfrm>
            <a:off x="11126723" y="2919983"/>
            <a:ext cx="334010" cy="596265"/>
          </a:xfrm>
          <a:custGeom>
            <a:avLst/>
            <a:gdLst/>
            <a:ahLst/>
            <a:cxnLst/>
            <a:rect l="l" t="t" r="r" b="b"/>
            <a:pathLst>
              <a:path w="334009" h="596264">
                <a:moveTo>
                  <a:pt x="333755" y="0"/>
                </a:moveTo>
                <a:lnTo>
                  <a:pt x="0" y="0"/>
                </a:lnTo>
                <a:lnTo>
                  <a:pt x="0" y="595883"/>
                </a:lnTo>
                <a:lnTo>
                  <a:pt x="333755" y="595883"/>
                </a:lnTo>
                <a:lnTo>
                  <a:pt x="33375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85" name="object 85" descr=""/>
          <p:cNvGraphicFramePr>
            <a:graphicFrameLocks noGrp="1"/>
          </p:cNvGraphicFramePr>
          <p:nvPr/>
        </p:nvGraphicFramePr>
        <p:xfrm>
          <a:off x="6185915" y="1891283"/>
          <a:ext cx="5493385" cy="2059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"/>
                <a:gridCol w="599440"/>
                <a:gridCol w="607694"/>
                <a:gridCol w="1788160"/>
                <a:gridCol w="593725"/>
                <a:gridCol w="568325"/>
                <a:gridCol w="632460"/>
              </a:tblGrid>
              <a:tr h="16141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200" spc="-20" b="1">
                          <a:latin typeface="Arial"/>
                          <a:cs typeface="Arial"/>
                        </a:rPr>
                        <a:t>139.8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#1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28575">
                      <a:solidFill>
                        <a:srgbClr val="C00000"/>
                      </a:solidFill>
                      <a:prstDash val="sysDash"/>
                    </a:lnL>
                    <a:lnR w="28575">
                      <a:solidFill>
                        <a:srgbClr val="C00000"/>
                      </a:solidFill>
                      <a:prstDash val="sysDash"/>
                    </a:lnR>
                    <a:lnT w="28575">
                      <a:solidFill>
                        <a:srgbClr val="C00000"/>
                      </a:solidFill>
                      <a:prstDash val="sysDash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6">
                  <a:txBody>
                    <a:bodyPr/>
                    <a:lstStyle/>
                    <a:p>
                      <a:pPr marL="1490980" marR="554990" indent="-10795">
                        <a:lnSpc>
                          <a:spcPts val="1300"/>
                        </a:lnSpc>
                        <a:spcBef>
                          <a:spcPts val="55"/>
                        </a:spcBef>
                      </a:pPr>
                      <a:r>
                        <a:rPr dirty="0" sz="12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Tesla’s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Model</a:t>
                      </a:r>
                      <a:r>
                        <a:rPr dirty="0" sz="12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was</a:t>
                      </a:r>
                      <a:r>
                        <a:rPr dirty="0" sz="1200" spc="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also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200" spc="-1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best-selling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passenger</a:t>
                      </a:r>
                      <a:r>
                        <a:rPr dirty="0" sz="1200" spc="-4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car</a:t>
                      </a:r>
                      <a:r>
                        <a:rPr dirty="0" sz="12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200" spc="-1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terms</a:t>
                      </a:r>
                      <a:r>
                        <a:rPr dirty="0" sz="12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2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revenue</a:t>
                      </a:r>
                      <a:r>
                        <a:rPr dirty="0" sz="1200" spc="-3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2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113664">
                        <a:lnSpc>
                          <a:spcPts val="1270"/>
                        </a:lnSpc>
                        <a:tabLst>
                          <a:tab pos="1831975" algn="l"/>
                        </a:tabLst>
                      </a:pPr>
                      <a:r>
                        <a:rPr dirty="0" baseline="4629" sz="1800" spc="-30">
                          <a:latin typeface="Arial MT"/>
                          <a:cs typeface="Arial MT"/>
                        </a:rPr>
                        <a:t>111.6</a:t>
                      </a:r>
                      <a:r>
                        <a:rPr dirty="0" baseline="4629" sz="18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US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both</a:t>
                      </a:r>
                      <a:r>
                        <a:rPr dirty="0" sz="12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Q3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2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Q4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 </a:t>
                      </a:r>
                      <a:r>
                        <a:rPr dirty="0" sz="12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2018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4231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1342390" algn="l"/>
                          <a:tab pos="1942464" algn="l"/>
                          <a:tab pos="2542540" algn="l"/>
                          <a:tab pos="3141345" algn="l"/>
                          <a:tab pos="3741420" algn="l"/>
                          <a:tab pos="4341495" algn="l"/>
                        </a:tabLst>
                      </a:pPr>
                      <a:r>
                        <a:rPr dirty="0" baseline="23148" sz="1800" spc="-30">
                          <a:latin typeface="Arial MT"/>
                          <a:cs typeface="Arial MT"/>
                        </a:rPr>
                        <a:t>76.0</a:t>
                      </a:r>
                      <a:r>
                        <a:rPr dirty="0" baseline="23148" sz="18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70.0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69.7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-13888" sz="1800" spc="-30">
                          <a:latin typeface="Arial MT"/>
                          <a:cs typeface="Arial MT"/>
                        </a:rPr>
                        <a:t>65.7</a:t>
                      </a:r>
                      <a:r>
                        <a:rPr dirty="0" baseline="-13888" sz="18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-23148" sz="1800" spc="-30">
                          <a:latin typeface="Arial MT"/>
                          <a:cs typeface="Arial MT"/>
                        </a:rPr>
                        <a:t>63.6</a:t>
                      </a:r>
                      <a:r>
                        <a:rPr dirty="0" baseline="-23148" sz="18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-27777" sz="1800" spc="-30">
                          <a:latin typeface="Arial MT"/>
                          <a:cs typeface="Arial MT"/>
                        </a:rPr>
                        <a:t>62.1</a:t>
                      </a:r>
                      <a:r>
                        <a:rPr dirty="0" baseline="-27777" sz="18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-32407" sz="1800" spc="-30">
                          <a:latin typeface="Arial MT"/>
                          <a:cs typeface="Arial MT"/>
                        </a:rPr>
                        <a:t>60.6</a:t>
                      </a:r>
                      <a:endParaRPr baseline="-32407" sz="1800">
                        <a:latin typeface="Arial MT"/>
                        <a:cs typeface="Arial MT"/>
                      </a:endParaRPr>
                    </a:p>
                    <a:p>
                      <a:pPr marL="20701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#2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805815">
                        <a:lnSpc>
                          <a:spcPct val="100000"/>
                        </a:lnSpc>
                        <a:spcBef>
                          <a:spcPts val="190"/>
                        </a:spcBef>
                        <a:tabLst>
                          <a:tab pos="1405890" algn="l"/>
                          <a:tab pos="2005964" algn="l"/>
                          <a:tab pos="2606040" algn="l"/>
                          <a:tab pos="3204845" algn="l"/>
                          <a:tab pos="3804920" algn="l"/>
                          <a:tab pos="4404995" algn="l"/>
                        </a:tabLst>
                      </a:pPr>
                      <a:r>
                        <a:rPr dirty="0" baseline="11574" sz="1800" spc="-37">
                          <a:latin typeface="Arial MT"/>
                          <a:cs typeface="Arial MT"/>
                        </a:rPr>
                        <a:t>#3</a:t>
                      </a:r>
                      <a:r>
                        <a:rPr dirty="0" baseline="11574" sz="18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#4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#5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-6944" sz="1800" spc="-37">
                          <a:latin typeface="Arial MT"/>
                          <a:cs typeface="Arial MT"/>
                        </a:rPr>
                        <a:t>#6</a:t>
                      </a:r>
                      <a:r>
                        <a:rPr dirty="0" baseline="-6944" sz="18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-11574" sz="1800" spc="-37">
                          <a:latin typeface="Arial MT"/>
                          <a:cs typeface="Arial MT"/>
                        </a:rPr>
                        <a:t>#7</a:t>
                      </a:r>
                      <a:r>
                        <a:rPr dirty="0" baseline="-11574" sz="18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-13888" sz="1800" spc="-37">
                          <a:latin typeface="Arial MT"/>
                          <a:cs typeface="Arial MT"/>
                        </a:rPr>
                        <a:t>#8</a:t>
                      </a:r>
                      <a:r>
                        <a:rPr dirty="0" baseline="-13888" sz="18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-16203" sz="1800" spc="-37">
                          <a:latin typeface="Arial MT"/>
                          <a:cs typeface="Arial MT"/>
                        </a:rPr>
                        <a:t>#9</a:t>
                      </a:r>
                      <a:endParaRPr baseline="-16203" sz="18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28575">
                      <a:solidFill>
                        <a:srgbClr val="C00000"/>
                      </a:solidFill>
                      <a:prstDash val="sysDash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8125">
                <a:tc>
                  <a:txBody>
                    <a:bodyPr/>
                    <a:lstStyle/>
                    <a:p>
                      <a:pPr algn="ctr" marR="1270">
                        <a:lnSpc>
                          <a:spcPts val="1405"/>
                        </a:lnSpc>
                        <a:spcBef>
                          <a:spcPts val="375"/>
                        </a:spcBef>
                      </a:pPr>
                      <a:r>
                        <a:rPr dirty="0" sz="1200" spc="-20" b="1">
                          <a:latin typeface="Arial"/>
                          <a:cs typeface="Arial"/>
                        </a:rPr>
                        <a:t>Tesla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7625">
                    <a:lnL w="28575">
                      <a:solidFill>
                        <a:srgbClr val="C00000"/>
                      </a:solidFill>
                      <a:prstDash val="sysDash"/>
                    </a:lnL>
                    <a:lnR w="28575">
                      <a:solidFill>
                        <a:srgbClr val="C00000"/>
                      </a:solidFill>
                      <a:prstDash val="sysDash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5715">
                        <a:lnSpc>
                          <a:spcPts val="1405"/>
                        </a:lnSpc>
                        <a:spcBef>
                          <a:spcPts val="37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Lexus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7625">
                    <a:lnL w="28575">
                      <a:solidFill>
                        <a:srgbClr val="C00000"/>
                      </a:solidFill>
                      <a:prstDash val="sysDash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20955">
                        <a:lnSpc>
                          <a:spcPts val="1405"/>
                        </a:lnSpc>
                        <a:spcBef>
                          <a:spcPts val="37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BMW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762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ts val="1405"/>
                        </a:lnSpc>
                        <a:spcBef>
                          <a:spcPts val="37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Audi</a:t>
                      </a:r>
                      <a:r>
                        <a:rPr dirty="0" sz="1200" spc="3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Mercedes-</a:t>
                      </a:r>
                      <a:r>
                        <a:rPr dirty="0" sz="120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BMW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762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5"/>
                        </a:lnSpc>
                        <a:spcBef>
                          <a:spcPts val="37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Acura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762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36195">
                        <a:lnSpc>
                          <a:spcPts val="1405"/>
                        </a:lnSpc>
                        <a:spcBef>
                          <a:spcPts val="37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Lexus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762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34925">
                        <a:lnSpc>
                          <a:spcPts val="1405"/>
                        </a:lnSpc>
                        <a:spcBef>
                          <a:spcPts val="37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Cadillac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762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07010">
                <a:tc>
                  <a:txBody>
                    <a:bodyPr/>
                    <a:lstStyle/>
                    <a:p>
                      <a:pPr algn="ctr" marR="635">
                        <a:lnSpc>
                          <a:spcPts val="1375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0" b="1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C00000"/>
                      </a:solidFill>
                      <a:prstDash val="sysDash"/>
                    </a:lnL>
                    <a:lnR w="28575">
                      <a:solidFill>
                        <a:srgbClr val="C00000"/>
                      </a:solidFill>
                      <a:prstDash val="sysDash"/>
                    </a:lnR>
                    <a:lnB w="28575">
                      <a:solidFill>
                        <a:srgbClr val="C00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ts val="1375"/>
                        </a:lnSpc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RX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28575">
                      <a:solidFill>
                        <a:srgbClr val="C00000"/>
                      </a:solidFill>
                      <a:prstDash val="sysDash"/>
                    </a:lnL>
                  </a:tcPr>
                </a:tc>
                <a:tc>
                  <a:txBody>
                    <a:bodyPr/>
                    <a:lstStyle/>
                    <a:p>
                      <a:pPr algn="ctr" marR="16510">
                        <a:lnSpc>
                          <a:spcPts val="1375"/>
                        </a:lnSpc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3/4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6675">
                        <a:lnSpc>
                          <a:spcPts val="1375"/>
                        </a:lnSpc>
                        <a:tabLst>
                          <a:tab pos="437515" algn="l"/>
                        </a:tabLst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Q5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	Benz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GLC</a:t>
                      </a:r>
                      <a:r>
                        <a:rPr dirty="0" sz="12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X3/X4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5"/>
                        </a:lnSpc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RDX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8735">
                        <a:lnSpc>
                          <a:spcPts val="1375"/>
                        </a:lnSpc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NX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4290">
                        <a:lnSpc>
                          <a:spcPts val="1375"/>
                        </a:lnSpc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XT5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86" name="object 86" descr=""/>
          <p:cNvSpPr txBox="1"/>
          <p:nvPr/>
        </p:nvSpPr>
        <p:spPr>
          <a:xfrm>
            <a:off x="574649" y="216154"/>
            <a:ext cx="415480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C00000"/>
                </a:solidFill>
                <a:latin typeface="Arial"/>
                <a:cs typeface="Arial"/>
              </a:rPr>
              <a:t>TESLA’S</a:t>
            </a:r>
            <a:r>
              <a:rPr dirty="0" sz="1600" spc="-2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C00000"/>
                </a:solidFill>
                <a:latin typeface="Arial"/>
                <a:cs typeface="Arial"/>
              </a:rPr>
              <a:t>PERFORMANCE</a:t>
            </a:r>
            <a:r>
              <a:rPr dirty="0" sz="1600" spc="-2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C00000"/>
                </a:solidFill>
                <a:latin typeface="Arial"/>
                <a:cs typeface="Arial"/>
              </a:rPr>
              <a:t>IN</a:t>
            </a:r>
            <a:r>
              <a:rPr dirty="0" sz="1600" spc="-5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dirty="0" sz="1600" spc="-6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C00000"/>
                </a:solidFill>
                <a:latin typeface="Arial"/>
                <a:cs typeface="Arial"/>
              </a:rPr>
              <a:t>MARKET</a:t>
            </a:r>
            <a:endParaRPr sz="1600">
              <a:latin typeface="Arial"/>
              <a:cs typeface="Arial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1987423" y="1976373"/>
            <a:ext cx="22555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 second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half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2018,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~70%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2098929" y="2140661"/>
            <a:ext cx="2028189" cy="374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37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customers</a:t>
            </a:r>
            <a:r>
              <a:rPr dirty="0" sz="1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made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endParaRPr sz="1200">
              <a:latin typeface="Arial MT"/>
              <a:cs typeface="Arial MT"/>
            </a:endParaRPr>
          </a:p>
          <a:p>
            <a:pPr marL="45720">
              <a:lnSpc>
                <a:spcPts val="1370"/>
              </a:lnSpc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purchase</a:t>
            </a:r>
            <a:r>
              <a:rPr dirty="0" sz="12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without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drive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9" name="object 89" descr=""/>
          <p:cNvGrpSpPr/>
          <p:nvPr/>
        </p:nvGrpSpPr>
        <p:grpSpPr>
          <a:xfrm>
            <a:off x="6184201" y="4679950"/>
            <a:ext cx="1924050" cy="1003300"/>
            <a:chOff x="6184201" y="4679950"/>
            <a:chExt cx="1924050" cy="1003300"/>
          </a:xfrm>
        </p:grpSpPr>
        <p:sp>
          <p:nvSpPr>
            <p:cNvPr id="90" name="object 90" descr=""/>
            <p:cNvSpPr/>
            <p:nvPr/>
          </p:nvSpPr>
          <p:spPr>
            <a:xfrm>
              <a:off x="6402324" y="5082539"/>
              <a:ext cx="1487805" cy="596265"/>
            </a:xfrm>
            <a:custGeom>
              <a:avLst/>
              <a:gdLst/>
              <a:ahLst/>
              <a:cxnLst/>
              <a:rect l="l" t="t" r="r" b="b"/>
              <a:pathLst>
                <a:path w="1487804" h="596264">
                  <a:moveTo>
                    <a:pt x="531876" y="231648"/>
                  </a:moveTo>
                  <a:lnTo>
                    <a:pt x="0" y="231648"/>
                  </a:lnTo>
                  <a:lnTo>
                    <a:pt x="0" y="595884"/>
                  </a:lnTo>
                  <a:lnTo>
                    <a:pt x="531876" y="595884"/>
                  </a:lnTo>
                  <a:lnTo>
                    <a:pt x="531876" y="231648"/>
                  </a:lnTo>
                  <a:close/>
                </a:path>
                <a:path w="1487804" h="596264">
                  <a:moveTo>
                    <a:pt x="1487424" y="0"/>
                  </a:moveTo>
                  <a:lnTo>
                    <a:pt x="957072" y="0"/>
                  </a:lnTo>
                  <a:lnTo>
                    <a:pt x="957072" y="595884"/>
                  </a:lnTo>
                  <a:lnTo>
                    <a:pt x="1487424" y="595884"/>
                  </a:lnTo>
                  <a:lnTo>
                    <a:pt x="1487424" y="0"/>
                  </a:lnTo>
                  <a:close/>
                </a:path>
              </a:pathLst>
            </a:custGeom>
            <a:solidFill>
              <a:srgbClr val="297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6188964" y="5678424"/>
              <a:ext cx="1914525" cy="0"/>
            </a:xfrm>
            <a:custGeom>
              <a:avLst/>
              <a:gdLst/>
              <a:ahLst/>
              <a:cxnLst/>
              <a:rect l="l" t="t" r="r" b="b"/>
              <a:pathLst>
                <a:path w="1914525" h="0">
                  <a:moveTo>
                    <a:pt x="0" y="0"/>
                  </a:moveTo>
                  <a:lnTo>
                    <a:pt x="191414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6667500" y="4686300"/>
              <a:ext cx="0" cy="398780"/>
            </a:xfrm>
            <a:custGeom>
              <a:avLst/>
              <a:gdLst/>
              <a:ahLst/>
              <a:cxnLst/>
              <a:rect l="l" t="t" r="r" b="b"/>
              <a:pathLst>
                <a:path w="0" h="398779">
                  <a:moveTo>
                    <a:pt x="0" y="398525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4948" y="4686300"/>
              <a:ext cx="76200" cy="168275"/>
            </a:xfrm>
            <a:prstGeom prst="rect">
              <a:avLst/>
            </a:prstGeom>
          </p:spPr>
        </p:pic>
        <p:sp>
          <p:nvSpPr>
            <p:cNvPr id="94" name="object 94" descr=""/>
            <p:cNvSpPr/>
            <p:nvPr/>
          </p:nvSpPr>
          <p:spPr>
            <a:xfrm>
              <a:off x="6667500" y="4686300"/>
              <a:ext cx="955675" cy="0"/>
            </a:xfrm>
            <a:custGeom>
              <a:avLst/>
              <a:gdLst/>
              <a:ahLst/>
              <a:cxnLst/>
              <a:rect l="l" t="t" r="r" b="b"/>
              <a:pathLst>
                <a:path w="955675" h="0">
                  <a:moveTo>
                    <a:pt x="0" y="0"/>
                  </a:moveTo>
                  <a:lnTo>
                    <a:pt x="955675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 descr=""/>
          <p:cNvSpPr txBox="1"/>
          <p:nvPr/>
        </p:nvSpPr>
        <p:spPr>
          <a:xfrm>
            <a:off x="6484111" y="5713272"/>
            <a:ext cx="13665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dirty="0" sz="1200" spc="-20">
                <a:latin typeface="Arial MT"/>
                <a:cs typeface="Arial MT"/>
              </a:rPr>
              <a:t>2018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2019e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574649" y="5914440"/>
            <a:ext cx="10674985" cy="48768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1080"/>
              </a:lnSpc>
              <a:spcBef>
                <a:spcPts val="229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Tesla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sold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140,000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Model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3s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2018.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Pre-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orders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were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around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455,000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after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cancellations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confirmed</a:t>
            </a:r>
            <a:r>
              <a:rPr dirty="0" sz="10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by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Tesla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be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well</a:t>
            </a:r>
            <a:r>
              <a:rPr dirty="0" sz="1000" spc="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over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400,000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2018.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Tesla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will</a:t>
            </a:r>
            <a:r>
              <a:rPr dirty="0" sz="1000" spc="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have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pre-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orders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for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about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300,000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Model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3s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globally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fulfill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2019.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InsideEVs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(2019c),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Car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Driver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CarSalesBase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6381115" y="5088763"/>
            <a:ext cx="5778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245,000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7336917" y="4858639"/>
            <a:ext cx="5778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400,000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99" name="object 99" descr=""/>
          <p:cNvGrpSpPr/>
          <p:nvPr/>
        </p:nvGrpSpPr>
        <p:grpSpPr>
          <a:xfrm>
            <a:off x="6862571" y="4553711"/>
            <a:ext cx="565785" cy="266700"/>
            <a:chOff x="6862571" y="4553711"/>
            <a:chExt cx="565785" cy="266700"/>
          </a:xfrm>
        </p:grpSpPr>
        <p:sp>
          <p:nvSpPr>
            <p:cNvPr id="100" name="object 100" descr=""/>
            <p:cNvSpPr/>
            <p:nvPr/>
          </p:nvSpPr>
          <p:spPr>
            <a:xfrm>
              <a:off x="6867143" y="4558283"/>
              <a:ext cx="556260" cy="257810"/>
            </a:xfrm>
            <a:custGeom>
              <a:avLst/>
              <a:gdLst/>
              <a:ahLst/>
              <a:cxnLst/>
              <a:rect l="l" t="t" r="r" b="b"/>
              <a:pathLst>
                <a:path w="556259" h="257810">
                  <a:moveTo>
                    <a:pt x="278129" y="0"/>
                  </a:moveTo>
                  <a:lnTo>
                    <a:pt x="214337" y="3401"/>
                  </a:lnTo>
                  <a:lnTo>
                    <a:pt x="155787" y="13089"/>
                  </a:lnTo>
                  <a:lnTo>
                    <a:pt x="104147" y="28291"/>
                  </a:lnTo>
                  <a:lnTo>
                    <a:pt x="61082" y="48234"/>
                  </a:lnTo>
                  <a:lnTo>
                    <a:pt x="28258" y="72145"/>
                  </a:lnTo>
                  <a:lnTo>
                    <a:pt x="0" y="128778"/>
                  </a:lnTo>
                  <a:lnTo>
                    <a:pt x="7342" y="158304"/>
                  </a:lnTo>
                  <a:lnTo>
                    <a:pt x="61082" y="209321"/>
                  </a:lnTo>
                  <a:lnTo>
                    <a:pt x="104147" y="229264"/>
                  </a:lnTo>
                  <a:lnTo>
                    <a:pt x="155787" y="244466"/>
                  </a:lnTo>
                  <a:lnTo>
                    <a:pt x="214337" y="254154"/>
                  </a:lnTo>
                  <a:lnTo>
                    <a:pt x="278129" y="257556"/>
                  </a:lnTo>
                  <a:lnTo>
                    <a:pt x="341922" y="254154"/>
                  </a:lnTo>
                  <a:lnTo>
                    <a:pt x="400472" y="244466"/>
                  </a:lnTo>
                  <a:lnTo>
                    <a:pt x="452112" y="229264"/>
                  </a:lnTo>
                  <a:lnTo>
                    <a:pt x="495177" y="209321"/>
                  </a:lnTo>
                  <a:lnTo>
                    <a:pt x="528001" y="185410"/>
                  </a:lnTo>
                  <a:lnTo>
                    <a:pt x="556259" y="128778"/>
                  </a:lnTo>
                  <a:lnTo>
                    <a:pt x="548917" y="99251"/>
                  </a:lnTo>
                  <a:lnTo>
                    <a:pt x="495177" y="48234"/>
                  </a:lnTo>
                  <a:lnTo>
                    <a:pt x="452112" y="28291"/>
                  </a:lnTo>
                  <a:lnTo>
                    <a:pt x="400472" y="13089"/>
                  </a:lnTo>
                  <a:lnTo>
                    <a:pt x="341922" y="3401"/>
                  </a:lnTo>
                  <a:lnTo>
                    <a:pt x="2781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6867143" y="4558283"/>
              <a:ext cx="556260" cy="257810"/>
            </a:xfrm>
            <a:custGeom>
              <a:avLst/>
              <a:gdLst/>
              <a:ahLst/>
              <a:cxnLst/>
              <a:rect l="l" t="t" r="r" b="b"/>
              <a:pathLst>
                <a:path w="556259" h="257810">
                  <a:moveTo>
                    <a:pt x="0" y="128778"/>
                  </a:moveTo>
                  <a:lnTo>
                    <a:pt x="28258" y="72145"/>
                  </a:lnTo>
                  <a:lnTo>
                    <a:pt x="61082" y="48234"/>
                  </a:lnTo>
                  <a:lnTo>
                    <a:pt x="104147" y="28291"/>
                  </a:lnTo>
                  <a:lnTo>
                    <a:pt x="155787" y="13089"/>
                  </a:lnTo>
                  <a:lnTo>
                    <a:pt x="214337" y="3401"/>
                  </a:lnTo>
                  <a:lnTo>
                    <a:pt x="278129" y="0"/>
                  </a:lnTo>
                  <a:lnTo>
                    <a:pt x="341922" y="3401"/>
                  </a:lnTo>
                  <a:lnTo>
                    <a:pt x="400472" y="13089"/>
                  </a:lnTo>
                  <a:lnTo>
                    <a:pt x="452112" y="28291"/>
                  </a:lnTo>
                  <a:lnTo>
                    <a:pt x="495177" y="48234"/>
                  </a:lnTo>
                  <a:lnTo>
                    <a:pt x="528001" y="72145"/>
                  </a:lnTo>
                  <a:lnTo>
                    <a:pt x="556259" y="128778"/>
                  </a:lnTo>
                  <a:lnTo>
                    <a:pt x="548917" y="158304"/>
                  </a:lnTo>
                  <a:lnTo>
                    <a:pt x="495177" y="209321"/>
                  </a:lnTo>
                  <a:lnTo>
                    <a:pt x="452112" y="229264"/>
                  </a:lnTo>
                  <a:lnTo>
                    <a:pt x="400472" y="244466"/>
                  </a:lnTo>
                  <a:lnTo>
                    <a:pt x="341922" y="254154"/>
                  </a:lnTo>
                  <a:lnTo>
                    <a:pt x="278129" y="257556"/>
                  </a:lnTo>
                  <a:lnTo>
                    <a:pt x="214337" y="254154"/>
                  </a:lnTo>
                  <a:lnTo>
                    <a:pt x="155787" y="244466"/>
                  </a:lnTo>
                  <a:lnTo>
                    <a:pt x="104147" y="229264"/>
                  </a:lnTo>
                  <a:lnTo>
                    <a:pt x="61082" y="209321"/>
                  </a:lnTo>
                  <a:lnTo>
                    <a:pt x="28258" y="185410"/>
                  </a:lnTo>
                  <a:lnTo>
                    <a:pt x="0" y="12877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 descr=""/>
          <p:cNvSpPr txBox="1"/>
          <p:nvPr/>
        </p:nvSpPr>
        <p:spPr>
          <a:xfrm>
            <a:off x="6937375" y="4579366"/>
            <a:ext cx="421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solidFill>
                  <a:srgbClr val="008000"/>
                </a:solidFill>
                <a:latin typeface="Arial"/>
                <a:cs typeface="Arial"/>
              </a:rPr>
              <a:t>+63%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8181847" y="4668139"/>
            <a:ext cx="330200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CEO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Elon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Musk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predicts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that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 b="1">
                <a:latin typeface="Arial"/>
                <a:cs typeface="Arial"/>
              </a:rPr>
              <a:t>Tesla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will </a:t>
            </a:r>
            <a:r>
              <a:rPr dirty="0" sz="1200" b="1">
                <a:latin typeface="Arial"/>
                <a:cs typeface="Arial"/>
              </a:rPr>
              <a:t>deliver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360,000</a:t>
            </a:r>
            <a:r>
              <a:rPr dirty="0" sz="1200" spc="-6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to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400,000</a:t>
            </a:r>
            <a:r>
              <a:rPr dirty="0" sz="1200" spc="-6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vehicles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2019, </a:t>
            </a:r>
            <a:r>
              <a:rPr dirty="0" sz="1200">
                <a:latin typeface="Arial MT"/>
                <a:cs typeface="Arial MT"/>
              </a:rPr>
              <a:t>driven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higher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sales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Model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3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 MT"/>
              <a:buChar char="•"/>
            </a:pPr>
            <a:endParaRPr sz="1200">
              <a:latin typeface="Arial MT"/>
              <a:cs typeface="Arial MT"/>
            </a:endParaRPr>
          </a:p>
          <a:p>
            <a:pPr algn="r" marL="173355" marR="24130" indent="-173355">
              <a:lnSpc>
                <a:spcPct val="100000"/>
              </a:lnSpc>
              <a:buChar char="•"/>
              <a:tabLst>
                <a:tab pos="173355" algn="l"/>
              </a:tabLst>
            </a:pP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addition,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 b="1">
                <a:latin typeface="Arial"/>
                <a:cs typeface="Arial"/>
              </a:rPr>
              <a:t>Tesla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expects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to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ramp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up</a:t>
            </a:r>
            <a:r>
              <a:rPr dirty="0" sz="1200" spc="-10" b="1">
                <a:latin typeface="Arial"/>
                <a:cs typeface="Arial"/>
              </a:rPr>
              <a:t> Model</a:t>
            </a:r>
            <a:endParaRPr sz="1200">
              <a:latin typeface="Arial"/>
              <a:cs typeface="Arial"/>
            </a:endParaRPr>
          </a:p>
          <a:p>
            <a:pPr algn="r" marR="15875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3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deliveries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and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sales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Europe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and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China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6183248" y="3988663"/>
            <a:ext cx="5423535" cy="52514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5410200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…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sales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are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expected</a:t>
            </a:r>
            <a:r>
              <a:rPr dirty="0" u="sng" sz="1400" spc="-6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grow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further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2019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400">
                <a:latin typeface="Arial MT"/>
                <a:cs typeface="Arial MT"/>
              </a:rPr>
              <a:t>Number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Tesla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delivered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globally,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2018-</a:t>
            </a:r>
            <a:r>
              <a:rPr dirty="0" sz="1400" spc="-10">
                <a:latin typeface="Arial MT"/>
                <a:cs typeface="Arial MT"/>
              </a:rPr>
              <a:t>2019e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14450" y="6466128"/>
            <a:ext cx="6172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Executive</a:t>
            </a:r>
            <a:endParaRPr sz="10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Summary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266823" y="6435306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 h="0">
                <a:moveTo>
                  <a:pt x="0" y="0"/>
                </a:moveTo>
                <a:lnTo>
                  <a:pt x="1195704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149469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5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462396" y="6466128"/>
            <a:ext cx="5746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Financial</a:t>
            </a:r>
            <a:endParaRPr sz="10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348466" y="6449364"/>
            <a:ext cx="2343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|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35">
                <a:latin typeface="Arial MT"/>
                <a:cs typeface="Arial MT"/>
              </a:rPr>
              <a:t>25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705986" y="6428956"/>
            <a:ext cx="1200150" cy="250190"/>
            <a:chOff x="3705986" y="6428956"/>
            <a:chExt cx="1200150" cy="250190"/>
          </a:xfrm>
        </p:grpSpPr>
        <p:sp>
          <p:nvSpPr>
            <p:cNvPr id="10" name="object 10" descr=""/>
            <p:cNvSpPr/>
            <p:nvPr/>
          </p:nvSpPr>
          <p:spPr>
            <a:xfrm>
              <a:off x="3705986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05986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200023" y="12700"/>
                  </a:lnTo>
                  <a:lnTo>
                    <a:pt x="1200023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594864" y="6466128"/>
            <a:ext cx="2088514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Market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1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872478" y="6466128"/>
            <a:ext cx="6451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Feasibility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803630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8299195" y="6466128"/>
            <a:ext cx="6762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Alternative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9479788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2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9723246" y="6466128"/>
            <a:ext cx="7156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Conclusion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99299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Due</a:t>
            </a:r>
            <a:r>
              <a:rPr dirty="0" spc="-35"/>
              <a:t> </a:t>
            </a:r>
            <a:r>
              <a:rPr dirty="0"/>
              <a:t>to</a:t>
            </a:r>
            <a:r>
              <a:rPr dirty="0" spc="-35"/>
              <a:t> </a:t>
            </a:r>
            <a:r>
              <a:rPr dirty="0"/>
              <a:t>the</a:t>
            </a:r>
            <a:r>
              <a:rPr dirty="0" spc="-25"/>
              <a:t> </a:t>
            </a:r>
            <a:r>
              <a:rPr dirty="0"/>
              <a:t>success</a:t>
            </a:r>
            <a:r>
              <a:rPr dirty="0" spc="-70"/>
              <a:t> </a:t>
            </a:r>
            <a:r>
              <a:rPr dirty="0"/>
              <a:t>of</a:t>
            </a:r>
            <a:r>
              <a:rPr dirty="0" spc="-25"/>
              <a:t> </a:t>
            </a:r>
            <a:r>
              <a:rPr dirty="0"/>
              <a:t>Model</a:t>
            </a:r>
            <a:r>
              <a:rPr dirty="0" spc="-35"/>
              <a:t> </a:t>
            </a:r>
            <a:r>
              <a:rPr dirty="0"/>
              <a:t>3,</a:t>
            </a:r>
            <a:r>
              <a:rPr dirty="0" spc="-70"/>
              <a:t> </a:t>
            </a:r>
            <a:r>
              <a:rPr dirty="0" spc="-35"/>
              <a:t>Tesla</a:t>
            </a:r>
            <a:r>
              <a:rPr dirty="0" spc="-30"/>
              <a:t> </a:t>
            </a:r>
            <a:r>
              <a:rPr dirty="0"/>
              <a:t>has</a:t>
            </a:r>
            <a:r>
              <a:rPr dirty="0" spc="-25"/>
              <a:t> </a:t>
            </a:r>
            <a:r>
              <a:rPr dirty="0"/>
              <a:t>seen</a:t>
            </a:r>
            <a:r>
              <a:rPr dirty="0" spc="-45"/>
              <a:t> </a:t>
            </a:r>
            <a:r>
              <a:rPr dirty="0"/>
              <a:t>extraordinary</a:t>
            </a:r>
            <a:r>
              <a:rPr dirty="0" spc="-55"/>
              <a:t> </a:t>
            </a:r>
            <a:r>
              <a:rPr dirty="0"/>
              <a:t>growth,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35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BEV</a:t>
            </a:r>
            <a:r>
              <a:rPr dirty="0" spc="-15"/>
              <a:t> </a:t>
            </a:r>
            <a:r>
              <a:rPr dirty="0" spc="-10"/>
              <a:t>maker</a:t>
            </a:r>
          </a:p>
          <a:p>
            <a:pPr marL="12700">
              <a:lnSpc>
                <a:spcPts val="2280"/>
              </a:lnSpc>
            </a:pPr>
            <a:r>
              <a:rPr dirty="0"/>
              <a:t>even</a:t>
            </a:r>
            <a:r>
              <a:rPr dirty="0" spc="-25"/>
              <a:t> </a:t>
            </a:r>
            <a:r>
              <a:rPr dirty="0"/>
              <a:t>managed</a:t>
            </a:r>
            <a:r>
              <a:rPr dirty="0" spc="-35"/>
              <a:t> </a:t>
            </a:r>
            <a:r>
              <a:rPr dirty="0"/>
              <a:t>to</a:t>
            </a:r>
            <a:r>
              <a:rPr dirty="0" spc="-35"/>
              <a:t> </a:t>
            </a:r>
            <a:r>
              <a:rPr dirty="0"/>
              <a:t>turn</a:t>
            </a:r>
            <a:r>
              <a:rPr dirty="0" spc="-25"/>
              <a:t> </a:t>
            </a:r>
            <a:r>
              <a:rPr dirty="0"/>
              <a:t>a</a:t>
            </a:r>
            <a:r>
              <a:rPr dirty="0" spc="-25"/>
              <a:t> </a:t>
            </a:r>
            <a:r>
              <a:rPr dirty="0"/>
              <a:t>profit</a:t>
            </a:r>
            <a:r>
              <a:rPr dirty="0" spc="-35"/>
              <a:t> </a:t>
            </a:r>
            <a:r>
              <a:rPr dirty="0"/>
              <a:t>in</a:t>
            </a:r>
            <a:r>
              <a:rPr dirty="0" spc="-10"/>
              <a:t> </a:t>
            </a:r>
            <a:r>
              <a:rPr dirty="0"/>
              <a:t>Q3</a:t>
            </a:r>
            <a:r>
              <a:rPr dirty="0" spc="-30"/>
              <a:t> </a:t>
            </a:r>
            <a:r>
              <a:rPr dirty="0"/>
              <a:t>and</a:t>
            </a:r>
            <a:r>
              <a:rPr dirty="0" spc="-35"/>
              <a:t> </a:t>
            </a:r>
            <a:r>
              <a:rPr dirty="0"/>
              <a:t>Q4</a:t>
            </a:r>
            <a:r>
              <a:rPr dirty="0" spc="-25"/>
              <a:t> </a:t>
            </a:r>
            <a:r>
              <a:rPr dirty="0"/>
              <a:t>of</a:t>
            </a:r>
            <a:r>
              <a:rPr dirty="0" spc="-20"/>
              <a:t> </a:t>
            </a:r>
            <a:r>
              <a:rPr dirty="0"/>
              <a:t>2018,</a:t>
            </a:r>
            <a:r>
              <a:rPr dirty="0" spc="-40"/>
              <a:t> </a:t>
            </a:r>
            <a:r>
              <a:rPr dirty="0"/>
              <a:t>on-par</a:t>
            </a:r>
            <a:r>
              <a:rPr dirty="0" spc="-40"/>
              <a:t> </a:t>
            </a:r>
            <a:r>
              <a:rPr dirty="0"/>
              <a:t>with</a:t>
            </a:r>
            <a:r>
              <a:rPr dirty="0" spc="-20"/>
              <a:t> </a:t>
            </a:r>
            <a:r>
              <a:rPr dirty="0"/>
              <a:t>other</a:t>
            </a:r>
            <a:r>
              <a:rPr dirty="0" spc="-35"/>
              <a:t> </a:t>
            </a:r>
            <a:r>
              <a:rPr dirty="0"/>
              <a:t>car</a:t>
            </a:r>
            <a:r>
              <a:rPr dirty="0" spc="-30"/>
              <a:t> </a:t>
            </a:r>
            <a:r>
              <a:rPr dirty="0" spc="-10"/>
              <a:t>manufacturers</a:t>
            </a:r>
          </a:p>
        </p:txBody>
      </p:sp>
      <p:sp>
        <p:nvSpPr>
          <p:cNvPr id="21" name="object 21" descr=""/>
          <p:cNvSpPr txBox="1"/>
          <p:nvPr/>
        </p:nvSpPr>
        <p:spPr>
          <a:xfrm>
            <a:off x="574649" y="6112255"/>
            <a:ext cx="57632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Tesla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Inc.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(2016,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2017,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2018,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2019a,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2019b),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Thomson</a:t>
            </a:r>
            <a:r>
              <a:rPr dirty="0" sz="10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Reuters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Eikon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Statista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(2019e)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6702361" y="2009965"/>
            <a:ext cx="4571365" cy="2567305"/>
            <a:chOff x="6702361" y="2009965"/>
            <a:chExt cx="4571365" cy="2567305"/>
          </a:xfrm>
        </p:grpSpPr>
        <p:sp>
          <p:nvSpPr>
            <p:cNvPr id="23" name="object 23" descr=""/>
            <p:cNvSpPr/>
            <p:nvPr/>
          </p:nvSpPr>
          <p:spPr>
            <a:xfrm>
              <a:off x="6707123" y="2014727"/>
              <a:ext cx="4556760" cy="2557780"/>
            </a:xfrm>
            <a:custGeom>
              <a:avLst/>
              <a:gdLst/>
              <a:ahLst/>
              <a:cxnLst/>
              <a:rect l="l" t="t" r="r" b="b"/>
              <a:pathLst>
                <a:path w="4556759" h="2557779">
                  <a:moveTo>
                    <a:pt x="45720" y="2557272"/>
                  </a:moveTo>
                  <a:lnTo>
                    <a:pt x="45720" y="0"/>
                  </a:lnTo>
                </a:path>
                <a:path w="4556759" h="2557779">
                  <a:moveTo>
                    <a:pt x="0" y="2557272"/>
                  </a:moveTo>
                  <a:lnTo>
                    <a:pt x="45720" y="2557272"/>
                  </a:lnTo>
                </a:path>
                <a:path w="4556759" h="2557779">
                  <a:moveTo>
                    <a:pt x="0" y="2191512"/>
                  </a:moveTo>
                  <a:lnTo>
                    <a:pt x="45720" y="2191512"/>
                  </a:lnTo>
                </a:path>
                <a:path w="4556759" h="2557779">
                  <a:moveTo>
                    <a:pt x="0" y="1827276"/>
                  </a:moveTo>
                  <a:lnTo>
                    <a:pt x="45720" y="1827276"/>
                  </a:lnTo>
                </a:path>
                <a:path w="4556759" h="2557779">
                  <a:moveTo>
                    <a:pt x="0" y="1461516"/>
                  </a:moveTo>
                  <a:lnTo>
                    <a:pt x="45720" y="1461516"/>
                  </a:lnTo>
                </a:path>
                <a:path w="4556759" h="2557779">
                  <a:moveTo>
                    <a:pt x="0" y="1095756"/>
                  </a:moveTo>
                  <a:lnTo>
                    <a:pt x="45720" y="1095756"/>
                  </a:lnTo>
                </a:path>
                <a:path w="4556759" h="2557779">
                  <a:moveTo>
                    <a:pt x="0" y="729996"/>
                  </a:moveTo>
                  <a:lnTo>
                    <a:pt x="45720" y="729996"/>
                  </a:lnTo>
                </a:path>
                <a:path w="4556759" h="2557779">
                  <a:moveTo>
                    <a:pt x="0" y="365760"/>
                  </a:moveTo>
                  <a:lnTo>
                    <a:pt x="45720" y="365760"/>
                  </a:lnTo>
                </a:path>
                <a:path w="4556759" h="2557779">
                  <a:moveTo>
                    <a:pt x="0" y="0"/>
                  </a:moveTo>
                  <a:lnTo>
                    <a:pt x="45720" y="0"/>
                  </a:lnTo>
                </a:path>
                <a:path w="4556759" h="2557779">
                  <a:moveTo>
                    <a:pt x="45720" y="1095756"/>
                  </a:moveTo>
                  <a:lnTo>
                    <a:pt x="4556759" y="10957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753605" y="2664713"/>
              <a:ext cx="4509770" cy="1775460"/>
            </a:xfrm>
            <a:custGeom>
              <a:avLst/>
              <a:gdLst/>
              <a:ahLst/>
              <a:cxnLst/>
              <a:rect l="l" t="t" r="r" b="b"/>
              <a:pathLst>
                <a:path w="4509770" h="1775460">
                  <a:moveTo>
                    <a:pt x="0" y="1147572"/>
                  </a:moveTo>
                  <a:lnTo>
                    <a:pt x="644651" y="1074420"/>
                  </a:lnTo>
                  <a:lnTo>
                    <a:pt x="1287779" y="1754124"/>
                  </a:lnTo>
                  <a:lnTo>
                    <a:pt x="1932432" y="1775460"/>
                  </a:lnTo>
                  <a:lnTo>
                    <a:pt x="2577084" y="1725168"/>
                  </a:lnTo>
                  <a:lnTo>
                    <a:pt x="3221736" y="1578864"/>
                  </a:lnTo>
                  <a:lnTo>
                    <a:pt x="3864864" y="0"/>
                  </a:lnTo>
                  <a:lnTo>
                    <a:pt x="4509516" y="28956"/>
                  </a:lnTo>
                </a:path>
              </a:pathLst>
            </a:custGeom>
            <a:ln w="19812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753605" y="2233421"/>
              <a:ext cx="3865245" cy="365760"/>
            </a:xfrm>
            <a:custGeom>
              <a:avLst/>
              <a:gdLst/>
              <a:ahLst/>
              <a:cxnLst/>
              <a:rect l="l" t="t" r="r" b="b"/>
              <a:pathLst>
                <a:path w="3865245" h="365760">
                  <a:moveTo>
                    <a:pt x="0" y="0"/>
                  </a:moveTo>
                  <a:lnTo>
                    <a:pt x="644651" y="73151"/>
                  </a:lnTo>
                  <a:lnTo>
                    <a:pt x="1287779" y="146303"/>
                  </a:lnTo>
                  <a:lnTo>
                    <a:pt x="1932432" y="292607"/>
                  </a:lnTo>
                  <a:lnTo>
                    <a:pt x="2577084" y="0"/>
                  </a:lnTo>
                  <a:lnTo>
                    <a:pt x="3221736" y="73151"/>
                  </a:lnTo>
                  <a:lnTo>
                    <a:pt x="3864864" y="365760"/>
                  </a:lnTo>
                </a:path>
              </a:pathLst>
            </a:custGeom>
            <a:ln w="19812">
              <a:solidFill>
                <a:srgbClr val="619D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753605" y="2526029"/>
              <a:ext cx="3865245" cy="219710"/>
            </a:xfrm>
            <a:custGeom>
              <a:avLst/>
              <a:gdLst/>
              <a:ahLst/>
              <a:cxnLst/>
              <a:rect l="l" t="t" r="r" b="b"/>
              <a:pathLst>
                <a:path w="3865245" h="219710">
                  <a:moveTo>
                    <a:pt x="0" y="0"/>
                  </a:moveTo>
                  <a:lnTo>
                    <a:pt x="644651" y="0"/>
                  </a:lnTo>
                  <a:lnTo>
                    <a:pt x="1287779" y="0"/>
                  </a:lnTo>
                  <a:lnTo>
                    <a:pt x="1932432" y="73152"/>
                  </a:lnTo>
                  <a:lnTo>
                    <a:pt x="2577084" y="73152"/>
                  </a:lnTo>
                  <a:lnTo>
                    <a:pt x="3221736" y="73152"/>
                  </a:lnTo>
                  <a:lnTo>
                    <a:pt x="3864864" y="219456"/>
                  </a:lnTo>
                </a:path>
              </a:pathLst>
            </a:custGeom>
            <a:ln w="19811">
              <a:solidFill>
                <a:srgbClr val="297E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753605" y="2087117"/>
              <a:ext cx="3865245" cy="1097280"/>
            </a:xfrm>
            <a:custGeom>
              <a:avLst/>
              <a:gdLst/>
              <a:ahLst/>
              <a:cxnLst/>
              <a:rect l="l" t="t" r="r" b="b"/>
              <a:pathLst>
                <a:path w="3865245" h="1097280">
                  <a:moveTo>
                    <a:pt x="0" y="0"/>
                  </a:moveTo>
                  <a:lnTo>
                    <a:pt x="644651" y="585216"/>
                  </a:lnTo>
                  <a:lnTo>
                    <a:pt x="1287779" y="658368"/>
                  </a:lnTo>
                  <a:lnTo>
                    <a:pt x="1932432" y="731520"/>
                  </a:lnTo>
                  <a:lnTo>
                    <a:pt x="2577084" y="804672"/>
                  </a:lnTo>
                  <a:lnTo>
                    <a:pt x="3221736" y="1097280"/>
                  </a:lnTo>
                  <a:lnTo>
                    <a:pt x="3864864" y="1024128"/>
                  </a:lnTo>
                </a:path>
              </a:pathLst>
            </a:custGeom>
            <a:ln w="19812">
              <a:solidFill>
                <a:srgbClr val="7E8FA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753605" y="2379725"/>
              <a:ext cx="3865245" cy="292735"/>
            </a:xfrm>
            <a:custGeom>
              <a:avLst/>
              <a:gdLst/>
              <a:ahLst/>
              <a:cxnLst/>
              <a:rect l="l" t="t" r="r" b="b"/>
              <a:pathLst>
                <a:path w="3865245" h="292735">
                  <a:moveTo>
                    <a:pt x="0" y="292608"/>
                  </a:moveTo>
                  <a:lnTo>
                    <a:pt x="644651" y="146303"/>
                  </a:lnTo>
                  <a:lnTo>
                    <a:pt x="1287779" y="219456"/>
                  </a:lnTo>
                  <a:lnTo>
                    <a:pt x="1932432" y="73151"/>
                  </a:lnTo>
                  <a:lnTo>
                    <a:pt x="2577084" y="146303"/>
                  </a:lnTo>
                  <a:lnTo>
                    <a:pt x="3221736" y="0"/>
                  </a:lnTo>
                  <a:lnTo>
                    <a:pt x="3864864" y="73151"/>
                  </a:lnTo>
                </a:path>
              </a:pathLst>
            </a:custGeom>
            <a:ln w="19812">
              <a:solidFill>
                <a:srgbClr val="5AA1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753605" y="2599181"/>
              <a:ext cx="3865245" cy="439420"/>
            </a:xfrm>
            <a:custGeom>
              <a:avLst/>
              <a:gdLst/>
              <a:ahLst/>
              <a:cxnLst/>
              <a:rect l="l" t="t" r="r" b="b"/>
              <a:pathLst>
                <a:path w="3865245" h="439419">
                  <a:moveTo>
                    <a:pt x="0" y="0"/>
                  </a:moveTo>
                  <a:lnTo>
                    <a:pt x="644651" y="73151"/>
                  </a:lnTo>
                  <a:lnTo>
                    <a:pt x="1287779" y="73151"/>
                  </a:lnTo>
                  <a:lnTo>
                    <a:pt x="1932432" y="292607"/>
                  </a:lnTo>
                  <a:lnTo>
                    <a:pt x="2577084" y="438912"/>
                  </a:lnTo>
                  <a:lnTo>
                    <a:pt x="3221736" y="219455"/>
                  </a:lnTo>
                  <a:lnTo>
                    <a:pt x="3864864" y="219455"/>
                  </a:lnTo>
                </a:path>
              </a:pathLst>
            </a:custGeom>
            <a:ln w="19812">
              <a:solidFill>
                <a:srgbClr val="9D90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6231763" y="4459985"/>
            <a:ext cx="3822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5">
                <a:latin typeface="Arial MT"/>
                <a:cs typeface="Arial MT"/>
              </a:rPr>
              <a:t>20%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417690" y="1901697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368288" y="2632328"/>
            <a:ext cx="2463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231763" y="4094175"/>
            <a:ext cx="3829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5">
                <a:latin typeface="Arial MT"/>
                <a:cs typeface="Arial MT"/>
              </a:rPr>
              <a:t>15%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231763" y="3729354"/>
            <a:ext cx="3822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5">
                <a:latin typeface="Arial MT"/>
                <a:cs typeface="Arial MT"/>
              </a:rPr>
              <a:t>10%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368288" y="2997453"/>
            <a:ext cx="2463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317741" y="3364229"/>
            <a:ext cx="2965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5">
                <a:latin typeface="Arial MT"/>
                <a:cs typeface="Arial MT"/>
              </a:rPr>
              <a:t>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282690" y="2267203"/>
            <a:ext cx="3321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444234" y="4606544"/>
            <a:ext cx="51320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Q1-</a:t>
            </a:r>
            <a:r>
              <a:rPr dirty="0" sz="1200">
                <a:latin typeface="Arial MT"/>
                <a:cs typeface="Arial MT"/>
              </a:rPr>
              <a:t>2017</a:t>
            </a:r>
            <a:r>
              <a:rPr dirty="0" sz="1200" spc="7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Q2-</a:t>
            </a:r>
            <a:r>
              <a:rPr dirty="0" sz="1200">
                <a:latin typeface="Arial MT"/>
                <a:cs typeface="Arial MT"/>
              </a:rPr>
              <a:t>2017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Q3-</a:t>
            </a:r>
            <a:r>
              <a:rPr dirty="0" sz="1200">
                <a:latin typeface="Arial MT"/>
                <a:cs typeface="Arial MT"/>
              </a:rPr>
              <a:t>2017</a:t>
            </a:r>
            <a:r>
              <a:rPr dirty="0" sz="1200" spc="8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Q4-</a:t>
            </a:r>
            <a:r>
              <a:rPr dirty="0" sz="1200">
                <a:latin typeface="Arial MT"/>
                <a:cs typeface="Arial MT"/>
              </a:rPr>
              <a:t>2017</a:t>
            </a:r>
            <a:r>
              <a:rPr dirty="0" sz="1200" spc="7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Q1-</a:t>
            </a:r>
            <a:r>
              <a:rPr dirty="0" sz="1200">
                <a:latin typeface="Arial MT"/>
                <a:cs typeface="Arial MT"/>
              </a:rPr>
              <a:t>2018</a:t>
            </a:r>
            <a:r>
              <a:rPr dirty="0" sz="1200" spc="7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Q2-</a:t>
            </a:r>
            <a:r>
              <a:rPr dirty="0" sz="1200">
                <a:latin typeface="Arial MT"/>
                <a:cs typeface="Arial MT"/>
              </a:rPr>
              <a:t>2018</a:t>
            </a:r>
            <a:r>
              <a:rPr dirty="0" sz="1200" spc="80">
                <a:latin typeface="Arial MT"/>
                <a:cs typeface="Arial MT"/>
              </a:rPr>
              <a:t> </a:t>
            </a:r>
            <a:r>
              <a:rPr dirty="0" sz="1200" spc="-10" b="1">
                <a:latin typeface="Arial"/>
                <a:cs typeface="Arial"/>
              </a:rPr>
              <a:t>Q3-</a:t>
            </a:r>
            <a:r>
              <a:rPr dirty="0" sz="1200" b="1">
                <a:latin typeface="Arial"/>
                <a:cs typeface="Arial"/>
              </a:rPr>
              <a:t>2018</a:t>
            </a:r>
            <a:r>
              <a:rPr dirty="0" sz="1200" spc="7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Q4-</a:t>
            </a:r>
            <a:r>
              <a:rPr dirty="0" sz="1200" spc="-20" b="1">
                <a:latin typeface="Arial"/>
                <a:cs typeface="Arial"/>
              </a:rPr>
              <a:t>2018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10287000" y="2092451"/>
            <a:ext cx="1318260" cy="2746375"/>
            <a:chOff x="10287000" y="2092451"/>
            <a:chExt cx="1318260" cy="2746375"/>
          </a:xfrm>
        </p:grpSpPr>
        <p:sp>
          <p:nvSpPr>
            <p:cNvPr id="40" name="object 40" descr=""/>
            <p:cNvSpPr/>
            <p:nvPr/>
          </p:nvSpPr>
          <p:spPr>
            <a:xfrm>
              <a:off x="10296905" y="2102357"/>
              <a:ext cx="1298575" cy="2726690"/>
            </a:xfrm>
            <a:custGeom>
              <a:avLst/>
              <a:gdLst/>
              <a:ahLst/>
              <a:cxnLst/>
              <a:rect l="l" t="t" r="r" b="b"/>
              <a:pathLst>
                <a:path w="1298575" h="2726690">
                  <a:moveTo>
                    <a:pt x="0" y="2726436"/>
                  </a:moveTo>
                  <a:lnTo>
                    <a:pt x="1298448" y="2726436"/>
                  </a:lnTo>
                  <a:lnTo>
                    <a:pt x="1298448" y="0"/>
                  </a:lnTo>
                  <a:lnTo>
                    <a:pt x="0" y="0"/>
                  </a:lnTo>
                  <a:lnTo>
                    <a:pt x="0" y="2726436"/>
                  </a:lnTo>
                  <a:close/>
                </a:path>
              </a:pathLst>
            </a:custGeom>
            <a:ln w="19812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63883" y="2653283"/>
              <a:ext cx="316992" cy="746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7375" y="2201169"/>
              <a:ext cx="272940" cy="226482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43615" y="2447543"/>
              <a:ext cx="227075" cy="22707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75620" y="2715767"/>
              <a:ext cx="472440" cy="5943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4952" y="2802635"/>
              <a:ext cx="182879" cy="18287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34472" y="3028187"/>
              <a:ext cx="289559" cy="265175"/>
            </a:xfrm>
            <a:prstGeom prst="rect">
              <a:avLst/>
            </a:prstGeom>
          </p:spPr>
        </p:pic>
      </p:grpSp>
      <p:sp>
        <p:nvSpPr>
          <p:cNvPr id="47" name="object 47" descr=""/>
          <p:cNvSpPr txBox="1"/>
          <p:nvPr/>
        </p:nvSpPr>
        <p:spPr>
          <a:xfrm>
            <a:off x="6196584" y="5172455"/>
            <a:ext cx="5398135" cy="739140"/>
          </a:xfrm>
          <a:prstGeom prst="rect">
            <a:avLst/>
          </a:prstGeom>
          <a:solidFill>
            <a:srgbClr val="232852"/>
          </a:solidFill>
        </p:spPr>
        <p:txBody>
          <a:bodyPr wrap="square" lIns="0" tIns="44450" rIns="0" bIns="0" rtlCol="0" vert="horz">
            <a:spAutoFit/>
          </a:bodyPr>
          <a:lstStyle/>
          <a:p>
            <a:pPr algn="ctr" marL="118110" marR="110489" indent="-635">
              <a:lnSpc>
                <a:spcPct val="100000"/>
              </a:lnSpc>
              <a:spcBef>
                <a:spcPts val="350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Tesla’s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financial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Q3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Q4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2018,</a:t>
            </a:r>
            <a:r>
              <a:rPr dirty="0" sz="1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changing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operating</a:t>
            </a:r>
            <a:r>
              <a:rPr dirty="0" sz="1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margin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being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negative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on-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par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with other</a:t>
            </a:r>
            <a:r>
              <a:rPr dirty="0" sz="1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carmakers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6195059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6183248" y="1315974"/>
            <a:ext cx="53975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…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Q3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Q4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2018,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Tesla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also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managed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turn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profit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6183248" y="1565275"/>
            <a:ext cx="39509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Operating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margins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carmakers,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%,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2017-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917257" y="1791461"/>
            <a:ext cx="5074285" cy="3101340"/>
            <a:chOff x="917257" y="1791461"/>
            <a:chExt cx="5074285" cy="3101340"/>
          </a:xfrm>
        </p:grpSpPr>
        <p:sp>
          <p:nvSpPr>
            <p:cNvPr id="52" name="object 52" descr=""/>
            <p:cNvSpPr/>
            <p:nvPr/>
          </p:nvSpPr>
          <p:spPr>
            <a:xfrm>
              <a:off x="5631179" y="4777739"/>
              <a:ext cx="254635" cy="109855"/>
            </a:xfrm>
            <a:custGeom>
              <a:avLst/>
              <a:gdLst/>
              <a:ahLst/>
              <a:cxnLst/>
              <a:rect l="l" t="t" r="r" b="b"/>
              <a:pathLst>
                <a:path w="254635" h="109854">
                  <a:moveTo>
                    <a:pt x="254508" y="0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254508" y="109728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5A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069848" y="3419855"/>
              <a:ext cx="4358640" cy="1468120"/>
            </a:xfrm>
            <a:custGeom>
              <a:avLst/>
              <a:gdLst/>
              <a:ahLst/>
              <a:cxnLst/>
              <a:rect l="l" t="t" r="r" b="b"/>
              <a:pathLst>
                <a:path w="4358640" h="1468120">
                  <a:moveTo>
                    <a:pt x="252984" y="1466088"/>
                  </a:moveTo>
                  <a:lnTo>
                    <a:pt x="0" y="1466088"/>
                  </a:lnTo>
                  <a:lnTo>
                    <a:pt x="0" y="1467612"/>
                  </a:lnTo>
                  <a:lnTo>
                    <a:pt x="252984" y="1467612"/>
                  </a:lnTo>
                  <a:lnTo>
                    <a:pt x="252984" y="1466088"/>
                  </a:lnTo>
                  <a:close/>
                </a:path>
                <a:path w="4358640" h="1468120">
                  <a:moveTo>
                    <a:pt x="710184" y="1453896"/>
                  </a:moveTo>
                  <a:lnTo>
                    <a:pt x="455676" y="1453896"/>
                  </a:lnTo>
                  <a:lnTo>
                    <a:pt x="455676" y="1467612"/>
                  </a:lnTo>
                  <a:lnTo>
                    <a:pt x="710184" y="1467612"/>
                  </a:lnTo>
                  <a:lnTo>
                    <a:pt x="710184" y="1453896"/>
                  </a:lnTo>
                  <a:close/>
                </a:path>
                <a:path w="4358640" h="1468120">
                  <a:moveTo>
                    <a:pt x="1165860" y="1453896"/>
                  </a:moveTo>
                  <a:lnTo>
                    <a:pt x="912876" y="1453896"/>
                  </a:lnTo>
                  <a:lnTo>
                    <a:pt x="912876" y="1467612"/>
                  </a:lnTo>
                  <a:lnTo>
                    <a:pt x="1165860" y="1467612"/>
                  </a:lnTo>
                  <a:lnTo>
                    <a:pt x="1165860" y="1453896"/>
                  </a:lnTo>
                  <a:close/>
                </a:path>
                <a:path w="4358640" h="1468120">
                  <a:moveTo>
                    <a:pt x="1621536" y="1443228"/>
                  </a:moveTo>
                  <a:lnTo>
                    <a:pt x="1368552" y="1443228"/>
                  </a:lnTo>
                  <a:lnTo>
                    <a:pt x="1368552" y="1467612"/>
                  </a:lnTo>
                  <a:lnTo>
                    <a:pt x="1621536" y="1467612"/>
                  </a:lnTo>
                  <a:lnTo>
                    <a:pt x="1621536" y="1443228"/>
                  </a:lnTo>
                  <a:close/>
                </a:path>
                <a:path w="4358640" h="1468120">
                  <a:moveTo>
                    <a:pt x="2078736" y="1415796"/>
                  </a:moveTo>
                  <a:lnTo>
                    <a:pt x="1824228" y="1415796"/>
                  </a:lnTo>
                  <a:lnTo>
                    <a:pt x="1824228" y="1467612"/>
                  </a:lnTo>
                  <a:lnTo>
                    <a:pt x="2078736" y="1467612"/>
                  </a:lnTo>
                  <a:lnTo>
                    <a:pt x="2078736" y="1415796"/>
                  </a:lnTo>
                  <a:close/>
                </a:path>
                <a:path w="4358640" h="1468120">
                  <a:moveTo>
                    <a:pt x="2534412" y="1216152"/>
                  </a:moveTo>
                  <a:lnTo>
                    <a:pt x="2281428" y="1216152"/>
                  </a:lnTo>
                  <a:lnTo>
                    <a:pt x="2281428" y="1467612"/>
                  </a:lnTo>
                  <a:lnTo>
                    <a:pt x="2534412" y="1467612"/>
                  </a:lnTo>
                  <a:lnTo>
                    <a:pt x="2534412" y="1216152"/>
                  </a:lnTo>
                  <a:close/>
                </a:path>
                <a:path w="4358640" h="1468120">
                  <a:moveTo>
                    <a:pt x="2990088" y="1068324"/>
                  </a:moveTo>
                  <a:lnTo>
                    <a:pt x="2737104" y="1068324"/>
                  </a:lnTo>
                  <a:lnTo>
                    <a:pt x="2737104" y="1467612"/>
                  </a:lnTo>
                  <a:lnTo>
                    <a:pt x="2990088" y="1467612"/>
                  </a:lnTo>
                  <a:lnTo>
                    <a:pt x="2990088" y="1068324"/>
                  </a:lnTo>
                  <a:close/>
                </a:path>
                <a:path w="4358640" h="1468120">
                  <a:moveTo>
                    <a:pt x="3447288" y="963168"/>
                  </a:moveTo>
                  <a:lnTo>
                    <a:pt x="3192780" y="963168"/>
                  </a:lnTo>
                  <a:lnTo>
                    <a:pt x="3192780" y="1467612"/>
                  </a:lnTo>
                  <a:lnTo>
                    <a:pt x="3447288" y="1467612"/>
                  </a:lnTo>
                  <a:lnTo>
                    <a:pt x="3447288" y="963168"/>
                  </a:lnTo>
                  <a:close/>
                </a:path>
                <a:path w="4358640" h="1468120">
                  <a:moveTo>
                    <a:pt x="3902964" y="594360"/>
                  </a:moveTo>
                  <a:lnTo>
                    <a:pt x="3649980" y="594360"/>
                  </a:lnTo>
                  <a:lnTo>
                    <a:pt x="3649980" y="1467612"/>
                  </a:lnTo>
                  <a:lnTo>
                    <a:pt x="3902964" y="1467612"/>
                  </a:lnTo>
                  <a:lnTo>
                    <a:pt x="3902964" y="594360"/>
                  </a:lnTo>
                  <a:close/>
                </a:path>
                <a:path w="4358640" h="1468120">
                  <a:moveTo>
                    <a:pt x="4358640" y="0"/>
                  </a:moveTo>
                  <a:lnTo>
                    <a:pt x="4105656" y="0"/>
                  </a:lnTo>
                  <a:lnTo>
                    <a:pt x="4105656" y="1467612"/>
                  </a:lnTo>
                  <a:lnTo>
                    <a:pt x="4358640" y="1467612"/>
                  </a:lnTo>
                  <a:lnTo>
                    <a:pt x="4358640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5631179" y="4604004"/>
              <a:ext cx="254635" cy="173990"/>
            </a:xfrm>
            <a:custGeom>
              <a:avLst/>
              <a:gdLst/>
              <a:ahLst/>
              <a:cxnLst/>
              <a:rect l="l" t="t" r="r" b="b"/>
              <a:pathLst>
                <a:path w="254635" h="173989">
                  <a:moveTo>
                    <a:pt x="254508" y="0"/>
                  </a:moveTo>
                  <a:lnTo>
                    <a:pt x="0" y="0"/>
                  </a:lnTo>
                  <a:lnTo>
                    <a:pt x="0" y="173736"/>
                  </a:lnTo>
                  <a:lnTo>
                    <a:pt x="254508" y="173736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7E8F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5631179" y="4408932"/>
              <a:ext cx="254635" cy="195580"/>
            </a:xfrm>
            <a:custGeom>
              <a:avLst/>
              <a:gdLst/>
              <a:ahLst/>
              <a:cxnLst/>
              <a:rect l="l" t="t" r="r" b="b"/>
              <a:pathLst>
                <a:path w="254635" h="195579">
                  <a:moveTo>
                    <a:pt x="254508" y="0"/>
                  </a:moveTo>
                  <a:lnTo>
                    <a:pt x="0" y="0"/>
                  </a:lnTo>
                  <a:lnTo>
                    <a:pt x="0" y="195071"/>
                  </a:lnTo>
                  <a:lnTo>
                    <a:pt x="254508" y="195071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297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5631179" y="2206751"/>
              <a:ext cx="254635" cy="2202180"/>
            </a:xfrm>
            <a:custGeom>
              <a:avLst/>
              <a:gdLst/>
              <a:ahLst/>
              <a:cxnLst/>
              <a:rect l="l" t="t" r="r" b="b"/>
              <a:pathLst>
                <a:path w="254635" h="2202179">
                  <a:moveTo>
                    <a:pt x="254508" y="0"/>
                  </a:moveTo>
                  <a:lnTo>
                    <a:pt x="0" y="0"/>
                  </a:lnTo>
                  <a:lnTo>
                    <a:pt x="0" y="2202180"/>
                  </a:lnTo>
                  <a:lnTo>
                    <a:pt x="254508" y="2202180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922019" y="2139695"/>
              <a:ext cx="5064760" cy="2748280"/>
            </a:xfrm>
            <a:custGeom>
              <a:avLst/>
              <a:gdLst/>
              <a:ahLst/>
              <a:cxnLst/>
              <a:rect l="l" t="t" r="r" b="b"/>
              <a:pathLst>
                <a:path w="5064760" h="2748279">
                  <a:moveTo>
                    <a:pt x="45720" y="2747772"/>
                  </a:moveTo>
                  <a:lnTo>
                    <a:pt x="45720" y="0"/>
                  </a:lnTo>
                </a:path>
                <a:path w="5064760" h="2748279">
                  <a:moveTo>
                    <a:pt x="0" y="2747772"/>
                  </a:moveTo>
                  <a:lnTo>
                    <a:pt x="45720" y="2747772"/>
                  </a:lnTo>
                </a:path>
                <a:path w="5064760" h="2748279">
                  <a:moveTo>
                    <a:pt x="0" y="2497835"/>
                  </a:moveTo>
                  <a:lnTo>
                    <a:pt x="45720" y="2497835"/>
                  </a:lnTo>
                </a:path>
                <a:path w="5064760" h="2748279">
                  <a:moveTo>
                    <a:pt x="0" y="2247899"/>
                  </a:moveTo>
                  <a:lnTo>
                    <a:pt x="45720" y="2247899"/>
                  </a:lnTo>
                </a:path>
                <a:path w="5064760" h="2748279">
                  <a:moveTo>
                    <a:pt x="0" y="1999487"/>
                  </a:moveTo>
                  <a:lnTo>
                    <a:pt x="45720" y="1999487"/>
                  </a:lnTo>
                </a:path>
                <a:path w="5064760" h="2748279">
                  <a:moveTo>
                    <a:pt x="0" y="1749552"/>
                  </a:moveTo>
                  <a:lnTo>
                    <a:pt x="45720" y="1749552"/>
                  </a:lnTo>
                </a:path>
                <a:path w="5064760" h="2748279">
                  <a:moveTo>
                    <a:pt x="0" y="1499615"/>
                  </a:moveTo>
                  <a:lnTo>
                    <a:pt x="45720" y="1499615"/>
                  </a:lnTo>
                </a:path>
                <a:path w="5064760" h="2748279">
                  <a:moveTo>
                    <a:pt x="0" y="1249679"/>
                  </a:moveTo>
                  <a:lnTo>
                    <a:pt x="45720" y="1249679"/>
                  </a:lnTo>
                </a:path>
                <a:path w="5064760" h="2748279">
                  <a:moveTo>
                    <a:pt x="0" y="999743"/>
                  </a:moveTo>
                  <a:lnTo>
                    <a:pt x="45720" y="999743"/>
                  </a:lnTo>
                </a:path>
                <a:path w="5064760" h="2748279">
                  <a:moveTo>
                    <a:pt x="0" y="749807"/>
                  </a:moveTo>
                  <a:lnTo>
                    <a:pt x="45720" y="749807"/>
                  </a:lnTo>
                </a:path>
                <a:path w="5064760" h="2748279">
                  <a:moveTo>
                    <a:pt x="0" y="499871"/>
                  </a:moveTo>
                  <a:lnTo>
                    <a:pt x="45720" y="499871"/>
                  </a:lnTo>
                </a:path>
                <a:path w="5064760" h="2748279">
                  <a:moveTo>
                    <a:pt x="0" y="249936"/>
                  </a:moveTo>
                  <a:lnTo>
                    <a:pt x="45720" y="249936"/>
                  </a:lnTo>
                </a:path>
                <a:path w="5064760" h="2748279">
                  <a:moveTo>
                    <a:pt x="0" y="0"/>
                  </a:moveTo>
                  <a:lnTo>
                    <a:pt x="45720" y="0"/>
                  </a:lnTo>
                </a:path>
                <a:path w="5064760" h="2748279">
                  <a:moveTo>
                    <a:pt x="45720" y="2747772"/>
                  </a:moveTo>
                  <a:lnTo>
                    <a:pt x="5064252" y="274777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188250" y="1791461"/>
              <a:ext cx="4570095" cy="2692400"/>
            </a:xfrm>
            <a:custGeom>
              <a:avLst/>
              <a:gdLst/>
              <a:ahLst/>
              <a:cxnLst/>
              <a:rect l="l" t="t" r="r" b="b"/>
              <a:pathLst>
                <a:path w="4570095" h="2692400">
                  <a:moveTo>
                    <a:pt x="4487528" y="31502"/>
                  </a:moveTo>
                  <a:lnTo>
                    <a:pt x="0" y="2667254"/>
                  </a:lnTo>
                  <a:lnTo>
                    <a:pt x="14655" y="2692146"/>
                  </a:lnTo>
                  <a:lnTo>
                    <a:pt x="4502201" y="56480"/>
                  </a:lnTo>
                  <a:lnTo>
                    <a:pt x="4487528" y="31502"/>
                  </a:lnTo>
                  <a:close/>
                </a:path>
                <a:path w="4570095" h="2692400">
                  <a:moveTo>
                    <a:pt x="4554105" y="24129"/>
                  </a:moveTo>
                  <a:lnTo>
                    <a:pt x="4500079" y="24129"/>
                  </a:lnTo>
                  <a:lnTo>
                    <a:pt x="4514684" y="49149"/>
                  </a:lnTo>
                  <a:lnTo>
                    <a:pt x="4502201" y="56480"/>
                  </a:lnTo>
                  <a:lnTo>
                    <a:pt x="4516843" y="81407"/>
                  </a:lnTo>
                  <a:lnTo>
                    <a:pt x="4554105" y="24129"/>
                  </a:lnTo>
                  <a:close/>
                </a:path>
                <a:path w="4570095" h="2692400">
                  <a:moveTo>
                    <a:pt x="4500079" y="24129"/>
                  </a:moveTo>
                  <a:lnTo>
                    <a:pt x="4487528" y="31502"/>
                  </a:lnTo>
                  <a:lnTo>
                    <a:pt x="4502201" y="56480"/>
                  </a:lnTo>
                  <a:lnTo>
                    <a:pt x="4514684" y="49149"/>
                  </a:lnTo>
                  <a:lnTo>
                    <a:pt x="4500079" y="24129"/>
                  </a:lnTo>
                  <a:close/>
                </a:path>
                <a:path w="4570095" h="2692400">
                  <a:moveTo>
                    <a:pt x="4569802" y="0"/>
                  </a:moveTo>
                  <a:lnTo>
                    <a:pt x="4472901" y="6603"/>
                  </a:lnTo>
                  <a:lnTo>
                    <a:pt x="4487528" y="31502"/>
                  </a:lnTo>
                  <a:lnTo>
                    <a:pt x="4500079" y="24129"/>
                  </a:lnTo>
                  <a:lnTo>
                    <a:pt x="4554105" y="24129"/>
                  </a:lnTo>
                  <a:lnTo>
                    <a:pt x="45698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5547360" y="3226308"/>
              <a:ext cx="424180" cy="165100"/>
            </a:xfrm>
            <a:custGeom>
              <a:avLst/>
              <a:gdLst/>
              <a:ahLst/>
              <a:cxnLst/>
              <a:rect l="l" t="t" r="r" b="b"/>
              <a:pathLst>
                <a:path w="424179" h="165100">
                  <a:moveTo>
                    <a:pt x="423672" y="0"/>
                  </a:moveTo>
                  <a:lnTo>
                    <a:pt x="0" y="0"/>
                  </a:lnTo>
                  <a:lnTo>
                    <a:pt x="0" y="164591"/>
                  </a:lnTo>
                  <a:lnTo>
                    <a:pt x="423672" y="164591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631951" y="1960879"/>
            <a:ext cx="196215" cy="302323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620"/>
              </a:spcBef>
            </a:pPr>
            <a:r>
              <a:rPr dirty="0" sz="1200" spc="-25">
                <a:latin typeface="Arial MT"/>
                <a:cs typeface="Arial MT"/>
              </a:rPr>
              <a:t>22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525"/>
              </a:spcBef>
            </a:pPr>
            <a:r>
              <a:rPr dirty="0" sz="1200" spc="-25">
                <a:latin typeface="Arial MT"/>
                <a:cs typeface="Arial MT"/>
              </a:rPr>
              <a:t>20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535"/>
              </a:spcBef>
            </a:pPr>
            <a:r>
              <a:rPr dirty="0" sz="1200" spc="-25">
                <a:latin typeface="Arial MT"/>
                <a:cs typeface="Arial MT"/>
              </a:rPr>
              <a:t>18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525"/>
              </a:spcBef>
            </a:pPr>
            <a:r>
              <a:rPr dirty="0" sz="1200" spc="-25">
                <a:latin typeface="Arial MT"/>
                <a:cs typeface="Arial MT"/>
              </a:rPr>
              <a:t>16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520"/>
              </a:spcBef>
            </a:pPr>
            <a:r>
              <a:rPr dirty="0" sz="1200" spc="-25">
                <a:latin typeface="Arial MT"/>
                <a:cs typeface="Arial MT"/>
              </a:rPr>
              <a:t>14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535"/>
              </a:spcBef>
            </a:pPr>
            <a:r>
              <a:rPr dirty="0" sz="1200" spc="-25">
                <a:latin typeface="Arial MT"/>
                <a:cs typeface="Arial MT"/>
              </a:rPr>
              <a:t>12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525"/>
              </a:spcBef>
            </a:pPr>
            <a:r>
              <a:rPr dirty="0" sz="1200" spc="-25">
                <a:latin typeface="Arial MT"/>
                <a:cs typeface="Arial MT"/>
              </a:rPr>
              <a:t>10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535"/>
              </a:spcBef>
            </a:pPr>
            <a:r>
              <a:rPr dirty="0" sz="1200" spc="-50">
                <a:latin typeface="Arial MT"/>
                <a:cs typeface="Arial MT"/>
              </a:rPr>
              <a:t>8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520"/>
              </a:spcBef>
            </a:pPr>
            <a:r>
              <a:rPr dirty="0" sz="1200" spc="-50">
                <a:latin typeface="Arial MT"/>
                <a:cs typeface="Arial MT"/>
              </a:rPr>
              <a:t>6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525"/>
              </a:spcBef>
            </a:pPr>
            <a:r>
              <a:rPr dirty="0" sz="1200" spc="-50">
                <a:latin typeface="Arial MT"/>
                <a:cs typeface="Arial MT"/>
              </a:rPr>
              <a:t>4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535"/>
              </a:spcBef>
            </a:pPr>
            <a:r>
              <a:rPr dirty="0" sz="1200" spc="-50">
                <a:latin typeface="Arial MT"/>
                <a:cs typeface="Arial MT"/>
              </a:rPr>
              <a:t>2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520"/>
              </a:spcBef>
            </a:pPr>
            <a:r>
              <a:rPr dirty="0" sz="1200" spc="-50">
                <a:latin typeface="Arial MT"/>
                <a:cs typeface="Arial MT"/>
              </a:rPr>
              <a:t>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4227957" y="4158488"/>
            <a:ext cx="3238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4.05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4683633" y="3788409"/>
            <a:ext cx="3238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7.00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3" name="object 63" descr=""/>
          <p:cNvSpPr/>
          <p:nvPr/>
        </p:nvSpPr>
        <p:spPr>
          <a:xfrm>
            <a:off x="5588508" y="4424171"/>
            <a:ext cx="340360" cy="165100"/>
          </a:xfrm>
          <a:custGeom>
            <a:avLst/>
            <a:gdLst/>
            <a:ahLst/>
            <a:cxnLst/>
            <a:rect l="l" t="t" r="r" b="b"/>
            <a:pathLst>
              <a:path w="340360" h="165100">
                <a:moveTo>
                  <a:pt x="339851" y="0"/>
                </a:moveTo>
                <a:lnTo>
                  <a:pt x="0" y="0"/>
                </a:lnTo>
                <a:lnTo>
                  <a:pt x="0" y="164591"/>
                </a:lnTo>
                <a:lnTo>
                  <a:pt x="339851" y="164591"/>
                </a:lnTo>
                <a:lnTo>
                  <a:pt x="339851" y="0"/>
                </a:lnTo>
                <a:close/>
              </a:path>
            </a:pathLst>
          </a:custGeom>
          <a:solidFill>
            <a:srgbClr val="297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 txBox="1"/>
          <p:nvPr/>
        </p:nvSpPr>
        <p:spPr>
          <a:xfrm>
            <a:off x="5596890" y="4389577"/>
            <a:ext cx="323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1.56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5" name="object 65" descr=""/>
          <p:cNvSpPr/>
          <p:nvPr/>
        </p:nvSpPr>
        <p:spPr>
          <a:xfrm>
            <a:off x="5588508" y="4607052"/>
            <a:ext cx="340360" cy="165100"/>
          </a:xfrm>
          <a:custGeom>
            <a:avLst/>
            <a:gdLst/>
            <a:ahLst/>
            <a:cxnLst/>
            <a:rect l="l" t="t" r="r" b="b"/>
            <a:pathLst>
              <a:path w="340360" h="165100">
                <a:moveTo>
                  <a:pt x="339851" y="0"/>
                </a:moveTo>
                <a:lnTo>
                  <a:pt x="0" y="0"/>
                </a:lnTo>
                <a:lnTo>
                  <a:pt x="0" y="164592"/>
                </a:lnTo>
                <a:lnTo>
                  <a:pt x="339851" y="164592"/>
                </a:lnTo>
                <a:lnTo>
                  <a:pt x="339851" y="0"/>
                </a:lnTo>
                <a:close/>
              </a:path>
            </a:pathLst>
          </a:custGeom>
          <a:solidFill>
            <a:srgbClr val="7E8F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 txBox="1"/>
          <p:nvPr/>
        </p:nvSpPr>
        <p:spPr>
          <a:xfrm>
            <a:off x="5596890" y="4572076"/>
            <a:ext cx="323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1.39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5555360" y="1981580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21.46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3315080" y="4412360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2.01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3772661" y="4263390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3.20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5104638" y="3194684"/>
            <a:ext cx="8591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11.76</a:t>
            </a:r>
            <a:r>
              <a:rPr dirty="0" sz="1200" spc="195">
                <a:latin typeface="Arial MT"/>
                <a:cs typeface="Arial MT"/>
              </a:rPr>
              <a:t> </a:t>
            </a:r>
            <a:r>
              <a:rPr dirty="0" baseline="2314" sz="1800" spc="-15">
                <a:solidFill>
                  <a:srgbClr val="FFFFFF"/>
                </a:solidFill>
                <a:latin typeface="Arial MT"/>
                <a:cs typeface="Arial MT"/>
              </a:rPr>
              <a:t>17.63</a:t>
            </a:r>
            <a:endParaRPr baseline="2314" sz="1800">
              <a:latin typeface="Arial MT"/>
              <a:cs typeface="Arial MT"/>
            </a:endParaRPr>
          </a:p>
        </p:txBody>
      </p:sp>
      <p:grpSp>
        <p:nvGrpSpPr>
          <p:cNvPr id="71" name="object 71" descr=""/>
          <p:cNvGrpSpPr/>
          <p:nvPr/>
        </p:nvGrpSpPr>
        <p:grpSpPr>
          <a:xfrm>
            <a:off x="3134677" y="2997517"/>
            <a:ext cx="685165" cy="268605"/>
            <a:chOff x="3134677" y="2997517"/>
            <a:chExt cx="685165" cy="268605"/>
          </a:xfrm>
        </p:grpSpPr>
        <p:sp>
          <p:nvSpPr>
            <p:cNvPr id="72" name="object 72" descr=""/>
            <p:cNvSpPr/>
            <p:nvPr/>
          </p:nvSpPr>
          <p:spPr>
            <a:xfrm>
              <a:off x="3139439" y="3002279"/>
              <a:ext cx="675640" cy="259079"/>
            </a:xfrm>
            <a:custGeom>
              <a:avLst/>
              <a:gdLst/>
              <a:ahLst/>
              <a:cxnLst/>
              <a:rect l="l" t="t" r="r" b="b"/>
              <a:pathLst>
                <a:path w="675639" h="259079">
                  <a:moveTo>
                    <a:pt x="337565" y="0"/>
                  </a:moveTo>
                  <a:lnTo>
                    <a:pt x="269533" y="2633"/>
                  </a:lnTo>
                  <a:lnTo>
                    <a:pt x="206168" y="10185"/>
                  </a:lnTo>
                  <a:lnTo>
                    <a:pt x="148828" y="22134"/>
                  </a:lnTo>
                  <a:lnTo>
                    <a:pt x="98869" y="37957"/>
                  </a:lnTo>
                  <a:lnTo>
                    <a:pt x="57650" y="57131"/>
                  </a:lnTo>
                  <a:lnTo>
                    <a:pt x="26527" y="79134"/>
                  </a:lnTo>
                  <a:lnTo>
                    <a:pt x="0" y="129540"/>
                  </a:lnTo>
                  <a:lnTo>
                    <a:pt x="6857" y="155634"/>
                  </a:lnTo>
                  <a:lnTo>
                    <a:pt x="57650" y="201948"/>
                  </a:lnTo>
                  <a:lnTo>
                    <a:pt x="98869" y="221122"/>
                  </a:lnTo>
                  <a:lnTo>
                    <a:pt x="148828" y="236945"/>
                  </a:lnTo>
                  <a:lnTo>
                    <a:pt x="206168" y="248894"/>
                  </a:lnTo>
                  <a:lnTo>
                    <a:pt x="269533" y="256446"/>
                  </a:lnTo>
                  <a:lnTo>
                    <a:pt x="337565" y="259080"/>
                  </a:lnTo>
                  <a:lnTo>
                    <a:pt x="405598" y="256446"/>
                  </a:lnTo>
                  <a:lnTo>
                    <a:pt x="468963" y="248894"/>
                  </a:lnTo>
                  <a:lnTo>
                    <a:pt x="526303" y="236945"/>
                  </a:lnTo>
                  <a:lnTo>
                    <a:pt x="576262" y="221122"/>
                  </a:lnTo>
                  <a:lnTo>
                    <a:pt x="617481" y="201948"/>
                  </a:lnTo>
                  <a:lnTo>
                    <a:pt x="648604" y="179945"/>
                  </a:lnTo>
                  <a:lnTo>
                    <a:pt x="675132" y="129540"/>
                  </a:lnTo>
                  <a:lnTo>
                    <a:pt x="668274" y="103445"/>
                  </a:lnTo>
                  <a:lnTo>
                    <a:pt x="617481" y="57131"/>
                  </a:lnTo>
                  <a:lnTo>
                    <a:pt x="576262" y="37957"/>
                  </a:lnTo>
                  <a:lnTo>
                    <a:pt x="526303" y="22134"/>
                  </a:lnTo>
                  <a:lnTo>
                    <a:pt x="468963" y="10185"/>
                  </a:lnTo>
                  <a:lnTo>
                    <a:pt x="405598" y="2633"/>
                  </a:lnTo>
                  <a:lnTo>
                    <a:pt x="3375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3139439" y="3002279"/>
              <a:ext cx="675640" cy="259079"/>
            </a:xfrm>
            <a:custGeom>
              <a:avLst/>
              <a:gdLst/>
              <a:ahLst/>
              <a:cxnLst/>
              <a:rect l="l" t="t" r="r" b="b"/>
              <a:pathLst>
                <a:path w="675639" h="259079">
                  <a:moveTo>
                    <a:pt x="0" y="129540"/>
                  </a:moveTo>
                  <a:lnTo>
                    <a:pt x="26527" y="79134"/>
                  </a:lnTo>
                  <a:lnTo>
                    <a:pt x="57650" y="57131"/>
                  </a:lnTo>
                  <a:lnTo>
                    <a:pt x="98869" y="37957"/>
                  </a:lnTo>
                  <a:lnTo>
                    <a:pt x="148828" y="22134"/>
                  </a:lnTo>
                  <a:lnTo>
                    <a:pt x="206168" y="10185"/>
                  </a:lnTo>
                  <a:lnTo>
                    <a:pt x="269533" y="2633"/>
                  </a:lnTo>
                  <a:lnTo>
                    <a:pt x="337565" y="0"/>
                  </a:lnTo>
                  <a:lnTo>
                    <a:pt x="405598" y="2633"/>
                  </a:lnTo>
                  <a:lnTo>
                    <a:pt x="468963" y="10185"/>
                  </a:lnTo>
                  <a:lnTo>
                    <a:pt x="526303" y="22134"/>
                  </a:lnTo>
                  <a:lnTo>
                    <a:pt x="576262" y="37957"/>
                  </a:lnTo>
                  <a:lnTo>
                    <a:pt x="617481" y="57131"/>
                  </a:lnTo>
                  <a:lnTo>
                    <a:pt x="648604" y="79134"/>
                  </a:lnTo>
                  <a:lnTo>
                    <a:pt x="675132" y="129540"/>
                  </a:lnTo>
                  <a:lnTo>
                    <a:pt x="668274" y="155634"/>
                  </a:lnTo>
                  <a:lnTo>
                    <a:pt x="617481" y="201948"/>
                  </a:lnTo>
                  <a:lnTo>
                    <a:pt x="576262" y="221122"/>
                  </a:lnTo>
                  <a:lnTo>
                    <a:pt x="526303" y="236945"/>
                  </a:lnTo>
                  <a:lnTo>
                    <a:pt x="468963" y="248894"/>
                  </a:lnTo>
                  <a:lnTo>
                    <a:pt x="405598" y="256446"/>
                  </a:lnTo>
                  <a:lnTo>
                    <a:pt x="337565" y="259080"/>
                  </a:lnTo>
                  <a:lnTo>
                    <a:pt x="269533" y="256446"/>
                  </a:lnTo>
                  <a:lnTo>
                    <a:pt x="206168" y="248894"/>
                  </a:lnTo>
                  <a:lnTo>
                    <a:pt x="148828" y="236945"/>
                  </a:lnTo>
                  <a:lnTo>
                    <a:pt x="98869" y="221122"/>
                  </a:lnTo>
                  <a:lnTo>
                    <a:pt x="57650" y="201948"/>
                  </a:lnTo>
                  <a:lnTo>
                    <a:pt x="26527" y="179945"/>
                  </a:lnTo>
                  <a:lnTo>
                    <a:pt x="0" y="1295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 descr=""/>
          <p:cNvSpPr txBox="1"/>
          <p:nvPr/>
        </p:nvSpPr>
        <p:spPr>
          <a:xfrm>
            <a:off x="3227070" y="3023361"/>
            <a:ext cx="50545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+107%</a:t>
            </a:r>
            <a:endParaRPr sz="120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574649" y="1316456"/>
            <a:ext cx="5424170" cy="48831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5410835" algn="l"/>
              </a:tabLst>
            </a:pP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Tesla’s</a:t>
            </a:r>
            <a:r>
              <a:rPr dirty="0" u="sng" sz="1400" spc="-7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revenues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have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been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increasing</a:t>
            </a:r>
            <a:r>
              <a:rPr dirty="0" u="sng" sz="1400" spc="-7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exponentially…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400" spc="-20">
                <a:latin typeface="Arial MT"/>
                <a:cs typeface="Arial MT"/>
              </a:rPr>
              <a:t>Tesla's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revenues,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billion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USD,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2008-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586740" y="5387340"/>
            <a:ext cx="5400040" cy="524510"/>
          </a:xfrm>
          <a:prstGeom prst="rect">
            <a:avLst/>
          </a:prstGeom>
          <a:solidFill>
            <a:srgbClr val="232852"/>
          </a:solidFill>
        </p:spPr>
        <p:txBody>
          <a:bodyPr wrap="square" lIns="0" tIns="44450" rIns="0" bIns="0" rtlCol="0" vert="horz">
            <a:spAutoFit/>
          </a:bodyPr>
          <a:lstStyle/>
          <a:p>
            <a:pPr marL="1013460" marR="409575" indent="-596265">
              <a:lnSpc>
                <a:spcPct val="100000"/>
              </a:lnSpc>
              <a:spcBef>
                <a:spcPts val="350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2018,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82%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Tesla’s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revenues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came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its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automotive</a:t>
            </a:r>
            <a:r>
              <a:rPr dirty="0" sz="1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segment</a:t>
            </a:r>
            <a:r>
              <a:rPr dirty="0" sz="1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(not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including</a:t>
            </a:r>
            <a:r>
              <a:rPr dirty="0" sz="1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leasing)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7" name="object 77" descr=""/>
          <p:cNvSpPr/>
          <p:nvPr/>
        </p:nvSpPr>
        <p:spPr>
          <a:xfrm>
            <a:off x="928116" y="5164835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5" h="160020">
                <a:moveTo>
                  <a:pt x="214884" y="0"/>
                </a:moveTo>
                <a:lnTo>
                  <a:pt x="0" y="0"/>
                </a:lnTo>
                <a:lnTo>
                  <a:pt x="0" y="160019"/>
                </a:lnTo>
                <a:lnTo>
                  <a:pt x="214884" y="160019"/>
                </a:lnTo>
                <a:lnTo>
                  <a:pt x="214884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2206751" y="5164835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4" h="160020">
                <a:moveTo>
                  <a:pt x="214884" y="0"/>
                </a:moveTo>
                <a:lnTo>
                  <a:pt x="0" y="0"/>
                </a:lnTo>
                <a:lnTo>
                  <a:pt x="0" y="160019"/>
                </a:lnTo>
                <a:lnTo>
                  <a:pt x="214884" y="160019"/>
                </a:lnTo>
                <a:lnTo>
                  <a:pt x="214884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/>
          <p:nvPr/>
        </p:nvSpPr>
        <p:spPr>
          <a:xfrm>
            <a:off x="3334511" y="5164835"/>
            <a:ext cx="213360" cy="160020"/>
          </a:xfrm>
          <a:custGeom>
            <a:avLst/>
            <a:gdLst/>
            <a:ahLst/>
            <a:cxnLst/>
            <a:rect l="l" t="t" r="r" b="b"/>
            <a:pathLst>
              <a:path w="213360" h="160020">
                <a:moveTo>
                  <a:pt x="213360" y="0"/>
                </a:moveTo>
                <a:lnTo>
                  <a:pt x="0" y="0"/>
                </a:lnTo>
                <a:lnTo>
                  <a:pt x="0" y="160019"/>
                </a:lnTo>
                <a:lnTo>
                  <a:pt x="213360" y="160019"/>
                </a:lnTo>
                <a:lnTo>
                  <a:pt x="213360" y="0"/>
                </a:lnTo>
                <a:close/>
              </a:path>
            </a:pathLst>
          </a:custGeom>
          <a:solidFill>
            <a:srgbClr val="297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/>
          <p:nvPr/>
        </p:nvSpPr>
        <p:spPr>
          <a:xfrm>
            <a:off x="4181855" y="5164835"/>
            <a:ext cx="213360" cy="160020"/>
          </a:xfrm>
          <a:custGeom>
            <a:avLst/>
            <a:gdLst/>
            <a:ahLst/>
            <a:cxnLst/>
            <a:rect l="l" t="t" r="r" b="b"/>
            <a:pathLst>
              <a:path w="213360" h="160020">
                <a:moveTo>
                  <a:pt x="213360" y="0"/>
                </a:moveTo>
                <a:lnTo>
                  <a:pt x="0" y="0"/>
                </a:lnTo>
                <a:lnTo>
                  <a:pt x="0" y="160019"/>
                </a:lnTo>
                <a:lnTo>
                  <a:pt x="213360" y="160019"/>
                </a:lnTo>
                <a:lnTo>
                  <a:pt x="213360" y="0"/>
                </a:lnTo>
                <a:close/>
              </a:path>
            </a:pathLst>
          </a:custGeom>
          <a:solidFill>
            <a:srgbClr val="7E8F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/>
          <p:nvPr/>
        </p:nvSpPr>
        <p:spPr>
          <a:xfrm>
            <a:off x="5131308" y="5164835"/>
            <a:ext cx="213360" cy="160020"/>
          </a:xfrm>
          <a:custGeom>
            <a:avLst/>
            <a:gdLst/>
            <a:ahLst/>
            <a:cxnLst/>
            <a:rect l="l" t="t" r="r" b="b"/>
            <a:pathLst>
              <a:path w="213360" h="160020">
                <a:moveTo>
                  <a:pt x="213360" y="0"/>
                </a:moveTo>
                <a:lnTo>
                  <a:pt x="0" y="0"/>
                </a:lnTo>
                <a:lnTo>
                  <a:pt x="0" y="160019"/>
                </a:lnTo>
                <a:lnTo>
                  <a:pt x="213360" y="160019"/>
                </a:lnTo>
                <a:lnTo>
                  <a:pt x="213360" y="0"/>
                </a:lnTo>
                <a:close/>
              </a:path>
            </a:pathLst>
          </a:custGeom>
          <a:solidFill>
            <a:srgbClr val="5AA1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 txBox="1"/>
          <p:nvPr/>
        </p:nvSpPr>
        <p:spPr>
          <a:xfrm>
            <a:off x="960323" y="4558598"/>
            <a:ext cx="5009515" cy="79311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810"/>
              </a:spcBef>
              <a:tabLst>
                <a:tab pos="549275" algn="l"/>
                <a:tab pos="998219" algn="l"/>
                <a:tab pos="1454150" algn="l"/>
                <a:tab pos="1911350" algn="l"/>
              </a:tabLst>
            </a:pPr>
            <a:r>
              <a:rPr dirty="0" baseline="-4629" sz="1800" spc="-30">
                <a:latin typeface="Arial MT"/>
                <a:cs typeface="Arial MT"/>
              </a:rPr>
              <a:t>0.01</a:t>
            </a:r>
            <a:r>
              <a:rPr dirty="0" baseline="-4629" sz="18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0.11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0.12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baseline="4629" sz="1800" spc="-30">
                <a:latin typeface="Arial MT"/>
                <a:cs typeface="Arial MT"/>
              </a:rPr>
              <a:t>0.20</a:t>
            </a:r>
            <a:r>
              <a:rPr dirty="0" baseline="4629" sz="1800">
                <a:latin typeface="Arial MT"/>
                <a:cs typeface="Arial MT"/>
              </a:rPr>
              <a:t>	</a:t>
            </a:r>
            <a:r>
              <a:rPr dirty="0" baseline="13888" sz="1800" spc="-30">
                <a:latin typeface="Arial MT"/>
                <a:cs typeface="Arial MT"/>
              </a:rPr>
              <a:t>0.41</a:t>
            </a:r>
            <a:endParaRPr baseline="13888" sz="1800">
              <a:latin typeface="Arial MT"/>
              <a:cs typeface="Arial MT"/>
            </a:endParaRPr>
          </a:p>
          <a:p>
            <a:pPr algn="r" marR="33655">
              <a:lnSpc>
                <a:spcPct val="100000"/>
              </a:lnSpc>
              <a:spcBef>
                <a:spcPts val="710"/>
              </a:spcBef>
            </a:pPr>
            <a:r>
              <a:rPr dirty="0" sz="1200">
                <a:latin typeface="Arial MT"/>
                <a:cs typeface="Arial MT"/>
              </a:rPr>
              <a:t>2008</a:t>
            </a:r>
            <a:r>
              <a:rPr dirty="0" sz="1200" spc="11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2009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2010</a:t>
            </a:r>
            <a:r>
              <a:rPr dirty="0" sz="1200" spc="14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2011</a:t>
            </a:r>
            <a:r>
              <a:rPr dirty="0" sz="1200" spc="13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2012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2013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2014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2015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2016</a:t>
            </a:r>
            <a:r>
              <a:rPr dirty="0" sz="1200" spc="12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2017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 spc="-20">
                <a:latin typeface="Arial MT"/>
                <a:cs typeface="Arial MT"/>
              </a:rPr>
              <a:t>2018</a:t>
            </a:r>
            <a:endParaRPr sz="1200">
              <a:latin typeface="Arial MT"/>
              <a:cs typeface="Arial MT"/>
            </a:endParaRPr>
          </a:p>
          <a:p>
            <a:pPr algn="r" marR="30480">
              <a:lnSpc>
                <a:spcPct val="100000"/>
              </a:lnSpc>
              <a:spcBef>
                <a:spcPts val="300"/>
              </a:spcBef>
              <a:tabLst>
                <a:tab pos="1277620" algn="l"/>
                <a:tab pos="2405380" algn="l"/>
                <a:tab pos="3252470" algn="l"/>
                <a:tab pos="4202430" algn="l"/>
              </a:tabLst>
            </a:pPr>
            <a:r>
              <a:rPr dirty="0" sz="1200" spc="-20">
                <a:latin typeface="Arial MT"/>
                <a:cs typeface="Arial MT"/>
              </a:rPr>
              <a:t>Total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revenue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Automotive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Energy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Services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Leasing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3" name="object 83" descr=""/>
          <p:cNvSpPr/>
          <p:nvPr/>
        </p:nvSpPr>
        <p:spPr>
          <a:xfrm>
            <a:off x="7293102" y="5033009"/>
            <a:ext cx="219075" cy="0"/>
          </a:xfrm>
          <a:custGeom>
            <a:avLst/>
            <a:gdLst/>
            <a:ahLst/>
            <a:cxnLst/>
            <a:rect l="l" t="t" r="r" b="b"/>
            <a:pathLst>
              <a:path w="219075" h="0">
                <a:moveTo>
                  <a:pt x="0" y="0"/>
                </a:moveTo>
                <a:lnTo>
                  <a:pt x="219075" y="0"/>
                </a:lnTo>
              </a:path>
            </a:pathLst>
          </a:custGeom>
          <a:ln w="19812">
            <a:solidFill>
              <a:srgbClr val="619D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/>
          <p:nvPr/>
        </p:nvSpPr>
        <p:spPr>
          <a:xfrm>
            <a:off x="6567678" y="5033009"/>
            <a:ext cx="219075" cy="0"/>
          </a:xfrm>
          <a:custGeom>
            <a:avLst/>
            <a:gdLst/>
            <a:ahLst/>
            <a:cxnLst/>
            <a:rect l="l" t="t" r="r" b="b"/>
            <a:pathLst>
              <a:path w="219075" h="0">
                <a:moveTo>
                  <a:pt x="0" y="0"/>
                </a:moveTo>
                <a:lnTo>
                  <a:pt x="219075" y="0"/>
                </a:lnTo>
              </a:path>
            </a:pathLst>
          </a:custGeom>
          <a:ln w="19812">
            <a:solidFill>
              <a:srgbClr val="4966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8038338" y="5033009"/>
            <a:ext cx="219075" cy="0"/>
          </a:xfrm>
          <a:custGeom>
            <a:avLst/>
            <a:gdLst/>
            <a:ahLst/>
            <a:cxnLst/>
            <a:rect l="l" t="t" r="r" b="b"/>
            <a:pathLst>
              <a:path w="219075" h="0">
                <a:moveTo>
                  <a:pt x="0" y="0"/>
                </a:moveTo>
                <a:lnTo>
                  <a:pt x="219075" y="0"/>
                </a:lnTo>
              </a:path>
            </a:pathLst>
          </a:custGeom>
          <a:ln w="19812">
            <a:solidFill>
              <a:srgbClr val="297E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8931402" y="5033009"/>
            <a:ext cx="219075" cy="0"/>
          </a:xfrm>
          <a:custGeom>
            <a:avLst/>
            <a:gdLst/>
            <a:ahLst/>
            <a:cxnLst/>
            <a:rect l="l" t="t" r="r" b="b"/>
            <a:pathLst>
              <a:path w="219075" h="0">
                <a:moveTo>
                  <a:pt x="0" y="0"/>
                </a:moveTo>
                <a:lnTo>
                  <a:pt x="219075" y="0"/>
                </a:lnTo>
              </a:path>
            </a:pathLst>
          </a:custGeom>
          <a:ln w="19812">
            <a:solidFill>
              <a:srgbClr val="7E8F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10199369" y="5033009"/>
            <a:ext cx="219075" cy="0"/>
          </a:xfrm>
          <a:custGeom>
            <a:avLst/>
            <a:gdLst/>
            <a:ahLst/>
            <a:cxnLst/>
            <a:rect l="l" t="t" r="r" b="b"/>
            <a:pathLst>
              <a:path w="219075" h="0">
                <a:moveTo>
                  <a:pt x="0" y="0"/>
                </a:moveTo>
                <a:lnTo>
                  <a:pt x="219075" y="0"/>
                </a:lnTo>
              </a:path>
            </a:pathLst>
          </a:custGeom>
          <a:ln w="19812">
            <a:solidFill>
              <a:srgbClr val="5AA1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11017757" y="5033009"/>
            <a:ext cx="219075" cy="0"/>
          </a:xfrm>
          <a:custGeom>
            <a:avLst/>
            <a:gdLst/>
            <a:ahLst/>
            <a:cxnLst/>
            <a:rect l="l" t="t" r="r" b="b"/>
            <a:pathLst>
              <a:path w="219075" h="0">
                <a:moveTo>
                  <a:pt x="0" y="0"/>
                </a:moveTo>
                <a:lnTo>
                  <a:pt x="219075" y="0"/>
                </a:lnTo>
              </a:path>
            </a:pathLst>
          </a:custGeom>
          <a:ln w="19812">
            <a:solidFill>
              <a:srgbClr val="9D9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 txBox="1"/>
          <p:nvPr/>
        </p:nvSpPr>
        <p:spPr>
          <a:xfrm>
            <a:off x="6825488" y="4931791"/>
            <a:ext cx="47218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7870" algn="l"/>
                <a:tab pos="1482725" algn="l"/>
                <a:tab pos="2376170" algn="l"/>
                <a:tab pos="3643629" algn="l"/>
                <a:tab pos="4462780" algn="l"/>
              </a:tabLst>
            </a:pPr>
            <a:r>
              <a:rPr dirty="0" sz="1200" spc="-10">
                <a:latin typeface="Arial MT"/>
                <a:cs typeface="Arial MT"/>
              </a:rPr>
              <a:t>Tesla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5">
                <a:latin typeface="Arial MT"/>
                <a:cs typeface="Arial MT"/>
              </a:rPr>
              <a:t>BMW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Daimler</a:t>
            </a:r>
            <a:r>
              <a:rPr dirty="0" sz="1200">
                <a:latin typeface="Arial MT"/>
                <a:cs typeface="Arial MT"/>
              </a:rPr>
              <a:t>	Jaguar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(Tata)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Toyota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5">
                <a:latin typeface="Arial MT"/>
                <a:cs typeface="Arial MT"/>
              </a:rPr>
              <a:t>GM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574649" y="216154"/>
            <a:ext cx="365315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C00000"/>
                </a:solidFill>
                <a:latin typeface="Arial"/>
                <a:cs typeface="Arial"/>
              </a:rPr>
              <a:t>TESLA’S</a:t>
            </a:r>
            <a:r>
              <a:rPr dirty="0" sz="1600" spc="-4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C00000"/>
                </a:solidFill>
                <a:latin typeface="Arial"/>
                <a:cs typeface="Arial"/>
              </a:rPr>
              <a:t>FINANCIAL</a:t>
            </a:r>
            <a:r>
              <a:rPr dirty="0" sz="1600" spc="-5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C00000"/>
                </a:solidFill>
                <a:latin typeface="Arial"/>
                <a:cs typeface="Arial"/>
              </a:rPr>
              <a:t>PERFORMANCE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1" name="object 91" descr=""/>
          <p:cNvSpPr/>
          <p:nvPr/>
        </p:nvSpPr>
        <p:spPr>
          <a:xfrm>
            <a:off x="2341626" y="2149601"/>
            <a:ext cx="0" cy="2499360"/>
          </a:xfrm>
          <a:custGeom>
            <a:avLst/>
            <a:gdLst/>
            <a:ahLst/>
            <a:cxnLst/>
            <a:rect l="l" t="t" r="r" b="b"/>
            <a:pathLst>
              <a:path w="0" h="2499360">
                <a:moveTo>
                  <a:pt x="0" y="0"/>
                </a:moveTo>
                <a:lnTo>
                  <a:pt x="0" y="2498852"/>
                </a:lnTo>
              </a:path>
            </a:pathLst>
          </a:custGeom>
          <a:ln w="19812">
            <a:solidFill>
              <a:srgbClr val="34477D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 txBox="1"/>
          <p:nvPr/>
        </p:nvSpPr>
        <p:spPr>
          <a:xfrm>
            <a:off x="2420492" y="2104390"/>
            <a:ext cx="53213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34477D"/>
                </a:solidFill>
                <a:latin typeface="Arial"/>
                <a:cs typeface="Arial"/>
              </a:rPr>
              <a:t>Year</a:t>
            </a:r>
            <a:r>
              <a:rPr dirty="0" sz="1200" spc="-55" b="1">
                <a:solidFill>
                  <a:srgbClr val="34477D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34477D"/>
                </a:solidFill>
                <a:latin typeface="Arial"/>
                <a:cs typeface="Arial"/>
              </a:rPr>
              <a:t>of Tesla’s IPO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14450" y="6466128"/>
            <a:ext cx="6172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Executive</a:t>
            </a:r>
            <a:endParaRPr sz="10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Summary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266823" y="6435306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 h="0">
                <a:moveTo>
                  <a:pt x="0" y="0"/>
                </a:moveTo>
                <a:lnTo>
                  <a:pt x="1195704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149469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5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462396" y="6466128"/>
            <a:ext cx="5746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Financial</a:t>
            </a:r>
            <a:endParaRPr sz="10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348466" y="6449364"/>
            <a:ext cx="2343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|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35">
                <a:latin typeface="Arial MT"/>
                <a:cs typeface="Arial MT"/>
              </a:rPr>
              <a:t>26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705986" y="6428956"/>
            <a:ext cx="1200150" cy="250190"/>
            <a:chOff x="3705986" y="6428956"/>
            <a:chExt cx="1200150" cy="250190"/>
          </a:xfrm>
        </p:grpSpPr>
        <p:sp>
          <p:nvSpPr>
            <p:cNvPr id="10" name="object 10" descr=""/>
            <p:cNvSpPr/>
            <p:nvPr/>
          </p:nvSpPr>
          <p:spPr>
            <a:xfrm>
              <a:off x="3705986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05986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200023" y="12700"/>
                  </a:lnTo>
                  <a:lnTo>
                    <a:pt x="1200023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594864" y="6466128"/>
            <a:ext cx="2088514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Market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1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872478" y="6466128"/>
            <a:ext cx="6451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Feasibility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803630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8299195" y="6466128"/>
            <a:ext cx="6762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Alternative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9479788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2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9723246" y="6466128"/>
            <a:ext cx="7156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Conclusion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598931" y="1126236"/>
            <a:ext cx="5497195" cy="368935"/>
          </a:xfrm>
          <a:custGeom>
            <a:avLst/>
            <a:gdLst/>
            <a:ahLst/>
            <a:cxnLst/>
            <a:rect l="l" t="t" r="r" b="b"/>
            <a:pathLst>
              <a:path w="5497195" h="368934">
                <a:moveTo>
                  <a:pt x="5497068" y="0"/>
                </a:moveTo>
                <a:lnTo>
                  <a:pt x="0" y="0"/>
                </a:lnTo>
                <a:lnTo>
                  <a:pt x="0" y="368808"/>
                </a:lnTo>
                <a:lnTo>
                  <a:pt x="5497068" y="368808"/>
                </a:lnTo>
                <a:lnTo>
                  <a:pt x="5497068" y="0"/>
                </a:lnTo>
                <a:close/>
              </a:path>
            </a:pathLst>
          </a:custGeom>
          <a:solidFill>
            <a:srgbClr val="C00000">
              <a:alpha val="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94537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 spc="-35"/>
              <a:t>Tesla’s</a:t>
            </a:r>
            <a:r>
              <a:rPr dirty="0" spc="-30"/>
              <a:t> </a:t>
            </a:r>
            <a:r>
              <a:rPr dirty="0"/>
              <a:t>success</a:t>
            </a:r>
            <a:r>
              <a:rPr dirty="0" spc="-70"/>
              <a:t> </a:t>
            </a:r>
            <a:r>
              <a:rPr dirty="0"/>
              <a:t>is</a:t>
            </a:r>
            <a:r>
              <a:rPr dirty="0" spc="-15"/>
              <a:t> </a:t>
            </a:r>
            <a:r>
              <a:rPr dirty="0"/>
              <a:t>based</a:t>
            </a:r>
            <a:r>
              <a:rPr dirty="0" spc="-40"/>
              <a:t> </a:t>
            </a:r>
            <a:r>
              <a:rPr dirty="0"/>
              <a:t>on</a:t>
            </a:r>
            <a:r>
              <a:rPr dirty="0" spc="-30"/>
              <a:t> </a:t>
            </a:r>
            <a:r>
              <a:rPr dirty="0"/>
              <a:t>its</a:t>
            </a:r>
            <a:r>
              <a:rPr dirty="0" spc="-15"/>
              <a:t> </a:t>
            </a:r>
            <a:r>
              <a:rPr dirty="0"/>
              <a:t>strong</a:t>
            </a:r>
            <a:r>
              <a:rPr dirty="0" spc="-50"/>
              <a:t> </a:t>
            </a:r>
            <a:r>
              <a:rPr dirty="0"/>
              <a:t>brand</a:t>
            </a:r>
            <a:r>
              <a:rPr dirty="0" spc="-35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/>
              <a:t>consumer</a:t>
            </a:r>
            <a:r>
              <a:rPr dirty="0" spc="-60"/>
              <a:t> </a:t>
            </a:r>
            <a:r>
              <a:rPr dirty="0"/>
              <a:t>satisfaction</a:t>
            </a:r>
            <a:r>
              <a:rPr dirty="0" spc="-55"/>
              <a:t> </a:t>
            </a:r>
            <a:r>
              <a:rPr dirty="0"/>
              <a:t>as</a:t>
            </a:r>
            <a:r>
              <a:rPr dirty="0" spc="-30"/>
              <a:t> </a:t>
            </a:r>
            <a:r>
              <a:rPr dirty="0"/>
              <a:t>well</a:t>
            </a:r>
            <a:r>
              <a:rPr dirty="0" spc="-15"/>
              <a:t> </a:t>
            </a:r>
            <a:r>
              <a:rPr dirty="0"/>
              <a:t>as</a:t>
            </a:r>
            <a:r>
              <a:rPr dirty="0" spc="-40"/>
              <a:t> </a:t>
            </a:r>
            <a:r>
              <a:rPr dirty="0" spc="-25"/>
              <a:t>its</a:t>
            </a:r>
          </a:p>
          <a:p>
            <a:pPr marL="12700">
              <a:lnSpc>
                <a:spcPts val="2280"/>
              </a:lnSpc>
            </a:pPr>
            <a:r>
              <a:rPr dirty="0"/>
              <a:t>ability</a:t>
            </a:r>
            <a:r>
              <a:rPr dirty="0" spc="-10"/>
              <a:t> </a:t>
            </a:r>
            <a:r>
              <a:rPr dirty="0"/>
              <a:t>to</a:t>
            </a:r>
            <a:r>
              <a:rPr dirty="0" spc="-30"/>
              <a:t> </a:t>
            </a:r>
            <a:r>
              <a:rPr dirty="0"/>
              <a:t>produce</a:t>
            </a:r>
            <a:r>
              <a:rPr dirty="0" spc="-50"/>
              <a:t> </a:t>
            </a:r>
            <a:r>
              <a:rPr dirty="0"/>
              <a:t>technologically</a:t>
            </a:r>
            <a:r>
              <a:rPr dirty="0" spc="-30"/>
              <a:t> </a:t>
            </a:r>
            <a:r>
              <a:rPr dirty="0"/>
              <a:t>dominant</a:t>
            </a:r>
            <a:r>
              <a:rPr dirty="0" spc="-40"/>
              <a:t> </a:t>
            </a:r>
            <a:r>
              <a:rPr dirty="0"/>
              <a:t>cars</a:t>
            </a:r>
            <a:r>
              <a:rPr dirty="0" spc="-30"/>
              <a:t> </a:t>
            </a:r>
            <a:r>
              <a:rPr dirty="0"/>
              <a:t>that</a:t>
            </a:r>
            <a:r>
              <a:rPr dirty="0" spc="-45"/>
              <a:t> </a:t>
            </a:r>
            <a:r>
              <a:rPr dirty="0"/>
              <a:t>beat</a:t>
            </a:r>
            <a:r>
              <a:rPr dirty="0" spc="-25"/>
              <a:t> </a:t>
            </a:r>
            <a:r>
              <a:rPr dirty="0"/>
              <a:t>every</a:t>
            </a:r>
            <a:r>
              <a:rPr dirty="0" spc="-20"/>
              <a:t> </a:t>
            </a:r>
            <a:r>
              <a:rPr dirty="0"/>
              <a:t>other</a:t>
            </a:r>
            <a:r>
              <a:rPr dirty="0" spc="-35"/>
              <a:t> </a:t>
            </a:r>
            <a:r>
              <a:rPr dirty="0"/>
              <a:t>BEV</a:t>
            </a:r>
            <a:r>
              <a:rPr dirty="0" spc="5"/>
              <a:t> </a:t>
            </a:r>
            <a:r>
              <a:rPr dirty="0"/>
              <a:t>on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25"/>
              <a:t> </a:t>
            </a:r>
            <a:r>
              <a:rPr dirty="0" spc="-10"/>
              <a:t>market</a:t>
            </a:r>
          </a:p>
        </p:txBody>
      </p:sp>
      <p:sp>
        <p:nvSpPr>
          <p:cNvPr id="22" name="object 22" descr=""/>
          <p:cNvSpPr txBox="1"/>
          <p:nvPr/>
        </p:nvSpPr>
        <p:spPr>
          <a:xfrm>
            <a:off x="574649" y="1333881"/>
            <a:ext cx="54241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83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Selling</a:t>
            </a:r>
            <a:r>
              <a:rPr dirty="0" u="sng" sz="14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more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BEVs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does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not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just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fill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demand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Tesla…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6195059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6183248" y="1315974"/>
            <a:ext cx="53746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latin typeface="Arial"/>
                <a:cs typeface="Arial"/>
              </a:rPr>
              <a:t>Tesla’s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vehicles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are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technically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dominant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BEV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segment…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183248" y="1565275"/>
            <a:ext cx="44780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All-</a:t>
            </a:r>
            <a:r>
              <a:rPr dirty="0" sz="1400">
                <a:latin typeface="Arial MT"/>
                <a:cs typeface="Arial MT"/>
              </a:rPr>
              <a:t>electric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range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miles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for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BEVs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US,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2018-</a:t>
            </a:r>
            <a:r>
              <a:rPr dirty="0" sz="1400" spc="-20">
                <a:latin typeface="Arial MT"/>
                <a:cs typeface="Arial MT"/>
              </a:rPr>
              <a:t>2019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7816405" y="1852993"/>
            <a:ext cx="3440429" cy="2145030"/>
            <a:chOff x="7816405" y="1852993"/>
            <a:chExt cx="3440429" cy="2145030"/>
          </a:xfrm>
        </p:grpSpPr>
        <p:sp>
          <p:nvSpPr>
            <p:cNvPr id="27" name="object 27" descr=""/>
            <p:cNvSpPr/>
            <p:nvPr/>
          </p:nvSpPr>
          <p:spPr>
            <a:xfrm>
              <a:off x="7821168" y="1917204"/>
              <a:ext cx="3435350" cy="681355"/>
            </a:xfrm>
            <a:custGeom>
              <a:avLst/>
              <a:gdLst/>
              <a:ahLst/>
              <a:cxnLst/>
              <a:rect l="l" t="t" r="r" b="b"/>
              <a:pathLst>
                <a:path w="3435350" h="681355">
                  <a:moveTo>
                    <a:pt x="3025140" y="533400"/>
                  </a:moveTo>
                  <a:lnTo>
                    <a:pt x="0" y="533400"/>
                  </a:lnTo>
                  <a:lnTo>
                    <a:pt x="0" y="681215"/>
                  </a:lnTo>
                  <a:lnTo>
                    <a:pt x="3025140" y="681215"/>
                  </a:lnTo>
                  <a:lnTo>
                    <a:pt x="3025140" y="533400"/>
                  </a:lnTo>
                  <a:close/>
                </a:path>
                <a:path w="3435350" h="681355">
                  <a:moveTo>
                    <a:pt x="3179064" y="266700"/>
                  </a:moveTo>
                  <a:lnTo>
                    <a:pt x="0" y="266700"/>
                  </a:lnTo>
                  <a:lnTo>
                    <a:pt x="0" y="414515"/>
                  </a:lnTo>
                  <a:lnTo>
                    <a:pt x="3179064" y="414515"/>
                  </a:lnTo>
                  <a:lnTo>
                    <a:pt x="3179064" y="266700"/>
                  </a:lnTo>
                  <a:close/>
                </a:path>
                <a:path w="3435350" h="681355">
                  <a:moveTo>
                    <a:pt x="3435096" y="0"/>
                  </a:moveTo>
                  <a:lnTo>
                    <a:pt x="0" y="0"/>
                  </a:lnTo>
                  <a:lnTo>
                    <a:pt x="0" y="147815"/>
                  </a:lnTo>
                  <a:lnTo>
                    <a:pt x="3435096" y="147815"/>
                  </a:lnTo>
                  <a:lnTo>
                    <a:pt x="3435096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821168" y="2717291"/>
              <a:ext cx="2646045" cy="1216660"/>
            </a:xfrm>
            <a:custGeom>
              <a:avLst/>
              <a:gdLst/>
              <a:ahLst/>
              <a:cxnLst/>
              <a:rect l="l" t="t" r="r" b="b"/>
              <a:pathLst>
                <a:path w="2646045" h="1216660">
                  <a:moveTo>
                    <a:pt x="1272540" y="1068324"/>
                  </a:moveTo>
                  <a:lnTo>
                    <a:pt x="0" y="1068324"/>
                  </a:lnTo>
                  <a:lnTo>
                    <a:pt x="0" y="1216152"/>
                  </a:lnTo>
                  <a:lnTo>
                    <a:pt x="1272540" y="1216152"/>
                  </a:lnTo>
                  <a:lnTo>
                    <a:pt x="1272540" y="1068324"/>
                  </a:lnTo>
                  <a:close/>
                </a:path>
                <a:path w="2646045" h="1216660">
                  <a:moveTo>
                    <a:pt x="1281684" y="800100"/>
                  </a:moveTo>
                  <a:lnTo>
                    <a:pt x="0" y="800100"/>
                  </a:lnTo>
                  <a:lnTo>
                    <a:pt x="0" y="949452"/>
                  </a:lnTo>
                  <a:lnTo>
                    <a:pt x="1281684" y="949452"/>
                  </a:lnTo>
                  <a:lnTo>
                    <a:pt x="1281684" y="800100"/>
                  </a:lnTo>
                  <a:close/>
                </a:path>
                <a:path w="2646045" h="1216660">
                  <a:moveTo>
                    <a:pt x="1539240" y="533400"/>
                  </a:moveTo>
                  <a:lnTo>
                    <a:pt x="0" y="533400"/>
                  </a:lnTo>
                  <a:lnTo>
                    <a:pt x="0" y="682752"/>
                  </a:lnTo>
                  <a:lnTo>
                    <a:pt x="1539240" y="682752"/>
                  </a:lnTo>
                  <a:lnTo>
                    <a:pt x="1539240" y="533400"/>
                  </a:lnTo>
                  <a:close/>
                </a:path>
                <a:path w="2646045" h="1216660">
                  <a:moveTo>
                    <a:pt x="2441448" y="266700"/>
                  </a:moveTo>
                  <a:lnTo>
                    <a:pt x="0" y="266700"/>
                  </a:lnTo>
                  <a:lnTo>
                    <a:pt x="0" y="414528"/>
                  </a:lnTo>
                  <a:lnTo>
                    <a:pt x="2441448" y="414528"/>
                  </a:lnTo>
                  <a:lnTo>
                    <a:pt x="2441448" y="266700"/>
                  </a:lnTo>
                  <a:close/>
                </a:path>
                <a:path w="2646045" h="1216660">
                  <a:moveTo>
                    <a:pt x="2645664" y="0"/>
                  </a:moveTo>
                  <a:lnTo>
                    <a:pt x="0" y="0"/>
                  </a:lnTo>
                  <a:lnTo>
                    <a:pt x="0" y="147828"/>
                  </a:lnTo>
                  <a:lnTo>
                    <a:pt x="2645664" y="147828"/>
                  </a:lnTo>
                  <a:lnTo>
                    <a:pt x="264566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821168" y="1857755"/>
              <a:ext cx="0" cy="2135505"/>
            </a:xfrm>
            <a:custGeom>
              <a:avLst/>
              <a:gdLst/>
              <a:ahLst/>
              <a:cxnLst/>
              <a:rect l="l" t="t" r="r" b="b"/>
              <a:pathLst>
                <a:path w="0" h="2135504">
                  <a:moveTo>
                    <a:pt x="0" y="0"/>
                  </a:moveTo>
                  <a:lnTo>
                    <a:pt x="0" y="21351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7825740" y="1792985"/>
            <a:ext cx="3770629" cy="559435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3478529">
              <a:lnSpc>
                <a:spcPct val="100000"/>
              </a:lnSpc>
              <a:spcBef>
                <a:spcPts val="760"/>
              </a:spcBef>
            </a:pPr>
            <a:r>
              <a:rPr dirty="0" sz="1200" spc="-25" b="1">
                <a:latin typeface="Arial"/>
                <a:cs typeface="Arial"/>
              </a:rPr>
              <a:t>335</a:t>
            </a:r>
            <a:endParaRPr sz="1200">
              <a:latin typeface="Arial"/>
              <a:cs typeface="Arial"/>
            </a:endParaRPr>
          </a:p>
          <a:p>
            <a:pPr marL="3222625">
              <a:lnSpc>
                <a:spcPct val="100000"/>
              </a:lnSpc>
              <a:spcBef>
                <a:spcPts val="665"/>
              </a:spcBef>
            </a:pPr>
            <a:r>
              <a:rPr dirty="0" sz="1200" spc="-25" b="1">
                <a:latin typeface="Arial"/>
                <a:cs typeface="Arial"/>
              </a:rPr>
              <a:t>310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0881741" y="241071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latin typeface="Arial"/>
                <a:cs typeface="Arial"/>
              </a:rPr>
              <a:t>295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0502900" y="2677795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258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0297159" y="2944748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238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9394952" y="3211829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150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9128252" y="3395435"/>
            <a:ext cx="291465" cy="55880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755"/>
              </a:spcBef>
            </a:pPr>
            <a:r>
              <a:rPr dirty="0" sz="1200" spc="-25">
                <a:latin typeface="Arial MT"/>
                <a:cs typeface="Arial MT"/>
              </a:rPr>
              <a:t>125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1200" spc="-25">
                <a:latin typeface="Arial MT"/>
                <a:cs typeface="Arial MT"/>
              </a:rPr>
              <a:t>124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210300" y="1799807"/>
            <a:ext cx="1606550" cy="825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95885" marR="88900">
              <a:lnSpc>
                <a:spcPct val="145900"/>
              </a:lnSpc>
              <a:spcBef>
                <a:spcPts val="95"/>
              </a:spcBef>
            </a:pPr>
            <a:r>
              <a:rPr dirty="0" sz="1200" spc="-10" b="1">
                <a:latin typeface="Arial"/>
                <a:cs typeface="Arial"/>
              </a:rPr>
              <a:t>Tesla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Model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100D </a:t>
            </a:r>
            <a:r>
              <a:rPr dirty="0" sz="1200" spc="-10" b="1">
                <a:latin typeface="Arial"/>
                <a:cs typeface="Arial"/>
              </a:rPr>
              <a:t>Tesla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Model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3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LR* </a:t>
            </a:r>
            <a:r>
              <a:rPr dirty="0" sz="1200" spc="-10" b="1">
                <a:latin typeface="Arial"/>
                <a:cs typeface="Arial"/>
              </a:rPr>
              <a:t>Tesla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Model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X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100D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133338" y="3752215"/>
            <a:ext cx="1598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Hyundai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IONIQ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Electric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212840" y="2598165"/>
            <a:ext cx="1520190" cy="109537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algn="r" marR="5715">
              <a:lnSpc>
                <a:spcPct val="100000"/>
              </a:lnSpc>
              <a:spcBef>
                <a:spcPts val="770"/>
              </a:spcBef>
            </a:pPr>
            <a:r>
              <a:rPr dirty="0" sz="1200">
                <a:latin typeface="Arial MT"/>
                <a:cs typeface="Arial MT"/>
              </a:rPr>
              <a:t>Hyundai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Kona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Electric</a:t>
            </a:r>
            <a:endParaRPr sz="1200">
              <a:latin typeface="Arial MT"/>
              <a:cs typeface="Arial MT"/>
            </a:endParaRPr>
          </a:p>
          <a:p>
            <a:pPr algn="r" marL="238125" marR="5080" indent="313690">
              <a:lnSpc>
                <a:spcPct val="145800"/>
              </a:lnSpc>
              <a:spcBef>
                <a:spcPts val="15"/>
              </a:spcBef>
            </a:pPr>
            <a:r>
              <a:rPr dirty="0" sz="1200">
                <a:latin typeface="Arial MT"/>
                <a:cs typeface="Arial MT"/>
              </a:rPr>
              <a:t>Chevrolet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Bolt </a:t>
            </a:r>
            <a:r>
              <a:rPr dirty="0" sz="1200">
                <a:latin typeface="Arial MT"/>
                <a:cs typeface="Arial MT"/>
              </a:rPr>
              <a:t>Nissan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LEAF </a:t>
            </a:r>
            <a:r>
              <a:rPr dirty="0" sz="1200" spc="-10">
                <a:latin typeface="Arial MT"/>
                <a:cs typeface="Arial MT"/>
              </a:rPr>
              <a:t>Volkswagen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e-</a:t>
            </a:r>
            <a:r>
              <a:rPr dirty="0" sz="1200" spc="-20">
                <a:latin typeface="Arial MT"/>
                <a:cs typeface="Arial MT"/>
              </a:rPr>
              <a:t>Golf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6190488" y="1840992"/>
            <a:ext cx="5425440" cy="2141220"/>
            <a:chOff x="6190488" y="1840992"/>
            <a:chExt cx="5425440" cy="2141220"/>
          </a:xfrm>
        </p:grpSpPr>
        <p:sp>
          <p:nvSpPr>
            <p:cNvPr id="40" name="object 40" descr=""/>
            <p:cNvSpPr/>
            <p:nvPr/>
          </p:nvSpPr>
          <p:spPr>
            <a:xfrm>
              <a:off x="6200394" y="1850898"/>
              <a:ext cx="5405755" cy="788035"/>
            </a:xfrm>
            <a:custGeom>
              <a:avLst/>
              <a:gdLst/>
              <a:ahLst/>
              <a:cxnLst/>
              <a:rect l="l" t="t" r="r" b="b"/>
              <a:pathLst>
                <a:path w="5405755" h="788035">
                  <a:moveTo>
                    <a:pt x="0" y="787908"/>
                  </a:moveTo>
                  <a:lnTo>
                    <a:pt x="5405628" y="787908"/>
                  </a:lnTo>
                  <a:lnTo>
                    <a:pt x="5405628" y="0"/>
                  </a:lnTo>
                  <a:lnTo>
                    <a:pt x="0" y="0"/>
                  </a:lnTo>
                  <a:lnTo>
                    <a:pt x="0" y="787908"/>
                  </a:lnTo>
                  <a:close/>
                </a:path>
              </a:pathLst>
            </a:custGeom>
            <a:ln w="19812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9726167" y="2786888"/>
              <a:ext cx="1879600" cy="1195705"/>
            </a:xfrm>
            <a:custGeom>
              <a:avLst/>
              <a:gdLst/>
              <a:ahLst/>
              <a:cxnLst/>
              <a:rect l="l" t="t" r="r" b="b"/>
              <a:pathLst>
                <a:path w="1879600" h="1195704">
                  <a:moveTo>
                    <a:pt x="1763522" y="501903"/>
                  </a:moveTo>
                  <a:lnTo>
                    <a:pt x="115570" y="501903"/>
                  </a:lnTo>
                  <a:lnTo>
                    <a:pt x="70562" y="510978"/>
                  </a:lnTo>
                  <a:lnTo>
                    <a:pt x="33829" y="535733"/>
                  </a:lnTo>
                  <a:lnTo>
                    <a:pt x="9074" y="572466"/>
                  </a:lnTo>
                  <a:lnTo>
                    <a:pt x="0" y="617474"/>
                  </a:lnTo>
                  <a:lnTo>
                    <a:pt x="0" y="1079754"/>
                  </a:lnTo>
                  <a:lnTo>
                    <a:pt x="9074" y="1124761"/>
                  </a:lnTo>
                  <a:lnTo>
                    <a:pt x="33829" y="1161494"/>
                  </a:lnTo>
                  <a:lnTo>
                    <a:pt x="70562" y="1186249"/>
                  </a:lnTo>
                  <a:lnTo>
                    <a:pt x="115570" y="1195324"/>
                  </a:lnTo>
                  <a:lnTo>
                    <a:pt x="1763522" y="1195324"/>
                  </a:lnTo>
                  <a:lnTo>
                    <a:pt x="1808529" y="1186249"/>
                  </a:lnTo>
                  <a:lnTo>
                    <a:pt x="1845262" y="1161494"/>
                  </a:lnTo>
                  <a:lnTo>
                    <a:pt x="1870017" y="1124761"/>
                  </a:lnTo>
                  <a:lnTo>
                    <a:pt x="1879091" y="1079754"/>
                  </a:lnTo>
                  <a:lnTo>
                    <a:pt x="1879091" y="617474"/>
                  </a:lnTo>
                  <a:lnTo>
                    <a:pt x="1870017" y="572466"/>
                  </a:lnTo>
                  <a:lnTo>
                    <a:pt x="1845262" y="535733"/>
                  </a:lnTo>
                  <a:lnTo>
                    <a:pt x="1808529" y="510978"/>
                  </a:lnTo>
                  <a:lnTo>
                    <a:pt x="1763522" y="501903"/>
                  </a:lnTo>
                  <a:close/>
                </a:path>
                <a:path w="1879600" h="1195704">
                  <a:moveTo>
                    <a:pt x="1224533" y="0"/>
                  </a:moveTo>
                  <a:lnTo>
                    <a:pt x="1096136" y="501903"/>
                  </a:lnTo>
                  <a:lnTo>
                    <a:pt x="1565909" y="501903"/>
                  </a:lnTo>
                  <a:lnTo>
                    <a:pt x="1224533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574649" y="2887726"/>
            <a:ext cx="54241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83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…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it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creates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demand,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reflected</a:t>
            </a:r>
            <a:r>
              <a:rPr dirty="0" u="sng" sz="1400" spc="-6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Tesla’s</a:t>
            </a:r>
            <a:r>
              <a:rPr dirty="0" u="sng" sz="1400" spc="-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ad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spending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per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car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574649" y="3119120"/>
            <a:ext cx="48882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Advertising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spending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per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sold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US,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USD,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915416" y="2244597"/>
            <a:ext cx="2018664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1905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#1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customer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satisfaction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all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car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brands,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according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to </a:t>
            </a:r>
            <a:r>
              <a:rPr dirty="0" sz="1200">
                <a:latin typeface="Arial MT"/>
                <a:cs typeface="Arial MT"/>
              </a:rPr>
              <a:t>Consumer</a:t>
            </a:r>
            <a:r>
              <a:rPr dirty="0" sz="1200" spc="-7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Reports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5" name="object 4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2286" y="1642903"/>
            <a:ext cx="1781535" cy="574485"/>
          </a:xfrm>
          <a:prstGeom prst="rect">
            <a:avLst/>
          </a:prstGeom>
        </p:spPr>
      </p:pic>
      <p:sp>
        <p:nvSpPr>
          <p:cNvPr id="46" name="object 46" descr=""/>
          <p:cNvSpPr txBox="1"/>
          <p:nvPr/>
        </p:nvSpPr>
        <p:spPr>
          <a:xfrm>
            <a:off x="3362325" y="2244597"/>
            <a:ext cx="252031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4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5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Tesla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customers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buy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or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lease </a:t>
            </a:r>
            <a:r>
              <a:rPr dirty="0" sz="1200">
                <a:latin typeface="Arial MT"/>
                <a:cs typeface="Arial MT"/>
              </a:rPr>
              <a:t>another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Tesla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when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they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return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to </a:t>
            </a:r>
            <a:r>
              <a:rPr dirty="0" sz="1200">
                <a:latin typeface="Arial MT"/>
                <a:cs typeface="Arial MT"/>
              </a:rPr>
              <a:t>market,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according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Experian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1493519" y="3948684"/>
            <a:ext cx="248920" cy="140335"/>
          </a:xfrm>
          <a:custGeom>
            <a:avLst/>
            <a:gdLst/>
            <a:ahLst/>
            <a:cxnLst/>
            <a:rect l="l" t="t" r="r" b="b"/>
            <a:pathLst>
              <a:path w="248919" h="140335">
                <a:moveTo>
                  <a:pt x="248412" y="0"/>
                </a:moveTo>
                <a:lnTo>
                  <a:pt x="0" y="0"/>
                </a:lnTo>
                <a:lnTo>
                  <a:pt x="0" y="140208"/>
                </a:lnTo>
                <a:lnTo>
                  <a:pt x="248412" y="140208"/>
                </a:lnTo>
                <a:lnTo>
                  <a:pt x="24841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1493519" y="4201667"/>
            <a:ext cx="401320" cy="140335"/>
          </a:xfrm>
          <a:custGeom>
            <a:avLst/>
            <a:gdLst/>
            <a:ahLst/>
            <a:cxnLst/>
            <a:rect l="l" t="t" r="r" b="b"/>
            <a:pathLst>
              <a:path w="401319" h="140335">
                <a:moveTo>
                  <a:pt x="400812" y="0"/>
                </a:moveTo>
                <a:lnTo>
                  <a:pt x="0" y="0"/>
                </a:lnTo>
                <a:lnTo>
                  <a:pt x="0" y="140207"/>
                </a:lnTo>
                <a:lnTo>
                  <a:pt x="400812" y="140207"/>
                </a:lnTo>
                <a:lnTo>
                  <a:pt x="40081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1493519" y="4454652"/>
            <a:ext cx="411480" cy="140335"/>
          </a:xfrm>
          <a:custGeom>
            <a:avLst/>
            <a:gdLst/>
            <a:ahLst/>
            <a:cxnLst/>
            <a:rect l="l" t="t" r="r" b="b"/>
            <a:pathLst>
              <a:path w="411480" h="140335">
                <a:moveTo>
                  <a:pt x="411480" y="0"/>
                </a:moveTo>
                <a:lnTo>
                  <a:pt x="0" y="0"/>
                </a:lnTo>
                <a:lnTo>
                  <a:pt x="0" y="140208"/>
                </a:lnTo>
                <a:lnTo>
                  <a:pt x="411480" y="140208"/>
                </a:lnTo>
                <a:lnTo>
                  <a:pt x="41148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1493519" y="4706111"/>
            <a:ext cx="1856739" cy="140335"/>
          </a:xfrm>
          <a:custGeom>
            <a:avLst/>
            <a:gdLst/>
            <a:ahLst/>
            <a:cxnLst/>
            <a:rect l="l" t="t" r="r" b="b"/>
            <a:pathLst>
              <a:path w="1856739" h="140335">
                <a:moveTo>
                  <a:pt x="1856232" y="0"/>
                </a:moveTo>
                <a:lnTo>
                  <a:pt x="0" y="0"/>
                </a:lnTo>
                <a:lnTo>
                  <a:pt x="0" y="140207"/>
                </a:lnTo>
                <a:lnTo>
                  <a:pt x="1856232" y="140207"/>
                </a:lnTo>
                <a:lnTo>
                  <a:pt x="185623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1493519" y="4959096"/>
            <a:ext cx="1877695" cy="140335"/>
          </a:xfrm>
          <a:custGeom>
            <a:avLst/>
            <a:gdLst/>
            <a:ahLst/>
            <a:cxnLst/>
            <a:rect l="l" t="t" r="r" b="b"/>
            <a:pathLst>
              <a:path w="1877695" h="140335">
                <a:moveTo>
                  <a:pt x="1877568" y="0"/>
                </a:moveTo>
                <a:lnTo>
                  <a:pt x="0" y="0"/>
                </a:lnTo>
                <a:lnTo>
                  <a:pt x="0" y="140207"/>
                </a:lnTo>
                <a:lnTo>
                  <a:pt x="1877568" y="140207"/>
                </a:lnTo>
                <a:lnTo>
                  <a:pt x="187756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1493519" y="5212079"/>
            <a:ext cx="2444750" cy="140335"/>
          </a:xfrm>
          <a:custGeom>
            <a:avLst/>
            <a:gdLst/>
            <a:ahLst/>
            <a:cxnLst/>
            <a:rect l="l" t="t" r="r" b="b"/>
            <a:pathLst>
              <a:path w="2444750" h="140335">
                <a:moveTo>
                  <a:pt x="2444496" y="0"/>
                </a:moveTo>
                <a:lnTo>
                  <a:pt x="0" y="0"/>
                </a:lnTo>
                <a:lnTo>
                  <a:pt x="0" y="140208"/>
                </a:lnTo>
                <a:lnTo>
                  <a:pt x="2444496" y="140208"/>
                </a:lnTo>
                <a:lnTo>
                  <a:pt x="2444496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1493519" y="5465064"/>
            <a:ext cx="3862070" cy="140335"/>
          </a:xfrm>
          <a:custGeom>
            <a:avLst/>
            <a:gdLst/>
            <a:ahLst/>
            <a:cxnLst/>
            <a:rect l="l" t="t" r="r" b="b"/>
            <a:pathLst>
              <a:path w="3862070" h="140335">
                <a:moveTo>
                  <a:pt x="3861816" y="0"/>
                </a:moveTo>
                <a:lnTo>
                  <a:pt x="0" y="0"/>
                </a:lnTo>
                <a:lnTo>
                  <a:pt x="0" y="140208"/>
                </a:lnTo>
                <a:lnTo>
                  <a:pt x="3861816" y="140208"/>
                </a:lnTo>
                <a:lnTo>
                  <a:pt x="3861816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4" name="object 54" descr=""/>
          <p:cNvGrpSpPr/>
          <p:nvPr/>
        </p:nvGrpSpPr>
        <p:grpSpPr>
          <a:xfrm>
            <a:off x="1493519" y="5666232"/>
            <a:ext cx="4032885" cy="242570"/>
            <a:chOff x="1493519" y="5666232"/>
            <a:chExt cx="4032885" cy="242570"/>
          </a:xfrm>
        </p:grpSpPr>
        <p:sp>
          <p:nvSpPr>
            <p:cNvPr id="55" name="object 55" descr=""/>
            <p:cNvSpPr/>
            <p:nvPr/>
          </p:nvSpPr>
          <p:spPr>
            <a:xfrm>
              <a:off x="1493519" y="5716524"/>
              <a:ext cx="4032885" cy="140335"/>
            </a:xfrm>
            <a:custGeom>
              <a:avLst/>
              <a:gdLst/>
              <a:ahLst/>
              <a:cxnLst/>
              <a:rect l="l" t="t" r="r" b="b"/>
              <a:pathLst>
                <a:path w="4032885" h="140335">
                  <a:moveTo>
                    <a:pt x="4032504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4032504" y="140207"/>
                  </a:lnTo>
                  <a:lnTo>
                    <a:pt x="403250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5148" y="5666232"/>
              <a:ext cx="129539" cy="242315"/>
            </a:xfrm>
            <a:prstGeom prst="rect">
              <a:avLst/>
            </a:prstGeom>
          </p:spPr>
        </p:pic>
      </p:grpSp>
      <p:sp>
        <p:nvSpPr>
          <p:cNvPr id="57" name="object 57" descr=""/>
          <p:cNvSpPr txBox="1"/>
          <p:nvPr/>
        </p:nvSpPr>
        <p:spPr>
          <a:xfrm>
            <a:off x="1774951" y="3905757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161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927098" y="4088127"/>
            <a:ext cx="293370" cy="531495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1200" spc="-25">
                <a:latin typeface="Arial MT"/>
                <a:cs typeface="Arial MT"/>
              </a:rPr>
              <a:t>260</a:t>
            </a:r>
            <a:endParaRPr sz="1200">
              <a:latin typeface="Arial MT"/>
              <a:cs typeface="Arial MT"/>
            </a:endParaRPr>
          </a:p>
          <a:p>
            <a:pPr marL="24130">
              <a:lnSpc>
                <a:spcPct val="100000"/>
              </a:lnSpc>
              <a:spcBef>
                <a:spcPts val="550"/>
              </a:spcBef>
            </a:pPr>
            <a:r>
              <a:rPr dirty="0" sz="1200" spc="-25">
                <a:latin typeface="Arial MT"/>
                <a:cs typeface="Arial MT"/>
              </a:rPr>
              <a:t>267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819403" y="3910965"/>
            <a:ext cx="127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 MT"/>
                <a:cs typeface="Arial MT"/>
              </a:rPr>
              <a:t>P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565505" y="4922266"/>
            <a:ext cx="3917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Volks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819403" y="5174741"/>
            <a:ext cx="1441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 MT"/>
                <a:cs typeface="Arial MT"/>
              </a:rPr>
              <a:t>G</a:t>
            </a:r>
            <a:endParaRPr sz="1200">
              <a:latin typeface="Arial MT"/>
              <a:cs typeface="Arial MT"/>
            </a:endParaRPr>
          </a:p>
        </p:txBody>
      </p:sp>
      <p:graphicFrame>
        <p:nvGraphicFramePr>
          <p:cNvPr id="62" name="object 62" descr=""/>
          <p:cNvGraphicFramePr>
            <a:graphicFrameLocks noGrp="1"/>
          </p:cNvGraphicFramePr>
          <p:nvPr/>
        </p:nvGraphicFramePr>
        <p:xfrm>
          <a:off x="925067" y="3378708"/>
          <a:ext cx="935990" cy="2523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8800"/>
                <a:gridCol w="281305"/>
              </a:tblGrid>
              <a:tr h="25400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200" spc="-20" b="1">
                          <a:latin typeface="Arial"/>
                          <a:cs typeface="Arial"/>
                        </a:rPr>
                        <a:t>Tesla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9845">
                    <a:lnL w="28575">
                      <a:solidFill>
                        <a:srgbClr val="C00000"/>
                      </a:solidFill>
                      <a:prstDash val="sysDash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C00000"/>
                      </a:solidFill>
                      <a:prstDash val="sysDash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200" spc="-50" b="1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685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ysDash"/>
                    </a:lnR>
                    <a:lnT w="28575">
                      <a:solidFill>
                        <a:srgbClr val="C00000"/>
                      </a:solidFill>
                      <a:prstDash val="sysDash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</a:tcPr>
                </a:tc>
              </a:tr>
              <a:tr h="2269490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Fiat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algn="just" marL="6350" marR="93345" indent="-8255">
                        <a:lnSpc>
                          <a:spcPct val="138000"/>
                        </a:lnSpc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orsche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Honda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Dodge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algn="just" marR="92710" indent="26670">
                        <a:lnSpc>
                          <a:spcPct val="138000"/>
                        </a:lnSpc>
                        <a:spcBef>
                          <a:spcPts val="1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Jaguar wagen enesis Lincoln Romeo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7939">
                    <a:lnR w="9525">
                      <a:solidFill>
                        <a:srgbClr val="C0C0C0"/>
                      </a:solidFill>
                      <a:prstDash val="solid"/>
                    </a:lnR>
                    <a:lnT w="28575">
                      <a:solidFill>
                        <a:srgbClr val="C0000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40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L w="9525">
                      <a:solidFill>
                        <a:srgbClr val="C0C0C0"/>
                      </a:solidFill>
                      <a:prstDash val="solid"/>
                    </a:lnL>
                    <a:lnT w="28575">
                      <a:solidFill>
                        <a:srgbClr val="C00000"/>
                      </a:solidFill>
                      <a:prstDash val="sysDash"/>
                    </a:lnT>
                  </a:tcPr>
                </a:tc>
              </a:tr>
            </a:tbl>
          </a:graphicData>
        </a:graphic>
      </p:graphicFrame>
      <p:sp>
        <p:nvSpPr>
          <p:cNvPr id="63" name="object 63" descr=""/>
          <p:cNvSpPr txBox="1"/>
          <p:nvPr/>
        </p:nvSpPr>
        <p:spPr>
          <a:xfrm>
            <a:off x="3384930" y="4590415"/>
            <a:ext cx="431165" cy="530225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1200" spc="-20">
                <a:latin typeface="Arial MT"/>
                <a:cs typeface="Arial MT"/>
              </a:rPr>
              <a:t>1,207</a:t>
            </a:r>
            <a:endParaRPr sz="1200">
              <a:latin typeface="Arial MT"/>
              <a:cs typeface="Arial MT"/>
            </a:endParaRPr>
          </a:p>
          <a:p>
            <a:pPr marL="34925">
              <a:lnSpc>
                <a:spcPct val="100000"/>
              </a:lnSpc>
              <a:spcBef>
                <a:spcPts val="545"/>
              </a:spcBef>
            </a:pPr>
            <a:r>
              <a:rPr dirty="0" sz="1200" spc="-20">
                <a:latin typeface="Arial MT"/>
                <a:cs typeface="Arial MT"/>
              </a:rPr>
              <a:t>1,221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3974084" y="5164963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1,590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5390134" y="5417311"/>
            <a:ext cx="3981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2,511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574649" y="5598587"/>
            <a:ext cx="5859145" cy="690880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740"/>
              </a:spcBef>
              <a:tabLst>
                <a:tab pos="4999355" algn="l"/>
              </a:tabLst>
            </a:pPr>
            <a:r>
              <a:rPr dirty="0" sz="1200" spc="-20">
                <a:latin typeface="Arial MT"/>
                <a:cs typeface="Arial MT"/>
              </a:rPr>
              <a:t>Alfa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baseline="4629" sz="1800" spc="-15">
                <a:latin typeface="Arial MT"/>
                <a:cs typeface="Arial MT"/>
              </a:rPr>
              <a:t>8,577</a:t>
            </a:r>
            <a:endParaRPr baseline="4629"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Tesla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Model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3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Long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Range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Bartlett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Consumer</a:t>
            </a:r>
            <a:r>
              <a:rPr dirty="0" sz="1000" spc="-35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Reports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InsideEVs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(2019a),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Smith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Experian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Statista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(2019b)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7" name="object 67" descr=""/>
          <p:cNvSpPr/>
          <p:nvPr/>
        </p:nvSpPr>
        <p:spPr>
          <a:xfrm>
            <a:off x="1911476" y="3523488"/>
            <a:ext cx="3896995" cy="622300"/>
          </a:xfrm>
          <a:custGeom>
            <a:avLst/>
            <a:gdLst/>
            <a:ahLst/>
            <a:cxnLst/>
            <a:rect l="l" t="t" r="r" b="b"/>
            <a:pathLst>
              <a:path w="3896995" h="622300">
                <a:moveTo>
                  <a:pt x="0" y="36829"/>
                </a:moveTo>
                <a:lnTo>
                  <a:pt x="383667" y="259080"/>
                </a:lnTo>
                <a:lnTo>
                  <a:pt x="383667" y="518160"/>
                </a:lnTo>
                <a:lnTo>
                  <a:pt x="391804" y="558516"/>
                </a:lnTo>
                <a:lnTo>
                  <a:pt x="414004" y="591454"/>
                </a:lnTo>
                <a:lnTo>
                  <a:pt x="446942" y="613654"/>
                </a:lnTo>
                <a:lnTo>
                  <a:pt x="487299" y="621792"/>
                </a:lnTo>
                <a:lnTo>
                  <a:pt x="3792855" y="621792"/>
                </a:lnTo>
                <a:lnTo>
                  <a:pt x="3833211" y="613654"/>
                </a:lnTo>
                <a:lnTo>
                  <a:pt x="3866149" y="591454"/>
                </a:lnTo>
                <a:lnTo>
                  <a:pt x="3888349" y="558516"/>
                </a:lnTo>
                <a:lnTo>
                  <a:pt x="3896487" y="518160"/>
                </a:lnTo>
                <a:lnTo>
                  <a:pt x="3896487" y="103631"/>
                </a:lnTo>
                <a:lnTo>
                  <a:pt x="383667" y="103631"/>
                </a:lnTo>
                <a:lnTo>
                  <a:pt x="0" y="36829"/>
                </a:lnTo>
                <a:close/>
              </a:path>
              <a:path w="3896995" h="622300">
                <a:moveTo>
                  <a:pt x="3792855" y="0"/>
                </a:moveTo>
                <a:lnTo>
                  <a:pt x="487299" y="0"/>
                </a:lnTo>
                <a:lnTo>
                  <a:pt x="446942" y="8137"/>
                </a:lnTo>
                <a:lnTo>
                  <a:pt x="414004" y="30337"/>
                </a:lnTo>
                <a:lnTo>
                  <a:pt x="391804" y="63275"/>
                </a:lnTo>
                <a:lnTo>
                  <a:pt x="383667" y="103631"/>
                </a:lnTo>
                <a:lnTo>
                  <a:pt x="3896487" y="103631"/>
                </a:lnTo>
                <a:lnTo>
                  <a:pt x="3888349" y="63275"/>
                </a:lnTo>
                <a:lnTo>
                  <a:pt x="3866149" y="30337"/>
                </a:lnTo>
                <a:lnTo>
                  <a:pt x="3833211" y="8137"/>
                </a:lnTo>
                <a:lnTo>
                  <a:pt x="3792855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2420873" y="3552825"/>
            <a:ext cx="3258185" cy="53784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 indent="168910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Without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spending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money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ads,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Tesla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received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325,000</a:t>
            </a:r>
            <a:r>
              <a:rPr dirty="0" sz="1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reservations</a:t>
            </a:r>
            <a:r>
              <a:rPr dirty="0" sz="1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less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week</a:t>
            </a:r>
            <a:r>
              <a:rPr dirty="0" sz="1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after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announcement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888496" y="1126997"/>
            <a:ext cx="5212080" cy="4780915"/>
            <a:chOff x="888496" y="1126997"/>
            <a:chExt cx="5212080" cy="4780915"/>
          </a:xfrm>
        </p:grpSpPr>
        <p:sp>
          <p:nvSpPr>
            <p:cNvPr id="70" name="object 70" descr=""/>
            <p:cNvSpPr/>
            <p:nvPr/>
          </p:nvSpPr>
          <p:spPr>
            <a:xfrm>
              <a:off x="6090666" y="1126997"/>
              <a:ext cx="0" cy="4780915"/>
            </a:xfrm>
            <a:custGeom>
              <a:avLst/>
              <a:gdLst/>
              <a:ahLst/>
              <a:cxnLst/>
              <a:rect l="l" t="t" r="r" b="b"/>
              <a:pathLst>
                <a:path w="0" h="4780915">
                  <a:moveTo>
                    <a:pt x="0" y="0"/>
                  </a:moveTo>
                  <a:lnTo>
                    <a:pt x="0" y="4780622"/>
                  </a:lnTo>
                </a:path>
              </a:pathLst>
            </a:custGeom>
            <a:ln w="19812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8496" y="1668779"/>
              <a:ext cx="2074155" cy="530351"/>
            </a:xfrm>
            <a:prstGeom prst="rect">
              <a:avLst/>
            </a:prstGeom>
          </p:spPr>
        </p:pic>
      </p:grpSp>
      <p:sp>
        <p:nvSpPr>
          <p:cNvPr id="72" name="object 72" descr=""/>
          <p:cNvSpPr txBox="1"/>
          <p:nvPr/>
        </p:nvSpPr>
        <p:spPr>
          <a:xfrm>
            <a:off x="574649" y="216154"/>
            <a:ext cx="410717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C00000"/>
                </a:solidFill>
                <a:latin typeface="Arial"/>
                <a:cs typeface="Arial"/>
              </a:rPr>
              <a:t>TESLA’S </a:t>
            </a:r>
            <a:r>
              <a:rPr dirty="0" sz="1600" b="1">
                <a:solidFill>
                  <a:srgbClr val="C00000"/>
                </a:solidFill>
                <a:latin typeface="Arial"/>
                <a:cs typeface="Arial"/>
              </a:rPr>
              <a:t>STRENGTHS</a:t>
            </a:r>
            <a:r>
              <a:rPr dirty="0" sz="1600" spc="-10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dirty="0" sz="1600" spc="-10" b="1">
                <a:solidFill>
                  <a:srgbClr val="C00000"/>
                </a:solidFill>
                <a:latin typeface="Arial"/>
                <a:cs typeface="Arial"/>
              </a:rPr>
              <a:t> CAPABILITIES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3" name="object 73" descr=""/>
          <p:cNvSpPr/>
          <p:nvPr/>
        </p:nvSpPr>
        <p:spPr>
          <a:xfrm>
            <a:off x="6196584" y="4273296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 txBox="1"/>
          <p:nvPr/>
        </p:nvSpPr>
        <p:spPr>
          <a:xfrm>
            <a:off x="6184138" y="4025646"/>
            <a:ext cx="52006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…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Tesla’s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Model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3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LR*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competitive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on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price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as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well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6182614" y="4274058"/>
            <a:ext cx="384682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BEVs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price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per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mile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range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USD,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2018-</a:t>
            </a:r>
            <a:r>
              <a:rPr dirty="0" sz="1400" spc="-20">
                <a:latin typeface="Arial MT"/>
                <a:cs typeface="Arial MT"/>
              </a:rPr>
              <a:t>2019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6" name="object 76" descr=""/>
          <p:cNvSpPr/>
          <p:nvPr/>
        </p:nvSpPr>
        <p:spPr>
          <a:xfrm>
            <a:off x="7821168" y="4893564"/>
            <a:ext cx="2217420" cy="147955"/>
          </a:xfrm>
          <a:custGeom>
            <a:avLst/>
            <a:gdLst/>
            <a:ahLst/>
            <a:cxnLst/>
            <a:rect l="l" t="t" r="r" b="b"/>
            <a:pathLst>
              <a:path w="2217420" h="147954">
                <a:moveTo>
                  <a:pt x="2217420" y="0"/>
                </a:moveTo>
                <a:lnTo>
                  <a:pt x="0" y="0"/>
                </a:lnTo>
                <a:lnTo>
                  <a:pt x="0" y="147828"/>
                </a:lnTo>
                <a:lnTo>
                  <a:pt x="2217420" y="147828"/>
                </a:lnTo>
                <a:lnTo>
                  <a:pt x="2217420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/>
          <p:nvPr/>
        </p:nvSpPr>
        <p:spPr>
          <a:xfrm>
            <a:off x="7821168" y="4625340"/>
            <a:ext cx="2162810" cy="149860"/>
          </a:xfrm>
          <a:custGeom>
            <a:avLst/>
            <a:gdLst/>
            <a:ahLst/>
            <a:cxnLst/>
            <a:rect l="l" t="t" r="r" b="b"/>
            <a:pathLst>
              <a:path w="2162809" h="149860">
                <a:moveTo>
                  <a:pt x="2162555" y="0"/>
                </a:moveTo>
                <a:lnTo>
                  <a:pt x="0" y="0"/>
                </a:lnTo>
                <a:lnTo>
                  <a:pt x="0" y="149352"/>
                </a:lnTo>
                <a:lnTo>
                  <a:pt x="2162555" y="149352"/>
                </a:lnTo>
                <a:lnTo>
                  <a:pt x="216255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7821168" y="5161788"/>
            <a:ext cx="2792095" cy="147955"/>
          </a:xfrm>
          <a:custGeom>
            <a:avLst/>
            <a:gdLst/>
            <a:ahLst/>
            <a:cxnLst/>
            <a:rect l="l" t="t" r="r" b="b"/>
            <a:pathLst>
              <a:path w="2792095" h="147954">
                <a:moveTo>
                  <a:pt x="2791967" y="0"/>
                </a:moveTo>
                <a:lnTo>
                  <a:pt x="0" y="0"/>
                </a:lnTo>
                <a:lnTo>
                  <a:pt x="0" y="147828"/>
                </a:lnTo>
                <a:lnTo>
                  <a:pt x="2791967" y="147828"/>
                </a:lnTo>
                <a:lnTo>
                  <a:pt x="2791967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/>
          <p:nvPr/>
        </p:nvSpPr>
        <p:spPr>
          <a:xfrm>
            <a:off x="7821168" y="5428488"/>
            <a:ext cx="3354704" cy="149860"/>
          </a:xfrm>
          <a:custGeom>
            <a:avLst/>
            <a:gdLst/>
            <a:ahLst/>
            <a:cxnLst/>
            <a:rect l="l" t="t" r="r" b="b"/>
            <a:pathLst>
              <a:path w="3354704" h="149860">
                <a:moveTo>
                  <a:pt x="3354324" y="0"/>
                </a:moveTo>
                <a:lnTo>
                  <a:pt x="0" y="0"/>
                </a:lnTo>
                <a:lnTo>
                  <a:pt x="0" y="149352"/>
                </a:lnTo>
                <a:lnTo>
                  <a:pt x="3354324" y="149352"/>
                </a:lnTo>
                <a:lnTo>
                  <a:pt x="3354324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/>
          <p:nvPr/>
        </p:nvSpPr>
        <p:spPr>
          <a:xfrm>
            <a:off x="7821168" y="5696711"/>
            <a:ext cx="3435350" cy="149860"/>
          </a:xfrm>
          <a:custGeom>
            <a:avLst/>
            <a:gdLst/>
            <a:ahLst/>
            <a:cxnLst/>
            <a:rect l="l" t="t" r="r" b="b"/>
            <a:pathLst>
              <a:path w="3435350" h="149860">
                <a:moveTo>
                  <a:pt x="3435096" y="0"/>
                </a:moveTo>
                <a:lnTo>
                  <a:pt x="0" y="0"/>
                </a:lnTo>
                <a:lnTo>
                  <a:pt x="0" y="149351"/>
                </a:lnTo>
                <a:lnTo>
                  <a:pt x="3435096" y="149351"/>
                </a:lnTo>
                <a:lnTo>
                  <a:pt x="3435096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 txBox="1"/>
          <p:nvPr/>
        </p:nvSpPr>
        <p:spPr>
          <a:xfrm>
            <a:off x="10649204" y="5122291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204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11209146" y="5390515"/>
            <a:ext cx="2825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245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11291696" y="5658408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251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6133338" y="5395341"/>
            <a:ext cx="1358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 MT"/>
                <a:cs typeface="Arial MT"/>
              </a:rPr>
              <a:t>H</a:t>
            </a:r>
            <a:endParaRPr sz="1200">
              <a:latin typeface="Arial MT"/>
              <a:cs typeface="Arial MT"/>
            </a:endParaRPr>
          </a:p>
        </p:txBody>
      </p:sp>
      <p:graphicFrame>
        <p:nvGraphicFramePr>
          <p:cNvPr id="85" name="object 85" descr=""/>
          <p:cNvGraphicFramePr>
            <a:graphicFrameLocks noGrp="1"/>
          </p:cNvGraphicFramePr>
          <p:nvPr/>
        </p:nvGraphicFramePr>
        <p:xfrm>
          <a:off x="6182867" y="4565903"/>
          <a:ext cx="4396740" cy="133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8139"/>
                <a:gridCol w="2672080"/>
              </a:tblGrid>
              <a:tr h="259715">
                <a:tc>
                  <a:txBody>
                    <a:bodyPr/>
                    <a:lstStyle/>
                    <a:p>
                      <a:pPr algn="r" marR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Chevrolet</a:t>
                      </a:r>
                      <a:r>
                        <a:rPr dirty="0" sz="12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Bolt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8735"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C00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81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158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3020">
                    <a:lnL w="952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C00000"/>
                      </a:solidFill>
                      <a:prstDash val="sysDash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r" marR="9334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Tesla</a:t>
                      </a:r>
                      <a:r>
                        <a:rPr dirty="0" sz="12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3</a:t>
                      </a:r>
                      <a:r>
                        <a:rPr dirty="0" sz="12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LR*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28575">
                      <a:solidFill>
                        <a:srgbClr val="C00000"/>
                      </a:solidFill>
                      <a:prstDash val="sysDash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C00000"/>
                      </a:solidFill>
                      <a:prstDash val="sysDash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422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25" b="1">
                          <a:latin typeface="Arial"/>
                          <a:cs typeface="Arial"/>
                        </a:rPr>
                        <a:t>162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ysDash"/>
                    </a:lnR>
                    <a:lnT w="28575">
                      <a:solidFill>
                        <a:srgbClr val="C00000"/>
                      </a:solidFill>
                      <a:prstDash val="sysDash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</a:tcPr>
                </a:tc>
              </a:tr>
              <a:tr h="805180">
                <a:tc>
                  <a:txBody>
                    <a:bodyPr/>
                    <a:lstStyle/>
                    <a:p>
                      <a:pPr algn="r" marR="9334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Nissan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LEAF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algn="r" marL="257810" marR="93980" indent="-195580">
                        <a:lnSpc>
                          <a:spcPts val="2110"/>
                        </a:lnSpc>
                        <a:spcBef>
                          <a:spcPts val="17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yundai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IONIQ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Electric Volkswagen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e-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Golf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275"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C0000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C00000"/>
                      </a:solidFill>
                      <a:prstDash val="sysDash"/>
                    </a:lnT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sp>
        <p:nvSpPr>
          <p:cNvPr id="86" name="object 86" descr=""/>
          <p:cNvSpPr txBox="1"/>
          <p:nvPr/>
        </p:nvSpPr>
        <p:spPr>
          <a:xfrm>
            <a:off x="9874377" y="3271265"/>
            <a:ext cx="1584325" cy="70231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algn="ctr" marL="12700" marR="5080">
              <a:lnSpc>
                <a:spcPts val="1300"/>
              </a:lnSpc>
              <a:spcBef>
                <a:spcPts val="26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Tesla’s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range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price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mile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dominance</a:t>
            </a:r>
            <a:r>
              <a:rPr dirty="0" sz="12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its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superior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battery</a:t>
            </a:r>
            <a:r>
              <a:rPr dirty="0" sz="12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technology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87" name="object 8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74298" y="4288282"/>
            <a:ext cx="1206119" cy="95681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14450" y="6466128"/>
            <a:ext cx="6172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Executive</a:t>
            </a:r>
            <a:endParaRPr sz="10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Summary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266823" y="6435306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 h="0">
                <a:moveTo>
                  <a:pt x="0" y="0"/>
                </a:moveTo>
                <a:lnTo>
                  <a:pt x="1195704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149469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5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462396" y="6466128"/>
            <a:ext cx="20548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22400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Financial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Feasibility</a:t>
            </a:r>
            <a:endParaRPr sz="10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348466" y="6449364"/>
            <a:ext cx="2343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|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35">
                <a:latin typeface="Arial MT"/>
                <a:cs typeface="Arial MT"/>
              </a:rPr>
              <a:t>27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705986" y="6428956"/>
            <a:ext cx="1200150" cy="250190"/>
            <a:chOff x="3705986" y="6428956"/>
            <a:chExt cx="1200150" cy="250190"/>
          </a:xfrm>
        </p:grpSpPr>
        <p:sp>
          <p:nvSpPr>
            <p:cNvPr id="10" name="object 10" descr=""/>
            <p:cNvSpPr/>
            <p:nvPr/>
          </p:nvSpPr>
          <p:spPr>
            <a:xfrm>
              <a:off x="3705986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05986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200023" y="12700"/>
                  </a:lnTo>
                  <a:lnTo>
                    <a:pt x="1200023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594864" y="6466128"/>
            <a:ext cx="2088514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Market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1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803630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8299195" y="6466128"/>
            <a:ext cx="213931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36370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Alternative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Conclusion</a:t>
            </a:r>
            <a:endParaRPr sz="100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9479788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2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6190297" y="3959161"/>
            <a:ext cx="5415280" cy="1745614"/>
            <a:chOff x="6190297" y="3959161"/>
            <a:chExt cx="5415280" cy="1745614"/>
          </a:xfrm>
        </p:grpSpPr>
        <p:sp>
          <p:nvSpPr>
            <p:cNvPr id="19" name="object 19" descr=""/>
            <p:cNvSpPr/>
            <p:nvPr/>
          </p:nvSpPr>
          <p:spPr>
            <a:xfrm>
              <a:off x="6237731" y="4253483"/>
              <a:ext cx="5295900" cy="370840"/>
            </a:xfrm>
            <a:custGeom>
              <a:avLst/>
              <a:gdLst/>
              <a:ahLst/>
              <a:cxnLst/>
              <a:rect l="l" t="t" r="r" b="b"/>
              <a:pathLst>
                <a:path w="5295900" h="370839">
                  <a:moveTo>
                    <a:pt x="5295900" y="0"/>
                  </a:moveTo>
                  <a:lnTo>
                    <a:pt x="0" y="0"/>
                  </a:lnTo>
                  <a:lnTo>
                    <a:pt x="0" y="370331"/>
                  </a:lnTo>
                  <a:lnTo>
                    <a:pt x="5295900" y="370331"/>
                  </a:lnTo>
                  <a:lnTo>
                    <a:pt x="5295900" y="0"/>
                  </a:lnTo>
                  <a:close/>
                </a:path>
              </a:pathLst>
            </a:custGeom>
            <a:solidFill>
              <a:srgbClr val="4966AC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237731" y="4942331"/>
              <a:ext cx="5295900" cy="368935"/>
            </a:xfrm>
            <a:custGeom>
              <a:avLst/>
              <a:gdLst/>
              <a:ahLst/>
              <a:cxnLst/>
              <a:rect l="l" t="t" r="r" b="b"/>
              <a:pathLst>
                <a:path w="5295900" h="368935">
                  <a:moveTo>
                    <a:pt x="5295900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5295900" y="368808"/>
                  </a:lnTo>
                  <a:lnTo>
                    <a:pt x="5295900" y="0"/>
                  </a:lnTo>
                  <a:close/>
                </a:path>
              </a:pathLst>
            </a:custGeom>
            <a:solidFill>
              <a:srgbClr val="ACCAF8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195059" y="3963923"/>
              <a:ext cx="5399405" cy="0"/>
            </a:xfrm>
            <a:custGeom>
              <a:avLst/>
              <a:gdLst/>
              <a:ahLst/>
              <a:cxnLst/>
              <a:rect l="l" t="t" r="r" b="b"/>
              <a:pathLst>
                <a:path w="5399405" h="0">
                  <a:moveTo>
                    <a:pt x="0" y="0"/>
                  </a:moveTo>
                  <a:lnTo>
                    <a:pt x="539902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238493" y="5553074"/>
              <a:ext cx="5367020" cy="76200"/>
            </a:xfrm>
            <a:custGeom>
              <a:avLst/>
              <a:gdLst/>
              <a:ahLst/>
              <a:cxnLst/>
              <a:rect l="l" t="t" r="r" b="b"/>
              <a:pathLst>
                <a:path w="5367020" h="76200">
                  <a:moveTo>
                    <a:pt x="5290184" y="0"/>
                  </a:moveTo>
                  <a:lnTo>
                    <a:pt x="5290325" y="28124"/>
                  </a:lnTo>
                  <a:lnTo>
                    <a:pt x="5290446" y="52222"/>
                  </a:lnTo>
                  <a:lnTo>
                    <a:pt x="5290565" y="76161"/>
                  </a:lnTo>
                  <a:lnTo>
                    <a:pt x="5346250" y="47974"/>
                  </a:lnTo>
                  <a:lnTo>
                    <a:pt x="5303139" y="47974"/>
                  </a:lnTo>
                  <a:lnTo>
                    <a:pt x="5303073" y="37718"/>
                  </a:lnTo>
                  <a:lnTo>
                    <a:pt x="5303012" y="28124"/>
                  </a:lnTo>
                  <a:lnTo>
                    <a:pt x="5347097" y="28124"/>
                  </a:lnTo>
                  <a:lnTo>
                    <a:pt x="5290184" y="0"/>
                  </a:lnTo>
                  <a:close/>
                </a:path>
                <a:path w="5367020" h="76200">
                  <a:moveTo>
                    <a:pt x="5290325" y="28124"/>
                  </a:moveTo>
                  <a:lnTo>
                    <a:pt x="0" y="52222"/>
                  </a:lnTo>
                  <a:lnTo>
                    <a:pt x="0" y="72034"/>
                  </a:lnTo>
                  <a:lnTo>
                    <a:pt x="5290424" y="47974"/>
                  </a:lnTo>
                  <a:lnTo>
                    <a:pt x="5290325" y="28124"/>
                  </a:lnTo>
                  <a:close/>
                </a:path>
                <a:path w="5367020" h="76200">
                  <a:moveTo>
                    <a:pt x="5347097" y="28124"/>
                  </a:moveTo>
                  <a:lnTo>
                    <a:pt x="5303012" y="28124"/>
                  </a:lnTo>
                  <a:lnTo>
                    <a:pt x="5303073" y="37718"/>
                  </a:lnTo>
                  <a:lnTo>
                    <a:pt x="5303139" y="47974"/>
                  </a:lnTo>
                  <a:lnTo>
                    <a:pt x="5346250" y="47974"/>
                  </a:lnTo>
                  <a:lnTo>
                    <a:pt x="5366511" y="37718"/>
                  </a:lnTo>
                  <a:lnTo>
                    <a:pt x="5347097" y="281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592061" y="4298441"/>
              <a:ext cx="4523740" cy="1396365"/>
            </a:xfrm>
            <a:custGeom>
              <a:avLst/>
              <a:gdLst/>
              <a:ahLst/>
              <a:cxnLst/>
              <a:rect l="l" t="t" r="r" b="b"/>
              <a:pathLst>
                <a:path w="4523740" h="1396364">
                  <a:moveTo>
                    <a:pt x="0" y="0"/>
                  </a:moveTo>
                  <a:lnTo>
                    <a:pt x="0" y="1396022"/>
                  </a:lnTo>
                </a:path>
                <a:path w="4523740" h="1396364">
                  <a:moveTo>
                    <a:pt x="1514856" y="0"/>
                  </a:moveTo>
                  <a:lnTo>
                    <a:pt x="1514856" y="1396022"/>
                  </a:lnTo>
                </a:path>
                <a:path w="4523740" h="1396364">
                  <a:moveTo>
                    <a:pt x="3008376" y="0"/>
                  </a:moveTo>
                  <a:lnTo>
                    <a:pt x="3008376" y="1396022"/>
                  </a:lnTo>
                </a:path>
                <a:path w="4523740" h="1396364">
                  <a:moveTo>
                    <a:pt x="4523232" y="0"/>
                  </a:moveTo>
                  <a:lnTo>
                    <a:pt x="4523232" y="1396022"/>
                  </a:lnTo>
                </a:path>
              </a:pathLst>
            </a:custGeom>
            <a:ln w="1981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574649" y="199384"/>
            <a:ext cx="9699625" cy="88646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600" spc="-10" b="1">
                <a:solidFill>
                  <a:srgbClr val="C00000"/>
                </a:solidFill>
                <a:latin typeface="Arial"/>
                <a:cs typeface="Arial"/>
              </a:rPr>
              <a:t>TESLA’S </a:t>
            </a:r>
            <a:r>
              <a:rPr dirty="0" sz="1600" b="1">
                <a:solidFill>
                  <a:srgbClr val="C00000"/>
                </a:solidFill>
                <a:latin typeface="Arial"/>
                <a:cs typeface="Arial"/>
              </a:rPr>
              <a:t>FUTURE</a:t>
            </a:r>
            <a:r>
              <a:rPr dirty="0" sz="1600" spc="-10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dirty="0" sz="1600" spc="-10" b="1">
                <a:solidFill>
                  <a:srgbClr val="C00000"/>
                </a:solidFill>
                <a:latin typeface="Arial"/>
                <a:cs typeface="Arial"/>
              </a:rPr>
              <a:t> CHALLENGES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  <a:spcBef>
                <a:spcPts val="170"/>
              </a:spcBef>
            </a:pP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2019,</a:t>
            </a:r>
            <a:r>
              <a:rPr dirty="0" sz="2000" spc="-7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Tesla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will</a:t>
            </a:r>
            <a:r>
              <a:rPr dirty="0" sz="2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unveil</a:t>
            </a:r>
            <a:r>
              <a:rPr dirty="0" sz="2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its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pickup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truck</a:t>
            </a:r>
            <a:r>
              <a:rPr dirty="0" sz="2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begin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production</a:t>
            </a:r>
            <a:r>
              <a:rPr dirty="0" sz="20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Model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3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2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232852"/>
                </a:solidFill>
                <a:latin typeface="Arial MT"/>
                <a:cs typeface="Arial MT"/>
              </a:rPr>
              <a:t>China,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2280"/>
              </a:lnSpc>
            </a:pP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but</a:t>
            </a:r>
            <a:r>
              <a:rPr dirty="0" sz="20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is</a:t>
            </a:r>
            <a:r>
              <a:rPr dirty="0" sz="2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still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experiencing</a:t>
            </a:r>
            <a:r>
              <a:rPr dirty="0" sz="2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financial</a:t>
            </a:r>
            <a:r>
              <a:rPr dirty="0" sz="2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troubles,</a:t>
            </a:r>
            <a:r>
              <a:rPr dirty="0" sz="20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while</a:t>
            </a:r>
            <a:r>
              <a:rPr dirty="0" sz="2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competition</a:t>
            </a:r>
            <a:r>
              <a:rPr dirty="0" sz="2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is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coming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2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fast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74649" y="5899505"/>
            <a:ext cx="10873105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600"/>
              </a:lnSpc>
              <a:spcBef>
                <a:spcPts val="100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Free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cash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flow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figures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are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accounting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numbers;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**: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BMW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Nissan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are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launching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new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EVs,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but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i3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LEAF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models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are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getting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significant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enough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updates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be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mentioned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here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Lambert,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F.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(2018d,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Electrek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Tesla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Inc.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(2016,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2017,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2018,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2019),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Zhang,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Y.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Hull, D.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(2019,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Bloomberg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Companies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annual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report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74649" y="3733038"/>
            <a:ext cx="54241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1083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…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as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well</a:t>
            </a:r>
            <a:r>
              <a:rPr dirty="0" u="sng" sz="14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as</a:t>
            </a:r>
            <a:r>
              <a:rPr dirty="0" u="sng" sz="14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begin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production</a:t>
            </a:r>
            <a:r>
              <a:rPr dirty="0" u="sng" sz="14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</a:t>
            </a:r>
            <a:r>
              <a:rPr dirty="0" u="sng" sz="14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China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by</a:t>
            </a:r>
            <a:r>
              <a:rPr dirty="0" u="sng" sz="14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end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year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581977" y="4195317"/>
            <a:ext cx="1924050" cy="1099820"/>
            <a:chOff x="581977" y="4195317"/>
            <a:chExt cx="1924050" cy="1099820"/>
          </a:xfrm>
        </p:grpSpPr>
        <p:sp>
          <p:nvSpPr>
            <p:cNvPr id="28" name="object 28" descr=""/>
            <p:cNvSpPr/>
            <p:nvPr/>
          </p:nvSpPr>
          <p:spPr>
            <a:xfrm>
              <a:off x="800100" y="4599431"/>
              <a:ext cx="1487805" cy="690880"/>
            </a:xfrm>
            <a:custGeom>
              <a:avLst/>
              <a:gdLst/>
              <a:ahLst/>
              <a:cxnLst/>
              <a:rect l="l" t="t" r="r" b="b"/>
              <a:pathLst>
                <a:path w="1487805" h="690879">
                  <a:moveTo>
                    <a:pt x="531876" y="344424"/>
                  </a:moveTo>
                  <a:lnTo>
                    <a:pt x="0" y="344424"/>
                  </a:lnTo>
                  <a:lnTo>
                    <a:pt x="0" y="690372"/>
                  </a:lnTo>
                  <a:lnTo>
                    <a:pt x="531876" y="690372"/>
                  </a:lnTo>
                  <a:lnTo>
                    <a:pt x="531876" y="344424"/>
                  </a:lnTo>
                  <a:close/>
                </a:path>
                <a:path w="1487805" h="690879">
                  <a:moveTo>
                    <a:pt x="1487424" y="0"/>
                  </a:moveTo>
                  <a:lnTo>
                    <a:pt x="955548" y="0"/>
                  </a:lnTo>
                  <a:lnTo>
                    <a:pt x="955548" y="690372"/>
                  </a:lnTo>
                  <a:lnTo>
                    <a:pt x="1487424" y="690372"/>
                  </a:lnTo>
                  <a:lnTo>
                    <a:pt x="1487424" y="0"/>
                  </a:lnTo>
                  <a:close/>
                </a:path>
              </a:pathLst>
            </a:custGeom>
            <a:solidFill>
              <a:srgbClr val="297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86740" y="5289803"/>
              <a:ext cx="1914525" cy="0"/>
            </a:xfrm>
            <a:custGeom>
              <a:avLst/>
              <a:gdLst/>
              <a:ahLst/>
              <a:cxnLst/>
              <a:rect l="l" t="t" r="r" b="b"/>
              <a:pathLst>
                <a:path w="1914525" h="0">
                  <a:moveTo>
                    <a:pt x="0" y="0"/>
                  </a:moveTo>
                  <a:lnTo>
                    <a:pt x="191414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65276" y="4201667"/>
              <a:ext cx="955675" cy="514350"/>
            </a:xfrm>
            <a:custGeom>
              <a:avLst/>
              <a:gdLst/>
              <a:ahLst/>
              <a:cxnLst/>
              <a:rect l="l" t="t" r="r" b="b"/>
              <a:pathLst>
                <a:path w="955675" h="514350">
                  <a:moveTo>
                    <a:pt x="0" y="0"/>
                  </a:moveTo>
                  <a:lnTo>
                    <a:pt x="955675" y="0"/>
                  </a:lnTo>
                </a:path>
                <a:path w="955675" h="514350">
                  <a:moveTo>
                    <a:pt x="0" y="514349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2723" y="4201667"/>
              <a:ext cx="76200" cy="168275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1670430" y="4374260"/>
            <a:ext cx="704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1,000,000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61796" y="5323789"/>
            <a:ext cx="60833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1016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Planned </a:t>
            </a:r>
            <a:r>
              <a:rPr dirty="0" sz="1200">
                <a:latin typeface="Arial MT"/>
                <a:cs typeface="Arial MT"/>
              </a:rPr>
              <a:t>output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in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US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525650" y="5323789"/>
            <a:ext cx="991869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Future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global manufacturing capacity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77951" y="4720590"/>
            <a:ext cx="5778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500,000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1202436" y="4069079"/>
            <a:ext cx="683260" cy="268605"/>
            <a:chOff x="1202436" y="4069079"/>
            <a:chExt cx="683260" cy="268605"/>
          </a:xfrm>
        </p:grpSpPr>
        <p:sp>
          <p:nvSpPr>
            <p:cNvPr id="37" name="object 37" descr=""/>
            <p:cNvSpPr/>
            <p:nvPr/>
          </p:nvSpPr>
          <p:spPr>
            <a:xfrm>
              <a:off x="1207008" y="4073651"/>
              <a:ext cx="673735" cy="259079"/>
            </a:xfrm>
            <a:custGeom>
              <a:avLst/>
              <a:gdLst/>
              <a:ahLst/>
              <a:cxnLst/>
              <a:rect l="l" t="t" r="r" b="b"/>
              <a:pathLst>
                <a:path w="673735" h="259079">
                  <a:moveTo>
                    <a:pt x="336803" y="0"/>
                  </a:moveTo>
                  <a:lnTo>
                    <a:pt x="268913" y="2633"/>
                  </a:lnTo>
                  <a:lnTo>
                    <a:pt x="205686" y="10185"/>
                  </a:lnTo>
                  <a:lnTo>
                    <a:pt x="148474" y="22134"/>
                  </a:lnTo>
                  <a:lnTo>
                    <a:pt x="98631" y="37957"/>
                  </a:lnTo>
                  <a:lnTo>
                    <a:pt x="57509" y="57131"/>
                  </a:lnTo>
                  <a:lnTo>
                    <a:pt x="6840" y="103445"/>
                  </a:lnTo>
                  <a:lnTo>
                    <a:pt x="0" y="129540"/>
                  </a:lnTo>
                  <a:lnTo>
                    <a:pt x="6840" y="155634"/>
                  </a:lnTo>
                  <a:lnTo>
                    <a:pt x="57509" y="201948"/>
                  </a:lnTo>
                  <a:lnTo>
                    <a:pt x="98631" y="221122"/>
                  </a:lnTo>
                  <a:lnTo>
                    <a:pt x="148474" y="236945"/>
                  </a:lnTo>
                  <a:lnTo>
                    <a:pt x="205686" y="248894"/>
                  </a:lnTo>
                  <a:lnTo>
                    <a:pt x="268913" y="256446"/>
                  </a:lnTo>
                  <a:lnTo>
                    <a:pt x="336803" y="259080"/>
                  </a:lnTo>
                  <a:lnTo>
                    <a:pt x="404694" y="256446"/>
                  </a:lnTo>
                  <a:lnTo>
                    <a:pt x="467921" y="248894"/>
                  </a:lnTo>
                  <a:lnTo>
                    <a:pt x="525133" y="236945"/>
                  </a:lnTo>
                  <a:lnTo>
                    <a:pt x="574976" y="221122"/>
                  </a:lnTo>
                  <a:lnTo>
                    <a:pt x="616098" y="201948"/>
                  </a:lnTo>
                  <a:lnTo>
                    <a:pt x="666767" y="155634"/>
                  </a:lnTo>
                  <a:lnTo>
                    <a:pt x="673608" y="129540"/>
                  </a:lnTo>
                  <a:lnTo>
                    <a:pt x="666767" y="103445"/>
                  </a:lnTo>
                  <a:lnTo>
                    <a:pt x="616098" y="57131"/>
                  </a:lnTo>
                  <a:lnTo>
                    <a:pt x="574976" y="37957"/>
                  </a:lnTo>
                  <a:lnTo>
                    <a:pt x="525133" y="22134"/>
                  </a:lnTo>
                  <a:lnTo>
                    <a:pt x="467921" y="10185"/>
                  </a:lnTo>
                  <a:lnTo>
                    <a:pt x="404694" y="2633"/>
                  </a:lnTo>
                  <a:lnTo>
                    <a:pt x="3368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207008" y="4073651"/>
              <a:ext cx="673735" cy="259079"/>
            </a:xfrm>
            <a:custGeom>
              <a:avLst/>
              <a:gdLst/>
              <a:ahLst/>
              <a:cxnLst/>
              <a:rect l="l" t="t" r="r" b="b"/>
              <a:pathLst>
                <a:path w="673735" h="259079">
                  <a:moveTo>
                    <a:pt x="0" y="129540"/>
                  </a:moveTo>
                  <a:lnTo>
                    <a:pt x="26461" y="79134"/>
                  </a:lnTo>
                  <a:lnTo>
                    <a:pt x="98631" y="37957"/>
                  </a:lnTo>
                  <a:lnTo>
                    <a:pt x="148474" y="22134"/>
                  </a:lnTo>
                  <a:lnTo>
                    <a:pt x="205686" y="10185"/>
                  </a:lnTo>
                  <a:lnTo>
                    <a:pt x="268913" y="2633"/>
                  </a:lnTo>
                  <a:lnTo>
                    <a:pt x="336803" y="0"/>
                  </a:lnTo>
                  <a:lnTo>
                    <a:pt x="404694" y="2633"/>
                  </a:lnTo>
                  <a:lnTo>
                    <a:pt x="467921" y="10185"/>
                  </a:lnTo>
                  <a:lnTo>
                    <a:pt x="525133" y="22134"/>
                  </a:lnTo>
                  <a:lnTo>
                    <a:pt x="574976" y="37957"/>
                  </a:lnTo>
                  <a:lnTo>
                    <a:pt x="616098" y="57131"/>
                  </a:lnTo>
                  <a:lnTo>
                    <a:pt x="666767" y="103445"/>
                  </a:lnTo>
                  <a:lnTo>
                    <a:pt x="673608" y="129540"/>
                  </a:lnTo>
                  <a:lnTo>
                    <a:pt x="666767" y="155634"/>
                  </a:lnTo>
                  <a:lnTo>
                    <a:pt x="616098" y="201948"/>
                  </a:lnTo>
                  <a:lnTo>
                    <a:pt x="574976" y="221122"/>
                  </a:lnTo>
                  <a:lnTo>
                    <a:pt x="525133" y="236945"/>
                  </a:lnTo>
                  <a:lnTo>
                    <a:pt x="467921" y="248894"/>
                  </a:lnTo>
                  <a:lnTo>
                    <a:pt x="404694" y="256446"/>
                  </a:lnTo>
                  <a:lnTo>
                    <a:pt x="336803" y="259080"/>
                  </a:lnTo>
                  <a:lnTo>
                    <a:pt x="268913" y="256446"/>
                  </a:lnTo>
                  <a:lnTo>
                    <a:pt x="205686" y="248894"/>
                  </a:lnTo>
                  <a:lnTo>
                    <a:pt x="148474" y="236945"/>
                  </a:lnTo>
                  <a:lnTo>
                    <a:pt x="98631" y="221122"/>
                  </a:lnTo>
                  <a:lnTo>
                    <a:pt x="57509" y="201948"/>
                  </a:lnTo>
                  <a:lnTo>
                    <a:pt x="6840" y="155634"/>
                  </a:lnTo>
                  <a:lnTo>
                    <a:pt x="0" y="1295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1293113" y="4095115"/>
            <a:ext cx="50545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008000"/>
                </a:solidFill>
                <a:latin typeface="Arial"/>
                <a:cs typeface="Arial"/>
              </a:rPr>
              <a:t>+100%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537586" y="4123131"/>
            <a:ext cx="3334385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2476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Chinese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Gigafactory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will enable</a:t>
            </a:r>
            <a:r>
              <a:rPr dirty="0" sz="1200" spc="-8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Tesla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to </a:t>
            </a:r>
            <a:r>
              <a:rPr dirty="0" sz="1200">
                <a:latin typeface="Arial MT"/>
                <a:cs typeface="Arial MT"/>
              </a:rPr>
              <a:t>bypass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tariffs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will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qualify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Tesla’s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cars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for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$10,000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subsidy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from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10" b="1">
                <a:latin typeface="Arial"/>
                <a:cs typeface="Arial"/>
              </a:rPr>
              <a:t> government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 MT"/>
              <a:buChar char="•"/>
            </a:pPr>
            <a:endParaRPr sz="1200">
              <a:latin typeface="Arial"/>
              <a:cs typeface="Arial"/>
            </a:endParaRPr>
          </a:p>
          <a:p>
            <a:pPr marL="184785" marR="24765" indent="-172720">
              <a:lnSpc>
                <a:spcPct val="100000"/>
              </a:lnSpc>
              <a:spcBef>
                <a:spcPts val="5"/>
              </a:spcBef>
              <a:buChar char="•"/>
              <a:tabLst>
                <a:tab pos="184785" algn="l"/>
              </a:tabLst>
            </a:pPr>
            <a:r>
              <a:rPr dirty="0" sz="1200" spc="-25">
                <a:latin typeface="Arial MT"/>
                <a:cs typeface="Arial MT"/>
              </a:rPr>
              <a:t>Tesla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plans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able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 </a:t>
            </a:r>
            <a:r>
              <a:rPr dirty="0" sz="1200" b="1">
                <a:latin typeface="Arial"/>
                <a:cs typeface="Arial"/>
              </a:rPr>
              <a:t>begin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production </a:t>
            </a:r>
            <a:r>
              <a:rPr dirty="0" sz="1200" spc="-25" b="1">
                <a:latin typeface="Arial"/>
                <a:cs typeface="Arial"/>
              </a:rPr>
              <a:t>of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Model 3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China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by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end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2019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1200">
              <a:latin typeface="Arial"/>
              <a:cs typeface="Arial"/>
            </a:endParaRPr>
          </a:p>
          <a:p>
            <a:pPr marL="184785" marR="5080" indent="-1727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factory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will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eventually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produce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500,000 </a:t>
            </a:r>
            <a:r>
              <a:rPr dirty="0" sz="1200" b="1">
                <a:latin typeface="Arial"/>
                <a:cs typeface="Arial"/>
              </a:rPr>
              <a:t>cars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year</a:t>
            </a:r>
            <a:r>
              <a:rPr dirty="0" sz="1200">
                <a:latin typeface="Arial MT"/>
                <a:cs typeface="Arial MT"/>
              </a:rPr>
              <a:t>,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doubling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Tesla's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projected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output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6090665" y="1126997"/>
            <a:ext cx="0" cy="4780915"/>
          </a:xfrm>
          <a:custGeom>
            <a:avLst/>
            <a:gdLst/>
            <a:ahLst/>
            <a:cxnLst/>
            <a:rect l="l" t="t" r="r" b="b"/>
            <a:pathLst>
              <a:path w="0" h="4780915">
                <a:moveTo>
                  <a:pt x="0" y="0"/>
                </a:moveTo>
                <a:lnTo>
                  <a:pt x="0" y="4780622"/>
                </a:lnTo>
              </a:path>
            </a:pathLst>
          </a:custGeom>
          <a:ln w="19812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6195059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6183248" y="1315974"/>
            <a:ext cx="47548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However,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Tesla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still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burning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cash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piling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up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debt…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774191" y="1815083"/>
            <a:ext cx="1687195" cy="893444"/>
            <a:chOff x="774191" y="1815083"/>
            <a:chExt cx="1687195" cy="893444"/>
          </a:xfrm>
        </p:grpSpPr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499" y="1969145"/>
              <a:ext cx="1237488" cy="600099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774191" y="1815083"/>
              <a:ext cx="1687195" cy="893444"/>
            </a:xfrm>
            <a:custGeom>
              <a:avLst/>
              <a:gdLst/>
              <a:ahLst/>
              <a:cxnLst/>
              <a:rect l="l" t="t" r="r" b="b"/>
              <a:pathLst>
                <a:path w="1687195" h="893444">
                  <a:moveTo>
                    <a:pt x="1687068" y="0"/>
                  </a:moveTo>
                  <a:lnTo>
                    <a:pt x="0" y="0"/>
                  </a:lnTo>
                  <a:lnTo>
                    <a:pt x="0" y="893063"/>
                  </a:lnTo>
                  <a:lnTo>
                    <a:pt x="1687068" y="893063"/>
                  </a:lnTo>
                  <a:lnTo>
                    <a:pt x="1687068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 descr=""/>
          <p:cNvGrpSpPr/>
          <p:nvPr/>
        </p:nvGrpSpPr>
        <p:grpSpPr>
          <a:xfrm>
            <a:off x="2508504" y="1815083"/>
            <a:ext cx="1685925" cy="769620"/>
            <a:chOff x="2508504" y="1815083"/>
            <a:chExt cx="1685925" cy="769620"/>
          </a:xfrm>
        </p:grpSpPr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9964" y="1974926"/>
              <a:ext cx="1161240" cy="584081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2508504" y="1815083"/>
              <a:ext cx="1685925" cy="769620"/>
            </a:xfrm>
            <a:custGeom>
              <a:avLst/>
              <a:gdLst/>
              <a:ahLst/>
              <a:cxnLst/>
              <a:rect l="l" t="t" r="r" b="b"/>
              <a:pathLst>
                <a:path w="1685925" h="769619">
                  <a:moveTo>
                    <a:pt x="1685544" y="0"/>
                  </a:moveTo>
                  <a:lnTo>
                    <a:pt x="0" y="0"/>
                  </a:lnTo>
                  <a:lnTo>
                    <a:pt x="0" y="769620"/>
                  </a:lnTo>
                  <a:lnTo>
                    <a:pt x="1685544" y="769620"/>
                  </a:lnTo>
                  <a:lnTo>
                    <a:pt x="1685544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924864" y="1958085"/>
            <a:ext cx="2579370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3085">
              <a:lnSpc>
                <a:spcPct val="100000"/>
              </a:lnSpc>
              <a:spcBef>
                <a:spcPts val="100"/>
              </a:spcBef>
              <a:tabLst>
                <a:tab pos="2286635" algn="l"/>
              </a:tabLst>
            </a:pPr>
            <a:r>
              <a:rPr dirty="0" sz="3600" spc="-50" b="1">
                <a:solidFill>
                  <a:srgbClr val="34477D"/>
                </a:solidFill>
                <a:latin typeface="Arial"/>
                <a:cs typeface="Arial"/>
              </a:rPr>
              <a:t>?</a:t>
            </a:r>
            <a:r>
              <a:rPr dirty="0" sz="3600" b="1">
                <a:solidFill>
                  <a:srgbClr val="34477D"/>
                </a:solidFill>
                <a:latin typeface="Arial"/>
                <a:cs typeface="Arial"/>
              </a:rPr>
              <a:t>	</a:t>
            </a:r>
            <a:r>
              <a:rPr dirty="0" sz="3600" spc="-50" b="1">
                <a:solidFill>
                  <a:srgbClr val="34477D"/>
                </a:solidFill>
                <a:latin typeface="Arial"/>
                <a:cs typeface="Arial"/>
              </a:rPr>
              <a:t>?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dirty="0" sz="1200" spc="-10" b="1">
                <a:latin typeface="Arial"/>
                <a:cs typeface="Arial"/>
              </a:rPr>
              <a:t>Tesla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Pickup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Truck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51" name="object 5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79713" y="1995231"/>
            <a:ext cx="1080368" cy="587738"/>
          </a:xfrm>
          <a:prstGeom prst="rect">
            <a:avLst/>
          </a:prstGeom>
        </p:spPr>
      </p:pic>
      <p:sp>
        <p:nvSpPr>
          <p:cNvPr id="52" name="object 52" descr=""/>
          <p:cNvSpPr txBox="1"/>
          <p:nvPr/>
        </p:nvSpPr>
        <p:spPr>
          <a:xfrm>
            <a:off x="923340" y="2819146"/>
            <a:ext cx="131318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13525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An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10" b="1">
                <a:latin typeface="Arial"/>
                <a:cs typeface="Arial"/>
              </a:rPr>
              <a:t>all-electric </a:t>
            </a:r>
            <a:r>
              <a:rPr dirty="0" sz="1200" b="1">
                <a:latin typeface="Arial"/>
                <a:cs typeface="Arial"/>
              </a:rPr>
              <a:t>pickup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truck</a:t>
            </a:r>
            <a:endParaRPr sz="1200">
              <a:latin typeface="Arial"/>
              <a:cs typeface="Arial"/>
            </a:endParaRPr>
          </a:p>
          <a:p>
            <a:pPr marL="184785" marR="5080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Will be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 b="1">
                <a:latin typeface="Arial"/>
                <a:cs typeface="Arial"/>
              </a:rPr>
              <a:t>unveiled </a:t>
            </a:r>
            <a:r>
              <a:rPr dirty="0" sz="1200" b="1">
                <a:latin typeface="Arial"/>
                <a:cs typeface="Arial"/>
              </a:rPr>
              <a:t>during</a:t>
            </a:r>
            <a:r>
              <a:rPr dirty="0" sz="1200" spc="-20" b="1">
                <a:latin typeface="Arial"/>
                <a:cs typeface="Arial"/>
              </a:rPr>
              <a:t> 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2529077" y="2636265"/>
            <a:ext cx="1691639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3695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Tesla</a:t>
            </a:r>
            <a:r>
              <a:rPr dirty="0" sz="1200" spc="-7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Model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spc="-50" b="1">
                <a:latin typeface="Arial"/>
                <a:cs typeface="Arial"/>
              </a:rPr>
              <a:t>Y</a:t>
            </a:r>
            <a:endParaRPr sz="1200">
              <a:latin typeface="Arial"/>
              <a:cs typeface="Arial"/>
            </a:endParaRPr>
          </a:p>
          <a:p>
            <a:pPr marL="184785" marR="40005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An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" b="1">
                <a:latin typeface="Arial"/>
                <a:cs typeface="Arial"/>
              </a:rPr>
              <a:t>all-</a:t>
            </a:r>
            <a:r>
              <a:rPr dirty="0" sz="1200" b="1">
                <a:latin typeface="Arial"/>
                <a:cs typeface="Arial"/>
              </a:rPr>
              <a:t>electric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SUV</a:t>
            </a:r>
            <a:r>
              <a:rPr dirty="0" sz="1200" spc="-20">
                <a:latin typeface="Arial MT"/>
                <a:cs typeface="Arial MT"/>
              </a:rPr>
              <a:t>, </a:t>
            </a:r>
            <a:r>
              <a:rPr dirty="0" sz="1200">
                <a:latin typeface="Arial MT"/>
                <a:cs typeface="Arial MT"/>
              </a:rPr>
              <a:t>cheaper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than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Model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x</a:t>
            </a:r>
            <a:endParaRPr sz="1200">
              <a:latin typeface="Arial MT"/>
              <a:cs typeface="Arial MT"/>
            </a:endParaRPr>
          </a:p>
          <a:p>
            <a:pPr marL="184785" marR="5080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Will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unveiled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25" b="1">
                <a:latin typeface="Arial"/>
                <a:cs typeface="Arial"/>
              </a:rPr>
              <a:t>the </a:t>
            </a:r>
            <a:r>
              <a:rPr dirty="0" sz="1200" b="1">
                <a:latin typeface="Arial"/>
                <a:cs typeface="Arial"/>
              </a:rPr>
              <a:t>first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half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2019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4306061" y="2636265"/>
            <a:ext cx="156591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9079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Tesla</a:t>
            </a:r>
            <a:r>
              <a:rPr dirty="0" sz="1200" spc="-7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Roadster</a:t>
            </a:r>
            <a:endParaRPr sz="1200">
              <a:latin typeface="Arial"/>
              <a:cs typeface="Arial"/>
            </a:endParaRPr>
          </a:p>
          <a:p>
            <a:pPr marL="184785" marR="179705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8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new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version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of Tesla’s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first-</a:t>
            </a:r>
            <a:r>
              <a:rPr dirty="0" sz="1200" spc="-20">
                <a:latin typeface="Arial MT"/>
                <a:cs typeface="Arial MT"/>
              </a:rPr>
              <a:t>ever </a:t>
            </a:r>
            <a:r>
              <a:rPr dirty="0" sz="1200">
                <a:latin typeface="Arial MT"/>
                <a:cs typeface="Arial MT"/>
              </a:rPr>
              <a:t>electric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sports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car</a:t>
            </a:r>
            <a:endParaRPr sz="1200">
              <a:latin typeface="Arial MT"/>
              <a:cs typeface="Arial MT"/>
            </a:endParaRPr>
          </a:p>
          <a:p>
            <a:pPr marL="186055" indent="-173355">
              <a:lnSpc>
                <a:spcPct val="100000"/>
              </a:lnSpc>
              <a:buFont typeface="Arial MT"/>
              <a:buChar char="•"/>
              <a:tabLst>
                <a:tab pos="186055" algn="l"/>
              </a:tabLst>
            </a:pPr>
            <a:r>
              <a:rPr dirty="0" sz="1200" b="1">
                <a:latin typeface="Arial"/>
                <a:cs typeface="Arial"/>
              </a:rPr>
              <a:t>Will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launch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2020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6183248" y="3715003"/>
            <a:ext cx="49599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…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new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competitors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are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entering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Tesla’s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segments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fast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574649" y="1316456"/>
            <a:ext cx="5424170" cy="48831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541083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2019,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Tesla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will</a:t>
            </a:r>
            <a:r>
              <a:rPr dirty="0" u="sng" sz="14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unveil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its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pickup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truck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Model</a:t>
            </a:r>
            <a:r>
              <a:rPr dirty="0" u="sng" sz="1400" spc="-9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Y…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400">
                <a:latin typeface="Arial MT"/>
                <a:cs typeface="Arial MT"/>
              </a:rPr>
              <a:t>Cars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models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that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have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already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been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announced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by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Tesla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6274689" y="5700166"/>
            <a:ext cx="50965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6220" algn="l"/>
                <a:tab pos="2994025" algn="l"/>
                <a:tab pos="4487545" algn="l"/>
              </a:tabLst>
            </a:pPr>
            <a:r>
              <a:rPr dirty="0" sz="1200" spc="-10">
                <a:latin typeface="Arial MT"/>
                <a:cs typeface="Arial MT"/>
              </a:rPr>
              <a:t>Q1-</a:t>
            </a:r>
            <a:r>
              <a:rPr dirty="0" sz="1200" spc="-20">
                <a:latin typeface="Arial MT"/>
                <a:cs typeface="Arial MT"/>
              </a:rPr>
              <a:t>2019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Q2-</a:t>
            </a:r>
            <a:r>
              <a:rPr dirty="0" sz="1200" spc="-20">
                <a:latin typeface="Arial MT"/>
                <a:cs typeface="Arial MT"/>
              </a:rPr>
              <a:t>2019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Q3-</a:t>
            </a:r>
            <a:r>
              <a:rPr dirty="0" sz="1200" spc="-20">
                <a:latin typeface="Arial MT"/>
                <a:cs typeface="Arial MT"/>
              </a:rPr>
              <a:t>2019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Q4-</a:t>
            </a:r>
            <a:r>
              <a:rPr dirty="0" sz="1200" spc="-20">
                <a:latin typeface="Arial MT"/>
                <a:cs typeface="Arial MT"/>
              </a:rPr>
              <a:t>2019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6182614" y="3956430"/>
            <a:ext cx="27597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New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BEVs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being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launched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2019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6760464" y="3998976"/>
            <a:ext cx="4752340" cy="1607820"/>
            <a:chOff x="6760464" y="3998976"/>
            <a:chExt cx="4752340" cy="1607820"/>
          </a:xfrm>
        </p:grpSpPr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52076" y="4262628"/>
              <a:ext cx="992124" cy="559307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44456" y="4725924"/>
              <a:ext cx="976883" cy="228600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3904" y="4271772"/>
              <a:ext cx="707135" cy="429768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46848" y="4401312"/>
              <a:ext cx="867155" cy="867156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40923" y="4287012"/>
              <a:ext cx="1054607" cy="48463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03179" y="5027676"/>
              <a:ext cx="778764" cy="4953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39912" y="4322064"/>
              <a:ext cx="673607" cy="585216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30284" y="5047488"/>
              <a:ext cx="1106424" cy="46786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89064" y="5001768"/>
              <a:ext cx="588264" cy="29413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60464" y="5301996"/>
              <a:ext cx="1048512" cy="3048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80420" y="5020056"/>
              <a:ext cx="531876" cy="53035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26880" y="4663440"/>
              <a:ext cx="364235" cy="365760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05900" y="4148328"/>
              <a:ext cx="731520" cy="731519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9191244" y="3998976"/>
              <a:ext cx="370840" cy="368935"/>
            </a:xfrm>
            <a:custGeom>
              <a:avLst/>
              <a:gdLst/>
              <a:ahLst/>
              <a:cxnLst/>
              <a:rect l="l" t="t" r="r" b="b"/>
              <a:pathLst>
                <a:path w="370840" h="368935">
                  <a:moveTo>
                    <a:pt x="370331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370331" y="368807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4966AC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10247376" y="3998976"/>
              <a:ext cx="370840" cy="368935"/>
            </a:xfrm>
            <a:custGeom>
              <a:avLst/>
              <a:gdLst/>
              <a:ahLst/>
              <a:cxnLst/>
              <a:rect l="l" t="t" r="r" b="b"/>
              <a:pathLst>
                <a:path w="370840" h="368935">
                  <a:moveTo>
                    <a:pt x="370331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370331" y="368807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ACCAF8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 txBox="1"/>
          <p:nvPr/>
        </p:nvSpPr>
        <p:spPr>
          <a:xfrm>
            <a:off x="9642729" y="3966464"/>
            <a:ext cx="19367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9020" algn="l"/>
              </a:tabLst>
            </a:pPr>
            <a:r>
              <a:rPr dirty="0" sz="1200" spc="-10">
                <a:latin typeface="Arial MT"/>
                <a:cs typeface="Arial MT"/>
              </a:rPr>
              <a:t>Luxury</a:t>
            </a:r>
            <a:r>
              <a:rPr dirty="0" sz="1200">
                <a:latin typeface="Arial MT"/>
                <a:cs typeface="Arial MT"/>
              </a:rPr>
              <a:t>	Mass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market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6" name="object 76" descr=""/>
          <p:cNvGrpSpPr/>
          <p:nvPr/>
        </p:nvGrpSpPr>
        <p:grpSpPr>
          <a:xfrm>
            <a:off x="7834883" y="4971288"/>
            <a:ext cx="1245235" cy="615950"/>
            <a:chOff x="7834883" y="4971288"/>
            <a:chExt cx="1245235" cy="615950"/>
          </a:xfrm>
        </p:grpSpPr>
        <p:pic>
          <p:nvPicPr>
            <p:cNvPr id="77" name="object 7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34399" y="5029200"/>
              <a:ext cx="545592" cy="54406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34883" y="4971288"/>
              <a:ext cx="614172" cy="615696"/>
            </a:xfrm>
            <a:prstGeom prst="rect">
              <a:avLst/>
            </a:prstGeom>
          </p:spPr>
        </p:pic>
      </p:grpSp>
      <p:sp>
        <p:nvSpPr>
          <p:cNvPr id="79" name="object 79" descr=""/>
          <p:cNvSpPr txBox="1"/>
          <p:nvPr/>
        </p:nvSpPr>
        <p:spPr>
          <a:xfrm>
            <a:off x="8376157" y="4966461"/>
            <a:ext cx="1898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Arial MT"/>
                <a:cs typeface="Arial MT"/>
              </a:rPr>
              <a:t>**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9024493" y="4966461"/>
            <a:ext cx="1898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Arial MT"/>
                <a:cs typeface="Arial MT"/>
              </a:rPr>
              <a:t>**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1" name="object 81" descr=""/>
          <p:cNvGrpSpPr/>
          <p:nvPr/>
        </p:nvGrpSpPr>
        <p:grpSpPr>
          <a:xfrm>
            <a:off x="6777037" y="2156269"/>
            <a:ext cx="4820920" cy="866140"/>
            <a:chOff x="6777037" y="2156269"/>
            <a:chExt cx="4820920" cy="866140"/>
          </a:xfrm>
        </p:grpSpPr>
        <p:sp>
          <p:nvSpPr>
            <p:cNvPr id="82" name="object 82" descr=""/>
            <p:cNvSpPr/>
            <p:nvPr/>
          </p:nvSpPr>
          <p:spPr>
            <a:xfrm>
              <a:off x="7039356" y="2732531"/>
              <a:ext cx="4342130" cy="242570"/>
            </a:xfrm>
            <a:custGeom>
              <a:avLst/>
              <a:gdLst/>
              <a:ahLst/>
              <a:cxnLst/>
              <a:rect l="l" t="t" r="r" b="b"/>
              <a:pathLst>
                <a:path w="4342130" h="242569">
                  <a:moveTo>
                    <a:pt x="530352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530352" y="59436"/>
                  </a:lnTo>
                  <a:lnTo>
                    <a:pt x="530352" y="0"/>
                  </a:lnTo>
                  <a:close/>
                </a:path>
                <a:path w="4342130" h="242569">
                  <a:moveTo>
                    <a:pt x="1482852" y="0"/>
                  </a:moveTo>
                  <a:lnTo>
                    <a:pt x="954024" y="0"/>
                  </a:lnTo>
                  <a:lnTo>
                    <a:pt x="954024" y="124968"/>
                  </a:lnTo>
                  <a:lnTo>
                    <a:pt x="1482852" y="124968"/>
                  </a:lnTo>
                  <a:lnTo>
                    <a:pt x="1482852" y="0"/>
                  </a:lnTo>
                  <a:close/>
                </a:path>
                <a:path w="4342130" h="242569">
                  <a:moveTo>
                    <a:pt x="2435352" y="0"/>
                  </a:moveTo>
                  <a:lnTo>
                    <a:pt x="1906524" y="0"/>
                  </a:lnTo>
                  <a:lnTo>
                    <a:pt x="1906524" y="86868"/>
                  </a:lnTo>
                  <a:lnTo>
                    <a:pt x="2435352" y="86868"/>
                  </a:lnTo>
                  <a:lnTo>
                    <a:pt x="2435352" y="0"/>
                  </a:lnTo>
                  <a:close/>
                </a:path>
                <a:path w="4342130" h="242569">
                  <a:moveTo>
                    <a:pt x="3389376" y="0"/>
                  </a:moveTo>
                  <a:lnTo>
                    <a:pt x="2859024" y="0"/>
                  </a:lnTo>
                  <a:lnTo>
                    <a:pt x="2859024" y="242316"/>
                  </a:lnTo>
                  <a:lnTo>
                    <a:pt x="3389376" y="242316"/>
                  </a:lnTo>
                  <a:lnTo>
                    <a:pt x="3389376" y="0"/>
                  </a:lnTo>
                  <a:close/>
                </a:path>
                <a:path w="4342130" h="242569">
                  <a:moveTo>
                    <a:pt x="4341876" y="0"/>
                  </a:moveTo>
                  <a:lnTo>
                    <a:pt x="3813048" y="0"/>
                  </a:lnTo>
                  <a:lnTo>
                    <a:pt x="3813048" y="13716"/>
                  </a:lnTo>
                  <a:lnTo>
                    <a:pt x="4341876" y="13716"/>
                  </a:lnTo>
                  <a:lnTo>
                    <a:pt x="4341876" y="0"/>
                  </a:lnTo>
                  <a:close/>
                </a:path>
              </a:pathLst>
            </a:custGeom>
            <a:solidFill>
              <a:srgbClr val="C30C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6781800" y="2161032"/>
              <a:ext cx="4811395" cy="856615"/>
            </a:xfrm>
            <a:custGeom>
              <a:avLst/>
              <a:gdLst/>
              <a:ahLst/>
              <a:cxnLst/>
              <a:rect l="l" t="t" r="r" b="b"/>
              <a:pathLst>
                <a:path w="4811395" h="856614">
                  <a:moveTo>
                    <a:pt x="45720" y="856488"/>
                  </a:moveTo>
                  <a:lnTo>
                    <a:pt x="45720" y="0"/>
                  </a:lnTo>
                </a:path>
                <a:path w="4811395" h="856614">
                  <a:moveTo>
                    <a:pt x="0" y="856488"/>
                  </a:moveTo>
                  <a:lnTo>
                    <a:pt x="45720" y="856488"/>
                  </a:lnTo>
                </a:path>
                <a:path w="4811395" h="856614">
                  <a:moveTo>
                    <a:pt x="0" y="571500"/>
                  </a:moveTo>
                  <a:lnTo>
                    <a:pt x="45720" y="571500"/>
                  </a:lnTo>
                </a:path>
                <a:path w="4811395" h="856614">
                  <a:moveTo>
                    <a:pt x="0" y="284988"/>
                  </a:moveTo>
                  <a:lnTo>
                    <a:pt x="45720" y="284988"/>
                  </a:lnTo>
                </a:path>
                <a:path w="4811395" h="856614">
                  <a:moveTo>
                    <a:pt x="0" y="0"/>
                  </a:moveTo>
                  <a:lnTo>
                    <a:pt x="45720" y="0"/>
                  </a:lnTo>
                </a:path>
                <a:path w="4811395" h="856614">
                  <a:moveTo>
                    <a:pt x="45720" y="571500"/>
                  </a:moveTo>
                  <a:lnTo>
                    <a:pt x="4811268" y="5715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7303769" y="2193798"/>
              <a:ext cx="3813175" cy="431800"/>
            </a:xfrm>
            <a:custGeom>
              <a:avLst/>
              <a:gdLst/>
              <a:ahLst/>
              <a:cxnLst/>
              <a:rect l="l" t="t" r="r" b="b"/>
              <a:pathLst>
                <a:path w="3813175" h="431800">
                  <a:moveTo>
                    <a:pt x="0" y="431291"/>
                  </a:moveTo>
                  <a:lnTo>
                    <a:pt x="954024" y="420624"/>
                  </a:lnTo>
                  <a:lnTo>
                    <a:pt x="1906524" y="196596"/>
                  </a:lnTo>
                  <a:lnTo>
                    <a:pt x="2860548" y="0"/>
                  </a:lnTo>
                  <a:lnTo>
                    <a:pt x="3813048" y="1524"/>
                  </a:lnTo>
                </a:path>
              </a:pathLst>
            </a:custGeom>
            <a:ln w="28955">
              <a:solidFill>
                <a:srgbClr val="7E8FA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 descr=""/>
          <p:cNvSpPr txBox="1"/>
          <p:nvPr/>
        </p:nvSpPr>
        <p:spPr>
          <a:xfrm>
            <a:off x="10953115" y="2741167"/>
            <a:ext cx="3321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-</a:t>
            </a:r>
            <a:r>
              <a:rPr dirty="0" sz="1200" spc="-25" b="1">
                <a:latin typeface="Arial"/>
                <a:cs typeface="Arial"/>
              </a:rPr>
              <a:t>240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6195440" y="1945259"/>
            <a:ext cx="494030" cy="1169035"/>
          </a:xfrm>
          <a:prstGeom prst="rect">
            <a:avLst/>
          </a:prstGeom>
        </p:spPr>
        <p:txBody>
          <a:bodyPr wrap="square" lIns="0" tIns="1149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05"/>
              </a:spcBef>
            </a:pPr>
            <a:r>
              <a:rPr dirty="0" sz="1200" spc="-10">
                <a:latin typeface="Arial MT"/>
                <a:cs typeface="Arial MT"/>
              </a:rPr>
              <a:t>10,000</a:t>
            </a:r>
            <a:endParaRPr sz="1200">
              <a:latin typeface="Arial MT"/>
              <a:cs typeface="Arial MT"/>
            </a:endParaRPr>
          </a:p>
          <a:p>
            <a:pPr algn="r" marR="5715">
              <a:lnSpc>
                <a:spcPct val="100000"/>
              </a:lnSpc>
              <a:spcBef>
                <a:spcPts val="810"/>
              </a:spcBef>
            </a:pPr>
            <a:r>
              <a:rPr dirty="0" sz="1200" spc="-20">
                <a:latin typeface="Arial MT"/>
                <a:cs typeface="Arial MT"/>
              </a:rPr>
              <a:t>5,000</a:t>
            </a:r>
            <a:endParaRPr sz="1200">
              <a:latin typeface="Arial MT"/>
              <a:cs typeface="Arial MT"/>
            </a:endParaRPr>
          </a:p>
          <a:p>
            <a:pPr algn="r" marR="5715">
              <a:lnSpc>
                <a:spcPct val="100000"/>
              </a:lnSpc>
              <a:spcBef>
                <a:spcPts val="810"/>
              </a:spcBef>
            </a:pPr>
            <a:r>
              <a:rPr dirty="0" sz="1200" spc="-50">
                <a:latin typeface="Arial MT"/>
                <a:cs typeface="Arial MT"/>
              </a:rPr>
              <a:t>0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815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0">
                <a:latin typeface="Arial MT"/>
                <a:cs typeface="Arial MT"/>
              </a:rPr>
              <a:t>5,000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8029193" y="2847847"/>
            <a:ext cx="4591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0">
                <a:latin typeface="Arial MT"/>
                <a:cs typeface="Arial MT"/>
              </a:rPr>
              <a:t>2,198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7101967" y="2369058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1,877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8054467" y="2358974"/>
            <a:ext cx="4089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2,068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8983218" y="2809747"/>
            <a:ext cx="459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-1,540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10934445" y="3199638"/>
            <a:ext cx="367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2018</a:t>
            </a:r>
            <a:endParaRPr sz="1200">
              <a:latin typeface="Arial"/>
              <a:cs typeface="Arial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9008744" y="2135504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5,978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9961244" y="1938654"/>
            <a:ext cx="13633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6469" algn="l"/>
              </a:tabLst>
            </a:pPr>
            <a:r>
              <a:rPr dirty="0" sz="1200" spc="-20">
                <a:latin typeface="Arial MT"/>
                <a:cs typeface="Arial MT"/>
              </a:rPr>
              <a:t>9,418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 b="1">
                <a:latin typeface="Arial"/>
                <a:cs typeface="Arial"/>
              </a:rPr>
              <a:t>9,404</a:t>
            </a:r>
            <a:endParaRPr sz="1200">
              <a:latin typeface="Arial"/>
              <a:cs typeface="Arial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8868918" y="3106420"/>
            <a:ext cx="1057910" cy="577850"/>
          </a:xfrm>
          <a:prstGeom prst="rect">
            <a:avLst/>
          </a:prstGeom>
        </p:spPr>
        <p:txBody>
          <a:bodyPr wrap="square" lIns="0" tIns="105410" rIns="0" bIns="0" rtlCol="0" vert="horz">
            <a:spAutoFit/>
          </a:bodyPr>
          <a:lstStyle/>
          <a:p>
            <a:pPr marL="171450">
              <a:lnSpc>
                <a:spcPct val="100000"/>
              </a:lnSpc>
              <a:spcBef>
                <a:spcPts val="830"/>
              </a:spcBef>
            </a:pPr>
            <a:r>
              <a:rPr dirty="0" sz="1200" spc="-20">
                <a:latin typeface="Arial MT"/>
                <a:cs typeface="Arial MT"/>
              </a:rPr>
              <a:t>2016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 sz="1200" spc="-10">
                <a:latin typeface="Arial MT"/>
                <a:cs typeface="Arial MT"/>
              </a:rPr>
              <a:t>Long-</a:t>
            </a:r>
            <a:r>
              <a:rPr dirty="0" sz="1200">
                <a:latin typeface="Arial MT"/>
                <a:cs typeface="Arial MT"/>
              </a:rPr>
              <a:t>term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debt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7076313" y="2782951"/>
            <a:ext cx="459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-1,048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9935971" y="2914141"/>
            <a:ext cx="459105" cy="494030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0">
                <a:latin typeface="Arial MT"/>
                <a:cs typeface="Arial MT"/>
              </a:rPr>
              <a:t>4,257</a:t>
            </a:r>
            <a:endParaRPr sz="1200">
              <a:latin typeface="Arial MT"/>
              <a:cs typeface="Arial MT"/>
            </a:endParaRPr>
          </a:p>
          <a:p>
            <a:pPr marL="56515">
              <a:lnSpc>
                <a:spcPct val="100000"/>
              </a:lnSpc>
              <a:spcBef>
                <a:spcPts val="400"/>
              </a:spcBef>
            </a:pPr>
            <a:r>
              <a:rPr dirty="0" sz="1200" spc="-20">
                <a:latin typeface="Arial MT"/>
                <a:cs typeface="Arial MT"/>
              </a:rPr>
              <a:t>2017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7" name="object 97" descr=""/>
          <p:cNvSpPr/>
          <p:nvPr/>
        </p:nvSpPr>
        <p:spPr>
          <a:xfrm>
            <a:off x="8501633" y="3577590"/>
            <a:ext cx="328930" cy="0"/>
          </a:xfrm>
          <a:custGeom>
            <a:avLst/>
            <a:gdLst/>
            <a:ahLst/>
            <a:cxnLst/>
            <a:rect l="l" t="t" r="r" b="b"/>
            <a:pathLst>
              <a:path w="328929" h="0">
                <a:moveTo>
                  <a:pt x="0" y="0"/>
                </a:moveTo>
                <a:lnTo>
                  <a:pt x="328675" y="0"/>
                </a:lnTo>
              </a:path>
            </a:pathLst>
          </a:custGeom>
          <a:ln w="28956">
            <a:solidFill>
              <a:srgbClr val="7E8F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/>
          <p:nvPr/>
        </p:nvSpPr>
        <p:spPr>
          <a:xfrm>
            <a:off x="7002780" y="3497579"/>
            <a:ext cx="213360" cy="160020"/>
          </a:xfrm>
          <a:custGeom>
            <a:avLst/>
            <a:gdLst/>
            <a:ahLst/>
            <a:cxnLst/>
            <a:rect l="l" t="t" r="r" b="b"/>
            <a:pathLst>
              <a:path w="213359" h="160020">
                <a:moveTo>
                  <a:pt x="213359" y="0"/>
                </a:moveTo>
                <a:lnTo>
                  <a:pt x="0" y="0"/>
                </a:lnTo>
                <a:lnTo>
                  <a:pt x="0" y="160020"/>
                </a:lnTo>
                <a:lnTo>
                  <a:pt x="213359" y="160020"/>
                </a:lnTo>
                <a:lnTo>
                  <a:pt x="213359" y="0"/>
                </a:lnTo>
                <a:close/>
              </a:path>
            </a:pathLst>
          </a:custGeom>
          <a:solidFill>
            <a:srgbClr val="C30C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 txBox="1"/>
          <p:nvPr/>
        </p:nvSpPr>
        <p:spPr>
          <a:xfrm>
            <a:off x="7120890" y="3106420"/>
            <a:ext cx="1319530" cy="577850"/>
          </a:xfrm>
          <a:prstGeom prst="rect">
            <a:avLst/>
          </a:prstGeom>
        </p:spPr>
        <p:txBody>
          <a:bodyPr wrap="square" lIns="0" tIns="10541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830"/>
              </a:spcBef>
              <a:tabLst>
                <a:tab pos="951865" algn="l"/>
              </a:tabLst>
            </a:pPr>
            <a:r>
              <a:rPr dirty="0" sz="1200" spc="-20">
                <a:latin typeface="Arial MT"/>
                <a:cs typeface="Arial MT"/>
              </a:rPr>
              <a:t>2014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2015</a:t>
            </a:r>
            <a:endParaRPr sz="1200">
              <a:latin typeface="Arial MT"/>
              <a:cs typeface="Arial MT"/>
            </a:endParaRPr>
          </a:p>
          <a:p>
            <a:pPr algn="r" marR="32384">
              <a:lnSpc>
                <a:spcPct val="100000"/>
              </a:lnSpc>
              <a:spcBef>
                <a:spcPts val="735"/>
              </a:spcBef>
            </a:pPr>
            <a:r>
              <a:rPr dirty="0" sz="1200">
                <a:latin typeface="Arial MT"/>
                <a:cs typeface="Arial MT"/>
              </a:rPr>
              <a:t>Free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Cash</a:t>
            </a:r>
            <a:r>
              <a:rPr dirty="0" sz="1200" spc="-20">
                <a:latin typeface="Arial MT"/>
                <a:cs typeface="Arial MT"/>
              </a:rPr>
              <a:t> Flow*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6183248" y="1565275"/>
            <a:ext cx="48787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Free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cash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flow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long-</a:t>
            </a:r>
            <a:r>
              <a:rPr dirty="0" sz="1400">
                <a:latin typeface="Arial MT"/>
                <a:cs typeface="Arial MT"/>
              </a:rPr>
              <a:t>term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debt,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million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USD,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2014-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1" name="object 101" descr=""/>
          <p:cNvSpPr/>
          <p:nvPr/>
        </p:nvSpPr>
        <p:spPr>
          <a:xfrm>
            <a:off x="10865357" y="1884426"/>
            <a:ext cx="515620" cy="1094740"/>
          </a:xfrm>
          <a:custGeom>
            <a:avLst/>
            <a:gdLst/>
            <a:ahLst/>
            <a:cxnLst/>
            <a:rect l="l" t="t" r="r" b="b"/>
            <a:pathLst>
              <a:path w="515620" h="1094739">
                <a:moveTo>
                  <a:pt x="0" y="1094232"/>
                </a:moveTo>
                <a:lnTo>
                  <a:pt x="515111" y="1094232"/>
                </a:lnTo>
                <a:lnTo>
                  <a:pt x="515111" y="0"/>
                </a:lnTo>
                <a:lnTo>
                  <a:pt x="0" y="0"/>
                </a:lnTo>
                <a:lnTo>
                  <a:pt x="0" y="1094232"/>
                </a:lnTo>
                <a:close/>
              </a:path>
            </a:pathLst>
          </a:custGeom>
          <a:ln w="19812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08448" cy="685799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858767" y="0"/>
            <a:ext cx="8333740" cy="6858000"/>
            <a:chOff x="3858767" y="0"/>
            <a:chExt cx="8333740" cy="6858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0"/>
              <a:ext cx="6096000" cy="6857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8599" y="0"/>
              <a:ext cx="4037076" cy="685799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858768" y="0"/>
              <a:ext cx="4528185" cy="6858000"/>
            </a:xfrm>
            <a:custGeom>
              <a:avLst/>
              <a:gdLst/>
              <a:ahLst/>
              <a:cxnLst/>
              <a:rect l="l" t="t" r="r" b="b"/>
              <a:pathLst>
                <a:path w="4528184" h="6858000">
                  <a:moveTo>
                    <a:pt x="30784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07848" y="6858000"/>
                  </a:lnTo>
                  <a:lnTo>
                    <a:pt x="307848" y="0"/>
                  </a:lnTo>
                  <a:close/>
                </a:path>
                <a:path w="4528184" h="6858000">
                  <a:moveTo>
                    <a:pt x="4527804" y="0"/>
                  </a:moveTo>
                  <a:lnTo>
                    <a:pt x="4219956" y="0"/>
                  </a:lnTo>
                  <a:lnTo>
                    <a:pt x="4219943" y="6858000"/>
                  </a:lnTo>
                  <a:lnTo>
                    <a:pt x="4527804" y="6858000"/>
                  </a:lnTo>
                  <a:lnTo>
                    <a:pt x="45278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1399794" y="3303270"/>
            <a:ext cx="1104900" cy="1106805"/>
          </a:xfrm>
          <a:custGeom>
            <a:avLst/>
            <a:gdLst/>
            <a:ahLst/>
            <a:cxnLst/>
            <a:rect l="l" t="t" r="r" b="b"/>
            <a:pathLst>
              <a:path w="1104900" h="1106804">
                <a:moveTo>
                  <a:pt x="0" y="553211"/>
                </a:moveTo>
                <a:lnTo>
                  <a:pt x="2028" y="505474"/>
                </a:lnTo>
                <a:lnTo>
                  <a:pt x="8002" y="458865"/>
                </a:lnTo>
                <a:lnTo>
                  <a:pt x="17756" y="413550"/>
                </a:lnTo>
                <a:lnTo>
                  <a:pt x="31124" y="369696"/>
                </a:lnTo>
                <a:lnTo>
                  <a:pt x="47940" y="327468"/>
                </a:lnTo>
                <a:lnTo>
                  <a:pt x="68038" y="287032"/>
                </a:lnTo>
                <a:lnTo>
                  <a:pt x="91251" y="248555"/>
                </a:lnTo>
                <a:lnTo>
                  <a:pt x="117415" y="212203"/>
                </a:lnTo>
                <a:lnTo>
                  <a:pt x="146363" y="178140"/>
                </a:lnTo>
                <a:lnTo>
                  <a:pt x="177929" y="146534"/>
                </a:lnTo>
                <a:lnTo>
                  <a:pt x="211947" y="117550"/>
                </a:lnTo>
                <a:lnTo>
                  <a:pt x="248251" y="91355"/>
                </a:lnTo>
                <a:lnTo>
                  <a:pt x="286676" y="68114"/>
                </a:lnTo>
                <a:lnTo>
                  <a:pt x="327054" y="47993"/>
                </a:lnTo>
                <a:lnTo>
                  <a:pt x="369221" y="31158"/>
                </a:lnTo>
                <a:lnTo>
                  <a:pt x="413009" y="17775"/>
                </a:lnTo>
                <a:lnTo>
                  <a:pt x="458255" y="8010"/>
                </a:lnTo>
                <a:lnTo>
                  <a:pt x="504790" y="2030"/>
                </a:lnTo>
                <a:lnTo>
                  <a:pt x="552450" y="0"/>
                </a:lnTo>
                <a:lnTo>
                  <a:pt x="600109" y="2030"/>
                </a:lnTo>
                <a:lnTo>
                  <a:pt x="646644" y="8010"/>
                </a:lnTo>
                <a:lnTo>
                  <a:pt x="691890" y="17775"/>
                </a:lnTo>
                <a:lnTo>
                  <a:pt x="735678" y="31158"/>
                </a:lnTo>
                <a:lnTo>
                  <a:pt x="777845" y="47993"/>
                </a:lnTo>
                <a:lnTo>
                  <a:pt x="818223" y="68114"/>
                </a:lnTo>
                <a:lnTo>
                  <a:pt x="856648" y="91355"/>
                </a:lnTo>
                <a:lnTo>
                  <a:pt x="892952" y="117550"/>
                </a:lnTo>
                <a:lnTo>
                  <a:pt x="926970" y="146534"/>
                </a:lnTo>
                <a:lnTo>
                  <a:pt x="958536" y="178140"/>
                </a:lnTo>
                <a:lnTo>
                  <a:pt x="987484" y="212203"/>
                </a:lnTo>
                <a:lnTo>
                  <a:pt x="1013648" y="248555"/>
                </a:lnTo>
                <a:lnTo>
                  <a:pt x="1036861" y="287032"/>
                </a:lnTo>
                <a:lnTo>
                  <a:pt x="1056959" y="327468"/>
                </a:lnTo>
                <a:lnTo>
                  <a:pt x="1073775" y="369696"/>
                </a:lnTo>
                <a:lnTo>
                  <a:pt x="1087143" y="413550"/>
                </a:lnTo>
                <a:lnTo>
                  <a:pt x="1096897" y="458865"/>
                </a:lnTo>
                <a:lnTo>
                  <a:pt x="1102871" y="505474"/>
                </a:lnTo>
                <a:lnTo>
                  <a:pt x="1104900" y="553211"/>
                </a:lnTo>
                <a:lnTo>
                  <a:pt x="1102871" y="600949"/>
                </a:lnTo>
                <a:lnTo>
                  <a:pt x="1096897" y="647558"/>
                </a:lnTo>
                <a:lnTo>
                  <a:pt x="1087143" y="692873"/>
                </a:lnTo>
                <a:lnTo>
                  <a:pt x="1073775" y="736727"/>
                </a:lnTo>
                <a:lnTo>
                  <a:pt x="1056959" y="778955"/>
                </a:lnTo>
                <a:lnTo>
                  <a:pt x="1036861" y="819391"/>
                </a:lnTo>
                <a:lnTo>
                  <a:pt x="1013648" y="857868"/>
                </a:lnTo>
                <a:lnTo>
                  <a:pt x="987484" y="894220"/>
                </a:lnTo>
                <a:lnTo>
                  <a:pt x="958536" y="928283"/>
                </a:lnTo>
                <a:lnTo>
                  <a:pt x="926970" y="959889"/>
                </a:lnTo>
                <a:lnTo>
                  <a:pt x="892952" y="988873"/>
                </a:lnTo>
                <a:lnTo>
                  <a:pt x="856648" y="1015068"/>
                </a:lnTo>
                <a:lnTo>
                  <a:pt x="818223" y="1038309"/>
                </a:lnTo>
                <a:lnTo>
                  <a:pt x="777845" y="1058430"/>
                </a:lnTo>
                <a:lnTo>
                  <a:pt x="735678" y="1075265"/>
                </a:lnTo>
                <a:lnTo>
                  <a:pt x="691890" y="1088648"/>
                </a:lnTo>
                <a:lnTo>
                  <a:pt x="646644" y="1098413"/>
                </a:lnTo>
                <a:lnTo>
                  <a:pt x="600109" y="1104393"/>
                </a:lnTo>
                <a:lnTo>
                  <a:pt x="552450" y="1106423"/>
                </a:lnTo>
                <a:lnTo>
                  <a:pt x="504790" y="1104393"/>
                </a:lnTo>
                <a:lnTo>
                  <a:pt x="458255" y="1098413"/>
                </a:lnTo>
                <a:lnTo>
                  <a:pt x="413009" y="1088648"/>
                </a:lnTo>
                <a:lnTo>
                  <a:pt x="369221" y="1075265"/>
                </a:lnTo>
                <a:lnTo>
                  <a:pt x="327054" y="1058430"/>
                </a:lnTo>
                <a:lnTo>
                  <a:pt x="286676" y="1038309"/>
                </a:lnTo>
                <a:lnTo>
                  <a:pt x="248251" y="1015068"/>
                </a:lnTo>
                <a:lnTo>
                  <a:pt x="211947" y="988873"/>
                </a:lnTo>
                <a:lnTo>
                  <a:pt x="177929" y="959889"/>
                </a:lnTo>
                <a:lnTo>
                  <a:pt x="146363" y="928283"/>
                </a:lnTo>
                <a:lnTo>
                  <a:pt x="117415" y="894220"/>
                </a:lnTo>
                <a:lnTo>
                  <a:pt x="91251" y="857868"/>
                </a:lnTo>
                <a:lnTo>
                  <a:pt x="68038" y="819391"/>
                </a:lnTo>
                <a:lnTo>
                  <a:pt x="47940" y="778955"/>
                </a:lnTo>
                <a:lnTo>
                  <a:pt x="31124" y="736727"/>
                </a:lnTo>
                <a:lnTo>
                  <a:pt x="17756" y="692873"/>
                </a:lnTo>
                <a:lnTo>
                  <a:pt x="8002" y="647558"/>
                </a:lnTo>
                <a:lnTo>
                  <a:pt x="2028" y="600949"/>
                </a:lnTo>
                <a:lnTo>
                  <a:pt x="0" y="55321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862279" y="3586165"/>
            <a:ext cx="6204585" cy="2106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48055">
              <a:lnSpc>
                <a:spcPts val="4415"/>
              </a:lnSpc>
              <a:tabLst>
                <a:tab pos="5106670" algn="l"/>
              </a:tabLst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40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354"/>
              </a:spcBef>
              <a:tabLst>
                <a:tab pos="4874260" algn="l"/>
              </a:tabLst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MOTORS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TESLA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1800">
              <a:latin typeface="Arial"/>
              <a:cs typeface="Arial"/>
            </a:endParaRPr>
          </a:p>
          <a:p>
            <a:pPr marL="231775">
              <a:lnSpc>
                <a:spcPct val="100000"/>
              </a:lnSpc>
              <a:tabLst>
                <a:tab pos="4291330" algn="l"/>
              </a:tabLst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state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GM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	The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state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Tesla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557265" y="3303270"/>
            <a:ext cx="1104900" cy="1106805"/>
          </a:xfrm>
          <a:custGeom>
            <a:avLst/>
            <a:gdLst/>
            <a:ahLst/>
            <a:cxnLst/>
            <a:rect l="l" t="t" r="r" b="b"/>
            <a:pathLst>
              <a:path w="1104900" h="1106804">
                <a:moveTo>
                  <a:pt x="0" y="553211"/>
                </a:moveTo>
                <a:lnTo>
                  <a:pt x="2028" y="505474"/>
                </a:lnTo>
                <a:lnTo>
                  <a:pt x="8002" y="458865"/>
                </a:lnTo>
                <a:lnTo>
                  <a:pt x="17756" y="413550"/>
                </a:lnTo>
                <a:lnTo>
                  <a:pt x="31124" y="369696"/>
                </a:lnTo>
                <a:lnTo>
                  <a:pt x="47940" y="327468"/>
                </a:lnTo>
                <a:lnTo>
                  <a:pt x="68038" y="287032"/>
                </a:lnTo>
                <a:lnTo>
                  <a:pt x="91251" y="248555"/>
                </a:lnTo>
                <a:lnTo>
                  <a:pt x="117415" y="212203"/>
                </a:lnTo>
                <a:lnTo>
                  <a:pt x="146363" y="178140"/>
                </a:lnTo>
                <a:lnTo>
                  <a:pt x="177929" y="146534"/>
                </a:lnTo>
                <a:lnTo>
                  <a:pt x="211947" y="117550"/>
                </a:lnTo>
                <a:lnTo>
                  <a:pt x="248251" y="91355"/>
                </a:lnTo>
                <a:lnTo>
                  <a:pt x="286676" y="68114"/>
                </a:lnTo>
                <a:lnTo>
                  <a:pt x="327054" y="47993"/>
                </a:lnTo>
                <a:lnTo>
                  <a:pt x="369221" y="31158"/>
                </a:lnTo>
                <a:lnTo>
                  <a:pt x="413009" y="17775"/>
                </a:lnTo>
                <a:lnTo>
                  <a:pt x="458255" y="8010"/>
                </a:lnTo>
                <a:lnTo>
                  <a:pt x="504790" y="2030"/>
                </a:lnTo>
                <a:lnTo>
                  <a:pt x="552450" y="0"/>
                </a:lnTo>
                <a:lnTo>
                  <a:pt x="600109" y="2030"/>
                </a:lnTo>
                <a:lnTo>
                  <a:pt x="646644" y="8010"/>
                </a:lnTo>
                <a:lnTo>
                  <a:pt x="691890" y="17775"/>
                </a:lnTo>
                <a:lnTo>
                  <a:pt x="735678" y="31158"/>
                </a:lnTo>
                <a:lnTo>
                  <a:pt x="777845" y="47993"/>
                </a:lnTo>
                <a:lnTo>
                  <a:pt x="818223" y="68114"/>
                </a:lnTo>
                <a:lnTo>
                  <a:pt x="856648" y="91355"/>
                </a:lnTo>
                <a:lnTo>
                  <a:pt x="892952" y="117550"/>
                </a:lnTo>
                <a:lnTo>
                  <a:pt x="926970" y="146534"/>
                </a:lnTo>
                <a:lnTo>
                  <a:pt x="958536" y="178140"/>
                </a:lnTo>
                <a:lnTo>
                  <a:pt x="987484" y="212203"/>
                </a:lnTo>
                <a:lnTo>
                  <a:pt x="1013648" y="248555"/>
                </a:lnTo>
                <a:lnTo>
                  <a:pt x="1036861" y="287032"/>
                </a:lnTo>
                <a:lnTo>
                  <a:pt x="1056959" y="327468"/>
                </a:lnTo>
                <a:lnTo>
                  <a:pt x="1073775" y="369696"/>
                </a:lnTo>
                <a:lnTo>
                  <a:pt x="1087143" y="413550"/>
                </a:lnTo>
                <a:lnTo>
                  <a:pt x="1096897" y="458865"/>
                </a:lnTo>
                <a:lnTo>
                  <a:pt x="1102871" y="505474"/>
                </a:lnTo>
                <a:lnTo>
                  <a:pt x="1104900" y="553211"/>
                </a:lnTo>
                <a:lnTo>
                  <a:pt x="1102871" y="600949"/>
                </a:lnTo>
                <a:lnTo>
                  <a:pt x="1096897" y="647558"/>
                </a:lnTo>
                <a:lnTo>
                  <a:pt x="1087143" y="692873"/>
                </a:lnTo>
                <a:lnTo>
                  <a:pt x="1073775" y="736727"/>
                </a:lnTo>
                <a:lnTo>
                  <a:pt x="1056959" y="778955"/>
                </a:lnTo>
                <a:lnTo>
                  <a:pt x="1036861" y="819391"/>
                </a:lnTo>
                <a:lnTo>
                  <a:pt x="1013648" y="857868"/>
                </a:lnTo>
                <a:lnTo>
                  <a:pt x="987484" y="894220"/>
                </a:lnTo>
                <a:lnTo>
                  <a:pt x="958536" y="928283"/>
                </a:lnTo>
                <a:lnTo>
                  <a:pt x="926970" y="959889"/>
                </a:lnTo>
                <a:lnTo>
                  <a:pt x="892952" y="988873"/>
                </a:lnTo>
                <a:lnTo>
                  <a:pt x="856648" y="1015068"/>
                </a:lnTo>
                <a:lnTo>
                  <a:pt x="818223" y="1038309"/>
                </a:lnTo>
                <a:lnTo>
                  <a:pt x="777845" y="1058430"/>
                </a:lnTo>
                <a:lnTo>
                  <a:pt x="735678" y="1075265"/>
                </a:lnTo>
                <a:lnTo>
                  <a:pt x="691890" y="1088648"/>
                </a:lnTo>
                <a:lnTo>
                  <a:pt x="646644" y="1098413"/>
                </a:lnTo>
                <a:lnTo>
                  <a:pt x="600109" y="1104393"/>
                </a:lnTo>
                <a:lnTo>
                  <a:pt x="552450" y="1106423"/>
                </a:lnTo>
                <a:lnTo>
                  <a:pt x="504790" y="1104393"/>
                </a:lnTo>
                <a:lnTo>
                  <a:pt x="458255" y="1098413"/>
                </a:lnTo>
                <a:lnTo>
                  <a:pt x="413009" y="1088648"/>
                </a:lnTo>
                <a:lnTo>
                  <a:pt x="369221" y="1075265"/>
                </a:lnTo>
                <a:lnTo>
                  <a:pt x="327054" y="1058430"/>
                </a:lnTo>
                <a:lnTo>
                  <a:pt x="286676" y="1038309"/>
                </a:lnTo>
                <a:lnTo>
                  <a:pt x="248251" y="1015068"/>
                </a:lnTo>
                <a:lnTo>
                  <a:pt x="211947" y="988873"/>
                </a:lnTo>
                <a:lnTo>
                  <a:pt x="177929" y="959889"/>
                </a:lnTo>
                <a:lnTo>
                  <a:pt x="146363" y="928283"/>
                </a:lnTo>
                <a:lnTo>
                  <a:pt x="117415" y="894220"/>
                </a:lnTo>
                <a:lnTo>
                  <a:pt x="91251" y="857868"/>
                </a:lnTo>
                <a:lnTo>
                  <a:pt x="68038" y="819391"/>
                </a:lnTo>
                <a:lnTo>
                  <a:pt x="47940" y="778955"/>
                </a:lnTo>
                <a:lnTo>
                  <a:pt x="31124" y="736727"/>
                </a:lnTo>
                <a:lnTo>
                  <a:pt x="17756" y="692873"/>
                </a:lnTo>
                <a:lnTo>
                  <a:pt x="8002" y="647558"/>
                </a:lnTo>
                <a:lnTo>
                  <a:pt x="2028" y="600949"/>
                </a:lnTo>
                <a:lnTo>
                  <a:pt x="0" y="55321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202436" y="603504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5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4918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18" y="3175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  <a:path w="1499235" h="76200">
                <a:moveTo>
                  <a:pt x="1460753" y="0"/>
                </a:moveTo>
                <a:lnTo>
                  <a:pt x="1445906" y="2993"/>
                </a:lnTo>
                <a:lnTo>
                  <a:pt x="1433798" y="11158"/>
                </a:lnTo>
                <a:lnTo>
                  <a:pt x="1425642" y="23268"/>
                </a:lnTo>
                <a:lnTo>
                  <a:pt x="1422653" y="38100"/>
                </a:lnTo>
                <a:lnTo>
                  <a:pt x="1425642" y="52931"/>
                </a:lnTo>
                <a:lnTo>
                  <a:pt x="1433798" y="65041"/>
                </a:lnTo>
                <a:lnTo>
                  <a:pt x="1445906" y="73206"/>
                </a:lnTo>
                <a:lnTo>
                  <a:pt x="1460753" y="76200"/>
                </a:lnTo>
                <a:lnTo>
                  <a:pt x="1475547" y="73206"/>
                </a:lnTo>
                <a:lnTo>
                  <a:pt x="1487662" y="65041"/>
                </a:lnTo>
                <a:lnTo>
                  <a:pt x="1495847" y="52931"/>
                </a:lnTo>
                <a:lnTo>
                  <a:pt x="1497566" y="44450"/>
                </a:lnTo>
                <a:lnTo>
                  <a:pt x="1460753" y="44450"/>
                </a:lnTo>
                <a:lnTo>
                  <a:pt x="1460753" y="31750"/>
                </a:lnTo>
                <a:lnTo>
                  <a:pt x="1497566" y="31750"/>
                </a:lnTo>
                <a:lnTo>
                  <a:pt x="1495847" y="23268"/>
                </a:lnTo>
                <a:lnTo>
                  <a:pt x="1487662" y="11158"/>
                </a:lnTo>
                <a:lnTo>
                  <a:pt x="1475547" y="2993"/>
                </a:lnTo>
                <a:lnTo>
                  <a:pt x="1460753" y="0"/>
                </a:lnTo>
                <a:close/>
              </a:path>
              <a:path w="1499235" h="76200">
                <a:moveTo>
                  <a:pt x="74918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18" y="44450"/>
                </a:lnTo>
                <a:lnTo>
                  <a:pt x="76200" y="38100"/>
                </a:lnTo>
                <a:lnTo>
                  <a:pt x="74918" y="31750"/>
                </a:lnTo>
                <a:close/>
              </a:path>
              <a:path w="1499235" h="76200">
                <a:moveTo>
                  <a:pt x="1423933" y="31750"/>
                </a:moveTo>
                <a:lnTo>
                  <a:pt x="74918" y="31750"/>
                </a:lnTo>
                <a:lnTo>
                  <a:pt x="76200" y="38100"/>
                </a:lnTo>
                <a:lnTo>
                  <a:pt x="74918" y="44450"/>
                </a:lnTo>
                <a:lnTo>
                  <a:pt x="1423933" y="44450"/>
                </a:lnTo>
                <a:lnTo>
                  <a:pt x="1422653" y="38100"/>
                </a:lnTo>
                <a:lnTo>
                  <a:pt x="1423933" y="31750"/>
                </a:lnTo>
                <a:close/>
              </a:path>
              <a:path w="1499235" h="76200">
                <a:moveTo>
                  <a:pt x="1497566" y="31750"/>
                </a:moveTo>
                <a:lnTo>
                  <a:pt x="1460753" y="31750"/>
                </a:lnTo>
                <a:lnTo>
                  <a:pt x="1460753" y="44450"/>
                </a:lnTo>
                <a:lnTo>
                  <a:pt x="1497566" y="44450"/>
                </a:lnTo>
                <a:lnTo>
                  <a:pt x="1498853" y="38100"/>
                </a:lnTo>
                <a:lnTo>
                  <a:pt x="1497566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5359908" y="603504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4" h="76200">
                <a:moveTo>
                  <a:pt x="38100" y="0"/>
                </a:moveTo>
                <a:lnTo>
                  <a:pt x="23252" y="2993"/>
                </a:lnTo>
                <a:lnTo>
                  <a:pt x="11144" y="11158"/>
                </a:lnTo>
                <a:lnTo>
                  <a:pt x="2988" y="23268"/>
                </a:lnTo>
                <a:lnTo>
                  <a:pt x="0" y="38100"/>
                </a:lnTo>
                <a:lnTo>
                  <a:pt x="2988" y="52931"/>
                </a:lnTo>
                <a:lnTo>
                  <a:pt x="11144" y="65041"/>
                </a:lnTo>
                <a:lnTo>
                  <a:pt x="23252" y="73206"/>
                </a:lnTo>
                <a:lnTo>
                  <a:pt x="38100" y="76200"/>
                </a:lnTo>
                <a:lnTo>
                  <a:pt x="52947" y="73206"/>
                </a:lnTo>
                <a:lnTo>
                  <a:pt x="65055" y="65041"/>
                </a:lnTo>
                <a:lnTo>
                  <a:pt x="73211" y="52931"/>
                </a:lnTo>
                <a:lnTo>
                  <a:pt x="74920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20" y="31750"/>
                </a:lnTo>
                <a:lnTo>
                  <a:pt x="73211" y="23268"/>
                </a:lnTo>
                <a:lnTo>
                  <a:pt x="65055" y="11158"/>
                </a:lnTo>
                <a:lnTo>
                  <a:pt x="52947" y="2993"/>
                </a:lnTo>
                <a:lnTo>
                  <a:pt x="38100" y="0"/>
                </a:lnTo>
                <a:close/>
              </a:path>
              <a:path w="1499234" h="76200">
                <a:moveTo>
                  <a:pt x="1460753" y="0"/>
                </a:moveTo>
                <a:lnTo>
                  <a:pt x="1445906" y="2993"/>
                </a:lnTo>
                <a:lnTo>
                  <a:pt x="1433798" y="11158"/>
                </a:lnTo>
                <a:lnTo>
                  <a:pt x="1425642" y="23268"/>
                </a:lnTo>
                <a:lnTo>
                  <a:pt x="1422653" y="38100"/>
                </a:lnTo>
                <a:lnTo>
                  <a:pt x="1425642" y="52931"/>
                </a:lnTo>
                <a:lnTo>
                  <a:pt x="1433798" y="65041"/>
                </a:lnTo>
                <a:lnTo>
                  <a:pt x="1445906" y="73206"/>
                </a:lnTo>
                <a:lnTo>
                  <a:pt x="1460753" y="76200"/>
                </a:lnTo>
                <a:lnTo>
                  <a:pt x="1475547" y="73206"/>
                </a:lnTo>
                <a:lnTo>
                  <a:pt x="1487662" y="65041"/>
                </a:lnTo>
                <a:lnTo>
                  <a:pt x="1495847" y="52931"/>
                </a:lnTo>
                <a:lnTo>
                  <a:pt x="1497566" y="44450"/>
                </a:lnTo>
                <a:lnTo>
                  <a:pt x="1460753" y="44450"/>
                </a:lnTo>
                <a:lnTo>
                  <a:pt x="1460753" y="31750"/>
                </a:lnTo>
                <a:lnTo>
                  <a:pt x="1497566" y="31750"/>
                </a:lnTo>
                <a:lnTo>
                  <a:pt x="1495847" y="23268"/>
                </a:lnTo>
                <a:lnTo>
                  <a:pt x="1487662" y="11158"/>
                </a:lnTo>
                <a:lnTo>
                  <a:pt x="1475547" y="2993"/>
                </a:lnTo>
                <a:lnTo>
                  <a:pt x="1460753" y="0"/>
                </a:lnTo>
                <a:close/>
              </a:path>
              <a:path w="1499234" h="76200">
                <a:moveTo>
                  <a:pt x="74920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20" y="44450"/>
                </a:lnTo>
                <a:lnTo>
                  <a:pt x="76200" y="38100"/>
                </a:lnTo>
                <a:lnTo>
                  <a:pt x="74920" y="31750"/>
                </a:lnTo>
                <a:close/>
              </a:path>
              <a:path w="1499234" h="76200">
                <a:moveTo>
                  <a:pt x="1423933" y="31750"/>
                </a:moveTo>
                <a:lnTo>
                  <a:pt x="74920" y="31750"/>
                </a:lnTo>
                <a:lnTo>
                  <a:pt x="76200" y="38100"/>
                </a:lnTo>
                <a:lnTo>
                  <a:pt x="74920" y="44450"/>
                </a:lnTo>
                <a:lnTo>
                  <a:pt x="1423933" y="44450"/>
                </a:lnTo>
                <a:lnTo>
                  <a:pt x="1422653" y="38100"/>
                </a:lnTo>
                <a:lnTo>
                  <a:pt x="1423933" y="31750"/>
                </a:lnTo>
                <a:close/>
              </a:path>
              <a:path w="1499234" h="76200">
                <a:moveTo>
                  <a:pt x="1497566" y="31750"/>
                </a:moveTo>
                <a:lnTo>
                  <a:pt x="1460753" y="31750"/>
                </a:lnTo>
                <a:lnTo>
                  <a:pt x="1460753" y="44450"/>
                </a:lnTo>
                <a:lnTo>
                  <a:pt x="1497566" y="44450"/>
                </a:lnTo>
                <a:lnTo>
                  <a:pt x="1498853" y="38100"/>
                </a:lnTo>
                <a:lnTo>
                  <a:pt x="1497566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E3D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0" y="624840"/>
            <a:ext cx="12189460" cy="2164080"/>
            <a:chOff x="0" y="624840"/>
            <a:chExt cx="12189460" cy="2164080"/>
          </a:xfrm>
        </p:grpSpPr>
        <p:sp>
          <p:nvSpPr>
            <p:cNvPr id="14" name="object 14" descr=""/>
            <p:cNvSpPr/>
            <p:nvPr/>
          </p:nvSpPr>
          <p:spPr>
            <a:xfrm>
              <a:off x="0" y="624840"/>
              <a:ext cx="12189460" cy="2164080"/>
            </a:xfrm>
            <a:custGeom>
              <a:avLst/>
              <a:gdLst/>
              <a:ahLst/>
              <a:cxnLst/>
              <a:rect l="l" t="t" r="r" b="b"/>
              <a:pathLst>
                <a:path w="12189460" h="2164080">
                  <a:moveTo>
                    <a:pt x="12188952" y="0"/>
                  </a:moveTo>
                  <a:lnTo>
                    <a:pt x="0" y="0"/>
                  </a:lnTo>
                  <a:lnTo>
                    <a:pt x="0" y="2164079"/>
                  </a:lnTo>
                  <a:lnTo>
                    <a:pt x="12188952" y="2164079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1B1E3D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74825" y="887730"/>
              <a:ext cx="1640205" cy="1640205"/>
            </a:xfrm>
            <a:custGeom>
              <a:avLst/>
              <a:gdLst/>
              <a:ahLst/>
              <a:cxnLst/>
              <a:rect l="l" t="t" r="r" b="b"/>
              <a:pathLst>
                <a:path w="1640205" h="1640205">
                  <a:moveTo>
                    <a:pt x="0" y="819912"/>
                  </a:moveTo>
                  <a:lnTo>
                    <a:pt x="1391" y="771730"/>
                  </a:lnTo>
                  <a:lnTo>
                    <a:pt x="5515" y="724282"/>
                  </a:lnTo>
                  <a:lnTo>
                    <a:pt x="12294" y="677645"/>
                  </a:lnTo>
                  <a:lnTo>
                    <a:pt x="21651" y="631895"/>
                  </a:lnTo>
                  <a:lnTo>
                    <a:pt x="33510" y="587110"/>
                  </a:lnTo>
                  <a:lnTo>
                    <a:pt x="47793" y="543366"/>
                  </a:lnTo>
                  <a:lnTo>
                    <a:pt x="64424" y="500741"/>
                  </a:lnTo>
                  <a:lnTo>
                    <a:pt x="83326" y="459310"/>
                  </a:lnTo>
                  <a:lnTo>
                    <a:pt x="104422" y="419151"/>
                  </a:lnTo>
                  <a:lnTo>
                    <a:pt x="127636" y="380341"/>
                  </a:lnTo>
                  <a:lnTo>
                    <a:pt x="152890" y="342957"/>
                  </a:lnTo>
                  <a:lnTo>
                    <a:pt x="180107" y="307074"/>
                  </a:lnTo>
                  <a:lnTo>
                    <a:pt x="209211" y="272772"/>
                  </a:lnTo>
                  <a:lnTo>
                    <a:pt x="240125" y="240125"/>
                  </a:lnTo>
                  <a:lnTo>
                    <a:pt x="272772" y="209211"/>
                  </a:lnTo>
                  <a:lnTo>
                    <a:pt x="307074" y="180107"/>
                  </a:lnTo>
                  <a:lnTo>
                    <a:pt x="342957" y="152890"/>
                  </a:lnTo>
                  <a:lnTo>
                    <a:pt x="380341" y="127636"/>
                  </a:lnTo>
                  <a:lnTo>
                    <a:pt x="419151" y="104422"/>
                  </a:lnTo>
                  <a:lnTo>
                    <a:pt x="459310" y="83326"/>
                  </a:lnTo>
                  <a:lnTo>
                    <a:pt x="500741" y="64424"/>
                  </a:lnTo>
                  <a:lnTo>
                    <a:pt x="543366" y="47793"/>
                  </a:lnTo>
                  <a:lnTo>
                    <a:pt x="587110" y="33510"/>
                  </a:lnTo>
                  <a:lnTo>
                    <a:pt x="631895" y="21651"/>
                  </a:lnTo>
                  <a:lnTo>
                    <a:pt x="677645" y="12294"/>
                  </a:lnTo>
                  <a:lnTo>
                    <a:pt x="724282" y="5515"/>
                  </a:lnTo>
                  <a:lnTo>
                    <a:pt x="771730" y="1391"/>
                  </a:lnTo>
                  <a:lnTo>
                    <a:pt x="819912" y="0"/>
                  </a:lnTo>
                  <a:lnTo>
                    <a:pt x="868093" y="1391"/>
                  </a:lnTo>
                  <a:lnTo>
                    <a:pt x="915541" y="5515"/>
                  </a:lnTo>
                  <a:lnTo>
                    <a:pt x="962178" y="12294"/>
                  </a:lnTo>
                  <a:lnTo>
                    <a:pt x="1007928" y="21651"/>
                  </a:lnTo>
                  <a:lnTo>
                    <a:pt x="1052713" y="33510"/>
                  </a:lnTo>
                  <a:lnTo>
                    <a:pt x="1096457" y="47793"/>
                  </a:lnTo>
                  <a:lnTo>
                    <a:pt x="1139082" y="64424"/>
                  </a:lnTo>
                  <a:lnTo>
                    <a:pt x="1180513" y="83326"/>
                  </a:lnTo>
                  <a:lnTo>
                    <a:pt x="1220672" y="104422"/>
                  </a:lnTo>
                  <a:lnTo>
                    <a:pt x="1259482" y="127636"/>
                  </a:lnTo>
                  <a:lnTo>
                    <a:pt x="1296866" y="152890"/>
                  </a:lnTo>
                  <a:lnTo>
                    <a:pt x="1332749" y="180107"/>
                  </a:lnTo>
                  <a:lnTo>
                    <a:pt x="1367051" y="209211"/>
                  </a:lnTo>
                  <a:lnTo>
                    <a:pt x="1399698" y="240125"/>
                  </a:lnTo>
                  <a:lnTo>
                    <a:pt x="1430612" y="272772"/>
                  </a:lnTo>
                  <a:lnTo>
                    <a:pt x="1459716" y="307074"/>
                  </a:lnTo>
                  <a:lnTo>
                    <a:pt x="1486933" y="342957"/>
                  </a:lnTo>
                  <a:lnTo>
                    <a:pt x="1512187" y="380341"/>
                  </a:lnTo>
                  <a:lnTo>
                    <a:pt x="1535401" y="419151"/>
                  </a:lnTo>
                  <a:lnTo>
                    <a:pt x="1556497" y="459310"/>
                  </a:lnTo>
                  <a:lnTo>
                    <a:pt x="1575399" y="500741"/>
                  </a:lnTo>
                  <a:lnTo>
                    <a:pt x="1592030" y="543366"/>
                  </a:lnTo>
                  <a:lnTo>
                    <a:pt x="1606313" y="587110"/>
                  </a:lnTo>
                  <a:lnTo>
                    <a:pt x="1618172" y="631895"/>
                  </a:lnTo>
                  <a:lnTo>
                    <a:pt x="1627529" y="677645"/>
                  </a:lnTo>
                  <a:lnTo>
                    <a:pt x="1634308" y="724282"/>
                  </a:lnTo>
                  <a:lnTo>
                    <a:pt x="1638432" y="771730"/>
                  </a:lnTo>
                  <a:lnTo>
                    <a:pt x="1639824" y="819912"/>
                  </a:lnTo>
                  <a:lnTo>
                    <a:pt x="1638432" y="868093"/>
                  </a:lnTo>
                  <a:lnTo>
                    <a:pt x="1634308" y="915541"/>
                  </a:lnTo>
                  <a:lnTo>
                    <a:pt x="1627529" y="962178"/>
                  </a:lnTo>
                  <a:lnTo>
                    <a:pt x="1618172" y="1007928"/>
                  </a:lnTo>
                  <a:lnTo>
                    <a:pt x="1606313" y="1052713"/>
                  </a:lnTo>
                  <a:lnTo>
                    <a:pt x="1592030" y="1096457"/>
                  </a:lnTo>
                  <a:lnTo>
                    <a:pt x="1575399" y="1139082"/>
                  </a:lnTo>
                  <a:lnTo>
                    <a:pt x="1556497" y="1180513"/>
                  </a:lnTo>
                  <a:lnTo>
                    <a:pt x="1535401" y="1220672"/>
                  </a:lnTo>
                  <a:lnTo>
                    <a:pt x="1512187" y="1259482"/>
                  </a:lnTo>
                  <a:lnTo>
                    <a:pt x="1486933" y="1296866"/>
                  </a:lnTo>
                  <a:lnTo>
                    <a:pt x="1459716" y="1332749"/>
                  </a:lnTo>
                  <a:lnTo>
                    <a:pt x="1430612" y="1367051"/>
                  </a:lnTo>
                  <a:lnTo>
                    <a:pt x="1399698" y="1399698"/>
                  </a:lnTo>
                  <a:lnTo>
                    <a:pt x="1367051" y="1430612"/>
                  </a:lnTo>
                  <a:lnTo>
                    <a:pt x="1332749" y="1459716"/>
                  </a:lnTo>
                  <a:lnTo>
                    <a:pt x="1296866" y="1486933"/>
                  </a:lnTo>
                  <a:lnTo>
                    <a:pt x="1259482" y="1512187"/>
                  </a:lnTo>
                  <a:lnTo>
                    <a:pt x="1220672" y="1535401"/>
                  </a:lnTo>
                  <a:lnTo>
                    <a:pt x="1180513" y="1556497"/>
                  </a:lnTo>
                  <a:lnTo>
                    <a:pt x="1139082" y="1575399"/>
                  </a:lnTo>
                  <a:lnTo>
                    <a:pt x="1096457" y="1592030"/>
                  </a:lnTo>
                  <a:lnTo>
                    <a:pt x="1052713" y="1606313"/>
                  </a:lnTo>
                  <a:lnTo>
                    <a:pt x="1007928" y="1618172"/>
                  </a:lnTo>
                  <a:lnTo>
                    <a:pt x="962178" y="1627529"/>
                  </a:lnTo>
                  <a:lnTo>
                    <a:pt x="915541" y="1634308"/>
                  </a:lnTo>
                  <a:lnTo>
                    <a:pt x="868093" y="1638432"/>
                  </a:lnTo>
                  <a:lnTo>
                    <a:pt x="819912" y="1639824"/>
                  </a:lnTo>
                  <a:lnTo>
                    <a:pt x="771730" y="1638432"/>
                  </a:lnTo>
                  <a:lnTo>
                    <a:pt x="724282" y="1634308"/>
                  </a:lnTo>
                  <a:lnTo>
                    <a:pt x="677645" y="1627529"/>
                  </a:lnTo>
                  <a:lnTo>
                    <a:pt x="631895" y="1618172"/>
                  </a:lnTo>
                  <a:lnTo>
                    <a:pt x="587110" y="1606313"/>
                  </a:lnTo>
                  <a:lnTo>
                    <a:pt x="543366" y="1592030"/>
                  </a:lnTo>
                  <a:lnTo>
                    <a:pt x="500741" y="1575399"/>
                  </a:lnTo>
                  <a:lnTo>
                    <a:pt x="459310" y="1556497"/>
                  </a:lnTo>
                  <a:lnTo>
                    <a:pt x="419151" y="1535401"/>
                  </a:lnTo>
                  <a:lnTo>
                    <a:pt x="380341" y="1512187"/>
                  </a:lnTo>
                  <a:lnTo>
                    <a:pt x="342957" y="1486933"/>
                  </a:lnTo>
                  <a:lnTo>
                    <a:pt x="307074" y="1459716"/>
                  </a:lnTo>
                  <a:lnTo>
                    <a:pt x="272772" y="1430612"/>
                  </a:lnTo>
                  <a:lnTo>
                    <a:pt x="240125" y="1399698"/>
                  </a:lnTo>
                  <a:lnTo>
                    <a:pt x="209211" y="1367051"/>
                  </a:lnTo>
                  <a:lnTo>
                    <a:pt x="180107" y="1332749"/>
                  </a:lnTo>
                  <a:lnTo>
                    <a:pt x="152890" y="1296866"/>
                  </a:lnTo>
                  <a:lnTo>
                    <a:pt x="127636" y="1259482"/>
                  </a:lnTo>
                  <a:lnTo>
                    <a:pt x="104422" y="1220672"/>
                  </a:lnTo>
                  <a:lnTo>
                    <a:pt x="83326" y="1180513"/>
                  </a:lnTo>
                  <a:lnTo>
                    <a:pt x="64424" y="1139082"/>
                  </a:lnTo>
                  <a:lnTo>
                    <a:pt x="47793" y="1096457"/>
                  </a:lnTo>
                  <a:lnTo>
                    <a:pt x="33510" y="1052713"/>
                  </a:lnTo>
                  <a:lnTo>
                    <a:pt x="21651" y="1007928"/>
                  </a:lnTo>
                  <a:lnTo>
                    <a:pt x="12294" y="962178"/>
                  </a:lnTo>
                  <a:lnTo>
                    <a:pt x="5515" y="915541"/>
                  </a:lnTo>
                  <a:lnTo>
                    <a:pt x="1391" y="868093"/>
                  </a:lnTo>
                  <a:lnTo>
                    <a:pt x="0" y="81991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848739" y="1200150"/>
            <a:ext cx="492125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25" b="1">
                <a:solidFill>
                  <a:srgbClr val="FFFFFF"/>
                </a:solidFill>
                <a:latin typeface="Arial"/>
                <a:cs typeface="Arial"/>
              </a:rPr>
              <a:t>II</a:t>
            </a:r>
            <a:endParaRPr sz="66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358641" y="1414094"/>
            <a:ext cx="306705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3200" spc="-1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9757409" y="3303270"/>
            <a:ext cx="1104900" cy="1106805"/>
          </a:xfrm>
          <a:custGeom>
            <a:avLst/>
            <a:gdLst/>
            <a:ahLst/>
            <a:cxnLst/>
            <a:rect l="l" t="t" r="r" b="b"/>
            <a:pathLst>
              <a:path w="1104900" h="1106804">
                <a:moveTo>
                  <a:pt x="0" y="553211"/>
                </a:moveTo>
                <a:lnTo>
                  <a:pt x="2028" y="505474"/>
                </a:lnTo>
                <a:lnTo>
                  <a:pt x="8002" y="458865"/>
                </a:lnTo>
                <a:lnTo>
                  <a:pt x="17756" y="413550"/>
                </a:lnTo>
                <a:lnTo>
                  <a:pt x="31124" y="369696"/>
                </a:lnTo>
                <a:lnTo>
                  <a:pt x="47940" y="327468"/>
                </a:lnTo>
                <a:lnTo>
                  <a:pt x="68038" y="287032"/>
                </a:lnTo>
                <a:lnTo>
                  <a:pt x="91251" y="248555"/>
                </a:lnTo>
                <a:lnTo>
                  <a:pt x="117415" y="212203"/>
                </a:lnTo>
                <a:lnTo>
                  <a:pt x="146363" y="178140"/>
                </a:lnTo>
                <a:lnTo>
                  <a:pt x="177929" y="146534"/>
                </a:lnTo>
                <a:lnTo>
                  <a:pt x="211947" y="117550"/>
                </a:lnTo>
                <a:lnTo>
                  <a:pt x="248251" y="91355"/>
                </a:lnTo>
                <a:lnTo>
                  <a:pt x="286676" y="68114"/>
                </a:lnTo>
                <a:lnTo>
                  <a:pt x="327054" y="47993"/>
                </a:lnTo>
                <a:lnTo>
                  <a:pt x="369221" y="31158"/>
                </a:lnTo>
                <a:lnTo>
                  <a:pt x="413009" y="17775"/>
                </a:lnTo>
                <a:lnTo>
                  <a:pt x="458255" y="8010"/>
                </a:lnTo>
                <a:lnTo>
                  <a:pt x="504790" y="2030"/>
                </a:lnTo>
                <a:lnTo>
                  <a:pt x="552450" y="0"/>
                </a:lnTo>
                <a:lnTo>
                  <a:pt x="600109" y="2030"/>
                </a:lnTo>
                <a:lnTo>
                  <a:pt x="646644" y="8010"/>
                </a:lnTo>
                <a:lnTo>
                  <a:pt x="691890" y="17775"/>
                </a:lnTo>
                <a:lnTo>
                  <a:pt x="735678" y="31158"/>
                </a:lnTo>
                <a:lnTo>
                  <a:pt x="777845" y="47993"/>
                </a:lnTo>
                <a:lnTo>
                  <a:pt x="818223" y="68114"/>
                </a:lnTo>
                <a:lnTo>
                  <a:pt x="856648" y="91355"/>
                </a:lnTo>
                <a:lnTo>
                  <a:pt x="892952" y="117550"/>
                </a:lnTo>
                <a:lnTo>
                  <a:pt x="926970" y="146534"/>
                </a:lnTo>
                <a:lnTo>
                  <a:pt x="958536" y="178140"/>
                </a:lnTo>
                <a:lnTo>
                  <a:pt x="987484" y="212203"/>
                </a:lnTo>
                <a:lnTo>
                  <a:pt x="1013648" y="248555"/>
                </a:lnTo>
                <a:lnTo>
                  <a:pt x="1036861" y="287032"/>
                </a:lnTo>
                <a:lnTo>
                  <a:pt x="1056959" y="327468"/>
                </a:lnTo>
                <a:lnTo>
                  <a:pt x="1073775" y="369696"/>
                </a:lnTo>
                <a:lnTo>
                  <a:pt x="1087143" y="413550"/>
                </a:lnTo>
                <a:lnTo>
                  <a:pt x="1096897" y="458865"/>
                </a:lnTo>
                <a:lnTo>
                  <a:pt x="1102871" y="505474"/>
                </a:lnTo>
                <a:lnTo>
                  <a:pt x="1104900" y="553211"/>
                </a:lnTo>
                <a:lnTo>
                  <a:pt x="1102871" y="600949"/>
                </a:lnTo>
                <a:lnTo>
                  <a:pt x="1096897" y="647558"/>
                </a:lnTo>
                <a:lnTo>
                  <a:pt x="1087143" y="692873"/>
                </a:lnTo>
                <a:lnTo>
                  <a:pt x="1073775" y="736727"/>
                </a:lnTo>
                <a:lnTo>
                  <a:pt x="1056959" y="778955"/>
                </a:lnTo>
                <a:lnTo>
                  <a:pt x="1036861" y="819391"/>
                </a:lnTo>
                <a:lnTo>
                  <a:pt x="1013648" y="857868"/>
                </a:lnTo>
                <a:lnTo>
                  <a:pt x="987484" y="894220"/>
                </a:lnTo>
                <a:lnTo>
                  <a:pt x="958536" y="928283"/>
                </a:lnTo>
                <a:lnTo>
                  <a:pt x="926970" y="959889"/>
                </a:lnTo>
                <a:lnTo>
                  <a:pt x="892952" y="988873"/>
                </a:lnTo>
                <a:lnTo>
                  <a:pt x="856648" y="1015068"/>
                </a:lnTo>
                <a:lnTo>
                  <a:pt x="818223" y="1038309"/>
                </a:lnTo>
                <a:lnTo>
                  <a:pt x="777845" y="1058430"/>
                </a:lnTo>
                <a:lnTo>
                  <a:pt x="735678" y="1075265"/>
                </a:lnTo>
                <a:lnTo>
                  <a:pt x="691890" y="1088648"/>
                </a:lnTo>
                <a:lnTo>
                  <a:pt x="646644" y="1098413"/>
                </a:lnTo>
                <a:lnTo>
                  <a:pt x="600109" y="1104393"/>
                </a:lnTo>
                <a:lnTo>
                  <a:pt x="552450" y="1106423"/>
                </a:lnTo>
                <a:lnTo>
                  <a:pt x="504790" y="1104393"/>
                </a:lnTo>
                <a:lnTo>
                  <a:pt x="458255" y="1098413"/>
                </a:lnTo>
                <a:lnTo>
                  <a:pt x="413009" y="1088648"/>
                </a:lnTo>
                <a:lnTo>
                  <a:pt x="369221" y="1075265"/>
                </a:lnTo>
                <a:lnTo>
                  <a:pt x="327054" y="1058430"/>
                </a:lnTo>
                <a:lnTo>
                  <a:pt x="286676" y="1038309"/>
                </a:lnTo>
                <a:lnTo>
                  <a:pt x="248251" y="1015068"/>
                </a:lnTo>
                <a:lnTo>
                  <a:pt x="211947" y="988873"/>
                </a:lnTo>
                <a:lnTo>
                  <a:pt x="177929" y="959889"/>
                </a:lnTo>
                <a:lnTo>
                  <a:pt x="146363" y="928283"/>
                </a:lnTo>
                <a:lnTo>
                  <a:pt x="117415" y="894220"/>
                </a:lnTo>
                <a:lnTo>
                  <a:pt x="91251" y="857868"/>
                </a:lnTo>
                <a:lnTo>
                  <a:pt x="68038" y="819391"/>
                </a:lnTo>
                <a:lnTo>
                  <a:pt x="47940" y="778955"/>
                </a:lnTo>
                <a:lnTo>
                  <a:pt x="31124" y="736727"/>
                </a:lnTo>
                <a:lnTo>
                  <a:pt x="17756" y="692873"/>
                </a:lnTo>
                <a:lnTo>
                  <a:pt x="8002" y="647558"/>
                </a:lnTo>
                <a:lnTo>
                  <a:pt x="2028" y="600949"/>
                </a:lnTo>
                <a:lnTo>
                  <a:pt x="0" y="55321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9162033" y="3525392"/>
            <a:ext cx="2298065" cy="2176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54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9560052" y="603504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4" h="76200">
                <a:moveTo>
                  <a:pt x="38100" y="0"/>
                </a:moveTo>
                <a:lnTo>
                  <a:pt x="23252" y="2993"/>
                </a:lnTo>
                <a:lnTo>
                  <a:pt x="11144" y="11158"/>
                </a:lnTo>
                <a:lnTo>
                  <a:pt x="2988" y="23268"/>
                </a:lnTo>
                <a:lnTo>
                  <a:pt x="0" y="38100"/>
                </a:lnTo>
                <a:lnTo>
                  <a:pt x="2988" y="52931"/>
                </a:lnTo>
                <a:lnTo>
                  <a:pt x="11144" y="65041"/>
                </a:lnTo>
                <a:lnTo>
                  <a:pt x="23252" y="73206"/>
                </a:lnTo>
                <a:lnTo>
                  <a:pt x="38100" y="76200"/>
                </a:lnTo>
                <a:lnTo>
                  <a:pt x="52947" y="73206"/>
                </a:lnTo>
                <a:lnTo>
                  <a:pt x="65055" y="65041"/>
                </a:lnTo>
                <a:lnTo>
                  <a:pt x="73211" y="52931"/>
                </a:lnTo>
                <a:lnTo>
                  <a:pt x="74920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20" y="31750"/>
                </a:lnTo>
                <a:lnTo>
                  <a:pt x="73211" y="23268"/>
                </a:lnTo>
                <a:lnTo>
                  <a:pt x="65055" y="11158"/>
                </a:lnTo>
                <a:lnTo>
                  <a:pt x="52947" y="2993"/>
                </a:lnTo>
                <a:lnTo>
                  <a:pt x="38100" y="0"/>
                </a:lnTo>
                <a:close/>
              </a:path>
              <a:path w="1499234" h="76200">
                <a:moveTo>
                  <a:pt x="1460753" y="0"/>
                </a:moveTo>
                <a:lnTo>
                  <a:pt x="1445906" y="2993"/>
                </a:lnTo>
                <a:lnTo>
                  <a:pt x="1433798" y="11158"/>
                </a:lnTo>
                <a:lnTo>
                  <a:pt x="1425642" y="23268"/>
                </a:lnTo>
                <a:lnTo>
                  <a:pt x="1422653" y="38100"/>
                </a:lnTo>
                <a:lnTo>
                  <a:pt x="1425642" y="52931"/>
                </a:lnTo>
                <a:lnTo>
                  <a:pt x="1433798" y="65041"/>
                </a:lnTo>
                <a:lnTo>
                  <a:pt x="1445906" y="73206"/>
                </a:lnTo>
                <a:lnTo>
                  <a:pt x="1460753" y="76200"/>
                </a:lnTo>
                <a:lnTo>
                  <a:pt x="1475547" y="73206"/>
                </a:lnTo>
                <a:lnTo>
                  <a:pt x="1487662" y="65041"/>
                </a:lnTo>
                <a:lnTo>
                  <a:pt x="1495847" y="52931"/>
                </a:lnTo>
                <a:lnTo>
                  <a:pt x="1497566" y="44450"/>
                </a:lnTo>
                <a:lnTo>
                  <a:pt x="1460753" y="44450"/>
                </a:lnTo>
                <a:lnTo>
                  <a:pt x="1460753" y="31750"/>
                </a:lnTo>
                <a:lnTo>
                  <a:pt x="1497566" y="31750"/>
                </a:lnTo>
                <a:lnTo>
                  <a:pt x="1495847" y="23268"/>
                </a:lnTo>
                <a:lnTo>
                  <a:pt x="1487662" y="11158"/>
                </a:lnTo>
                <a:lnTo>
                  <a:pt x="1475547" y="2993"/>
                </a:lnTo>
                <a:lnTo>
                  <a:pt x="1460753" y="0"/>
                </a:lnTo>
                <a:close/>
              </a:path>
              <a:path w="1499234" h="76200">
                <a:moveTo>
                  <a:pt x="74920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20" y="44450"/>
                </a:lnTo>
                <a:lnTo>
                  <a:pt x="76200" y="38100"/>
                </a:lnTo>
                <a:lnTo>
                  <a:pt x="74920" y="31750"/>
                </a:lnTo>
                <a:close/>
              </a:path>
              <a:path w="1499234" h="76200">
                <a:moveTo>
                  <a:pt x="1423933" y="31750"/>
                </a:moveTo>
                <a:lnTo>
                  <a:pt x="74920" y="31750"/>
                </a:lnTo>
                <a:lnTo>
                  <a:pt x="76200" y="38100"/>
                </a:lnTo>
                <a:lnTo>
                  <a:pt x="74920" y="44450"/>
                </a:lnTo>
                <a:lnTo>
                  <a:pt x="1423933" y="44450"/>
                </a:lnTo>
                <a:lnTo>
                  <a:pt x="1422653" y="38100"/>
                </a:lnTo>
                <a:lnTo>
                  <a:pt x="1423933" y="31750"/>
                </a:lnTo>
                <a:close/>
              </a:path>
              <a:path w="1499234" h="76200">
                <a:moveTo>
                  <a:pt x="1497566" y="31750"/>
                </a:moveTo>
                <a:lnTo>
                  <a:pt x="1460753" y="31750"/>
                </a:lnTo>
                <a:lnTo>
                  <a:pt x="1460753" y="44450"/>
                </a:lnTo>
                <a:lnTo>
                  <a:pt x="1497566" y="44450"/>
                </a:lnTo>
                <a:lnTo>
                  <a:pt x="1498853" y="38100"/>
                </a:lnTo>
                <a:lnTo>
                  <a:pt x="1497566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14450" y="6466128"/>
            <a:ext cx="6172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Executive</a:t>
            </a:r>
            <a:endParaRPr sz="10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Summary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266823" y="6435306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 h="0">
                <a:moveTo>
                  <a:pt x="0" y="0"/>
                </a:moveTo>
                <a:lnTo>
                  <a:pt x="1195704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149469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5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462396" y="6466128"/>
            <a:ext cx="20548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22400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Financial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Feasibility</a:t>
            </a:r>
            <a:endParaRPr sz="10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348466" y="6449364"/>
            <a:ext cx="2343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|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35">
                <a:latin typeface="Arial MT"/>
                <a:cs typeface="Arial MT"/>
              </a:rPr>
              <a:t>29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705986" y="6428956"/>
            <a:ext cx="1200150" cy="250190"/>
            <a:chOff x="3705986" y="6428956"/>
            <a:chExt cx="1200150" cy="250190"/>
          </a:xfrm>
        </p:grpSpPr>
        <p:sp>
          <p:nvSpPr>
            <p:cNvPr id="10" name="object 10" descr=""/>
            <p:cNvSpPr/>
            <p:nvPr/>
          </p:nvSpPr>
          <p:spPr>
            <a:xfrm>
              <a:off x="3705986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05986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200023" y="12700"/>
                  </a:lnTo>
                  <a:lnTo>
                    <a:pt x="1200023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594864" y="6466128"/>
            <a:ext cx="2088514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Market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1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803630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8299195" y="6466128"/>
            <a:ext cx="6762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Alternative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9479788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2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9723246" y="6466128"/>
            <a:ext cx="7156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Conclusion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4329684" y="1930907"/>
            <a:ext cx="3535679" cy="1945005"/>
          </a:xfrm>
          <a:custGeom>
            <a:avLst/>
            <a:gdLst/>
            <a:ahLst/>
            <a:cxnLst/>
            <a:rect l="l" t="t" r="r" b="b"/>
            <a:pathLst>
              <a:path w="3535679" h="1945004">
                <a:moveTo>
                  <a:pt x="0" y="1944623"/>
                </a:moveTo>
                <a:lnTo>
                  <a:pt x="3535679" y="1944623"/>
                </a:lnTo>
                <a:lnTo>
                  <a:pt x="3535679" y="0"/>
                </a:lnTo>
                <a:lnTo>
                  <a:pt x="0" y="0"/>
                </a:lnTo>
                <a:lnTo>
                  <a:pt x="0" y="1944623"/>
                </a:lnTo>
                <a:close/>
              </a:path>
            </a:pathLst>
          </a:custGeom>
          <a:solidFill>
            <a:srgbClr val="ACCAF8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00557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The</a:t>
            </a:r>
            <a:r>
              <a:rPr dirty="0" spc="-35"/>
              <a:t> </a:t>
            </a:r>
            <a:r>
              <a:rPr dirty="0"/>
              <a:t>strategic</a:t>
            </a:r>
            <a:r>
              <a:rPr dirty="0" spc="-60"/>
              <a:t> </a:t>
            </a:r>
            <a:r>
              <a:rPr dirty="0"/>
              <a:t>fit</a:t>
            </a:r>
            <a:r>
              <a:rPr dirty="0" spc="-35"/>
              <a:t> </a:t>
            </a:r>
            <a:r>
              <a:rPr dirty="0"/>
              <a:t>between</a:t>
            </a:r>
            <a:r>
              <a:rPr dirty="0" spc="-45"/>
              <a:t> </a:t>
            </a:r>
            <a:r>
              <a:rPr dirty="0"/>
              <a:t>GM</a:t>
            </a:r>
            <a:r>
              <a:rPr dirty="0" spc="-40"/>
              <a:t> </a:t>
            </a:r>
            <a:r>
              <a:rPr dirty="0"/>
              <a:t>and</a:t>
            </a:r>
            <a:r>
              <a:rPr dirty="0" spc="-65"/>
              <a:t> </a:t>
            </a:r>
            <a:r>
              <a:rPr dirty="0" spc="-35"/>
              <a:t>Tesla </a:t>
            </a:r>
            <a:r>
              <a:rPr dirty="0"/>
              <a:t>is</a:t>
            </a:r>
            <a:r>
              <a:rPr dirty="0" spc="-35"/>
              <a:t> </a:t>
            </a:r>
            <a:r>
              <a:rPr dirty="0"/>
              <a:t>especially</a:t>
            </a:r>
            <a:r>
              <a:rPr dirty="0" spc="-45"/>
              <a:t> </a:t>
            </a:r>
            <a:r>
              <a:rPr dirty="0"/>
              <a:t>promising</a:t>
            </a:r>
            <a:r>
              <a:rPr dirty="0" spc="-50"/>
              <a:t> </a:t>
            </a:r>
            <a:r>
              <a:rPr dirty="0"/>
              <a:t>when</a:t>
            </a:r>
            <a:r>
              <a:rPr dirty="0" spc="-30"/>
              <a:t> </a:t>
            </a:r>
            <a:r>
              <a:rPr dirty="0"/>
              <a:t>it</a:t>
            </a:r>
            <a:r>
              <a:rPr dirty="0" spc="-35"/>
              <a:t> </a:t>
            </a:r>
            <a:r>
              <a:rPr dirty="0"/>
              <a:t>comes</a:t>
            </a:r>
            <a:r>
              <a:rPr dirty="0" spc="-45"/>
              <a:t> </a:t>
            </a:r>
            <a:r>
              <a:rPr dirty="0" spc="-25"/>
              <a:t>to</a:t>
            </a:r>
          </a:p>
          <a:p>
            <a:pPr marL="12700">
              <a:lnSpc>
                <a:spcPts val="2280"/>
              </a:lnSpc>
            </a:pPr>
            <a:r>
              <a:rPr dirty="0"/>
              <a:t>leveraging</a:t>
            </a:r>
            <a:r>
              <a:rPr dirty="0" spc="-60"/>
              <a:t> </a:t>
            </a:r>
            <a:r>
              <a:rPr dirty="0"/>
              <a:t>GM’s</a:t>
            </a:r>
            <a:r>
              <a:rPr dirty="0" spc="-65"/>
              <a:t> </a:t>
            </a:r>
            <a:r>
              <a:rPr dirty="0"/>
              <a:t>production</a:t>
            </a:r>
            <a:r>
              <a:rPr dirty="0" spc="-80"/>
              <a:t> </a:t>
            </a:r>
            <a:r>
              <a:rPr dirty="0"/>
              <a:t>expertise</a:t>
            </a:r>
            <a:r>
              <a:rPr dirty="0" spc="-65"/>
              <a:t> </a:t>
            </a:r>
            <a:r>
              <a:rPr dirty="0"/>
              <a:t>in</a:t>
            </a:r>
            <a:r>
              <a:rPr dirty="0" spc="-50"/>
              <a:t> </a:t>
            </a:r>
            <a:r>
              <a:rPr dirty="0"/>
              <a:t>helping</a:t>
            </a:r>
            <a:r>
              <a:rPr dirty="0" spc="-90"/>
              <a:t> </a:t>
            </a:r>
            <a:r>
              <a:rPr dirty="0" spc="-30"/>
              <a:t>Tesla</a:t>
            </a:r>
            <a:r>
              <a:rPr dirty="0" spc="-60"/>
              <a:t> </a:t>
            </a:r>
            <a:r>
              <a:rPr dirty="0" spc="-10"/>
              <a:t>scale</a:t>
            </a:r>
          </a:p>
        </p:txBody>
      </p:sp>
      <p:sp>
        <p:nvSpPr>
          <p:cNvPr id="21" name="object 21" descr=""/>
          <p:cNvSpPr txBox="1"/>
          <p:nvPr/>
        </p:nvSpPr>
        <p:spPr>
          <a:xfrm>
            <a:off x="574649" y="5899505"/>
            <a:ext cx="7330440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600"/>
              </a:lnSpc>
              <a:spcBef>
                <a:spcPts val="100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Lidar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is a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surveying</a:t>
            </a:r>
            <a:r>
              <a:rPr dirty="0" sz="1000" spc="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method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that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used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control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navigation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for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some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autonomous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cars,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including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those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GM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Cruise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Team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analysis,</a:t>
            </a:r>
            <a:r>
              <a:rPr dirty="0" sz="1000" spc="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Goldman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CNN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Business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Welch</a:t>
            </a:r>
            <a:r>
              <a:rPr dirty="0" sz="10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(2018b,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Bloomberg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Wayland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Automotive</a:t>
            </a:r>
            <a:r>
              <a:rPr dirty="0" sz="1000" spc="-20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News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74040" y="1333881"/>
            <a:ext cx="110432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29285" algn="l"/>
                <a:tab pos="3552825" algn="l"/>
                <a:tab pos="3750945" algn="l"/>
                <a:tab pos="4625340" algn="l"/>
                <a:tab pos="7291705" algn="l"/>
                <a:tab pos="7489190" algn="l"/>
                <a:tab pos="8373109" algn="l"/>
                <a:tab pos="11029950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Research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development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	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Production</a:t>
            </a:r>
            <a:r>
              <a:rPr dirty="0" u="sng" sz="1400" spc="-7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dirty="0" u="sng" sz="1400" spc="-6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sales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	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Products</a:t>
            </a:r>
            <a:r>
              <a:rPr dirty="0" u="sng" sz="1400" spc="-6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brands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86740" y="1624583"/>
            <a:ext cx="3542029" cy="306705"/>
          </a:xfrm>
          <a:prstGeom prst="rect">
            <a:avLst/>
          </a:prstGeom>
          <a:solidFill>
            <a:srgbClr val="ACCAF8"/>
          </a:solidFill>
        </p:spPr>
        <p:txBody>
          <a:bodyPr wrap="square" lIns="0" tIns="41275" rIns="0" bIns="0" rtlCol="0" vert="horz">
            <a:spAutoFit/>
          </a:bodyPr>
          <a:lstStyle/>
          <a:p>
            <a:pPr marL="748665">
              <a:lnSpc>
                <a:spcPct val="100000"/>
              </a:lnSpc>
              <a:spcBef>
                <a:spcPts val="325"/>
              </a:spcBef>
            </a:pPr>
            <a:r>
              <a:rPr dirty="0" sz="1400" b="1">
                <a:solidFill>
                  <a:srgbClr val="232852"/>
                </a:solidFill>
                <a:latin typeface="Arial"/>
                <a:cs typeface="Arial"/>
              </a:rPr>
              <a:t>Self-driving</a:t>
            </a:r>
            <a:r>
              <a:rPr dirty="0" sz="1400" spc="-70" b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32852"/>
                </a:solidFill>
                <a:latin typeface="Arial"/>
                <a:cs typeface="Arial"/>
              </a:rPr>
              <a:t>tech</a:t>
            </a:r>
            <a:r>
              <a:rPr dirty="0" sz="1400" spc="-40" b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32852"/>
                </a:solidFill>
                <a:latin typeface="Arial"/>
                <a:cs typeface="Arial"/>
              </a:rPr>
              <a:t>for</a:t>
            </a:r>
            <a:r>
              <a:rPr dirty="0" sz="1400" spc="-80" b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232852"/>
                </a:solidFill>
                <a:latin typeface="Arial"/>
                <a:cs typeface="Arial"/>
              </a:rPr>
              <a:t>AVs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061959" y="1624583"/>
            <a:ext cx="3540760" cy="306705"/>
          </a:xfrm>
          <a:prstGeom prst="rect">
            <a:avLst/>
          </a:prstGeom>
          <a:solidFill>
            <a:srgbClr val="ACCAF8"/>
          </a:solidFill>
        </p:spPr>
        <p:txBody>
          <a:bodyPr wrap="square" lIns="0" tIns="41275" rIns="0" bIns="0" rtlCol="0" vert="horz">
            <a:spAutoFit/>
          </a:bodyPr>
          <a:lstStyle/>
          <a:p>
            <a:pPr marL="1049655">
              <a:lnSpc>
                <a:spcPct val="100000"/>
              </a:lnSpc>
              <a:spcBef>
                <a:spcPts val="325"/>
              </a:spcBef>
            </a:pPr>
            <a:r>
              <a:rPr dirty="0" sz="1400" b="1">
                <a:solidFill>
                  <a:srgbClr val="232852"/>
                </a:solidFill>
                <a:latin typeface="Arial"/>
                <a:cs typeface="Arial"/>
              </a:rPr>
              <a:t>Product</a:t>
            </a:r>
            <a:r>
              <a:rPr dirty="0" sz="1400" spc="-70" b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232852"/>
                </a:solidFill>
                <a:latin typeface="Arial"/>
                <a:cs typeface="Arial"/>
              </a:rPr>
              <a:t>portfolio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061959" y="3887723"/>
            <a:ext cx="3540760" cy="307975"/>
          </a:xfrm>
          <a:prstGeom prst="rect">
            <a:avLst/>
          </a:prstGeom>
          <a:solidFill>
            <a:srgbClr val="ACCAF8"/>
          </a:solidFill>
        </p:spPr>
        <p:txBody>
          <a:bodyPr wrap="square" lIns="0" tIns="41910" rIns="0" bIns="0" rtlCol="0" vert="horz">
            <a:spAutoFit/>
          </a:bodyPr>
          <a:lstStyle/>
          <a:p>
            <a:pPr marL="1129030">
              <a:lnSpc>
                <a:spcPct val="100000"/>
              </a:lnSpc>
              <a:spcBef>
                <a:spcPts val="330"/>
              </a:spcBef>
            </a:pPr>
            <a:r>
              <a:rPr dirty="0" sz="1400" b="1">
                <a:solidFill>
                  <a:srgbClr val="232852"/>
                </a:solidFill>
                <a:latin typeface="Arial"/>
                <a:cs typeface="Arial"/>
              </a:rPr>
              <a:t>Brand</a:t>
            </a:r>
            <a:r>
              <a:rPr dirty="0" sz="1400" spc="-40" b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232852"/>
                </a:solidFill>
                <a:latin typeface="Arial"/>
                <a:cs typeface="Arial"/>
              </a:rPr>
              <a:t>portfolio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901810" y="1973707"/>
            <a:ext cx="24193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GM has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announced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 b="1">
                <a:latin typeface="Arial"/>
                <a:cs typeface="Arial"/>
              </a:rPr>
              <a:t>next-</a:t>
            </a:r>
            <a:r>
              <a:rPr dirty="0" sz="1200" spc="-25" b="1">
                <a:latin typeface="Arial"/>
                <a:cs typeface="Arial"/>
              </a:rPr>
              <a:t>gen </a:t>
            </a:r>
            <a:r>
              <a:rPr dirty="0" sz="1200" b="1">
                <a:latin typeface="Arial"/>
                <a:cs typeface="Arial"/>
              </a:rPr>
              <a:t>electric</a:t>
            </a:r>
            <a:r>
              <a:rPr dirty="0" sz="1200" spc="-6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vehicle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platform,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10">
                <a:latin typeface="Arial MT"/>
                <a:cs typeface="Arial MT"/>
              </a:rPr>
              <a:t>which </a:t>
            </a:r>
            <a:r>
              <a:rPr dirty="0" sz="1200">
                <a:latin typeface="Arial MT"/>
                <a:cs typeface="Arial MT"/>
              </a:rPr>
              <a:t>will underly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all-</a:t>
            </a:r>
            <a:r>
              <a:rPr dirty="0" sz="1200">
                <a:latin typeface="Arial MT"/>
                <a:cs typeface="Arial MT"/>
              </a:rPr>
              <a:t>electric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models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8901810" y="2705227"/>
            <a:ext cx="25266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 spc="-10">
                <a:latin typeface="Arial MT"/>
                <a:cs typeface="Arial MT"/>
              </a:rPr>
              <a:t>However,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Tesla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has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announced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25" b="1">
                <a:latin typeface="Arial"/>
                <a:cs typeface="Arial"/>
              </a:rPr>
              <a:t>an </a:t>
            </a:r>
            <a:r>
              <a:rPr dirty="0" sz="1200" spc="-10" b="1">
                <a:latin typeface="Arial"/>
                <a:cs typeface="Arial"/>
              </a:rPr>
              <a:t>all-</a:t>
            </a:r>
            <a:r>
              <a:rPr dirty="0" sz="1200" b="1">
                <a:latin typeface="Arial"/>
                <a:cs typeface="Arial"/>
              </a:rPr>
              <a:t>electric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pickup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truck,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which </a:t>
            </a:r>
            <a:r>
              <a:rPr dirty="0" sz="1200" b="1">
                <a:latin typeface="Arial"/>
                <a:cs typeface="Arial"/>
              </a:rPr>
              <a:t>GM’s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platform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does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not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support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901810" y="4234942"/>
            <a:ext cx="242062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200" b="1">
                <a:latin typeface="Arial"/>
                <a:cs typeface="Arial"/>
              </a:rPr>
              <a:t>None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GM’s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brands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are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as </a:t>
            </a:r>
            <a:r>
              <a:rPr dirty="0" sz="1200" b="1">
                <a:latin typeface="Arial"/>
                <a:cs typeface="Arial"/>
              </a:rPr>
              <a:t>strong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Tesla’s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brand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is</a:t>
            </a:r>
            <a:r>
              <a:rPr dirty="0" sz="1200" spc="-25">
                <a:latin typeface="Arial MT"/>
                <a:cs typeface="Arial MT"/>
              </a:rPr>
              <a:t>, </a:t>
            </a:r>
            <a:r>
              <a:rPr dirty="0" sz="1200">
                <a:latin typeface="Arial MT"/>
                <a:cs typeface="Arial MT"/>
              </a:rPr>
              <a:t>especially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within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EV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segment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901810" y="4966842"/>
            <a:ext cx="26257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 spc="-10">
                <a:latin typeface="Arial MT"/>
                <a:cs typeface="Arial MT"/>
              </a:rPr>
              <a:t>However,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GM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already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has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plans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to </a:t>
            </a:r>
            <a:r>
              <a:rPr dirty="0" sz="1200" b="1">
                <a:latin typeface="Arial"/>
                <a:cs typeface="Arial"/>
              </a:rPr>
              <a:t>make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Cadillac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its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lead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EV</a:t>
            </a:r>
            <a:r>
              <a:rPr dirty="0" sz="1200" spc="-20" b="1">
                <a:latin typeface="Arial"/>
                <a:cs typeface="Arial"/>
              </a:rPr>
              <a:t> brand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8515857" y="3376421"/>
            <a:ext cx="29057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858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Tesla’s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coming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pickup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truck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has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lot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of </a:t>
            </a:r>
            <a:r>
              <a:rPr dirty="0" sz="1200" b="1">
                <a:latin typeface="Arial"/>
                <a:cs typeface="Arial"/>
              </a:rPr>
              <a:t>potential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among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GM’s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core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customers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424177" y="1973707"/>
            <a:ext cx="25412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200" b="1">
                <a:latin typeface="Arial"/>
                <a:cs typeface="Arial"/>
              </a:rPr>
              <a:t>GM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Cruise’s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self-</a:t>
            </a:r>
            <a:r>
              <a:rPr dirty="0" sz="1200" b="1">
                <a:latin typeface="Arial"/>
                <a:cs typeface="Arial"/>
              </a:rPr>
              <a:t>driving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tech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is </a:t>
            </a:r>
            <a:r>
              <a:rPr dirty="0" sz="1200" b="1">
                <a:latin typeface="Arial"/>
                <a:cs typeface="Arial"/>
              </a:rPr>
              <a:t>industry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leading</a:t>
            </a:r>
            <a:r>
              <a:rPr dirty="0" sz="1200">
                <a:latin typeface="Arial MT"/>
                <a:cs typeface="Arial MT"/>
              </a:rPr>
              <a:t>,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whereas</a:t>
            </a:r>
            <a:r>
              <a:rPr dirty="0" sz="1200" spc="-7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Tesla’s </a:t>
            </a:r>
            <a:r>
              <a:rPr dirty="0" sz="1200">
                <a:latin typeface="Arial MT"/>
                <a:cs typeface="Arial MT"/>
              </a:rPr>
              <a:t>Autopilot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more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uncertain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090371" y="2705227"/>
            <a:ext cx="2935605" cy="1062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518159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518159" algn="l"/>
              </a:tabLst>
            </a:pP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technologies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are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also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different,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0" b="1">
                <a:latin typeface="Arial"/>
                <a:cs typeface="Arial"/>
              </a:rPr>
              <a:t>Tesla’s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cars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cannot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use</a:t>
            </a:r>
            <a:r>
              <a:rPr dirty="0" sz="1200" spc="-20" b="1">
                <a:latin typeface="Arial"/>
                <a:cs typeface="Arial"/>
              </a:rPr>
              <a:t> GM’s </a:t>
            </a:r>
            <a:r>
              <a:rPr dirty="0" sz="1200" b="1">
                <a:latin typeface="Arial"/>
                <a:cs typeface="Arial"/>
              </a:rPr>
              <a:t>tech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due to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lack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10" b="1">
                <a:latin typeface="Arial"/>
                <a:cs typeface="Arial"/>
              </a:rPr>
              <a:t> Lidar*</a:t>
            </a:r>
            <a:endParaRPr sz="1200">
              <a:latin typeface="Arial"/>
              <a:cs typeface="Arial"/>
            </a:endParaRPr>
          </a:p>
          <a:p>
            <a:pPr marL="128270" marR="138430" indent="-116205">
              <a:lnSpc>
                <a:spcPct val="100000"/>
              </a:lnSpc>
              <a:spcBef>
                <a:spcPts val="965"/>
              </a:spcBef>
            </a:pPr>
            <a:r>
              <a:rPr dirty="0" sz="1200" b="1">
                <a:latin typeface="Arial"/>
                <a:cs typeface="Arial"/>
              </a:rPr>
              <a:t>GM’s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tech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could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potentially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be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used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in </a:t>
            </a:r>
            <a:r>
              <a:rPr dirty="0" sz="1200" b="1">
                <a:latin typeface="Arial"/>
                <a:cs typeface="Arial"/>
              </a:rPr>
              <a:t>future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Tesla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cars,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but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not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right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now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8125968" y="3450335"/>
            <a:ext cx="254635" cy="253365"/>
            <a:chOff x="8125968" y="3450335"/>
            <a:chExt cx="254635" cy="253365"/>
          </a:xfrm>
        </p:grpSpPr>
        <p:sp>
          <p:nvSpPr>
            <p:cNvPr id="34" name="object 34" descr=""/>
            <p:cNvSpPr/>
            <p:nvPr/>
          </p:nvSpPr>
          <p:spPr>
            <a:xfrm>
              <a:off x="8130540" y="3454907"/>
              <a:ext cx="245745" cy="243840"/>
            </a:xfrm>
            <a:custGeom>
              <a:avLst/>
              <a:gdLst/>
              <a:ahLst/>
              <a:cxnLst/>
              <a:rect l="l" t="t" r="r" b="b"/>
              <a:pathLst>
                <a:path w="245745" h="243839">
                  <a:moveTo>
                    <a:pt x="0" y="121919"/>
                  </a:moveTo>
                  <a:lnTo>
                    <a:pt x="9632" y="74473"/>
                  </a:lnTo>
                  <a:lnTo>
                    <a:pt x="35909" y="35718"/>
                  </a:lnTo>
                  <a:lnTo>
                    <a:pt x="74902" y="9584"/>
                  </a:lnTo>
                  <a:lnTo>
                    <a:pt x="122681" y="0"/>
                  </a:lnTo>
                  <a:lnTo>
                    <a:pt x="170461" y="9584"/>
                  </a:lnTo>
                  <a:lnTo>
                    <a:pt x="209454" y="35718"/>
                  </a:lnTo>
                  <a:lnTo>
                    <a:pt x="235731" y="74473"/>
                  </a:lnTo>
                  <a:lnTo>
                    <a:pt x="245363" y="121919"/>
                  </a:lnTo>
                  <a:lnTo>
                    <a:pt x="235731" y="169366"/>
                  </a:lnTo>
                  <a:lnTo>
                    <a:pt x="209454" y="208121"/>
                  </a:lnTo>
                  <a:lnTo>
                    <a:pt x="170461" y="234255"/>
                  </a:lnTo>
                  <a:lnTo>
                    <a:pt x="122681" y="243839"/>
                  </a:lnTo>
                  <a:lnTo>
                    <a:pt x="74902" y="234255"/>
                  </a:lnTo>
                  <a:lnTo>
                    <a:pt x="35909" y="208121"/>
                  </a:lnTo>
                  <a:lnTo>
                    <a:pt x="9632" y="169366"/>
                  </a:lnTo>
                  <a:lnTo>
                    <a:pt x="0" y="12191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48650" y="3450335"/>
              <a:ext cx="131825" cy="252984"/>
            </a:xfrm>
            <a:prstGeom prst="rect">
              <a:avLst/>
            </a:prstGeom>
          </p:spPr>
        </p:pic>
      </p:grpSp>
      <p:grpSp>
        <p:nvGrpSpPr>
          <p:cNvPr id="36" name="object 36" descr=""/>
          <p:cNvGrpSpPr/>
          <p:nvPr/>
        </p:nvGrpSpPr>
        <p:grpSpPr>
          <a:xfrm>
            <a:off x="8176300" y="1987295"/>
            <a:ext cx="660400" cy="646430"/>
            <a:chOff x="8176300" y="1987295"/>
            <a:chExt cx="660400" cy="646430"/>
          </a:xfrm>
        </p:grpSpPr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6300" y="2168771"/>
              <a:ext cx="641521" cy="289320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8188451" y="1987295"/>
              <a:ext cx="647700" cy="646430"/>
            </a:xfrm>
            <a:custGeom>
              <a:avLst/>
              <a:gdLst/>
              <a:ahLst/>
              <a:cxnLst/>
              <a:rect l="l" t="t" r="r" b="b"/>
              <a:pathLst>
                <a:path w="647700" h="646430">
                  <a:moveTo>
                    <a:pt x="647700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647700" y="646176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8422385" y="2135251"/>
            <a:ext cx="18097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 b="1">
                <a:solidFill>
                  <a:srgbClr val="34477D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8188452" y="2618232"/>
            <a:ext cx="647700" cy="646430"/>
            <a:chOff x="8188452" y="2618232"/>
            <a:chExt cx="647700" cy="646430"/>
          </a:xfrm>
        </p:grpSpPr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8574" y="2810256"/>
              <a:ext cx="507456" cy="254609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8188452" y="2618232"/>
              <a:ext cx="647700" cy="646430"/>
            </a:xfrm>
            <a:custGeom>
              <a:avLst/>
              <a:gdLst/>
              <a:ahLst/>
              <a:cxnLst/>
              <a:rect l="l" t="t" r="r" b="b"/>
              <a:pathLst>
                <a:path w="647700" h="646429">
                  <a:moveTo>
                    <a:pt x="647700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647700" y="646176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8422385" y="2765806"/>
            <a:ext cx="18097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0" b="1">
                <a:solidFill>
                  <a:srgbClr val="34477D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4" name="object 4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67227" y="4981955"/>
            <a:ext cx="586558" cy="340042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97072" y="4461063"/>
            <a:ext cx="708539" cy="92228"/>
          </a:xfrm>
          <a:prstGeom prst="rect">
            <a:avLst/>
          </a:prstGeom>
        </p:spPr>
      </p:pic>
      <p:sp>
        <p:nvSpPr>
          <p:cNvPr id="46" name="object 46" descr=""/>
          <p:cNvSpPr txBox="1"/>
          <p:nvPr/>
        </p:nvSpPr>
        <p:spPr>
          <a:xfrm>
            <a:off x="8412226" y="5478881"/>
            <a:ext cx="31121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510" marR="5080" indent="-131445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Tesla’s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brand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still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stronger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and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could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be </a:t>
            </a:r>
            <a:r>
              <a:rPr dirty="0" sz="1200" b="1">
                <a:latin typeface="Arial"/>
                <a:cs typeface="Arial"/>
              </a:rPr>
              <a:t>used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to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increase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sales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GM’s</a:t>
            </a:r>
            <a:r>
              <a:rPr dirty="0" sz="1200" spc="-25" b="1">
                <a:latin typeface="Arial"/>
                <a:cs typeface="Arial"/>
              </a:rPr>
              <a:t> EVs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7" name="object 4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18319" y="6006084"/>
            <a:ext cx="196596" cy="196595"/>
          </a:xfrm>
          <a:prstGeom prst="rect">
            <a:avLst/>
          </a:prstGeom>
        </p:spPr>
      </p:pic>
      <p:sp>
        <p:nvSpPr>
          <p:cNvPr id="48" name="object 48" descr=""/>
          <p:cNvSpPr txBox="1"/>
          <p:nvPr/>
        </p:nvSpPr>
        <p:spPr>
          <a:xfrm>
            <a:off x="9690607" y="6000089"/>
            <a:ext cx="18459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24255" algn="l"/>
              </a:tabLst>
            </a:pPr>
            <a:r>
              <a:rPr dirty="0" sz="1000">
                <a:latin typeface="Arial MT"/>
                <a:cs typeface="Arial MT"/>
              </a:rPr>
              <a:t>Strategic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fit</a:t>
            </a:r>
            <a:r>
              <a:rPr dirty="0" sz="1000">
                <a:latin typeface="Arial MT"/>
                <a:cs typeface="Arial MT"/>
              </a:rPr>
              <a:t>	No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strategic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fit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49" name="object 4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434828" y="5992367"/>
            <a:ext cx="196596" cy="196595"/>
          </a:xfrm>
          <a:prstGeom prst="rect">
            <a:avLst/>
          </a:prstGeom>
        </p:spPr>
      </p:pic>
      <p:sp>
        <p:nvSpPr>
          <p:cNvPr id="50" name="object 50" descr=""/>
          <p:cNvSpPr txBox="1"/>
          <p:nvPr/>
        </p:nvSpPr>
        <p:spPr>
          <a:xfrm>
            <a:off x="5108194" y="4234942"/>
            <a:ext cx="271018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GM’s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has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extensive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sales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networks</a:t>
            </a:r>
            <a:endParaRPr sz="1200">
              <a:latin typeface="Arial"/>
              <a:cs typeface="Arial"/>
            </a:endParaRPr>
          </a:p>
          <a:p>
            <a:pPr marL="184785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both</a:t>
            </a:r>
            <a:r>
              <a:rPr dirty="0" sz="1200" spc="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US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and </a:t>
            </a:r>
            <a:r>
              <a:rPr dirty="0" sz="1200" spc="-10" b="1">
                <a:latin typeface="Arial"/>
                <a:cs typeface="Arial"/>
              </a:rPr>
              <a:t>China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5108194" y="4783963"/>
            <a:ext cx="25177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 spc="-10">
                <a:latin typeface="Arial MT"/>
                <a:cs typeface="Arial MT"/>
              </a:rPr>
              <a:t>However,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instead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dealerships, </a:t>
            </a:r>
            <a:r>
              <a:rPr dirty="0" sz="1200" spc="-10" b="1">
                <a:latin typeface="Arial"/>
                <a:cs typeface="Arial"/>
              </a:rPr>
              <a:t>Tesla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uses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direct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sales, </a:t>
            </a:r>
            <a:r>
              <a:rPr dirty="0" sz="1200" b="1">
                <a:latin typeface="Arial"/>
                <a:cs typeface="Arial"/>
              </a:rPr>
              <a:t>showrooms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and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service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centers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4733035" y="5478881"/>
            <a:ext cx="30092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1605" marR="5080" indent="-129539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Tesla’s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approach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to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selling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is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so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different </a:t>
            </a:r>
            <a:r>
              <a:rPr dirty="0" sz="1200" b="1">
                <a:latin typeface="Arial"/>
                <a:cs typeface="Arial"/>
              </a:rPr>
              <a:t>from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GM’s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that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potential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limited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583691" y="3887723"/>
            <a:ext cx="3540760" cy="307975"/>
          </a:xfrm>
          <a:custGeom>
            <a:avLst/>
            <a:gdLst/>
            <a:ahLst/>
            <a:cxnLst/>
            <a:rect l="l" t="t" r="r" b="b"/>
            <a:pathLst>
              <a:path w="3540760" h="307975">
                <a:moveTo>
                  <a:pt x="3540252" y="0"/>
                </a:moveTo>
                <a:lnTo>
                  <a:pt x="0" y="0"/>
                </a:lnTo>
                <a:lnTo>
                  <a:pt x="0" y="307848"/>
                </a:lnTo>
                <a:lnTo>
                  <a:pt x="3540252" y="307848"/>
                </a:lnTo>
                <a:lnTo>
                  <a:pt x="3540252" y="0"/>
                </a:lnTo>
                <a:close/>
              </a:path>
            </a:pathLst>
          </a:custGeom>
          <a:solidFill>
            <a:srgbClr val="ACCA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1625600" y="3916426"/>
            <a:ext cx="14566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232852"/>
                </a:solidFill>
                <a:latin typeface="Arial"/>
                <a:cs typeface="Arial"/>
              </a:rPr>
              <a:t>Batteries</a:t>
            </a:r>
            <a:r>
              <a:rPr dirty="0" sz="1400" spc="-70" b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32852"/>
                </a:solidFill>
                <a:latin typeface="Arial"/>
                <a:cs typeface="Arial"/>
              </a:rPr>
              <a:t>for</a:t>
            </a:r>
            <a:r>
              <a:rPr dirty="0" sz="1400" spc="-35" b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232852"/>
                </a:solidFill>
                <a:latin typeface="Arial"/>
                <a:cs typeface="Arial"/>
              </a:rPr>
              <a:t>EVs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948029" y="5478881"/>
            <a:ext cx="30816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marR="5080" indent="-17399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Tesla’s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battery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advantage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could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be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shared </a:t>
            </a:r>
            <a:r>
              <a:rPr dirty="0" sz="1200" b="1">
                <a:latin typeface="Arial"/>
                <a:cs typeface="Arial"/>
              </a:rPr>
              <a:t>with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GM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and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increased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through</a:t>
            </a:r>
            <a:r>
              <a:rPr dirty="0" sz="1200" spc="-10" b="1">
                <a:latin typeface="Arial"/>
                <a:cs typeface="Arial"/>
              </a:rPr>
              <a:t> scale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8125968" y="5551932"/>
            <a:ext cx="254635" cy="253365"/>
            <a:chOff x="8125968" y="5551932"/>
            <a:chExt cx="254635" cy="253365"/>
          </a:xfrm>
        </p:grpSpPr>
        <p:sp>
          <p:nvSpPr>
            <p:cNvPr id="57" name="object 57" descr=""/>
            <p:cNvSpPr/>
            <p:nvPr/>
          </p:nvSpPr>
          <p:spPr>
            <a:xfrm>
              <a:off x="8130540" y="5556504"/>
              <a:ext cx="245745" cy="243840"/>
            </a:xfrm>
            <a:custGeom>
              <a:avLst/>
              <a:gdLst/>
              <a:ahLst/>
              <a:cxnLst/>
              <a:rect l="l" t="t" r="r" b="b"/>
              <a:pathLst>
                <a:path w="245745" h="243839">
                  <a:moveTo>
                    <a:pt x="0" y="121920"/>
                  </a:moveTo>
                  <a:lnTo>
                    <a:pt x="9632" y="74462"/>
                  </a:lnTo>
                  <a:lnTo>
                    <a:pt x="35909" y="35709"/>
                  </a:lnTo>
                  <a:lnTo>
                    <a:pt x="74902" y="9580"/>
                  </a:lnTo>
                  <a:lnTo>
                    <a:pt x="122681" y="0"/>
                  </a:lnTo>
                  <a:lnTo>
                    <a:pt x="170461" y="9580"/>
                  </a:lnTo>
                  <a:lnTo>
                    <a:pt x="209454" y="35709"/>
                  </a:lnTo>
                  <a:lnTo>
                    <a:pt x="235731" y="74462"/>
                  </a:lnTo>
                  <a:lnTo>
                    <a:pt x="245363" y="121920"/>
                  </a:lnTo>
                  <a:lnTo>
                    <a:pt x="235731" y="169377"/>
                  </a:lnTo>
                  <a:lnTo>
                    <a:pt x="209454" y="208130"/>
                  </a:lnTo>
                  <a:lnTo>
                    <a:pt x="170461" y="234259"/>
                  </a:lnTo>
                  <a:lnTo>
                    <a:pt x="122681" y="243840"/>
                  </a:lnTo>
                  <a:lnTo>
                    <a:pt x="74902" y="234259"/>
                  </a:lnTo>
                  <a:lnTo>
                    <a:pt x="35909" y="208130"/>
                  </a:lnTo>
                  <a:lnTo>
                    <a:pt x="9632" y="169377"/>
                  </a:lnTo>
                  <a:lnTo>
                    <a:pt x="0" y="1219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48650" y="5551932"/>
              <a:ext cx="131825" cy="252984"/>
            </a:xfrm>
            <a:prstGeom prst="rect">
              <a:avLst/>
            </a:prstGeom>
          </p:spPr>
        </p:pic>
      </p:grpSp>
      <p:pic>
        <p:nvPicPr>
          <p:cNvPr id="59" name="object 59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6363" y="3450335"/>
            <a:ext cx="252983" cy="252984"/>
          </a:xfrm>
          <a:prstGeom prst="rect">
            <a:avLst/>
          </a:prstGeom>
        </p:spPr>
      </p:pic>
      <p:pic>
        <p:nvPicPr>
          <p:cNvPr id="60" name="object 60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86740" y="2115311"/>
            <a:ext cx="792479" cy="313944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9412" y="2763011"/>
            <a:ext cx="737616" cy="438912"/>
          </a:xfrm>
          <a:prstGeom prst="rect">
            <a:avLst/>
          </a:prstGeom>
        </p:spPr>
      </p:pic>
      <p:grpSp>
        <p:nvGrpSpPr>
          <p:cNvPr id="62" name="object 62" descr=""/>
          <p:cNvGrpSpPr/>
          <p:nvPr/>
        </p:nvGrpSpPr>
        <p:grpSpPr>
          <a:xfrm>
            <a:off x="4390644" y="2011679"/>
            <a:ext cx="622300" cy="1691639"/>
            <a:chOff x="4390644" y="2011679"/>
            <a:chExt cx="622300" cy="1691639"/>
          </a:xfrm>
        </p:grpSpPr>
        <p:pic>
          <p:nvPicPr>
            <p:cNvPr id="63" name="object 6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95216" y="3454907"/>
              <a:ext cx="245363" cy="243839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4395216" y="3454907"/>
              <a:ext cx="245745" cy="243840"/>
            </a:xfrm>
            <a:custGeom>
              <a:avLst/>
              <a:gdLst/>
              <a:ahLst/>
              <a:cxnLst/>
              <a:rect l="l" t="t" r="r" b="b"/>
              <a:pathLst>
                <a:path w="245745" h="243839">
                  <a:moveTo>
                    <a:pt x="0" y="121919"/>
                  </a:moveTo>
                  <a:lnTo>
                    <a:pt x="9632" y="74473"/>
                  </a:lnTo>
                  <a:lnTo>
                    <a:pt x="35909" y="35718"/>
                  </a:lnTo>
                  <a:lnTo>
                    <a:pt x="74902" y="9584"/>
                  </a:lnTo>
                  <a:lnTo>
                    <a:pt x="122682" y="0"/>
                  </a:lnTo>
                  <a:lnTo>
                    <a:pt x="170461" y="9584"/>
                  </a:lnTo>
                  <a:lnTo>
                    <a:pt x="209454" y="35718"/>
                  </a:lnTo>
                  <a:lnTo>
                    <a:pt x="235731" y="74473"/>
                  </a:lnTo>
                  <a:lnTo>
                    <a:pt x="245363" y="121919"/>
                  </a:lnTo>
                  <a:lnTo>
                    <a:pt x="235731" y="169366"/>
                  </a:lnTo>
                  <a:lnTo>
                    <a:pt x="209454" y="208121"/>
                  </a:lnTo>
                  <a:lnTo>
                    <a:pt x="170461" y="234255"/>
                  </a:lnTo>
                  <a:lnTo>
                    <a:pt x="122682" y="243839"/>
                  </a:lnTo>
                  <a:lnTo>
                    <a:pt x="74902" y="234255"/>
                  </a:lnTo>
                  <a:lnTo>
                    <a:pt x="35909" y="208121"/>
                  </a:lnTo>
                  <a:lnTo>
                    <a:pt x="9632" y="169366"/>
                  </a:lnTo>
                  <a:lnTo>
                    <a:pt x="0" y="12191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95216" y="3454907"/>
              <a:ext cx="245363" cy="243839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4395216" y="3454907"/>
              <a:ext cx="245745" cy="243840"/>
            </a:xfrm>
            <a:custGeom>
              <a:avLst/>
              <a:gdLst/>
              <a:ahLst/>
              <a:cxnLst/>
              <a:rect l="l" t="t" r="r" b="b"/>
              <a:pathLst>
                <a:path w="245745" h="243839">
                  <a:moveTo>
                    <a:pt x="122682" y="0"/>
                  </a:moveTo>
                  <a:lnTo>
                    <a:pt x="170461" y="9584"/>
                  </a:lnTo>
                  <a:lnTo>
                    <a:pt x="209454" y="35718"/>
                  </a:lnTo>
                  <a:lnTo>
                    <a:pt x="235731" y="74473"/>
                  </a:lnTo>
                  <a:lnTo>
                    <a:pt x="245363" y="121919"/>
                  </a:lnTo>
                  <a:lnTo>
                    <a:pt x="235731" y="169366"/>
                  </a:lnTo>
                  <a:lnTo>
                    <a:pt x="209454" y="208121"/>
                  </a:lnTo>
                  <a:lnTo>
                    <a:pt x="170461" y="234255"/>
                  </a:lnTo>
                  <a:lnTo>
                    <a:pt x="122682" y="243839"/>
                  </a:lnTo>
                  <a:lnTo>
                    <a:pt x="74902" y="234255"/>
                  </a:lnTo>
                  <a:lnTo>
                    <a:pt x="35909" y="208121"/>
                  </a:lnTo>
                  <a:lnTo>
                    <a:pt x="9632" y="169366"/>
                  </a:lnTo>
                  <a:lnTo>
                    <a:pt x="0" y="12191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95800" y="2731007"/>
              <a:ext cx="510539" cy="51206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95800" y="2011679"/>
              <a:ext cx="516636" cy="516636"/>
            </a:xfrm>
            <a:prstGeom prst="rect">
              <a:avLst/>
            </a:prstGeom>
          </p:spPr>
        </p:pic>
      </p:grpSp>
      <p:graphicFrame>
        <p:nvGraphicFramePr>
          <p:cNvPr id="69" name="object 69" descr=""/>
          <p:cNvGraphicFramePr>
            <a:graphicFrameLocks noGrp="1"/>
          </p:cNvGraphicFramePr>
          <p:nvPr/>
        </p:nvGraphicFramePr>
        <p:xfrm>
          <a:off x="4315967" y="1615439"/>
          <a:ext cx="3630295" cy="2569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4410"/>
              </a:tblGrid>
              <a:tr h="305435"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Production</a:t>
                      </a:r>
                      <a:r>
                        <a:rPr dirty="0" sz="1400" spc="-6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capacity</a:t>
                      </a:r>
                      <a:r>
                        <a:rPr dirty="0" sz="1400" spc="-7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400" spc="-5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expertise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28575">
                      <a:solidFill>
                        <a:srgbClr val="C00000"/>
                      </a:solidFill>
                      <a:prstDash val="sysDash"/>
                    </a:lnL>
                    <a:lnR w="28575">
                      <a:solidFill>
                        <a:srgbClr val="C00000"/>
                      </a:solidFill>
                      <a:prstDash val="sysDash"/>
                    </a:lnR>
                    <a:lnT w="28575">
                      <a:solidFill>
                        <a:srgbClr val="C00000"/>
                      </a:solidFill>
                      <a:prstDash val="sysDash"/>
                    </a:lnT>
                    <a:solidFill>
                      <a:srgbClr val="ACCAF8"/>
                    </a:solidFill>
                  </a:tcPr>
                </a:tc>
              </a:tr>
              <a:tr h="1945005">
                <a:tc>
                  <a:txBody>
                    <a:bodyPr/>
                    <a:lstStyle/>
                    <a:p>
                      <a:pPr algn="just" marL="1027430" marR="45720" indent="-172720">
                        <a:lnSpc>
                          <a:spcPct val="100000"/>
                        </a:lnSpc>
                        <a:spcBef>
                          <a:spcPts val="434"/>
                        </a:spcBef>
                        <a:buChar char="•"/>
                        <a:tabLst>
                          <a:tab pos="1027430" algn="l"/>
                        </a:tabLst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GM is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closing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down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“one-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shift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sedan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plants”,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which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Tesla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could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take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over,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GM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could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also</a:t>
                      </a:r>
                      <a:r>
                        <a:rPr dirty="0" sz="12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offer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expertise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  <a:buFont typeface="Arial MT"/>
                        <a:buChar char="•"/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27430" marR="139700" indent="-172720">
                        <a:lnSpc>
                          <a:spcPct val="100000"/>
                        </a:lnSpc>
                        <a:buChar char="•"/>
                        <a:tabLst>
                          <a:tab pos="1027430" algn="l"/>
                        </a:tabLst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Tesla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ramping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up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production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and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aiming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double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capacity</a:t>
                      </a:r>
                      <a:r>
                        <a:rPr dirty="0" sz="12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in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China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coming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years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486409" marR="194310" indent="25717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GM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can</a:t>
                      </a:r>
                      <a:r>
                        <a:rPr dirty="0" sz="12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support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Tesla</a:t>
                      </a:r>
                      <a:r>
                        <a:rPr dirty="0" sz="12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scaling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production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building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more</a:t>
                      </a:r>
                      <a:r>
                        <a:rPr dirty="0" sz="12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factories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5244">
                    <a:lnL w="28575">
                      <a:solidFill>
                        <a:srgbClr val="C00000"/>
                      </a:solidFill>
                      <a:prstDash val="sysDash"/>
                    </a:lnL>
                    <a:lnR w="28575">
                      <a:solidFill>
                        <a:srgbClr val="C00000"/>
                      </a:solidFill>
                      <a:prstDash val="sysDash"/>
                    </a:lnR>
                    <a:lnB w="28575">
                      <a:solidFill>
                        <a:srgbClr val="C00000"/>
                      </a:solidFill>
                      <a:prstDash val="sysDash"/>
                    </a:lnB>
                  </a:tcPr>
                </a:tc>
              </a:tr>
              <a:tr h="318770"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4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Sales</a:t>
                      </a:r>
                      <a:r>
                        <a:rPr dirty="0" sz="1400" spc="-3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networks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3340">
                    <a:lnT w="28575">
                      <a:solidFill>
                        <a:srgbClr val="C00000"/>
                      </a:solidFill>
                      <a:prstDash val="sysDash"/>
                    </a:lnT>
                    <a:solidFill>
                      <a:srgbClr val="ACCAF8"/>
                    </a:solidFill>
                  </a:tcPr>
                </a:tc>
              </a:tr>
            </a:tbl>
          </a:graphicData>
        </a:graphic>
      </p:graphicFrame>
      <p:grpSp>
        <p:nvGrpSpPr>
          <p:cNvPr id="70" name="object 70" descr=""/>
          <p:cNvGrpSpPr/>
          <p:nvPr/>
        </p:nvGrpSpPr>
        <p:grpSpPr>
          <a:xfrm>
            <a:off x="4390644" y="5551932"/>
            <a:ext cx="254635" cy="253365"/>
            <a:chOff x="4390644" y="5551932"/>
            <a:chExt cx="254635" cy="253365"/>
          </a:xfrm>
        </p:grpSpPr>
        <p:sp>
          <p:nvSpPr>
            <p:cNvPr id="71" name="object 71" descr=""/>
            <p:cNvSpPr/>
            <p:nvPr/>
          </p:nvSpPr>
          <p:spPr>
            <a:xfrm>
              <a:off x="4395216" y="5556504"/>
              <a:ext cx="245745" cy="243840"/>
            </a:xfrm>
            <a:custGeom>
              <a:avLst/>
              <a:gdLst/>
              <a:ahLst/>
              <a:cxnLst/>
              <a:rect l="l" t="t" r="r" b="b"/>
              <a:pathLst>
                <a:path w="245745" h="243839">
                  <a:moveTo>
                    <a:pt x="0" y="121920"/>
                  </a:moveTo>
                  <a:lnTo>
                    <a:pt x="9632" y="74462"/>
                  </a:lnTo>
                  <a:lnTo>
                    <a:pt x="35909" y="35709"/>
                  </a:lnTo>
                  <a:lnTo>
                    <a:pt x="74902" y="9580"/>
                  </a:lnTo>
                  <a:lnTo>
                    <a:pt x="122682" y="0"/>
                  </a:lnTo>
                  <a:lnTo>
                    <a:pt x="170461" y="9580"/>
                  </a:lnTo>
                  <a:lnTo>
                    <a:pt x="209454" y="35709"/>
                  </a:lnTo>
                  <a:lnTo>
                    <a:pt x="235731" y="74462"/>
                  </a:lnTo>
                  <a:lnTo>
                    <a:pt x="245363" y="121920"/>
                  </a:lnTo>
                  <a:lnTo>
                    <a:pt x="235731" y="169377"/>
                  </a:lnTo>
                  <a:lnTo>
                    <a:pt x="209454" y="208130"/>
                  </a:lnTo>
                  <a:lnTo>
                    <a:pt x="170461" y="234259"/>
                  </a:lnTo>
                  <a:lnTo>
                    <a:pt x="122682" y="243840"/>
                  </a:lnTo>
                  <a:lnTo>
                    <a:pt x="74902" y="234259"/>
                  </a:lnTo>
                  <a:lnTo>
                    <a:pt x="35909" y="208130"/>
                  </a:lnTo>
                  <a:lnTo>
                    <a:pt x="9632" y="169377"/>
                  </a:lnTo>
                  <a:lnTo>
                    <a:pt x="0" y="1219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13326" y="5551932"/>
              <a:ext cx="131825" cy="131064"/>
            </a:xfrm>
            <a:prstGeom prst="rect">
              <a:avLst/>
            </a:prstGeom>
          </p:spPr>
        </p:pic>
      </p:grpSp>
      <p:pic>
        <p:nvPicPr>
          <p:cNvPr id="73" name="object 73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26363" y="5551932"/>
            <a:ext cx="252983" cy="252984"/>
          </a:xfrm>
          <a:prstGeom prst="rect">
            <a:avLst/>
          </a:prstGeom>
        </p:spPr>
      </p:pic>
      <p:sp>
        <p:nvSpPr>
          <p:cNvPr id="74" name="object 74" descr=""/>
          <p:cNvSpPr txBox="1"/>
          <p:nvPr/>
        </p:nvSpPr>
        <p:spPr>
          <a:xfrm>
            <a:off x="1424177" y="4224273"/>
            <a:ext cx="25768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200" b="1">
                <a:latin typeface="Arial"/>
                <a:cs typeface="Arial"/>
              </a:rPr>
              <a:t>GM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has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plenty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experience</a:t>
            </a:r>
            <a:r>
              <a:rPr dirty="0" sz="1200" spc="-6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and </a:t>
            </a:r>
            <a:r>
              <a:rPr dirty="0" sz="1200" b="1">
                <a:latin typeface="Arial"/>
                <a:cs typeface="Arial"/>
              </a:rPr>
              <a:t>initiatives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within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battery</a:t>
            </a:r>
            <a:r>
              <a:rPr dirty="0" sz="1200" spc="-7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making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1424177" y="4772914"/>
            <a:ext cx="24466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 spc="-10">
                <a:latin typeface="Arial MT"/>
                <a:cs typeface="Arial MT"/>
              </a:rPr>
              <a:t>However,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0" b="1">
                <a:latin typeface="Arial"/>
                <a:cs typeface="Arial"/>
              </a:rPr>
              <a:t>Tesla’s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battery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tech</a:t>
            </a:r>
            <a:r>
              <a:rPr dirty="0" sz="1200" spc="-25" b="1">
                <a:latin typeface="Arial"/>
                <a:cs typeface="Arial"/>
              </a:rPr>
              <a:t> is </a:t>
            </a:r>
            <a:r>
              <a:rPr dirty="0" sz="1200" b="1">
                <a:latin typeface="Arial"/>
                <a:cs typeface="Arial"/>
              </a:rPr>
              <a:t>industry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leading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could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be </a:t>
            </a:r>
            <a:r>
              <a:rPr dirty="0" sz="1200">
                <a:latin typeface="Arial MT"/>
                <a:cs typeface="Arial MT"/>
              </a:rPr>
              <a:t>used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GM’s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cars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as</a:t>
            </a:r>
            <a:r>
              <a:rPr dirty="0" sz="1200" spc="-20">
                <a:latin typeface="Arial MT"/>
                <a:cs typeface="Arial MT"/>
              </a:rPr>
              <a:t> well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76" name="object 7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10540" y="4099559"/>
            <a:ext cx="932688" cy="525780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49223" y="4869179"/>
            <a:ext cx="794004" cy="565404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448585" y="4931830"/>
            <a:ext cx="604968" cy="305990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479116" y="4304041"/>
            <a:ext cx="537859" cy="281432"/>
          </a:xfrm>
          <a:prstGeom prst="rect">
            <a:avLst/>
          </a:prstGeom>
        </p:spPr>
      </p:pic>
      <p:sp>
        <p:nvSpPr>
          <p:cNvPr id="80" name="object 80" descr=""/>
          <p:cNvSpPr txBox="1"/>
          <p:nvPr/>
        </p:nvSpPr>
        <p:spPr>
          <a:xfrm>
            <a:off x="574649" y="216154"/>
            <a:ext cx="46697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THE</a:t>
            </a:r>
            <a:r>
              <a:rPr dirty="0" sz="1600" spc="-5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STRATEGIC</a:t>
            </a:r>
            <a:r>
              <a:rPr dirty="0" sz="1600" spc="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FIT</a:t>
            </a:r>
            <a:r>
              <a:rPr dirty="0" sz="1600" spc="-3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BETWEEN</a:t>
            </a:r>
            <a:r>
              <a:rPr dirty="0" sz="1600" spc="-6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GM</a:t>
            </a:r>
            <a:r>
              <a:rPr dirty="0" sz="1600" spc="-8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AND</a:t>
            </a:r>
            <a:r>
              <a:rPr dirty="0" sz="1600" spc="-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TESLA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1" name="object 81" descr=""/>
          <p:cNvGrpSpPr/>
          <p:nvPr/>
        </p:nvGrpSpPr>
        <p:grpSpPr>
          <a:xfrm>
            <a:off x="8151876" y="5996940"/>
            <a:ext cx="320040" cy="231775"/>
            <a:chOff x="8151876" y="5996940"/>
            <a:chExt cx="320040" cy="231775"/>
          </a:xfrm>
        </p:grpSpPr>
        <p:sp>
          <p:nvSpPr>
            <p:cNvPr id="82" name="object 82" descr=""/>
            <p:cNvSpPr/>
            <p:nvPr/>
          </p:nvSpPr>
          <p:spPr>
            <a:xfrm>
              <a:off x="8157972" y="6003036"/>
              <a:ext cx="307975" cy="219710"/>
            </a:xfrm>
            <a:custGeom>
              <a:avLst/>
              <a:gdLst/>
              <a:ahLst/>
              <a:cxnLst/>
              <a:rect l="l" t="t" r="r" b="b"/>
              <a:pathLst>
                <a:path w="307975" h="219710">
                  <a:moveTo>
                    <a:pt x="307848" y="0"/>
                  </a:moveTo>
                  <a:lnTo>
                    <a:pt x="0" y="0"/>
                  </a:lnTo>
                  <a:lnTo>
                    <a:pt x="0" y="219455"/>
                  </a:lnTo>
                  <a:lnTo>
                    <a:pt x="307848" y="219455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ACCAF8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8157972" y="6003036"/>
              <a:ext cx="307975" cy="219710"/>
            </a:xfrm>
            <a:custGeom>
              <a:avLst/>
              <a:gdLst/>
              <a:ahLst/>
              <a:cxnLst/>
              <a:rect l="l" t="t" r="r" b="b"/>
              <a:pathLst>
                <a:path w="307975" h="219710">
                  <a:moveTo>
                    <a:pt x="0" y="219455"/>
                  </a:moveTo>
                  <a:lnTo>
                    <a:pt x="307848" y="219455"/>
                  </a:lnTo>
                  <a:lnTo>
                    <a:pt x="307848" y="0"/>
                  </a:lnTo>
                  <a:lnTo>
                    <a:pt x="0" y="0"/>
                  </a:lnTo>
                  <a:lnTo>
                    <a:pt x="0" y="219455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 descr=""/>
          <p:cNvSpPr txBox="1"/>
          <p:nvPr/>
        </p:nvSpPr>
        <p:spPr>
          <a:xfrm>
            <a:off x="8526271" y="5946140"/>
            <a:ext cx="81216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Deep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dive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on </a:t>
            </a:r>
            <a:r>
              <a:rPr dirty="0" sz="1000">
                <a:latin typeface="Arial MT"/>
                <a:cs typeface="Arial MT"/>
              </a:rPr>
              <a:t>following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slide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5" name="object 85" descr=""/>
          <p:cNvSpPr/>
          <p:nvPr/>
        </p:nvSpPr>
        <p:spPr>
          <a:xfrm>
            <a:off x="4228338" y="1270253"/>
            <a:ext cx="0" cy="4662170"/>
          </a:xfrm>
          <a:custGeom>
            <a:avLst/>
            <a:gdLst/>
            <a:ahLst/>
            <a:cxnLst/>
            <a:rect l="l" t="t" r="r" b="b"/>
            <a:pathLst>
              <a:path w="0" h="4662170">
                <a:moveTo>
                  <a:pt x="0" y="0"/>
                </a:moveTo>
                <a:lnTo>
                  <a:pt x="0" y="4661560"/>
                </a:lnTo>
              </a:path>
            </a:pathLst>
          </a:custGeom>
          <a:ln w="19812">
            <a:solidFill>
              <a:srgbClr val="34477D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7965185" y="1270253"/>
            <a:ext cx="0" cy="4662170"/>
          </a:xfrm>
          <a:custGeom>
            <a:avLst/>
            <a:gdLst/>
            <a:ahLst/>
            <a:cxnLst/>
            <a:rect l="l" t="t" r="r" b="b"/>
            <a:pathLst>
              <a:path w="0" h="4662170">
                <a:moveTo>
                  <a:pt x="0" y="0"/>
                </a:moveTo>
                <a:lnTo>
                  <a:pt x="0" y="4661560"/>
                </a:lnTo>
              </a:path>
            </a:pathLst>
          </a:custGeom>
          <a:ln w="19812">
            <a:solidFill>
              <a:srgbClr val="34477D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7580" y="2598496"/>
            <a:ext cx="3644265" cy="185547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5459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solidFill>
                  <a:srgbClr val="34477D"/>
                </a:solidFill>
                <a:latin typeface="Arial"/>
                <a:cs typeface="Arial"/>
              </a:rPr>
              <a:t>“If</a:t>
            </a:r>
            <a:r>
              <a:rPr dirty="0" sz="2400" spc="-65" i="1">
                <a:solidFill>
                  <a:srgbClr val="34477D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34477D"/>
                </a:solidFill>
                <a:latin typeface="Arial"/>
                <a:cs typeface="Arial"/>
              </a:rPr>
              <a:t>I</a:t>
            </a:r>
            <a:r>
              <a:rPr dirty="0" sz="2400" spc="-35" i="1">
                <a:solidFill>
                  <a:srgbClr val="34477D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34477D"/>
                </a:solidFill>
                <a:latin typeface="Arial"/>
                <a:cs typeface="Arial"/>
              </a:rPr>
              <a:t>had</a:t>
            </a:r>
            <a:r>
              <a:rPr dirty="0" sz="2400" spc="-40" i="1">
                <a:solidFill>
                  <a:srgbClr val="34477D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34477D"/>
                </a:solidFill>
                <a:latin typeface="Arial"/>
                <a:cs typeface="Arial"/>
              </a:rPr>
              <a:t>asked</a:t>
            </a:r>
            <a:r>
              <a:rPr dirty="0" sz="2400" spc="-30" i="1">
                <a:solidFill>
                  <a:srgbClr val="34477D"/>
                </a:solidFill>
                <a:latin typeface="Arial"/>
                <a:cs typeface="Arial"/>
              </a:rPr>
              <a:t> </a:t>
            </a:r>
            <a:r>
              <a:rPr dirty="0" sz="2400" spc="-10" i="1">
                <a:solidFill>
                  <a:srgbClr val="34477D"/>
                </a:solidFill>
                <a:latin typeface="Arial"/>
                <a:cs typeface="Arial"/>
              </a:rPr>
              <a:t>people </a:t>
            </a:r>
            <a:r>
              <a:rPr dirty="0" sz="2400" i="1">
                <a:solidFill>
                  <a:srgbClr val="34477D"/>
                </a:solidFill>
                <a:latin typeface="Arial"/>
                <a:cs typeface="Arial"/>
              </a:rPr>
              <a:t>what</a:t>
            </a:r>
            <a:r>
              <a:rPr dirty="0" sz="2400" spc="-60" i="1">
                <a:solidFill>
                  <a:srgbClr val="34477D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34477D"/>
                </a:solidFill>
                <a:latin typeface="Arial"/>
                <a:cs typeface="Arial"/>
              </a:rPr>
              <a:t>they</a:t>
            </a:r>
            <a:r>
              <a:rPr dirty="0" sz="2400" spc="-65" i="1">
                <a:solidFill>
                  <a:srgbClr val="34477D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34477D"/>
                </a:solidFill>
                <a:latin typeface="Arial"/>
                <a:cs typeface="Arial"/>
              </a:rPr>
              <a:t>wanted,</a:t>
            </a:r>
            <a:r>
              <a:rPr dirty="0" sz="2400" spc="-55" i="1">
                <a:solidFill>
                  <a:srgbClr val="34477D"/>
                </a:solidFill>
                <a:latin typeface="Arial"/>
                <a:cs typeface="Arial"/>
              </a:rPr>
              <a:t> </a:t>
            </a:r>
            <a:r>
              <a:rPr dirty="0" sz="2400" spc="-20" i="1">
                <a:solidFill>
                  <a:srgbClr val="34477D"/>
                </a:solidFill>
                <a:latin typeface="Arial"/>
                <a:cs typeface="Arial"/>
              </a:rPr>
              <a:t>they </a:t>
            </a:r>
            <a:r>
              <a:rPr dirty="0" sz="2400" i="1">
                <a:solidFill>
                  <a:srgbClr val="34477D"/>
                </a:solidFill>
                <a:latin typeface="Arial"/>
                <a:cs typeface="Arial"/>
              </a:rPr>
              <a:t>would</a:t>
            </a:r>
            <a:r>
              <a:rPr dirty="0" sz="2400" spc="-55" i="1">
                <a:solidFill>
                  <a:srgbClr val="34477D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34477D"/>
                </a:solidFill>
                <a:latin typeface="Arial"/>
                <a:cs typeface="Arial"/>
              </a:rPr>
              <a:t>have</a:t>
            </a:r>
            <a:r>
              <a:rPr dirty="0" sz="2400" spc="-70" i="1">
                <a:solidFill>
                  <a:srgbClr val="34477D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34477D"/>
                </a:solidFill>
                <a:latin typeface="Arial"/>
                <a:cs typeface="Arial"/>
              </a:rPr>
              <a:t>said</a:t>
            </a:r>
            <a:r>
              <a:rPr dirty="0" sz="2400" spc="-70" i="1">
                <a:solidFill>
                  <a:srgbClr val="34477D"/>
                </a:solidFill>
                <a:latin typeface="Arial"/>
                <a:cs typeface="Arial"/>
              </a:rPr>
              <a:t> </a:t>
            </a:r>
            <a:r>
              <a:rPr dirty="0" sz="2400" spc="-10" i="1">
                <a:solidFill>
                  <a:srgbClr val="34477D"/>
                </a:solidFill>
                <a:latin typeface="Arial"/>
                <a:cs typeface="Arial"/>
              </a:rPr>
              <a:t>faster horses…”</a:t>
            </a:r>
            <a:endParaRPr sz="2400">
              <a:latin typeface="Arial"/>
              <a:cs typeface="Arial"/>
            </a:endParaRPr>
          </a:p>
          <a:p>
            <a:pPr marL="1920875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solidFill>
                  <a:srgbClr val="34477D"/>
                </a:solidFill>
              </a:rPr>
              <a:t>-</a:t>
            </a:r>
            <a:r>
              <a:rPr dirty="0" sz="2400" spc="-50">
                <a:solidFill>
                  <a:srgbClr val="34477D"/>
                </a:solidFill>
              </a:rPr>
              <a:t> </a:t>
            </a:r>
            <a:r>
              <a:rPr dirty="0" sz="2400">
                <a:solidFill>
                  <a:srgbClr val="34477D"/>
                </a:solidFill>
              </a:rPr>
              <a:t>Henry</a:t>
            </a:r>
            <a:r>
              <a:rPr dirty="0" sz="2400" spc="-40">
                <a:solidFill>
                  <a:srgbClr val="34477D"/>
                </a:solidFill>
              </a:rPr>
              <a:t> </a:t>
            </a:r>
            <a:r>
              <a:rPr dirty="0" sz="2400" spc="-20">
                <a:solidFill>
                  <a:srgbClr val="34477D"/>
                </a:solidFill>
              </a:rPr>
              <a:t>Ford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14450" y="6466128"/>
            <a:ext cx="6172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Executive</a:t>
            </a:r>
            <a:endParaRPr sz="10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Summary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266823" y="6435306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 h="0">
                <a:moveTo>
                  <a:pt x="0" y="0"/>
                </a:moveTo>
                <a:lnTo>
                  <a:pt x="1195704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149469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5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462396" y="6466128"/>
            <a:ext cx="20548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22400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Financial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Feasibility</a:t>
            </a:r>
            <a:endParaRPr sz="10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348466" y="6449364"/>
            <a:ext cx="2343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|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35">
                <a:latin typeface="Arial MT"/>
                <a:cs typeface="Arial MT"/>
              </a:rPr>
              <a:t>30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705986" y="6428956"/>
            <a:ext cx="1200150" cy="250190"/>
            <a:chOff x="3705986" y="6428956"/>
            <a:chExt cx="1200150" cy="250190"/>
          </a:xfrm>
        </p:grpSpPr>
        <p:sp>
          <p:nvSpPr>
            <p:cNvPr id="10" name="object 10" descr=""/>
            <p:cNvSpPr/>
            <p:nvPr/>
          </p:nvSpPr>
          <p:spPr>
            <a:xfrm>
              <a:off x="3705986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705986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200023" y="12700"/>
                  </a:lnTo>
                  <a:lnTo>
                    <a:pt x="1200023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594864" y="6466128"/>
            <a:ext cx="2088514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Market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1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803630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8299195" y="6466128"/>
            <a:ext cx="6762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Alternative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9479788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2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9723246" y="6466128"/>
            <a:ext cx="7156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Conclusion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6089903" y="1301496"/>
            <a:ext cx="5521960" cy="4396740"/>
            <a:chOff x="6089903" y="1301496"/>
            <a:chExt cx="5521960" cy="4396740"/>
          </a:xfrm>
        </p:grpSpPr>
        <p:sp>
          <p:nvSpPr>
            <p:cNvPr id="20" name="object 20" descr=""/>
            <p:cNvSpPr/>
            <p:nvPr/>
          </p:nvSpPr>
          <p:spPr>
            <a:xfrm>
              <a:off x="6089903" y="1301496"/>
              <a:ext cx="408940" cy="4396740"/>
            </a:xfrm>
            <a:custGeom>
              <a:avLst/>
              <a:gdLst/>
              <a:ahLst/>
              <a:cxnLst/>
              <a:rect l="l" t="t" r="r" b="b"/>
              <a:pathLst>
                <a:path w="408939" h="4396740">
                  <a:moveTo>
                    <a:pt x="408432" y="0"/>
                  </a:moveTo>
                  <a:lnTo>
                    <a:pt x="0" y="1043304"/>
                  </a:lnTo>
                  <a:lnTo>
                    <a:pt x="0" y="3353434"/>
                  </a:lnTo>
                  <a:lnTo>
                    <a:pt x="408432" y="4396740"/>
                  </a:lnTo>
                  <a:lnTo>
                    <a:pt x="408432" y="0"/>
                  </a:lnTo>
                  <a:close/>
                </a:path>
              </a:pathLst>
            </a:custGeom>
            <a:solidFill>
              <a:srgbClr val="ACCAF8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492239" y="2970275"/>
              <a:ext cx="5113020" cy="1210310"/>
            </a:xfrm>
            <a:custGeom>
              <a:avLst/>
              <a:gdLst/>
              <a:ahLst/>
              <a:cxnLst/>
              <a:rect l="l" t="t" r="r" b="b"/>
              <a:pathLst>
                <a:path w="5113020" h="1210310">
                  <a:moveTo>
                    <a:pt x="0" y="1210056"/>
                  </a:moveTo>
                  <a:lnTo>
                    <a:pt x="5113020" y="1210056"/>
                  </a:lnTo>
                  <a:lnTo>
                    <a:pt x="5113020" y="0"/>
                  </a:lnTo>
                  <a:lnTo>
                    <a:pt x="0" y="0"/>
                  </a:lnTo>
                  <a:lnTo>
                    <a:pt x="0" y="1210056"/>
                  </a:lnTo>
                  <a:close/>
                </a:path>
              </a:pathLst>
            </a:custGeom>
            <a:ln w="12192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1006411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The</a:t>
            </a:r>
            <a:r>
              <a:rPr dirty="0" spc="-25"/>
              <a:t> </a:t>
            </a:r>
            <a:r>
              <a:rPr dirty="0"/>
              <a:t>most</a:t>
            </a:r>
            <a:r>
              <a:rPr dirty="0" spc="-30"/>
              <a:t> </a:t>
            </a:r>
            <a:r>
              <a:rPr dirty="0"/>
              <a:t>promising</a:t>
            </a:r>
            <a:r>
              <a:rPr dirty="0" spc="-45"/>
              <a:t> </a:t>
            </a:r>
            <a:r>
              <a:rPr dirty="0"/>
              <a:t>area</a:t>
            </a:r>
            <a:r>
              <a:rPr dirty="0" spc="-20"/>
              <a:t> </a:t>
            </a:r>
            <a:r>
              <a:rPr dirty="0"/>
              <a:t>for</a:t>
            </a:r>
            <a:r>
              <a:rPr dirty="0" spc="-40"/>
              <a:t> </a:t>
            </a:r>
            <a:r>
              <a:rPr dirty="0"/>
              <a:t>a</a:t>
            </a:r>
            <a:r>
              <a:rPr dirty="0" spc="-5"/>
              <a:t> </a:t>
            </a:r>
            <a:r>
              <a:rPr dirty="0"/>
              <a:t>fit</a:t>
            </a:r>
            <a:r>
              <a:rPr dirty="0" spc="-20"/>
              <a:t> </a:t>
            </a:r>
            <a:r>
              <a:rPr dirty="0"/>
              <a:t>addresses</a:t>
            </a:r>
            <a:r>
              <a:rPr dirty="0" spc="-60"/>
              <a:t> </a:t>
            </a:r>
            <a:r>
              <a:rPr dirty="0"/>
              <a:t>the</a:t>
            </a:r>
            <a:r>
              <a:rPr dirty="0" spc="-25"/>
              <a:t> </a:t>
            </a:r>
            <a:r>
              <a:rPr dirty="0"/>
              <a:t>current</a:t>
            </a:r>
            <a:r>
              <a:rPr dirty="0" spc="-55"/>
              <a:t> </a:t>
            </a:r>
            <a:r>
              <a:rPr dirty="0"/>
              <a:t>supply/demand</a:t>
            </a:r>
            <a:r>
              <a:rPr dirty="0" spc="-40"/>
              <a:t> </a:t>
            </a:r>
            <a:r>
              <a:rPr dirty="0"/>
              <a:t>gap</a:t>
            </a:r>
            <a:r>
              <a:rPr dirty="0" spc="-20"/>
              <a:t> </a:t>
            </a:r>
            <a:r>
              <a:rPr dirty="0"/>
              <a:t>by</a:t>
            </a:r>
            <a:r>
              <a:rPr dirty="0" spc="-15"/>
              <a:t> </a:t>
            </a:r>
            <a:r>
              <a:rPr dirty="0" spc="-10"/>
              <a:t>leveraging</a:t>
            </a:r>
          </a:p>
          <a:p>
            <a:pPr marL="12700">
              <a:lnSpc>
                <a:spcPts val="2280"/>
              </a:lnSpc>
            </a:pPr>
            <a:r>
              <a:rPr dirty="0"/>
              <a:t>GM’s</a:t>
            </a:r>
            <a:r>
              <a:rPr dirty="0" spc="-45"/>
              <a:t> </a:t>
            </a:r>
            <a:r>
              <a:rPr dirty="0"/>
              <a:t>mass</a:t>
            </a:r>
            <a:r>
              <a:rPr dirty="0" spc="-40"/>
              <a:t> </a:t>
            </a:r>
            <a:r>
              <a:rPr dirty="0"/>
              <a:t>production</a:t>
            </a:r>
            <a:r>
              <a:rPr dirty="0" spc="-55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/>
              <a:t>delivery</a:t>
            </a:r>
            <a:r>
              <a:rPr dirty="0" spc="-30"/>
              <a:t> </a:t>
            </a:r>
            <a:r>
              <a:rPr dirty="0"/>
              <a:t>expertise,</a:t>
            </a:r>
            <a:r>
              <a:rPr dirty="0" spc="-45"/>
              <a:t> </a:t>
            </a:r>
            <a:r>
              <a:rPr dirty="0"/>
              <a:t>financial</a:t>
            </a:r>
            <a:r>
              <a:rPr dirty="0" spc="-35"/>
              <a:t> </a:t>
            </a:r>
            <a:r>
              <a:rPr dirty="0"/>
              <a:t>resources</a:t>
            </a:r>
            <a:r>
              <a:rPr dirty="0" spc="-7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/>
              <a:t>empty</a:t>
            </a:r>
            <a:r>
              <a:rPr dirty="0" spc="-45"/>
              <a:t> </a:t>
            </a:r>
            <a:r>
              <a:rPr dirty="0" spc="-10"/>
              <a:t>factories</a:t>
            </a:r>
          </a:p>
        </p:txBody>
      </p:sp>
      <p:sp>
        <p:nvSpPr>
          <p:cNvPr id="23" name="object 23" descr=""/>
          <p:cNvSpPr txBox="1"/>
          <p:nvPr/>
        </p:nvSpPr>
        <p:spPr>
          <a:xfrm>
            <a:off x="574649" y="6112255"/>
            <a:ext cx="69938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Barnard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CleanTechnica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Gessner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Second</a:t>
            </a:r>
            <a:r>
              <a:rPr dirty="0" sz="1000" spc="-30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Measure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Seeking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Alpha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(2018b),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Musk,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E.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Twitter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517005" y="3059938"/>
            <a:ext cx="3688079" cy="1092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9230" marR="119380" indent="-177165">
              <a:lnSpc>
                <a:spcPct val="100000"/>
              </a:lnSpc>
              <a:spcBef>
                <a:spcPts val="105"/>
              </a:spcBef>
              <a:buChar char="•"/>
              <a:tabLst>
                <a:tab pos="190500" algn="l"/>
              </a:tabLst>
            </a:pPr>
            <a:r>
              <a:rPr dirty="0" sz="1400" spc="-25">
                <a:latin typeface="Arial MT"/>
                <a:cs typeface="Arial MT"/>
              </a:rPr>
              <a:t>Tesla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needs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high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levels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CAPEX</a:t>
            </a:r>
            <a:r>
              <a:rPr dirty="0" sz="1400">
                <a:latin typeface="Arial MT"/>
                <a:cs typeface="Arial MT"/>
              </a:rPr>
              <a:t>,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e.g.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in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order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meet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Model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Y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production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targets</a:t>
            </a:r>
            <a:endParaRPr sz="1400">
              <a:latin typeface="Arial MT"/>
              <a:cs typeface="Arial MT"/>
            </a:endParaRPr>
          </a:p>
          <a:p>
            <a:pPr marL="189230" marR="5080" indent="-177165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400" spc="-10">
                <a:latin typeface="Arial MT"/>
                <a:cs typeface="Arial MT"/>
              </a:rPr>
              <a:t>However,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last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year,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their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CAPEX/sales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ratio </a:t>
            </a:r>
            <a:r>
              <a:rPr dirty="0" sz="1400" spc="-10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declined</a:t>
            </a:r>
            <a:r>
              <a:rPr dirty="0" sz="1400" spc="-80" b="1">
                <a:latin typeface="Arial"/>
                <a:cs typeface="Arial"/>
              </a:rPr>
              <a:t> </a:t>
            </a:r>
            <a:r>
              <a:rPr dirty="0" sz="1400" spc="-10">
                <a:latin typeface="Arial MT"/>
                <a:cs typeface="Arial MT"/>
              </a:rPr>
              <a:t>dramatically</a:t>
            </a:r>
            <a:endParaRPr sz="1400">
              <a:latin typeface="Arial MT"/>
              <a:cs typeface="Arial MT"/>
            </a:endParaRPr>
          </a:p>
          <a:p>
            <a:pPr marL="189865" indent="-177165">
              <a:lnSpc>
                <a:spcPct val="100000"/>
              </a:lnSpc>
              <a:buChar char="•"/>
              <a:tabLst>
                <a:tab pos="189865" algn="l"/>
              </a:tabLst>
            </a:pPr>
            <a:r>
              <a:rPr dirty="0" sz="1400" spc="-25">
                <a:latin typeface="Arial MT"/>
                <a:cs typeface="Arial MT"/>
              </a:rPr>
              <a:t>Tesla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needs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capital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injection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6492240" y="4488179"/>
            <a:ext cx="5113020" cy="1210310"/>
          </a:xfrm>
          <a:custGeom>
            <a:avLst/>
            <a:gdLst/>
            <a:ahLst/>
            <a:cxnLst/>
            <a:rect l="l" t="t" r="r" b="b"/>
            <a:pathLst>
              <a:path w="5113020" h="1210310">
                <a:moveTo>
                  <a:pt x="0" y="1210056"/>
                </a:moveTo>
                <a:lnTo>
                  <a:pt x="5113020" y="1210056"/>
                </a:lnTo>
                <a:lnTo>
                  <a:pt x="5113020" y="0"/>
                </a:lnTo>
                <a:lnTo>
                  <a:pt x="0" y="0"/>
                </a:lnTo>
                <a:lnTo>
                  <a:pt x="0" y="1210056"/>
                </a:lnTo>
                <a:close/>
              </a:path>
            </a:pathLst>
          </a:custGeom>
          <a:ln w="12192">
            <a:solidFill>
              <a:srgbClr val="4966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6498335" y="4578222"/>
            <a:ext cx="5100955" cy="1093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8279" marR="2153920" indent="-1771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09550" algn="l"/>
              </a:tabLst>
            </a:pPr>
            <a:r>
              <a:rPr dirty="0" sz="1400" spc="-25" b="1">
                <a:latin typeface="Arial"/>
                <a:cs typeface="Arial"/>
              </a:rPr>
              <a:t>Tesla’s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main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California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factory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25">
                <a:latin typeface="Arial MT"/>
                <a:cs typeface="Arial MT"/>
              </a:rPr>
              <a:t>is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a </a:t>
            </a:r>
            <a:r>
              <a:rPr dirty="0" sz="1400" b="1">
                <a:latin typeface="Arial"/>
                <a:cs typeface="Arial"/>
              </a:rPr>
              <a:t>former</a:t>
            </a:r>
            <a:r>
              <a:rPr dirty="0" sz="1400" spc="-5" b="1">
                <a:latin typeface="Arial"/>
                <a:cs typeface="Arial"/>
              </a:rPr>
              <a:t> </a:t>
            </a:r>
            <a:r>
              <a:rPr dirty="0" sz="1400" spc="-35" b="1">
                <a:latin typeface="Arial"/>
                <a:cs typeface="Arial"/>
              </a:rPr>
              <a:t>Toyota-</a:t>
            </a:r>
            <a:r>
              <a:rPr dirty="0" sz="1400" b="1">
                <a:latin typeface="Arial"/>
                <a:cs typeface="Arial"/>
              </a:rPr>
              <a:t>GM</a:t>
            </a:r>
            <a:r>
              <a:rPr dirty="0" sz="1400" spc="20" b="1">
                <a:latin typeface="Arial"/>
                <a:cs typeface="Arial"/>
              </a:rPr>
              <a:t> </a:t>
            </a:r>
            <a:r>
              <a:rPr dirty="0" sz="1400" spc="-10">
                <a:latin typeface="Arial MT"/>
                <a:cs typeface="Arial MT"/>
              </a:rPr>
              <a:t>combined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assembly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line</a:t>
            </a:r>
            <a:endParaRPr sz="1400">
              <a:latin typeface="Arial MT"/>
              <a:cs typeface="Arial MT"/>
            </a:endParaRPr>
          </a:p>
          <a:p>
            <a:pPr marL="208279" marR="2165350" indent="-177165">
              <a:lnSpc>
                <a:spcPct val="100000"/>
              </a:lnSpc>
              <a:spcBef>
                <a:spcPts val="5"/>
              </a:spcBef>
              <a:buChar char="•"/>
              <a:tabLst>
                <a:tab pos="209550" algn="l"/>
              </a:tabLst>
            </a:pPr>
            <a:r>
              <a:rPr dirty="0" sz="1400" spc="-25">
                <a:latin typeface="Arial MT"/>
                <a:cs typeface="Arial MT"/>
              </a:rPr>
              <a:t>Tesla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could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utilize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factories </a:t>
            </a:r>
            <a:r>
              <a:rPr dirty="0" sz="1400" spc="-10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GM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will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close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2019</a:t>
            </a:r>
            <a:r>
              <a:rPr dirty="0" sz="1400">
                <a:latin typeface="Arial MT"/>
                <a:cs typeface="Arial MT"/>
              </a:rPr>
              <a:t>,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it </a:t>
            </a:r>
            <a:r>
              <a:rPr dirty="0" sz="1400" spc="-20">
                <a:latin typeface="Arial MT"/>
                <a:cs typeface="Arial MT"/>
              </a:rPr>
              <a:t>grows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1152144" y="3989832"/>
            <a:ext cx="4517390" cy="1845945"/>
            <a:chOff x="1152144" y="3989832"/>
            <a:chExt cx="4517390" cy="1845945"/>
          </a:xfrm>
        </p:grpSpPr>
        <p:pic>
          <p:nvPicPr>
            <p:cNvPr id="28" name="object 2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2998" y="5110764"/>
              <a:ext cx="4104831" cy="715488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1156716" y="5038344"/>
              <a:ext cx="4508500" cy="792480"/>
            </a:xfrm>
            <a:custGeom>
              <a:avLst/>
              <a:gdLst/>
              <a:ahLst/>
              <a:cxnLst/>
              <a:rect l="l" t="t" r="r" b="b"/>
              <a:pathLst>
                <a:path w="4508500" h="792479">
                  <a:moveTo>
                    <a:pt x="0" y="792479"/>
                  </a:moveTo>
                  <a:lnTo>
                    <a:pt x="4507992" y="792479"/>
                  </a:lnTo>
                  <a:lnTo>
                    <a:pt x="4507992" y="0"/>
                  </a:lnTo>
                  <a:lnTo>
                    <a:pt x="0" y="0"/>
                  </a:lnTo>
                  <a:lnTo>
                    <a:pt x="0" y="79247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288" y="3998976"/>
              <a:ext cx="4498848" cy="925068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156716" y="3994404"/>
              <a:ext cx="4508500" cy="934719"/>
            </a:xfrm>
            <a:custGeom>
              <a:avLst/>
              <a:gdLst/>
              <a:ahLst/>
              <a:cxnLst/>
              <a:rect l="l" t="t" r="r" b="b"/>
              <a:pathLst>
                <a:path w="4508500" h="934720">
                  <a:moveTo>
                    <a:pt x="0" y="934212"/>
                  </a:moveTo>
                  <a:lnTo>
                    <a:pt x="4507992" y="934212"/>
                  </a:lnTo>
                  <a:lnTo>
                    <a:pt x="4507992" y="0"/>
                  </a:lnTo>
                  <a:lnTo>
                    <a:pt x="0" y="0"/>
                  </a:lnTo>
                  <a:lnTo>
                    <a:pt x="0" y="9342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410711" y="4924044"/>
              <a:ext cx="0" cy="120014"/>
            </a:xfrm>
            <a:custGeom>
              <a:avLst/>
              <a:gdLst/>
              <a:ahLst/>
              <a:cxnLst/>
              <a:rect l="l" t="t" r="r" b="b"/>
              <a:pathLst>
                <a:path w="0" h="120014">
                  <a:moveTo>
                    <a:pt x="0" y="0"/>
                  </a:moveTo>
                  <a:lnTo>
                    <a:pt x="0" y="119506"/>
                  </a:lnTo>
                </a:path>
              </a:pathLst>
            </a:custGeom>
            <a:ln w="57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6485890" y="1284477"/>
            <a:ext cx="5125720" cy="284480"/>
            <a:chOff x="6485890" y="1284477"/>
            <a:chExt cx="5125720" cy="284480"/>
          </a:xfrm>
        </p:grpSpPr>
        <p:sp>
          <p:nvSpPr>
            <p:cNvPr id="34" name="object 34" descr=""/>
            <p:cNvSpPr/>
            <p:nvPr/>
          </p:nvSpPr>
          <p:spPr>
            <a:xfrm>
              <a:off x="6492240" y="1290827"/>
              <a:ext cx="5113020" cy="271780"/>
            </a:xfrm>
            <a:custGeom>
              <a:avLst/>
              <a:gdLst/>
              <a:ahLst/>
              <a:cxnLst/>
              <a:rect l="l" t="t" r="r" b="b"/>
              <a:pathLst>
                <a:path w="5113020" h="271780">
                  <a:moveTo>
                    <a:pt x="5113020" y="0"/>
                  </a:moveTo>
                  <a:lnTo>
                    <a:pt x="0" y="0"/>
                  </a:lnTo>
                  <a:lnTo>
                    <a:pt x="0" y="271272"/>
                  </a:lnTo>
                  <a:lnTo>
                    <a:pt x="5113020" y="271272"/>
                  </a:lnTo>
                  <a:lnTo>
                    <a:pt x="5113020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492240" y="1290827"/>
              <a:ext cx="5113020" cy="271780"/>
            </a:xfrm>
            <a:custGeom>
              <a:avLst/>
              <a:gdLst/>
              <a:ahLst/>
              <a:cxnLst/>
              <a:rect l="l" t="t" r="r" b="b"/>
              <a:pathLst>
                <a:path w="5113020" h="271780">
                  <a:moveTo>
                    <a:pt x="0" y="271272"/>
                  </a:moveTo>
                  <a:lnTo>
                    <a:pt x="5113020" y="271272"/>
                  </a:lnTo>
                  <a:lnTo>
                    <a:pt x="5113020" y="0"/>
                  </a:lnTo>
                  <a:lnTo>
                    <a:pt x="0" y="0"/>
                  </a:lnTo>
                  <a:lnTo>
                    <a:pt x="0" y="271272"/>
                  </a:lnTo>
                  <a:close/>
                </a:path>
              </a:pathLst>
            </a:custGeom>
            <a:ln w="12192">
              <a:solidFill>
                <a:srgbClr val="4966A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8652764" y="1301622"/>
            <a:ext cx="8286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Expertise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6492240" y="2793492"/>
            <a:ext cx="5113020" cy="271780"/>
          </a:xfrm>
          <a:custGeom>
            <a:avLst/>
            <a:gdLst/>
            <a:ahLst/>
            <a:cxnLst/>
            <a:rect l="l" t="t" r="r" b="b"/>
            <a:pathLst>
              <a:path w="5113020" h="271780">
                <a:moveTo>
                  <a:pt x="0" y="271272"/>
                </a:moveTo>
                <a:lnTo>
                  <a:pt x="5113020" y="271272"/>
                </a:lnTo>
                <a:lnTo>
                  <a:pt x="5113020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ln w="12192">
            <a:solidFill>
              <a:srgbClr val="4966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6498335" y="2787395"/>
            <a:ext cx="5100955" cy="283845"/>
          </a:xfrm>
          <a:prstGeom prst="rect">
            <a:avLst/>
          </a:prstGeom>
          <a:solidFill>
            <a:srgbClr val="4966AC"/>
          </a:solidFill>
        </p:spPr>
        <p:txBody>
          <a:bodyPr wrap="square" lIns="0" tIns="29845" rIns="0" bIns="0" rtlCol="0" vert="horz">
            <a:spAutoFit/>
          </a:bodyPr>
          <a:lstStyle/>
          <a:p>
            <a:pPr algn="ctr" marL="37465">
              <a:lnSpc>
                <a:spcPct val="100000"/>
              </a:lnSpc>
              <a:spcBef>
                <a:spcPts val="235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dirty="0" sz="14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6492240" y="4340352"/>
            <a:ext cx="5113020" cy="269875"/>
          </a:xfrm>
          <a:custGeom>
            <a:avLst/>
            <a:gdLst/>
            <a:ahLst/>
            <a:cxnLst/>
            <a:rect l="l" t="t" r="r" b="b"/>
            <a:pathLst>
              <a:path w="5113020" h="269875">
                <a:moveTo>
                  <a:pt x="0" y="269748"/>
                </a:moveTo>
                <a:lnTo>
                  <a:pt x="5113020" y="269748"/>
                </a:lnTo>
                <a:lnTo>
                  <a:pt x="5113020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966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6498335" y="4334255"/>
            <a:ext cx="5100955" cy="281940"/>
          </a:xfrm>
          <a:prstGeom prst="rect">
            <a:avLst/>
          </a:prstGeom>
          <a:solidFill>
            <a:srgbClr val="4966AC"/>
          </a:solidFill>
        </p:spPr>
        <p:txBody>
          <a:bodyPr wrap="square" lIns="0" tIns="29209" rIns="0" bIns="0" rtlCol="0" vert="horz">
            <a:spAutoFit/>
          </a:bodyPr>
          <a:lstStyle/>
          <a:p>
            <a:pPr algn="ctr" marL="37465">
              <a:lnSpc>
                <a:spcPct val="100000"/>
              </a:lnSpc>
              <a:spcBef>
                <a:spcPts val="229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Empty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factories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10212133" y="3472941"/>
            <a:ext cx="1340485" cy="469900"/>
            <a:chOff x="10212133" y="3472941"/>
            <a:chExt cx="1340485" cy="469900"/>
          </a:xfrm>
        </p:grpSpPr>
        <p:sp>
          <p:nvSpPr>
            <p:cNvPr id="42" name="object 42" descr=""/>
            <p:cNvSpPr/>
            <p:nvPr/>
          </p:nvSpPr>
          <p:spPr>
            <a:xfrm>
              <a:off x="10364724" y="3479291"/>
              <a:ext cx="1035050" cy="457200"/>
            </a:xfrm>
            <a:custGeom>
              <a:avLst/>
              <a:gdLst/>
              <a:ahLst/>
              <a:cxnLst/>
              <a:rect l="l" t="t" r="r" b="b"/>
              <a:pathLst>
                <a:path w="1035050" h="457200">
                  <a:moveTo>
                    <a:pt x="370332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370332" y="457200"/>
                  </a:lnTo>
                  <a:lnTo>
                    <a:pt x="370332" y="0"/>
                  </a:lnTo>
                  <a:close/>
                </a:path>
                <a:path w="1035050" h="457200">
                  <a:moveTo>
                    <a:pt x="1034796" y="300228"/>
                  </a:moveTo>
                  <a:lnTo>
                    <a:pt x="665988" y="300228"/>
                  </a:lnTo>
                  <a:lnTo>
                    <a:pt x="665988" y="457200"/>
                  </a:lnTo>
                  <a:lnTo>
                    <a:pt x="1034796" y="457200"/>
                  </a:lnTo>
                  <a:lnTo>
                    <a:pt x="1034796" y="300228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0364723" y="3479291"/>
              <a:ext cx="1035050" cy="457200"/>
            </a:xfrm>
            <a:custGeom>
              <a:avLst/>
              <a:gdLst/>
              <a:ahLst/>
              <a:cxnLst/>
              <a:rect l="l" t="t" r="r" b="b"/>
              <a:pathLst>
                <a:path w="1035050" h="457200">
                  <a:moveTo>
                    <a:pt x="0" y="0"/>
                  </a:moveTo>
                  <a:lnTo>
                    <a:pt x="370331" y="0"/>
                  </a:lnTo>
                  <a:lnTo>
                    <a:pt x="370331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  <a:path w="1035050" h="457200">
                  <a:moveTo>
                    <a:pt x="665987" y="300228"/>
                  </a:moveTo>
                  <a:lnTo>
                    <a:pt x="1034796" y="300228"/>
                  </a:lnTo>
                  <a:lnTo>
                    <a:pt x="1034796" y="457200"/>
                  </a:lnTo>
                  <a:lnTo>
                    <a:pt x="665987" y="457200"/>
                  </a:lnTo>
                  <a:lnTo>
                    <a:pt x="665987" y="300228"/>
                  </a:lnTo>
                  <a:close/>
                </a:path>
              </a:pathLst>
            </a:custGeom>
            <a:ln w="12192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0216895" y="3936491"/>
              <a:ext cx="1330960" cy="0"/>
            </a:xfrm>
            <a:custGeom>
              <a:avLst/>
              <a:gdLst/>
              <a:ahLst/>
              <a:cxnLst/>
              <a:rect l="l" t="t" r="r" b="b"/>
              <a:pathLst>
                <a:path w="1330959" h="0">
                  <a:moveTo>
                    <a:pt x="0" y="0"/>
                  </a:moveTo>
                  <a:lnTo>
                    <a:pt x="133045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11055222" y="3554983"/>
            <a:ext cx="3213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11%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0365993" y="3971290"/>
            <a:ext cx="10331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7545" algn="l"/>
              </a:tabLst>
            </a:pPr>
            <a:r>
              <a:rPr dirty="0" sz="1200" spc="-20">
                <a:latin typeface="Arial MT"/>
                <a:cs typeface="Arial MT"/>
              </a:rPr>
              <a:t>2017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0385297" y="3097529"/>
            <a:ext cx="1008380" cy="365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">
              <a:lnSpc>
                <a:spcPts val="134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CAPEX/Sales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40"/>
              </a:lnSpc>
            </a:pPr>
            <a:r>
              <a:rPr dirty="0" sz="1200" spc="-25">
                <a:latin typeface="Arial MT"/>
                <a:cs typeface="Arial MT"/>
              </a:rPr>
              <a:t>32%</a:t>
            </a:r>
            <a:endParaRPr sz="1200">
              <a:latin typeface="Arial MT"/>
              <a:cs typeface="Arial MT"/>
            </a:endParaRPr>
          </a:p>
        </p:txBody>
      </p:sp>
      <p:graphicFrame>
        <p:nvGraphicFramePr>
          <p:cNvPr id="48" name="object 48" descr=""/>
          <p:cNvGraphicFramePr>
            <a:graphicFrameLocks noGrp="1"/>
          </p:cNvGraphicFramePr>
          <p:nvPr/>
        </p:nvGraphicFramePr>
        <p:xfrm>
          <a:off x="6486144" y="1446275"/>
          <a:ext cx="5201920" cy="1207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52850"/>
                <a:gridCol w="607695"/>
                <a:gridCol w="753110"/>
              </a:tblGrid>
              <a:tr h="1092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4966AC"/>
                      </a:solidFill>
                      <a:prstDash val="solid"/>
                    </a:lnL>
                    <a:lnR w="12700">
                      <a:solidFill>
                        <a:srgbClr val="4966AC"/>
                      </a:solidFill>
                      <a:prstDash val="solid"/>
                    </a:lnR>
                    <a:solidFill>
                      <a:srgbClr val="4966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07950">
                <a:tc>
                  <a:txBody>
                    <a:bodyPr/>
                    <a:lstStyle/>
                    <a:p>
                      <a:pPr marL="213995" indent="-177165">
                        <a:lnSpc>
                          <a:spcPts val="750"/>
                        </a:lnSpc>
                        <a:buChar char="•"/>
                        <a:tabLst>
                          <a:tab pos="213995" algn="l"/>
                        </a:tabLst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Tesla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GM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could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combine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innovation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with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4966AC"/>
                      </a:solidFill>
                      <a:prstDash val="solid"/>
                    </a:lnL>
                    <a:solidFill>
                      <a:srgbClr val="ACCAF8">
                        <a:alpha val="19999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966AC"/>
                      </a:solidFill>
                      <a:prstDash val="solid"/>
                    </a:lnR>
                    <a:solidFill>
                      <a:srgbClr val="ACCAF8">
                        <a:alpha val="1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20040">
                <a:tc>
                  <a:txBody>
                    <a:bodyPr/>
                    <a:lstStyle/>
                    <a:p>
                      <a:pPr marL="215265">
                        <a:lnSpc>
                          <a:spcPts val="1650"/>
                        </a:lnSpc>
                        <a:spcBef>
                          <a:spcPts val="77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mass,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Tesla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could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eventually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lack</a:t>
                      </a:r>
                      <a:r>
                        <a:rPr dirty="0" sz="14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the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7790">
                    <a:lnL w="12700">
                      <a:solidFill>
                        <a:srgbClr val="4966A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marR="1587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200" spc="-20" b="1">
                          <a:latin typeface="Arial"/>
                          <a:cs typeface="Arial"/>
                        </a:rPr>
                        <a:t>2018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55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R="16510">
                        <a:lnSpc>
                          <a:spcPts val="900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8.380.000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R w="12700">
                      <a:solidFill>
                        <a:srgbClr val="4966AC"/>
                      </a:solidFill>
                      <a:prstDash val="solid"/>
                    </a:lnR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215265">
                        <a:lnSpc>
                          <a:spcPts val="1580"/>
                        </a:lnSpc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expertise</a:t>
                      </a:r>
                      <a:r>
                        <a:rPr dirty="0" sz="14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4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scale</a:t>
                      </a:r>
                      <a:r>
                        <a:rPr dirty="0" sz="14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their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production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4966A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966AC"/>
                      </a:solidFill>
                      <a:prstDash val="solid"/>
                    </a:lnR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213995" indent="-177165">
                        <a:lnSpc>
                          <a:spcPts val="1595"/>
                        </a:lnSpc>
                        <a:buChar char="•"/>
                        <a:tabLst>
                          <a:tab pos="213995" algn="l"/>
                        </a:tabLst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GM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currently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producing</a:t>
                      </a:r>
                      <a:r>
                        <a:rPr dirty="0" sz="14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&gt;30x</a:t>
                      </a:r>
                      <a:r>
                        <a:rPr dirty="0" sz="14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Tesla’s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4966AC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395"/>
                        </a:lnSpc>
                        <a:spcBef>
                          <a:spcPts val="19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245.322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247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4966AC"/>
                      </a:solidFill>
                      <a:prstDash val="solid"/>
                    </a:lnR>
                  </a:tcPr>
                </a:tc>
              </a:tr>
              <a:tr h="242570">
                <a:tc>
                  <a:txBody>
                    <a:bodyPr/>
                    <a:lstStyle/>
                    <a:p>
                      <a:pPr marL="215265">
                        <a:lnSpc>
                          <a:spcPts val="159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units,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so</a:t>
                      </a:r>
                      <a:r>
                        <a:rPr dirty="0" sz="14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they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have</a:t>
                      </a:r>
                      <a:r>
                        <a:rPr dirty="0" sz="14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expertise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4966AC"/>
                      </a:solidFill>
                      <a:prstDash val="solid"/>
                    </a:lnL>
                    <a:lnB w="12700">
                      <a:solidFill>
                        <a:srgbClr val="4966A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ts val="1185"/>
                        </a:lnSpc>
                        <a:spcBef>
                          <a:spcPts val="63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Tesla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0010">
                    <a:lnB w="12700">
                      <a:solidFill>
                        <a:srgbClr val="4966A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7145">
                        <a:lnSpc>
                          <a:spcPts val="1185"/>
                        </a:lnSpc>
                        <a:spcBef>
                          <a:spcPts val="63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GM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80010">
                    <a:lnR w="12700">
                      <a:solidFill>
                        <a:srgbClr val="4966AC"/>
                      </a:solidFill>
                      <a:prstDash val="solid"/>
                    </a:lnR>
                    <a:lnB w="12700">
                      <a:solidFill>
                        <a:srgbClr val="4966AC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49" name="object 49" descr=""/>
          <p:cNvGrpSpPr/>
          <p:nvPr/>
        </p:nvGrpSpPr>
        <p:grpSpPr>
          <a:xfrm>
            <a:off x="736091" y="1719072"/>
            <a:ext cx="5273040" cy="1590040"/>
            <a:chOff x="736091" y="1719072"/>
            <a:chExt cx="5273040" cy="1590040"/>
          </a:xfrm>
        </p:grpSpPr>
        <p:sp>
          <p:nvSpPr>
            <p:cNvPr id="50" name="object 50" descr=""/>
            <p:cNvSpPr/>
            <p:nvPr/>
          </p:nvSpPr>
          <p:spPr>
            <a:xfrm>
              <a:off x="736091" y="1719072"/>
              <a:ext cx="5273040" cy="505459"/>
            </a:xfrm>
            <a:custGeom>
              <a:avLst/>
              <a:gdLst/>
              <a:ahLst/>
              <a:cxnLst/>
              <a:rect l="l" t="t" r="r" b="b"/>
              <a:pathLst>
                <a:path w="5273040" h="505460">
                  <a:moveTo>
                    <a:pt x="4394200" y="208787"/>
                  </a:moveTo>
                  <a:lnTo>
                    <a:pt x="3075940" y="208787"/>
                  </a:lnTo>
                  <a:lnTo>
                    <a:pt x="5075555" y="505205"/>
                  </a:lnTo>
                  <a:lnTo>
                    <a:pt x="4394200" y="208787"/>
                  </a:lnTo>
                  <a:close/>
                </a:path>
                <a:path w="5273040" h="505460">
                  <a:moveTo>
                    <a:pt x="5238242" y="0"/>
                  </a:moveTo>
                  <a:lnTo>
                    <a:pt x="34798" y="0"/>
                  </a:lnTo>
                  <a:lnTo>
                    <a:pt x="21254" y="2740"/>
                  </a:lnTo>
                  <a:lnTo>
                    <a:pt x="10193" y="10207"/>
                  </a:lnTo>
                  <a:lnTo>
                    <a:pt x="2735" y="21270"/>
                  </a:lnTo>
                  <a:lnTo>
                    <a:pt x="0" y="34798"/>
                  </a:lnTo>
                  <a:lnTo>
                    <a:pt x="0" y="173989"/>
                  </a:lnTo>
                  <a:lnTo>
                    <a:pt x="2735" y="187517"/>
                  </a:lnTo>
                  <a:lnTo>
                    <a:pt x="10193" y="198580"/>
                  </a:lnTo>
                  <a:lnTo>
                    <a:pt x="21254" y="206047"/>
                  </a:lnTo>
                  <a:lnTo>
                    <a:pt x="34798" y="208787"/>
                  </a:lnTo>
                  <a:lnTo>
                    <a:pt x="5238242" y="208787"/>
                  </a:lnTo>
                  <a:lnTo>
                    <a:pt x="5251769" y="206047"/>
                  </a:lnTo>
                  <a:lnTo>
                    <a:pt x="5262832" y="198580"/>
                  </a:lnTo>
                  <a:lnTo>
                    <a:pt x="5270299" y="187517"/>
                  </a:lnTo>
                  <a:lnTo>
                    <a:pt x="5273040" y="173989"/>
                  </a:lnTo>
                  <a:lnTo>
                    <a:pt x="5273040" y="34798"/>
                  </a:lnTo>
                  <a:lnTo>
                    <a:pt x="5270299" y="21270"/>
                  </a:lnTo>
                  <a:lnTo>
                    <a:pt x="5262832" y="10207"/>
                  </a:lnTo>
                  <a:lnTo>
                    <a:pt x="5251769" y="2740"/>
                  </a:lnTo>
                  <a:lnTo>
                    <a:pt x="5238242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654039" y="2199131"/>
              <a:ext cx="193675" cy="1103630"/>
            </a:xfrm>
            <a:custGeom>
              <a:avLst/>
              <a:gdLst/>
              <a:ahLst/>
              <a:cxnLst/>
              <a:rect l="l" t="t" r="r" b="b"/>
              <a:pathLst>
                <a:path w="193675" h="1103629">
                  <a:moveTo>
                    <a:pt x="193548" y="0"/>
                  </a:moveTo>
                  <a:lnTo>
                    <a:pt x="0" y="0"/>
                  </a:lnTo>
                  <a:lnTo>
                    <a:pt x="0" y="1103376"/>
                  </a:lnTo>
                  <a:lnTo>
                    <a:pt x="193548" y="1103376"/>
                  </a:lnTo>
                  <a:lnTo>
                    <a:pt x="1935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654039" y="2199131"/>
              <a:ext cx="193675" cy="1103630"/>
            </a:xfrm>
            <a:custGeom>
              <a:avLst/>
              <a:gdLst/>
              <a:ahLst/>
              <a:cxnLst/>
              <a:rect l="l" t="t" r="r" b="b"/>
              <a:pathLst>
                <a:path w="193675" h="1103629">
                  <a:moveTo>
                    <a:pt x="0" y="1103376"/>
                  </a:moveTo>
                  <a:lnTo>
                    <a:pt x="193548" y="1103376"/>
                  </a:lnTo>
                  <a:lnTo>
                    <a:pt x="193548" y="0"/>
                  </a:lnTo>
                  <a:lnTo>
                    <a:pt x="0" y="0"/>
                  </a:lnTo>
                  <a:lnTo>
                    <a:pt x="0" y="110337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097280" y="3238499"/>
              <a:ext cx="4399915" cy="64135"/>
            </a:xfrm>
            <a:custGeom>
              <a:avLst/>
              <a:gdLst/>
              <a:ahLst/>
              <a:cxnLst/>
              <a:rect l="l" t="t" r="r" b="b"/>
              <a:pathLst>
                <a:path w="4399915" h="64135">
                  <a:moveTo>
                    <a:pt x="195072" y="33528"/>
                  </a:moveTo>
                  <a:lnTo>
                    <a:pt x="0" y="33528"/>
                  </a:lnTo>
                  <a:lnTo>
                    <a:pt x="0" y="64008"/>
                  </a:lnTo>
                  <a:lnTo>
                    <a:pt x="195072" y="64008"/>
                  </a:lnTo>
                  <a:lnTo>
                    <a:pt x="195072" y="33528"/>
                  </a:lnTo>
                  <a:close/>
                </a:path>
                <a:path w="4399915" h="64135">
                  <a:moveTo>
                    <a:pt x="545592" y="30480"/>
                  </a:moveTo>
                  <a:lnTo>
                    <a:pt x="350520" y="30480"/>
                  </a:lnTo>
                  <a:lnTo>
                    <a:pt x="350520" y="64008"/>
                  </a:lnTo>
                  <a:lnTo>
                    <a:pt x="545592" y="64008"/>
                  </a:lnTo>
                  <a:lnTo>
                    <a:pt x="545592" y="30480"/>
                  </a:lnTo>
                  <a:close/>
                </a:path>
                <a:path w="4399915" h="64135">
                  <a:moveTo>
                    <a:pt x="896112" y="27432"/>
                  </a:moveTo>
                  <a:lnTo>
                    <a:pt x="701040" y="27432"/>
                  </a:lnTo>
                  <a:lnTo>
                    <a:pt x="701040" y="64008"/>
                  </a:lnTo>
                  <a:lnTo>
                    <a:pt x="896112" y="64008"/>
                  </a:lnTo>
                  <a:lnTo>
                    <a:pt x="896112" y="27432"/>
                  </a:lnTo>
                  <a:close/>
                </a:path>
                <a:path w="4399915" h="64135">
                  <a:moveTo>
                    <a:pt x="1246632" y="24384"/>
                  </a:moveTo>
                  <a:lnTo>
                    <a:pt x="1051560" y="24384"/>
                  </a:lnTo>
                  <a:lnTo>
                    <a:pt x="1051560" y="64008"/>
                  </a:lnTo>
                  <a:lnTo>
                    <a:pt x="1246632" y="64008"/>
                  </a:lnTo>
                  <a:lnTo>
                    <a:pt x="1246632" y="24384"/>
                  </a:lnTo>
                  <a:close/>
                </a:path>
                <a:path w="4399915" h="64135">
                  <a:moveTo>
                    <a:pt x="1597152" y="22860"/>
                  </a:moveTo>
                  <a:lnTo>
                    <a:pt x="1402080" y="22860"/>
                  </a:lnTo>
                  <a:lnTo>
                    <a:pt x="1402080" y="64008"/>
                  </a:lnTo>
                  <a:lnTo>
                    <a:pt x="1597152" y="64008"/>
                  </a:lnTo>
                  <a:lnTo>
                    <a:pt x="1597152" y="22860"/>
                  </a:lnTo>
                  <a:close/>
                </a:path>
                <a:path w="4399915" h="64135">
                  <a:moveTo>
                    <a:pt x="1947672" y="19812"/>
                  </a:moveTo>
                  <a:lnTo>
                    <a:pt x="1752600" y="19812"/>
                  </a:lnTo>
                  <a:lnTo>
                    <a:pt x="1752600" y="64008"/>
                  </a:lnTo>
                  <a:lnTo>
                    <a:pt x="1947672" y="64008"/>
                  </a:lnTo>
                  <a:lnTo>
                    <a:pt x="1947672" y="19812"/>
                  </a:lnTo>
                  <a:close/>
                </a:path>
                <a:path w="4399915" h="64135">
                  <a:moveTo>
                    <a:pt x="2298192" y="16764"/>
                  </a:moveTo>
                  <a:lnTo>
                    <a:pt x="2103120" y="16764"/>
                  </a:lnTo>
                  <a:lnTo>
                    <a:pt x="2103120" y="64008"/>
                  </a:lnTo>
                  <a:lnTo>
                    <a:pt x="2298192" y="64008"/>
                  </a:lnTo>
                  <a:lnTo>
                    <a:pt x="2298192" y="16764"/>
                  </a:lnTo>
                  <a:close/>
                </a:path>
                <a:path w="4399915" h="64135">
                  <a:moveTo>
                    <a:pt x="2648712" y="13716"/>
                  </a:moveTo>
                  <a:lnTo>
                    <a:pt x="2453640" y="13716"/>
                  </a:lnTo>
                  <a:lnTo>
                    <a:pt x="2453640" y="64008"/>
                  </a:lnTo>
                  <a:lnTo>
                    <a:pt x="2648712" y="64008"/>
                  </a:lnTo>
                  <a:lnTo>
                    <a:pt x="2648712" y="13716"/>
                  </a:lnTo>
                  <a:close/>
                </a:path>
                <a:path w="4399915" h="64135">
                  <a:moveTo>
                    <a:pt x="2999232" y="10668"/>
                  </a:moveTo>
                  <a:lnTo>
                    <a:pt x="2804160" y="10668"/>
                  </a:lnTo>
                  <a:lnTo>
                    <a:pt x="2804160" y="64008"/>
                  </a:lnTo>
                  <a:lnTo>
                    <a:pt x="2999232" y="64008"/>
                  </a:lnTo>
                  <a:lnTo>
                    <a:pt x="2999232" y="10668"/>
                  </a:lnTo>
                  <a:close/>
                </a:path>
                <a:path w="4399915" h="64135">
                  <a:moveTo>
                    <a:pt x="3348228" y="7620"/>
                  </a:moveTo>
                  <a:lnTo>
                    <a:pt x="3154680" y="7620"/>
                  </a:lnTo>
                  <a:lnTo>
                    <a:pt x="3154680" y="64008"/>
                  </a:lnTo>
                  <a:lnTo>
                    <a:pt x="3348228" y="64008"/>
                  </a:lnTo>
                  <a:lnTo>
                    <a:pt x="3348228" y="7620"/>
                  </a:lnTo>
                  <a:close/>
                </a:path>
                <a:path w="4399915" h="64135">
                  <a:moveTo>
                    <a:pt x="3698748" y="6096"/>
                  </a:moveTo>
                  <a:lnTo>
                    <a:pt x="3505200" y="6096"/>
                  </a:lnTo>
                  <a:lnTo>
                    <a:pt x="3505200" y="64008"/>
                  </a:lnTo>
                  <a:lnTo>
                    <a:pt x="3698748" y="64008"/>
                  </a:lnTo>
                  <a:lnTo>
                    <a:pt x="3698748" y="6096"/>
                  </a:lnTo>
                  <a:close/>
                </a:path>
                <a:path w="4399915" h="64135">
                  <a:moveTo>
                    <a:pt x="4049268" y="3048"/>
                  </a:moveTo>
                  <a:lnTo>
                    <a:pt x="3855720" y="3048"/>
                  </a:lnTo>
                  <a:lnTo>
                    <a:pt x="3855720" y="64008"/>
                  </a:lnTo>
                  <a:lnTo>
                    <a:pt x="4049268" y="64008"/>
                  </a:lnTo>
                  <a:lnTo>
                    <a:pt x="4049268" y="3048"/>
                  </a:lnTo>
                  <a:close/>
                </a:path>
                <a:path w="4399915" h="64135">
                  <a:moveTo>
                    <a:pt x="4399788" y="0"/>
                  </a:moveTo>
                  <a:lnTo>
                    <a:pt x="4206240" y="0"/>
                  </a:lnTo>
                  <a:lnTo>
                    <a:pt x="4206240" y="64008"/>
                  </a:lnTo>
                  <a:lnTo>
                    <a:pt x="4399788" y="64008"/>
                  </a:lnTo>
                  <a:lnTo>
                    <a:pt x="439978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097280" y="3017519"/>
              <a:ext cx="4399915" cy="254635"/>
            </a:xfrm>
            <a:custGeom>
              <a:avLst/>
              <a:gdLst/>
              <a:ahLst/>
              <a:cxnLst/>
              <a:rect l="l" t="t" r="r" b="b"/>
              <a:pathLst>
                <a:path w="4399915" h="254635">
                  <a:moveTo>
                    <a:pt x="195072" y="166116"/>
                  </a:moveTo>
                  <a:lnTo>
                    <a:pt x="0" y="166116"/>
                  </a:lnTo>
                  <a:lnTo>
                    <a:pt x="0" y="254508"/>
                  </a:lnTo>
                  <a:lnTo>
                    <a:pt x="195072" y="254508"/>
                  </a:lnTo>
                  <a:lnTo>
                    <a:pt x="195072" y="166116"/>
                  </a:lnTo>
                  <a:close/>
                </a:path>
                <a:path w="4399915" h="254635">
                  <a:moveTo>
                    <a:pt x="545592" y="152400"/>
                  </a:moveTo>
                  <a:lnTo>
                    <a:pt x="350520" y="152400"/>
                  </a:lnTo>
                  <a:lnTo>
                    <a:pt x="350520" y="251460"/>
                  </a:lnTo>
                  <a:lnTo>
                    <a:pt x="545592" y="251460"/>
                  </a:lnTo>
                  <a:lnTo>
                    <a:pt x="545592" y="152400"/>
                  </a:lnTo>
                  <a:close/>
                </a:path>
                <a:path w="4399915" h="254635">
                  <a:moveTo>
                    <a:pt x="896112" y="138684"/>
                  </a:moveTo>
                  <a:lnTo>
                    <a:pt x="701040" y="138684"/>
                  </a:lnTo>
                  <a:lnTo>
                    <a:pt x="701040" y="248412"/>
                  </a:lnTo>
                  <a:lnTo>
                    <a:pt x="896112" y="248412"/>
                  </a:lnTo>
                  <a:lnTo>
                    <a:pt x="896112" y="138684"/>
                  </a:lnTo>
                  <a:close/>
                </a:path>
                <a:path w="4399915" h="254635">
                  <a:moveTo>
                    <a:pt x="1246632" y="124968"/>
                  </a:moveTo>
                  <a:lnTo>
                    <a:pt x="1051560" y="124968"/>
                  </a:lnTo>
                  <a:lnTo>
                    <a:pt x="1051560" y="245364"/>
                  </a:lnTo>
                  <a:lnTo>
                    <a:pt x="1246632" y="245364"/>
                  </a:lnTo>
                  <a:lnTo>
                    <a:pt x="1246632" y="124968"/>
                  </a:lnTo>
                  <a:close/>
                </a:path>
                <a:path w="4399915" h="254635">
                  <a:moveTo>
                    <a:pt x="1597152" y="111252"/>
                  </a:moveTo>
                  <a:lnTo>
                    <a:pt x="1402080" y="111252"/>
                  </a:lnTo>
                  <a:lnTo>
                    <a:pt x="1402080" y="243840"/>
                  </a:lnTo>
                  <a:lnTo>
                    <a:pt x="1597152" y="243840"/>
                  </a:lnTo>
                  <a:lnTo>
                    <a:pt x="1597152" y="111252"/>
                  </a:lnTo>
                  <a:close/>
                </a:path>
                <a:path w="4399915" h="254635">
                  <a:moveTo>
                    <a:pt x="1947672" y="97536"/>
                  </a:moveTo>
                  <a:lnTo>
                    <a:pt x="1752600" y="97536"/>
                  </a:lnTo>
                  <a:lnTo>
                    <a:pt x="1752600" y="240792"/>
                  </a:lnTo>
                  <a:lnTo>
                    <a:pt x="1947672" y="240792"/>
                  </a:lnTo>
                  <a:lnTo>
                    <a:pt x="1947672" y="97536"/>
                  </a:lnTo>
                  <a:close/>
                </a:path>
                <a:path w="4399915" h="254635">
                  <a:moveTo>
                    <a:pt x="2298192" y="83820"/>
                  </a:moveTo>
                  <a:lnTo>
                    <a:pt x="2103120" y="83820"/>
                  </a:lnTo>
                  <a:lnTo>
                    <a:pt x="2103120" y="237744"/>
                  </a:lnTo>
                  <a:lnTo>
                    <a:pt x="2298192" y="237744"/>
                  </a:lnTo>
                  <a:lnTo>
                    <a:pt x="2298192" y="83820"/>
                  </a:lnTo>
                  <a:close/>
                </a:path>
                <a:path w="4399915" h="254635">
                  <a:moveTo>
                    <a:pt x="2648712" y="68580"/>
                  </a:moveTo>
                  <a:lnTo>
                    <a:pt x="2453640" y="68580"/>
                  </a:lnTo>
                  <a:lnTo>
                    <a:pt x="2453640" y="234696"/>
                  </a:lnTo>
                  <a:lnTo>
                    <a:pt x="2648712" y="234696"/>
                  </a:lnTo>
                  <a:lnTo>
                    <a:pt x="2648712" y="68580"/>
                  </a:lnTo>
                  <a:close/>
                </a:path>
                <a:path w="4399915" h="254635">
                  <a:moveTo>
                    <a:pt x="2999232" y="54864"/>
                  </a:moveTo>
                  <a:lnTo>
                    <a:pt x="2804160" y="54864"/>
                  </a:lnTo>
                  <a:lnTo>
                    <a:pt x="2804160" y="231648"/>
                  </a:lnTo>
                  <a:lnTo>
                    <a:pt x="2999232" y="231648"/>
                  </a:lnTo>
                  <a:lnTo>
                    <a:pt x="2999232" y="54864"/>
                  </a:lnTo>
                  <a:close/>
                </a:path>
                <a:path w="4399915" h="254635">
                  <a:moveTo>
                    <a:pt x="3348228" y="41148"/>
                  </a:moveTo>
                  <a:lnTo>
                    <a:pt x="3154680" y="41148"/>
                  </a:lnTo>
                  <a:lnTo>
                    <a:pt x="3154680" y="228600"/>
                  </a:lnTo>
                  <a:lnTo>
                    <a:pt x="3348228" y="228600"/>
                  </a:lnTo>
                  <a:lnTo>
                    <a:pt x="3348228" y="41148"/>
                  </a:lnTo>
                  <a:close/>
                </a:path>
                <a:path w="4399915" h="254635">
                  <a:moveTo>
                    <a:pt x="3698748" y="27432"/>
                  </a:moveTo>
                  <a:lnTo>
                    <a:pt x="3505200" y="27432"/>
                  </a:lnTo>
                  <a:lnTo>
                    <a:pt x="3505200" y="227076"/>
                  </a:lnTo>
                  <a:lnTo>
                    <a:pt x="3698748" y="227076"/>
                  </a:lnTo>
                  <a:lnTo>
                    <a:pt x="3698748" y="27432"/>
                  </a:lnTo>
                  <a:close/>
                </a:path>
                <a:path w="4399915" h="254635">
                  <a:moveTo>
                    <a:pt x="4049268" y="13716"/>
                  </a:moveTo>
                  <a:lnTo>
                    <a:pt x="3855720" y="13716"/>
                  </a:lnTo>
                  <a:lnTo>
                    <a:pt x="3855720" y="224028"/>
                  </a:lnTo>
                  <a:lnTo>
                    <a:pt x="4049268" y="224028"/>
                  </a:lnTo>
                  <a:lnTo>
                    <a:pt x="4049268" y="13716"/>
                  </a:lnTo>
                  <a:close/>
                </a:path>
                <a:path w="4399915" h="254635">
                  <a:moveTo>
                    <a:pt x="4399788" y="0"/>
                  </a:moveTo>
                  <a:lnTo>
                    <a:pt x="4206240" y="0"/>
                  </a:lnTo>
                  <a:lnTo>
                    <a:pt x="4206240" y="220980"/>
                  </a:lnTo>
                  <a:lnTo>
                    <a:pt x="4399788" y="220980"/>
                  </a:lnTo>
                  <a:lnTo>
                    <a:pt x="4399788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097280" y="2199131"/>
              <a:ext cx="4399915" cy="984885"/>
            </a:xfrm>
            <a:custGeom>
              <a:avLst/>
              <a:gdLst/>
              <a:ahLst/>
              <a:cxnLst/>
              <a:rect l="l" t="t" r="r" b="b"/>
              <a:pathLst>
                <a:path w="4399915" h="984885">
                  <a:moveTo>
                    <a:pt x="195072" y="242316"/>
                  </a:moveTo>
                  <a:lnTo>
                    <a:pt x="0" y="242316"/>
                  </a:lnTo>
                  <a:lnTo>
                    <a:pt x="0" y="984504"/>
                  </a:lnTo>
                  <a:lnTo>
                    <a:pt x="195072" y="984504"/>
                  </a:lnTo>
                  <a:lnTo>
                    <a:pt x="195072" y="242316"/>
                  </a:lnTo>
                  <a:close/>
                </a:path>
                <a:path w="4399915" h="984885">
                  <a:moveTo>
                    <a:pt x="545592" y="220980"/>
                  </a:moveTo>
                  <a:lnTo>
                    <a:pt x="350520" y="220980"/>
                  </a:lnTo>
                  <a:lnTo>
                    <a:pt x="350520" y="970788"/>
                  </a:lnTo>
                  <a:lnTo>
                    <a:pt x="545592" y="970788"/>
                  </a:lnTo>
                  <a:lnTo>
                    <a:pt x="545592" y="220980"/>
                  </a:lnTo>
                  <a:close/>
                </a:path>
                <a:path w="4399915" h="984885">
                  <a:moveTo>
                    <a:pt x="896112" y="198120"/>
                  </a:moveTo>
                  <a:lnTo>
                    <a:pt x="701040" y="198120"/>
                  </a:lnTo>
                  <a:lnTo>
                    <a:pt x="701040" y="957072"/>
                  </a:lnTo>
                  <a:lnTo>
                    <a:pt x="896112" y="957072"/>
                  </a:lnTo>
                  <a:lnTo>
                    <a:pt x="896112" y="198120"/>
                  </a:lnTo>
                  <a:close/>
                </a:path>
                <a:path w="4399915" h="984885">
                  <a:moveTo>
                    <a:pt x="1246632" y="164592"/>
                  </a:moveTo>
                  <a:lnTo>
                    <a:pt x="1051560" y="164592"/>
                  </a:lnTo>
                  <a:lnTo>
                    <a:pt x="1051560" y="943356"/>
                  </a:lnTo>
                  <a:lnTo>
                    <a:pt x="1246632" y="943356"/>
                  </a:lnTo>
                  <a:lnTo>
                    <a:pt x="1246632" y="164592"/>
                  </a:lnTo>
                  <a:close/>
                </a:path>
                <a:path w="4399915" h="984885">
                  <a:moveTo>
                    <a:pt x="1597152" y="132588"/>
                  </a:moveTo>
                  <a:lnTo>
                    <a:pt x="1402080" y="132588"/>
                  </a:lnTo>
                  <a:lnTo>
                    <a:pt x="1402080" y="929640"/>
                  </a:lnTo>
                  <a:lnTo>
                    <a:pt x="1597152" y="929640"/>
                  </a:lnTo>
                  <a:lnTo>
                    <a:pt x="1597152" y="132588"/>
                  </a:lnTo>
                  <a:close/>
                </a:path>
                <a:path w="4399915" h="984885">
                  <a:moveTo>
                    <a:pt x="1947672" y="109728"/>
                  </a:moveTo>
                  <a:lnTo>
                    <a:pt x="1752600" y="109728"/>
                  </a:lnTo>
                  <a:lnTo>
                    <a:pt x="1752600" y="915924"/>
                  </a:lnTo>
                  <a:lnTo>
                    <a:pt x="1947672" y="915924"/>
                  </a:lnTo>
                  <a:lnTo>
                    <a:pt x="1947672" y="109728"/>
                  </a:lnTo>
                  <a:close/>
                </a:path>
                <a:path w="4399915" h="984885">
                  <a:moveTo>
                    <a:pt x="2298192" y="88392"/>
                  </a:moveTo>
                  <a:lnTo>
                    <a:pt x="2103120" y="88392"/>
                  </a:lnTo>
                  <a:lnTo>
                    <a:pt x="2103120" y="902208"/>
                  </a:lnTo>
                  <a:lnTo>
                    <a:pt x="2298192" y="902208"/>
                  </a:lnTo>
                  <a:lnTo>
                    <a:pt x="2298192" y="88392"/>
                  </a:lnTo>
                  <a:close/>
                </a:path>
                <a:path w="4399915" h="984885">
                  <a:moveTo>
                    <a:pt x="2648712" y="65532"/>
                  </a:moveTo>
                  <a:lnTo>
                    <a:pt x="2453640" y="65532"/>
                  </a:lnTo>
                  <a:lnTo>
                    <a:pt x="2453640" y="886968"/>
                  </a:lnTo>
                  <a:lnTo>
                    <a:pt x="2648712" y="886968"/>
                  </a:lnTo>
                  <a:lnTo>
                    <a:pt x="2648712" y="65532"/>
                  </a:lnTo>
                  <a:close/>
                </a:path>
                <a:path w="4399915" h="984885">
                  <a:moveTo>
                    <a:pt x="2999232" y="44196"/>
                  </a:moveTo>
                  <a:lnTo>
                    <a:pt x="2804160" y="44196"/>
                  </a:lnTo>
                  <a:lnTo>
                    <a:pt x="2804160" y="873252"/>
                  </a:lnTo>
                  <a:lnTo>
                    <a:pt x="2999232" y="873252"/>
                  </a:lnTo>
                  <a:lnTo>
                    <a:pt x="2999232" y="44196"/>
                  </a:lnTo>
                  <a:close/>
                </a:path>
                <a:path w="4399915" h="984885">
                  <a:moveTo>
                    <a:pt x="3348228" y="32004"/>
                  </a:moveTo>
                  <a:lnTo>
                    <a:pt x="3154680" y="32004"/>
                  </a:lnTo>
                  <a:lnTo>
                    <a:pt x="3154680" y="859536"/>
                  </a:lnTo>
                  <a:lnTo>
                    <a:pt x="3348228" y="859536"/>
                  </a:lnTo>
                  <a:lnTo>
                    <a:pt x="3348228" y="32004"/>
                  </a:lnTo>
                  <a:close/>
                </a:path>
                <a:path w="4399915" h="984885">
                  <a:moveTo>
                    <a:pt x="3698748" y="21336"/>
                  </a:moveTo>
                  <a:lnTo>
                    <a:pt x="3505200" y="21336"/>
                  </a:lnTo>
                  <a:lnTo>
                    <a:pt x="3505200" y="845820"/>
                  </a:lnTo>
                  <a:lnTo>
                    <a:pt x="3698748" y="845820"/>
                  </a:lnTo>
                  <a:lnTo>
                    <a:pt x="3698748" y="21336"/>
                  </a:lnTo>
                  <a:close/>
                </a:path>
                <a:path w="4399915" h="984885">
                  <a:moveTo>
                    <a:pt x="4049268" y="10668"/>
                  </a:moveTo>
                  <a:lnTo>
                    <a:pt x="3855720" y="10668"/>
                  </a:lnTo>
                  <a:lnTo>
                    <a:pt x="3855720" y="832104"/>
                  </a:lnTo>
                  <a:lnTo>
                    <a:pt x="4049268" y="832104"/>
                  </a:lnTo>
                  <a:lnTo>
                    <a:pt x="4049268" y="10668"/>
                  </a:lnTo>
                  <a:close/>
                </a:path>
                <a:path w="4399915" h="984885">
                  <a:moveTo>
                    <a:pt x="4399788" y="0"/>
                  </a:moveTo>
                  <a:lnTo>
                    <a:pt x="4206240" y="0"/>
                  </a:lnTo>
                  <a:lnTo>
                    <a:pt x="4206240" y="818388"/>
                  </a:lnTo>
                  <a:lnTo>
                    <a:pt x="4399788" y="818388"/>
                  </a:lnTo>
                  <a:lnTo>
                    <a:pt x="4399788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981455" y="2199131"/>
              <a:ext cx="4945380" cy="1103630"/>
            </a:xfrm>
            <a:custGeom>
              <a:avLst/>
              <a:gdLst/>
              <a:ahLst/>
              <a:cxnLst/>
              <a:rect l="l" t="t" r="r" b="b"/>
              <a:pathLst>
                <a:path w="4945380" h="1103629">
                  <a:moveTo>
                    <a:pt x="38100" y="1103376"/>
                  </a:moveTo>
                  <a:lnTo>
                    <a:pt x="38100" y="0"/>
                  </a:lnTo>
                </a:path>
                <a:path w="4945380" h="1103629">
                  <a:moveTo>
                    <a:pt x="0" y="1103376"/>
                  </a:moveTo>
                  <a:lnTo>
                    <a:pt x="38100" y="1103376"/>
                  </a:lnTo>
                </a:path>
                <a:path w="4945380" h="1103629">
                  <a:moveTo>
                    <a:pt x="0" y="882395"/>
                  </a:moveTo>
                  <a:lnTo>
                    <a:pt x="38100" y="882395"/>
                  </a:lnTo>
                </a:path>
                <a:path w="4945380" h="1103629">
                  <a:moveTo>
                    <a:pt x="0" y="661415"/>
                  </a:moveTo>
                  <a:lnTo>
                    <a:pt x="38100" y="661415"/>
                  </a:lnTo>
                </a:path>
                <a:path w="4945380" h="1103629">
                  <a:moveTo>
                    <a:pt x="0" y="440435"/>
                  </a:moveTo>
                  <a:lnTo>
                    <a:pt x="38100" y="440435"/>
                  </a:lnTo>
                </a:path>
                <a:path w="4945380" h="1103629">
                  <a:moveTo>
                    <a:pt x="0" y="220979"/>
                  </a:moveTo>
                  <a:lnTo>
                    <a:pt x="38100" y="220979"/>
                  </a:lnTo>
                </a:path>
                <a:path w="4945380" h="1103629">
                  <a:moveTo>
                    <a:pt x="0" y="0"/>
                  </a:moveTo>
                  <a:lnTo>
                    <a:pt x="38100" y="0"/>
                  </a:lnTo>
                </a:path>
                <a:path w="4945380" h="1103629">
                  <a:moveTo>
                    <a:pt x="38100" y="1103376"/>
                  </a:moveTo>
                  <a:lnTo>
                    <a:pt x="4945380" y="11033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/>
          <p:nvPr/>
        </p:nvSpPr>
        <p:spPr>
          <a:xfrm>
            <a:off x="643229" y="2251481"/>
            <a:ext cx="279400" cy="112903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00" spc="-25">
                <a:latin typeface="Arial MT"/>
                <a:cs typeface="Arial MT"/>
              </a:rPr>
              <a:t>80%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1000" spc="-25">
                <a:latin typeface="Arial MT"/>
                <a:cs typeface="Arial MT"/>
              </a:rPr>
              <a:t>60%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000" spc="-25">
                <a:latin typeface="Arial MT"/>
                <a:cs typeface="Arial MT"/>
              </a:rPr>
              <a:t>40%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1000" spc="-25">
                <a:latin typeface="Arial MT"/>
                <a:cs typeface="Arial MT"/>
              </a:rPr>
              <a:t>20%</a:t>
            </a:r>
            <a:endParaRPr sz="1000">
              <a:latin typeface="Arial MT"/>
              <a:cs typeface="Arial MT"/>
            </a:endParaRPr>
          </a:p>
          <a:p>
            <a:pPr marL="82550">
              <a:lnSpc>
                <a:spcPct val="100000"/>
              </a:lnSpc>
              <a:spcBef>
                <a:spcPts val="540"/>
              </a:spcBef>
            </a:pPr>
            <a:r>
              <a:rPr dirty="0" sz="1000" spc="-25">
                <a:latin typeface="Arial MT"/>
                <a:cs typeface="Arial MT"/>
              </a:rPr>
              <a:t>0%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4213605" y="3329686"/>
            <a:ext cx="2717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6040" marR="5080" indent="-5334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Arial MT"/>
                <a:cs typeface="Arial MT"/>
              </a:rPr>
              <a:t>Jan- </a:t>
            </a:r>
            <a:r>
              <a:rPr dirty="0" sz="1000" spc="-25">
                <a:latin typeface="Arial MT"/>
                <a:cs typeface="Arial MT"/>
              </a:rPr>
              <a:t>18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062024" y="3329686"/>
            <a:ext cx="2641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2865" marR="5080" indent="-508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Arial MT"/>
                <a:cs typeface="Arial MT"/>
              </a:rPr>
              <a:t>Apr- </a:t>
            </a:r>
            <a:r>
              <a:rPr dirty="0" sz="1000" spc="-25">
                <a:latin typeface="Arial MT"/>
                <a:cs typeface="Arial MT"/>
              </a:rPr>
              <a:t>17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5267705" y="3329686"/>
            <a:ext cx="2641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2865" marR="5080" indent="-508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Arial MT"/>
                <a:cs typeface="Arial MT"/>
              </a:rPr>
              <a:t>Apr- </a:t>
            </a:r>
            <a:r>
              <a:rPr dirty="0" sz="1000" spc="-25">
                <a:latin typeface="Arial MT"/>
                <a:cs typeface="Arial MT"/>
              </a:rPr>
              <a:t>18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641604" y="1976627"/>
            <a:ext cx="2308860" cy="132715"/>
            <a:chOff x="641604" y="1976627"/>
            <a:chExt cx="2308860" cy="132715"/>
          </a:xfrm>
        </p:grpSpPr>
        <p:sp>
          <p:nvSpPr>
            <p:cNvPr id="62" name="object 62" descr=""/>
            <p:cNvSpPr/>
            <p:nvPr/>
          </p:nvSpPr>
          <p:spPr>
            <a:xfrm>
              <a:off x="1894331" y="1976627"/>
              <a:ext cx="178435" cy="132715"/>
            </a:xfrm>
            <a:custGeom>
              <a:avLst/>
              <a:gdLst/>
              <a:ahLst/>
              <a:cxnLst/>
              <a:rect l="l" t="t" r="r" b="b"/>
              <a:pathLst>
                <a:path w="178435" h="132714">
                  <a:moveTo>
                    <a:pt x="178307" y="0"/>
                  </a:moveTo>
                  <a:lnTo>
                    <a:pt x="0" y="0"/>
                  </a:lnTo>
                  <a:lnTo>
                    <a:pt x="0" y="132587"/>
                  </a:lnTo>
                  <a:lnTo>
                    <a:pt x="178307" y="132587"/>
                  </a:lnTo>
                  <a:lnTo>
                    <a:pt x="178307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641604" y="1976627"/>
              <a:ext cx="180340" cy="132715"/>
            </a:xfrm>
            <a:custGeom>
              <a:avLst/>
              <a:gdLst/>
              <a:ahLst/>
              <a:cxnLst/>
              <a:rect l="l" t="t" r="r" b="b"/>
              <a:pathLst>
                <a:path w="180340" h="132714">
                  <a:moveTo>
                    <a:pt x="179832" y="0"/>
                  </a:moveTo>
                  <a:lnTo>
                    <a:pt x="0" y="0"/>
                  </a:lnTo>
                  <a:lnTo>
                    <a:pt x="0" y="132587"/>
                  </a:lnTo>
                  <a:lnTo>
                    <a:pt x="179832" y="132587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2772155" y="1976627"/>
              <a:ext cx="178435" cy="132715"/>
            </a:xfrm>
            <a:custGeom>
              <a:avLst/>
              <a:gdLst/>
              <a:ahLst/>
              <a:cxnLst/>
              <a:rect l="l" t="t" r="r" b="b"/>
              <a:pathLst>
                <a:path w="178435" h="132714">
                  <a:moveTo>
                    <a:pt x="178307" y="0"/>
                  </a:moveTo>
                  <a:lnTo>
                    <a:pt x="0" y="0"/>
                  </a:lnTo>
                  <a:lnTo>
                    <a:pt x="0" y="132587"/>
                  </a:lnTo>
                  <a:lnTo>
                    <a:pt x="178307" y="132587"/>
                  </a:lnTo>
                  <a:lnTo>
                    <a:pt x="178307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572516" y="1956307"/>
            <a:ext cx="3048000" cy="32067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5080" indent="286385">
              <a:lnSpc>
                <a:spcPts val="1130"/>
              </a:lnSpc>
              <a:spcBef>
                <a:spcPts val="190"/>
              </a:spcBef>
              <a:tabLst>
                <a:tab pos="1551305" algn="l"/>
                <a:tab pos="2429510" algn="l"/>
              </a:tabLst>
            </a:pPr>
            <a:r>
              <a:rPr dirty="0" sz="1000">
                <a:latin typeface="Arial MT"/>
                <a:cs typeface="Arial MT"/>
              </a:rPr>
              <a:t>Hold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reservation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Refunded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Purchased </a:t>
            </a:r>
            <a:r>
              <a:rPr dirty="0" sz="1000" spc="-20">
                <a:latin typeface="Arial MT"/>
                <a:cs typeface="Arial MT"/>
              </a:rPr>
              <a:t>100%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6" name="object 66" descr=""/>
          <p:cNvSpPr/>
          <p:nvPr/>
        </p:nvSpPr>
        <p:spPr>
          <a:xfrm>
            <a:off x="586740" y="1415796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 txBox="1"/>
          <p:nvPr/>
        </p:nvSpPr>
        <p:spPr>
          <a:xfrm>
            <a:off x="574649" y="1165351"/>
            <a:ext cx="54070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 b="1">
                <a:latin typeface="Arial"/>
                <a:cs typeface="Arial"/>
              </a:rPr>
              <a:t>Tesla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has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track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record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not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being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able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meet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demand…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574649" y="1370861"/>
            <a:ext cx="5320665" cy="556895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1400" spc="-25">
                <a:latin typeface="Arial MT"/>
                <a:cs typeface="Arial MT"/>
              </a:rPr>
              <a:t>Tesla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Model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3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deposits,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%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10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Apr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18,</a:t>
            </a:r>
            <a:r>
              <a:rPr dirty="0" sz="1400" spc="-10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April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2017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–</a:t>
            </a:r>
            <a:r>
              <a:rPr dirty="0" sz="1400" spc="-10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April</a:t>
            </a:r>
            <a:r>
              <a:rPr dirty="0" sz="1400" spc="-20">
                <a:latin typeface="Arial MT"/>
                <a:cs typeface="Arial MT"/>
              </a:rPr>
              <a:t> 2018</a:t>
            </a:r>
            <a:endParaRPr sz="1400">
              <a:latin typeface="Arial MT"/>
              <a:cs typeface="Arial MT"/>
            </a:endParaRPr>
          </a:p>
          <a:p>
            <a:pPr marL="287020">
              <a:lnSpc>
                <a:spcPct val="100000"/>
              </a:lnSpc>
              <a:spcBef>
                <a:spcPts val="409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development</a:t>
            </a:r>
            <a:r>
              <a:rPr dirty="0" sz="1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continue,</a:t>
            </a:r>
            <a:r>
              <a:rPr dirty="0" sz="1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China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allowed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pre-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order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586740" y="3918203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574649" y="3668648"/>
            <a:ext cx="39319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…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has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been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going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through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“logistics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hell”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1" name="object 71" descr=""/>
          <p:cNvGrpSpPr/>
          <p:nvPr/>
        </p:nvGrpSpPr>
        <p:grpSpPr>
          <a:xfrm>
            <a:off x="10216895" y="2071116"/>
            <a:ext cx="1330960" cy="387350"/>
            <a:chOff x="10216895" y="2071116"/>
            <a:chExt cx="1330960" cy="387350"/>
          </a:xfrm>
        </p:grpSpPr>
        <p:sp>
          <p:nvSpPr>
            <p:cNvPr id="72" name="object 72" descr=""/>
            <p:cNvSpPr/>
            <p:nvPr/>
          </p:nvSpPr>
          <p:spPr>
            <a:xfrm>
              <a:off x="10364723" y="2441448"/>
              <a:ext cx="370840" cy="10795"/>
            </a:xfrm>
            <a:custGeom>
              <a:avLst/>
              <a:gdLst/>
              <a:ahLst/>
              <a:cxnLst/>
              <a:rect l="l" t="t" r="r" b="b"/>
              <a:pathLst>
                <a:path w="370840" h="10794">
                  <a:moveTo>
                    <a:pt x="370331" y="0"/>
                  </a:moveTo>
                  <a:lnTo>
                    <a:pt x="0" y="0"/>
                  </a:lnTo>
                  <a:lnTo>
                    <a:pt x="0" y="10667"/>
                  </a:lnTo>
                  <a:lnTo>
                    <a:pt x="370331" y="10667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10364723" y="2441448"/>
              <a:ext cx="370840" cy="10795"/>
            </a:xfrm>
            <a:custGeom>
              <a:avLst/>
              <a:gdLst/>
              <a:ahLst/>
              <a:cxnLst/>
              <a:rect l="l" t="t" r="r" b="b"/>
              <a:pathLst>
                <a:path w="370840" h="10794">
                  <a:moveTo>
                    <a:pt x="0" y="10667"/>
                  </a:moveTo>
                  <a:lnTo>
                    <a:pt x="370331" y="10667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10667"/>
                  </a:lnTo>
                  <a:close/>
                </a:path>
              </a:pathLst>
            </a:custGeom>
            <a:ln w="12192">
              <a:solidFill>
                <a:srgbClr val="619D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11030711" y="2077212"/>
              <a:ext cx="368935" cy="375285"/>
            </a:xfrm>
            <a:custGeom>
              <a:avLst/>
              <a:gdLst/>
              <a:ahLst/>
              <a:cxnLst/>
              <a:rect l="l" t="t" r="r" b="b"/>
              <a:pathLst>
                <a:path w="368934" h="375285">
                  <a:moveTo>
                    <a:pt x="368807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368807" y="374903"/>
                  </a:lnTo>
                  <a:lnTo>
                    <a:pt x="368807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11030711" y="2077212"/>
              <a:ext cx="368935" cy="375285"/>
            </a:xfrm>
            <a:custGeom>
              <a:avLst/>
              <a:gdLst/>
              <a:ahLst/>
              <a:cxnLst/>
              <a:rect l="l" t="t" r="r" b="b"/>
              <a:pathLst>
                <a:path w="368934" h="375285">
                  <a:moveTo>
                    <a:pt x="0" y="374903"/>
                  </a:moveTo>
                  <a:lnTo>
                    <a:pt x="368807" y="374903"/>
                  </a:lnTo>
                  <a:lnTo>
                    <a:pt x="368807" y="0"/>
                  </a:lnTo>
                  <a:lnTo>
                    <a:pt x="0" y="0"/>
                  </a:lnTo>
                  <a:lnTo>
                    <a:pt x="0" y="374903"/>
                  </a:lnTo>
                  <a:close/>
                </a:path>
              </a:pathLst>
            </a:custGeom>
            <a:ln w="12192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10216895" y="2452116"/>
              <a:ext cx="1330960" cy="0"/>
            </a:xfrm>
            <a:custGeom>
              <a:avLst/>
              <a:gdLst/>
              <a:ahLst/>
              <a:cxnLst/>
              <a:rect l="l" t="t" r="r" b="b"/>
              <a:pathLst>
                <a:path w="1330959" h="0">
                  <a:moveTo>
                    <a:pt x="0" y="0"/>
                  </a:moveTo>
                  <a:lnTo>
                    <a:pt x="133045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7" name="object 77" descr=""/>
          <p:cNvGrpSpPr/>
          <p:nvPr/>
        </p:nvGrpSpPr>
        <p:grpSpPr>
          <a:xfrm>
            <a:off x="6080759" y="1126997"/>
            <a:ext cx="5451475" cy="4780915"/>
            <a:chOff x="6080759" y="1126997"/>
            <a:chExt cx="5451475" cy="4780915"/>
          </a:xfrm>
        </p:grpSpPr>
        <p:pic>
          <p:nvPicPr>
            <p:cNvPr id="78" name="object 7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18547" y="4683251"/>
              <a:ext cx="1804416" cy="934212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9713975" y="4678680"/>
              <a:ext cx="1813560" cy="943610"/>
            </a:xfrm>
            <a:custGeom>
              <a:avLst/>
              <a:gdLst/>
              <a:ahLst/>
              <a:cxnLst/>
              <a:rect l="l" t="t" r="r" b="b"/>
              <a:pathLst>
                <a:path w="1813559" h="943610">
                  <a:moveTo>
                    <a:pt x="0" y="943356"/>
                  </a:moveTo>
                  <a:lnTo>
                    <a:pt x="1813560" y="943356"/>
                  </a:lnTo>
                  <a:lnTo>
                    <a:pt x="1813560" y="0"/>
                  </a:lnTo>
                  <a:lnTo>
                    <a:pt x="0" y="0"/>
                  </a:lnTo>
                  <a:lnTo>
                    <a:pt x="0" y="9433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6090665" y="1126997"/>
              <a:ext cx="0" cy="4780915"/>
            </a:xfrm>
            <a:custGeom>
              <a:avLst/>
              <a:gdLst/>
              <a:ahLst/>
              <a:cxnLst/>
              <a:rect l="l" t="t" r="r" b="b"/>
              <a:pathLst>
                <a:path w="0" h="4780915">
                  <a:moveTo>
                    <a:pt x="0" y="0"/>
                  </a:moveTo>
                  <a:lnTo>
                    <a:pt x="0" y="4780622"/>
                  </a:lnTo>
                </a:path>
              </a:pathLst>
            </a:custGeom>
            <a:ln w="19812">
              <a:solidFill>
                <a:srgbClr val="34477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 descr=""/>
          <p:cNvSpPr txBox="1"/>
          <p:nvPr/>
        </p:nvSpPr>
        <p:spPr>
          <a:xfrm>
            <a:off x="574649" y="216154"/>
            <a:ext cx="41465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PRODUCTION</a:t>
            </a:r>
            <a:r>
              <a:rPr dirty="0" sz="1600" spc="-1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25" b="1">
                <a:solidFill>
                  <a:srgbClr val="4966AC"/>
                </a:solidFill>
                <a:latin typeface="Arial"/>
                <a:cs typeface="Arial"/>
              </a:rPr>
              <a:t>CAPACITY</a:t>
            </a:r>
            <a:r>
              <a:rPr dirty="0" sz="1600" spc="-5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AND</a:t>
            </a:r>
            <a:r>
              <a:rPr dirty="0" sz="1600" spc="1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EXPERTISE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7" y="0"/>
            <a:ext cx="12185904" cy="6857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3047"/>
            <a:ext cx="12192000" cy="6855459"/>
          </a:xfrm>
          <a:custGeom>
            <a:avLst/>
            <a:gdLst/>
            <a:ahLst/>
            <a:cxnLst/>
            <a:rect l="l" t="t" r="r" b="b"/>
            <a:pathLst>
              <a:path w="12192000" h="6855459">
                <a:moveTo>
                  <a:pt x="12192000" y="0"/>
                </a:moveTo>
                <a:lnTo>
                  <a:pt x="0" y="0"/>
                </a:lnTo>
                <a:lnTo>
                  <a:pt x="0" y="6854952"/>
                </a:lnTo>
                <a:lnTo>
                  <a:pt x="12192000" y="68549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E3D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0" y="624840"/>
            <a:ext cx="12189460" cy="2164080"/>
            <a:chOff x="0" y="624840"/>
            <a:chExt cx="12189460" cy="2164080"/>
          </a:xfrm>
        </p:grpSpPr>
        <p:sp>
          <p:nvSpPr>
            <p:cNvPr id="5" name="object 5" descr=""/>
            <p:cNvSpPr/>
            <p:nvPr/>
          </p:nvSpPr>
          <p:spPr>
            <a:xfrm>
              <a:off x="0" y="624840"/>
              <a:ext cx="12189460" cy="2164080"/>
            </a:xfrm>
            <a:custGeom>
              <a:avLst/>
              <a:gdLst/>
              <a:ahLst/>
              <a:cxnLst/>
              <a:rect l="l" t="t" r="r" b="b"/>
              <a:pathLst>
                <a:path w="12189460" h="2164080">
                  <a:moveTo>
                    <a:pt x="12188952" y="0"/>
                  </a:moveTo>
                  <a:lnTo>
                    <a:pt x="0" y="0"/>
                  </a:lnTo>
                  <a:lnTo>
                    <a:pt x="0" y="2164079"/>
                  </a:lnTo>
                  <a:lnTo>
                    <a:pt x="12188952" y="2164079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1B1E3D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274825" y="887730"/>
              <a:ext cx="1640205" cy="1640205"/>
            </a:xfrm>
            <a:custGeom>
              <a:avLst/>
              <a:gdLst/>
              <a:ahLst/>
              <a:cxnLst/>
              <a:rect l="l" t="t" r="r" b="b"/>
              <a:pathLst>
                <a:path w="1640205" h="1640205">
                  <a:moveTo>
                    <a:pt x="0" y="819912"/>
                  </a:moveTo>
                  <a:lnTo>
                    <a:pt x="1391" y="771730"/>
                  </a:lnTo>
                  <a:lnTo>
                    <a:pt x="5515" y="724282"/>
                  </a:lnTo>
                  <a:lnTo>
                    <a:pt x="12294" y="677645"/>
                  </a:lnTo>
                  <a:lnTo>
                    <a:pt x="21651" y="631895"/>
                  </a:lnTo>
                  <a:lnTo>
                    <a:pt x="33510" y="587110"/>
                  </a:lnTo>
                  <a:lnTo>
                    <a:pt x="47793" y="543366"/>
                  </a:lnTo>
                  <a:lnTo>
                    <a:pt x="64424" y="500741"/>
                  </a:lnTo>
                  <a:lnTo>
                    <a:pt x="83326" y="459310"/>
                  </a:lnTo>
                  <a:lnTo>
                    <a:pt x="104422" y="419151"/>
                  </a:lnTo>
                  <a:lnTo>
                    <a:pt x="127636" y="380341"/>
                  </a:lnTo>
                  <a:lnTo>
                    <a:pt x="152890" y="342957"/>
                  </a:lnTo>
                  <a:lnTo>
                    <a:pt x="180107" y="307074"/>
                  </a:lnTo>
                  <a:lnTo>
                    <a:pt x="209211" y="272772"/>
                  </a:lnTo>
                  <a:lnTo>
                    <a:pt x="240125" y="240125"/>
                  </a:lnTo>
                  <a:lnTo>
                    <a:pt x="272772" y="209211"/>
                  </a:lnTo>
                  <a:lnTo>
                    <a:pt x="307074" y="180107"/>
                  </a:lnTo>
                  <a:lnTo>
                    <a:pt x="342957" y="152890"/>
                  </a:lnTo>
                  <a:lnTo>
                    <a:pt x="380341" y="127636"/>
                  </a:lnTo>
                  <a:lnTo>
                    <a:pt x="419151" y="104422"/>
                  </a:lnTo>
                  <a:lnTo>
                    <a:pt x="459310" y="83326"/>
                  </a:lnTo>
                  <a:lnTo>
                    <a:pt x="500741" y="64424"/>
                  </a:lnTo>
                  <a:lnTo>
                    <a:pt x="543366" y="47793"/>
                  </a:lnTo>
                  <a:lnTo>
                    <a:pt x="587110" y="33510"/>
                  </a:lnTo>
                  <a:lnTo>
                    <a:pt x="631895" y="21651"/>
                  </a:lnTo>
                  <a:lnTo>
                    <a:pt x="677645" y="12294"/>
                  </a:lnTo>
                  <a:lnTo>
                    <a:pt x="724282" y="5515"/>
                  </a:lnTo>
                  <a:lnTo>
                    <a:pt x="771730" y="1391"/>
                  </a:lnTo>
                  <a:lnTo>
                    <a:pt x="819912" y="0"/>
                  </a:lnTo>
                  <a:lnTo>
                    <a:pt x="868093" y="1391"/>
                  </a:lnTo>
                  <a:lnTo>
                    <a:pt x="915541" y="5515"/>
                  </a:lnTo>
                  <a:lnTo>
                    <a:pt x="962178" y="12294"/>
                  </a:lnTo>
                  <a:lnTo>
                    <a:pt x="1007928" y="21651"/>
                  </a:lnTo>
                  <a:lnTo>
                    <a:pt x="1052713" y="33510"/>
                  </a:lnTo>
                  <a:lnTo>
                    <a:pt x="1096457" y="47793"/>
                  </a:lnTo>
                  <a:lnTo>
                    <a:pt x="1139082" y="64424"/>
                  </a:lnTo>
                  <a:lnTo>
                    <a:pt x="1180513" y="83326"/>
                  </a:lnTo>
                  <a:lnTo>
                    <a:pt x="1220672" y="104422"/>
                  </a:lnTo>
                  <a:lnTo>
                    <a:pt x="1259482" y="127636"/>
                  </a:lnTo>
                  <a:lnTo>
                    <a:pt x="1296866" y="152890"/>
                  </a:lnTo>
                  <a:lnTo>
                    <a:pt x="1332749" y="180107"/>
                  </a:lnTo>
                  <a:lnTo>
                    <a:pt x="1367051" y="209211"/>
                  </a:lnTo>
                  <a:lnTo>
                    <a:pt x="1399698" y="240125"/>
                  </a:lnTo>
                  <a:lnTo>
                    <a:pt x="1430612" y="272772"/>
                  </a:lnTo>
                  <a:lnTo>
                    <a:pt x="1459716" y="307074"/>
                  </a:lnTo>
                  <a:lnTo>
                    <a:pt x="1486933" y="342957"/>
                  </a:lnTo>
                  <a:lnTo>
                    <a:pt x="1512187" y="380341"/>
                  </a:lnTo>
                  <a:lnTo>
                    <a:pt x="1535401" y="419151"/>
                  </a:lnTo>
                  <a:lnTo>
                    <a:pt x="1556497" y="459310"/>
                  </a:lnTo>
                  <a:lnTo>
                    <a:pt x="1575399" y="500741"/>
                  </a:lnTo>
                  <a:lnTo>
                    <a:pt x="1592030" y="543366"/>
                  </a:lnTo>
                  <a:lnTo>
                    <a:pt x="1606313" y="587110"/>
                  </a:lnTo>
                  <a:lnTo>
                    <a:pt x="1618172" y="631895"/>
                  </a:lnTo>
                  <a:lnTo>
                    <a:pt x="1627529" y="677645"/>
                  </a:lnTo>
                  <a:lnTo>
                    <a:pt x="1634308" y="724282"/>
                  </a:lnTo>
                  <a:lnTo>
                    <a:pt x="1638432" y="771730"/>
                  </a:lnTo>
                  <a:lnTo>
                    <a:pt x="1639824" y="819912"/>
                  </a:lnTo>
                  <a:lnTo>
                    <a:pt x="1638432" y="868093"/>
                  </a:lnTo>
                  <a:lnTo>
                    <a:pt x="1634308" y="915541"/>
                  </a:lnTo>
                  <a:lnTo>
                    <a:pt x="1627529" y="962178"/>
                  </a:lnTo>
                  <a:lnTo>
                    <a:pt x="1618172" y="1007928"/>
                  </a:lnTo>
                  <a:lnTo>
                    <a:pt x="1606313" y="1052713"/>
                  </a:lnTo>
                  <a:lnTo>
                    <a:pt x="1592030" y="1096457"/>
                  </a:lnTo>
                  <a:lnTo>
                    <a:pt x="1575399" y="1139082"/>
                  </a:lnTo>
                  <a:lnTo>
                    <a:pt x="1556497" y="1180513"/>
                  </a:lnTo>
                  <a:lnTo>
                    <a:pt x="1535401" y="1220672"/>
                  </a:lnTo>
                  <a:lnTo>
                    <a:pt x="1512187" y="1259482"/>
                  </a:lnTo>
                  <a:lnTo>
                    <a:pt x="1486933" y="1296866"/>
                  </a:lnTo>
                  <a:lnTo>
                    <a:pt x="1459716" y="1332749"/>
                  </a:lnTo>
                  <a:lnTo>
                    <a:pt x="1430612" y="1367051"/>
                  </a:lnTo>
                  <a:lnTo>
                    <a:pt x="1399698" y="1399698"/>
                  </a:lnTo>
                  <a:lnTo>
                    <a:pt x="1367051" y="1430612"/>
                  </a:lnTo>
                  <a:lnTo>
                    <a:pt x="1332749" y="1459716"/>
                  </a:lnTo>
                  <a:lnTo>
                    <a:pt x="1296866" y="1486933"/>
                  </a:lnTo>
                  <a:lnTo>
                    <a:pt x="1259482" y="1512187"/>
                  </a:lnTo>
                  <a:lnTo>
                    <a:pt x="1220672" y="1535401"/>
                  </a:lnTo>
                  <a:lnTo>
                    <a:pt x="1180513" y="1556497"/>
                  </a:lnTo>
                  <a:lnTo>
                    <a:pt x="1139082" y="1575399"/>
                  </a:lnTo>
                  <a:lnTo>
                    <a:pt x="1096457" y="1592030"/>
                  </a:lnTo>
                  <a:lnTo>
                    <a:pt x="1052713" y="1606313"/>
                  </a:lnTo>
                  <a:lnTo>
                    <a:pt x="1007928" y="1618172"/>
                  </a:lnTo>
                  <a:lnTo>
                    <a:pt x="962178" y="1627529"/>
                  </a:lnTo>
                  <a:lnTo>
                    <a:pt x="915541" y="1634308"/>
                  </a:lnTo>
                  <a:lnTo>
                    <a:pt x="868093" y="1638432"/>
                  </a:lnTo>
                  <a:lnTo>
                    <a:pt x="819912" y="1639824"/>
                  </a:lnTo>
                  <a:lnTo>
                    <a:pt x="771730" y="1638432"/>
                  </a:lnTo>
                  <a:lnTo>
                    <a:pt x="724282" y="1634308"/>
                  </a:lnTo>
                  <a:lnTo>
                    <a:pt x="677645" y="1627529"/>
                  </a:lnTo>
                  <a:lnTo>
                    <a:pt x="631895" y="1618172"/>
                  </a:lnTo>
                  <a:lnTo>
                    <a:pt x="587110" y="1606313"/>
                  </a:lnTo>
                  <a:lnTo>
                    <a:pt x="543366" y="1592030"/>
                  </a:lnTo>
                  <a:lnTo>
                    <a:pt x="500741" y="1575399"/>
                  </a:lnTo>
                  <a:lnTo>
                    <a:pt x="459310" y="1556497"/>
                  </a:lnTo>
                  <a:lnTo>
                    <a:pt x="419151" y="1535401"/>
                  </a:lnTo>
                  <a:lnTo>
                    <a:pt x="380341" y="1512187"/>
                  </a:lnTo>
                  <a:lnTo>
                    <a:pt x="342957" y="1486933"/>
                  </a:lnTo>
                  <a:lnTo>
                    <a:pt x="307074" y="1459716"/>
                  </a:lnTo>
                  <a:lnTo>
                    <a:pt x="272772" y="1430612"/>
                  </a:lnTo>
                  <a:lnTo>
                    <a:pt x="240125" y="1399698"/>
                  </a:lnTo>
                  <a:lnTo>
                    <a:pt x="209211" y="1367051"/>
                  </a:lnTo>
                  <a:lnTo>
                    <a:pt x="180107" y="1332749"/>
                  </a:lnTo>
                  <a:lnTo>
                    <a:pt x="152890" y="1296866"/>
                  </a:lnTo>
                  <a:lnTo>
                    <a:pt x="127636" y="1259482"/>
                  </a:lnTo>
                  <a:lnTo>
                    <a:pt x="104422" y="1220672"/>
                  </a:lnTo>
                  <a:lnTo>
                    <a:pt x="83326" y="1180513"/>
                  </a:lnTo>
                  <a:lnTo>
                    <a:pt x="64424" y="1139082"/>
                  </a:lnTo>
                  <a:lnTo>
                    <a:pt x="47793" y="1096457"/>
                  </a:lnTo>
                  <a:lnTo>
                    <a:pt x="33510" y="1052713"/>
                  </a:lnTo>
                  <a:lnTo>
                    <a:pt x="21651" y="1007928"/>
                  </a:lnTo>
                  <a:lnTo>
                    <a:pt x="12294" y="962178"/>
                  </a:lnTo>
                  <a:lnTo>
                    <a:pt x="5515" y="915541"/>
                  </a:lnTo>
                  <a:lnTo>
                    <a:pt x="1391" y="868093"/>
                  </a:lnTo>
                  <a:lnTo>
                    <a:pt x="0" y="81991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31391" y="1200150"/>
            <a:ext cx="725170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25" b="1">
                <a:solidFill>
                  <a:srgbClr val="FFFFFF"/>
                </a:solidFill>
                <a:latin typeface="Arial"/>
                <a:cs typeface="Arial"/>
              </a:rPr>
              <a:t>III</a:t>
            </a:r>
            <a:endParaRPr sz="6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358641" y="1414094"/>
            <a:ext cx="432816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dirty="0" sz="3200" spc="-2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30" b="1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399794" y="3303270"/>
            <a:ext cx="1104900" cy="1106805"/>
          </a:xfrm>
          <a:custGeom>
            <a:avLst/>
            <a:gdLst/>
            <a:ahLst/>
            <a:cxnLst/>
            <a:rect l="l" t="t" r="r" b="b"/>
            <a:pathLst>
              <a:path w="1104900" h="1106804">
                <a:moveTo>
                  <a:pt x="0" y="553211"/>
                </a:moveTo>
                <a:lnTo>
                  <a:pt x="2028" y="505474"/>
                </a:lnTo>
                <a:lnTo>
                  <a:pt x="8002" y="458865"/>
                </a:lnTo>
                <a:lnTo>
                  <a:pt x="17756" y="413550"/>
                </a:lnTo>
                <a:lnTo>
                  <a:pt x="31124" y="369696"/>
                </a:lnTo>
                <a:lnTo>
                  <a:pt x="47940" y="327468"/>
                </a:lnTo>
                <a:lnTo>
                  <a:pt x="68038" y="287032"/>
                </a:lnTo>
                <a:lnTo>
                  <a:pt x="91251" y="248555"/>
                </a:lnTo>
                <a:lnTo>
                  <a:pt x="117415" y="212203"/>
                </a:lnTo>
                <a:lnTo>
                  <a:pt x="146363" y="178140"/>
                </a:lnTo>
                <a:lnTo>
                  <a:pt x="177929" y="146534"/>
                </a:lnTo>
                <a:lnTo>
                  <a:pt x="211947" y="117550"/>
                </a:lnTo>
                <a:lnTo>
                  <a:pt x="248251" y="91355"/>
                </a:lnTo>
                <a:lnTo>
                  <a:pt x="286676" y="68114"/>
                </a:lnTo>
                <a:lnTo>
                  <a:pt x="327054" y="47993"/>
                </a:lnTo>
                <a:lnTo>
                  <a:pt x="369221" y="31158"/>
                </a:lnTo>
                <a:lnTo>
                  <a:pt x="413009" y="17775"/>
                </a:lnTo>
                <a:lnTo>
                  <a:pt x="458255" y="8010"/>
                </a:lnTo>
                <a:lnTo>
                  <a:pt x="504790" y="2030"/>
                </a:lnTo>
                <a:lnTo>
                  <a:pt x="552450" y="0"/>
                </a:lnTo>
                <a:lnTo>
                  <a:pt x="600109" y="2030"/>
                </a:lnTo>
                <a:lnTo>
                  <a:pt x="646644" y="8010"/>
                </a:lnTo>
                <a:lnTo>
                  <a:pt x="691890" y="17775"/>
                </a:lnTo>
                <a:lnTo>
                  <a:pt x="735678" y="31158"/>
                </a:lnTo>
                <a:lnTo>
                  <a:pt x="777845" y="47993"/>
                </a:lnTo>
                <a:lnTo>
                  <a:pt x="818223" y="68114"/>
                </a:lnTo>
                <a:lnTo>
                  <a:pt x="856648" y="91355"/>
                </a:lnTo>
                <a:lnTo>
                  <a:pt x="892952" y="117550"/>
                </a:lnTo>
                <a:lnTo>
                  <a:pt x="926970" y="146534"/>
                </a:lnTo>
                <a:lnTo>
                  <a:pt x="958536" y="178140"/>
                </a:lnTo>
                <a:lnTo>
                  <a:pt x="987484" y="212203"/>
                </a:lnTo>
                <a:lnTo>
                  <a:pt x="1013648" y="248555"/>
                </a:lnTo>
                <a:lnTo>
                  <a:pt x="1036861" y="287032"/>
                </a:lnTo>
                <a:lnTo>
                  <a:pt x="1056959" y="327468"/>
                </a:lnTo>
                <a:lnTo>
                  <a:pt x="1073775" y="369696"/>
                </a:lnTo>
                <a:lnTo>
                  <a:pt x="1087143" y="413550"/>
                </a:lnTo>
                <a:lnTo>
                  <a:pt x="1096897" y="458865"/>
                </a:lnTo>
                <a:lnTo>
                  <a:pt x="1102871" y="505474"/>
                </a:lnTo>
                <a:lnTo>
                  <a:pt x="1104900" y="553211"/>
                </a:lnTo>
                <a:lnTo>
                  <a:pt x="1102871" y="600949"/>
                </a:lnTo>
                <a:lnTo>
                  <a:pt x="1096897" y="647558"/>
                </a:lnTo>
                <a:lnTo>
                  <a:pt x="1087143" y="692873"/>
                </a:lnTo>
                <a:lnTo>
                  <a:pt x="1073775" y="736727"/>
                </a:lnTo>
                <a:lnTo>
                  <a:pt x="1056959" y="778955"/>
                </a:lnTo>
                <a:lnTo>
                  <a:pt x="1036861" y="819391"/>
                </a:lnTo>
                <a:lnTo>
                  <a:pt x="1013648" y="857868"/>
                </a:lnTo>
                <a:lnTo>
                  <a:pt x="987484" y="894220"/>
                </a:lnTo>
                <a:lnTo>
                  <a:pt x="958536" y="928283"/>
                </a:lnTo>
                <a:lnTo>
                  <a:pt x="926970" y="959889"/>
                </a:lnTo>
                <a:lnTo>
                  <a:pt x="892952" y="988873"/>
                </a:lnTo>
                <a:lnTo>
                  <a:pt x="856648" y="1015068"/>
                </a:lnTo>
                <a:lnTo>
                  <a:pt x="818223" y="1038309"/>
                </a:lnTo>
                <a:lnTo>
                  <a:pt x="777845" y="1058430"/>
                </a:lnTo>
                <a:lnTo>
                  <a:pt x="735678" y="1075265"/>
                </a:lnTo>
                <a:lnTo>
                  <a:pt x="691890" y="1088648"/>
                </a:lnTo>
                <a:lnTo>
                  <a:pt x="646644" y="1098413"/>
                </a:lnTo>
                <a:lnTo>
                  <a:pt x="600109" y="1104393"/>
                </a:lnTo>
                <a:lnTo>
                  <a:pt x="552450" y="1106423"/>
                </a:lnTo>
                <a:lnTo>
                  <a:pt x="504790" y="1104393"/>
                </a:lnTo>
                <a:lnTo>
                  <a:pt x="458255" y="1098413"/>
                </a:lnTo>
                <a:lnTo>
                  <a:pt x="413009" y="1088648"/>
                </a:lnTo>
                <a:lnTo>
                  <a:pt x="369221" y="1075265"/>
                </a:lnTo>
                <a:lnTo>
                  <a:pt x="327054" y="1058430"/>
                </a:lnTo>
                <a:lnTo>
                  <a:pt x="286676" y="1038309"/>
                </a:lnTo>
                <a:lnTo>
                  <a:pt x="248251" y="1015068"/>
                </a:lnTo>
                <a:lnTo>
                  <a:pt x="211947" y="988873"/>
                </a:lnTo>
                <a:lnTo>
                  <a:pt x="177929" y="959889"/>
                </a:lnTo>
                <a:lnTo>
                  <a:pt x="146363" y="928283"/>
                </a:lnTo>
                <a:lnTo>
                  <a:pt x="117415" y="894220"/>
                </a:lnTo>
                <a:lnTo>
                  <a:pt x="91251" y="857868"/>
                </a:lnTo>
                <a:lnTo>
                  <a:pt x="68038" y="819391"/>
                </a:lnTo>
                <a:lnTo>
                  <a:pt x="47940" y="778955"/>
                </a:lnTo>
                <a:lnTo>
                  <a:pt x="31124" y="736727"/>
                </a:lnTo>
                <a:lnTo>
                  <a:pt x="17756" y="692873"/>
                </a:lnTo>
                <a:lnTo>
                  <a:pt x="8002" y="647558"/>
                </a:lnTo>
                <a:lnTo>
                  <a:pt x="2028" y="600949"/>
                </a:lnTo>
                <a:lnTo>
                  <a:pt x="0" y="55321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789228" y="5402376"/>
            <a:ext cx="23253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0101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Trading</a:t>
            </a:r>
            <a:r>
              <a:rPr dirty="0" sz="1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transaction</a:t>
            </a:r>
            <a:r>
              <a:rPr dirty="0" sz="1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multiples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55319" y="3525392"/>
            <a:ext cx="1791970" cy="1335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95"/>
              </a:spcBef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54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COMPARABLES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202436" y="603504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5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4918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18" y="3175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  <a:path w="1499235" h="76200">
                <a:moveTo>
                  <a:pt x="1460753" y="0"/>
                </a:moveTo>
                <a:lnTo>
                  <a:pt x="1445906" y="2993"/>
                </a:lnTo>
                <a:lnTo>
                  <a:pt x="1433798" y="11158"/>
                </a:lnTo>
                <a:lnTo>
                  <a:pt x="1425642" y="23268"/>
                </a:lnTo>
                <a:lnTo>
                  <a:pt x="1422653" y="38100"/>
                </a:lnTo>
                <a:lnTo>
                  <a:pt x="1425642" y="52931"/>
                </a:lnTo>
                <a:lnTo>
                  <a:pt x="1433798" y="65041"/>
                </a:lnTo>
                <a:lnTo>
                  <a:pt x="1445906" y="73206"/>
                </a:lnTo>
                <a:lnTo>
                  <a:pt x="1460753" y="76200"/>
                </a:lnTo>
                <a:lnTo>
                  <a:pt x="1475547" y="73206"/>
                </a:lnTo>
                <a:lnTo>
                  <a:pt x="1487662" y="65041"/>
                </a:lnTo>
                <a:lnTo>
                  <a:pt x="1495847" y="52931"/>
                </a:lnTo>
                <a:lnTo>
                  <a:pt x="1497566" y="44450"/>
                </a:lnTo>
                <a:lnTo>
                  <a:pt x="1460753" y="44450"/>
                </a:lnTo>
                <a:lnTo>
                  <a:pt x="1460753" y="31750"/>
                </a:lnTo>
                <a:lnTo>
                  <a:pt x="1497566" y="31750"/>
                </a:lnTo>
                <a:lnTo>
                  <a:pt x="1495847" y="23268"/>
                </a:lnTo>
                <a:lnTo>
                  <a:pt x="1487662" y="11158"/>
                </a:lnTo>
                <a:lnTo>
                  <a:pt x="1475547" y="2993"/>
                </a:lnTo>
                <a:lnTo>
                  <a:pt x="1460753" y="0"/>
                </a:lnTo>
                <a:close/>
              </a:path>
              <a:path w="1499235" h="76200">
                <a:moveTo>
                  <a:pt x="74918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18" y="44450"/>
                </a:lnTo>
                <a:lnTo>
                  <a:pt x="76200" y="38100"/>
                </a:lnTo>
                <a:lnTo>
                  <a:pt x="74918" y="31750"/>
                </a:lnTo>
                <a:close/>
              </a:path>
              <a:path w="1499235" h="76200">
                <a:moveTo>
                  <a:pt x="1423933" y="31750"/>
                </a:moveTo>
                <a:lnTo>
                  <a:pt x="74918" y="31750"/>
                </a:lnTo>
                <a:lnTo>
                  <a:pt x="76200" y="38100"/>
                </a:lnTo>
                <a:lnTo>
                  <a:pt x="74918" y="44450"/>
                </a:lnTo>
                <a:lnTo>
                  <a:pt x="1423933" y="44450"/>
                </a:lnTo>
                <a:lnTo>
                  <a:pt x="1422653" y="38100"/>
                </a:lnTo>
                <a:lnTo>
                  <a:pt x="1423933" y="31750"/>
                </a:lnTo>
                <a:close/>
              </a:path>
              <a:path w="1499235" h="76200">
                <a:moveTo>
                  <a:pt x="1497566" y="31750"/>
                </a:moveTo>
                <a:lnTo>
                  <a:pt x="1460753" y="31750"/>
                </a:lnTo>
                <a:lnTo>
                  <a:pt x="1460753" y="44450"/>
                </a:lnTo>
                <a:lnTo>
                  <a:pt x="1497566" y="44450"/>
                </a:lnTo>
                <a:lnTo>
                  <a:pt x="1498853" y="38100"/>
                </a:lnTo>
                <a:lnTo>
                  <a:pt x="1497566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5557265" y="3303270"/>
            <a:ext cx="1104900" cy="1106805"/>
          </a:xfrm>
          <a:custGeom>
            <a:avLst/>
            <a:gdLst/>
            <a:ahLst/>
            <a:cxnLst/>
            <a:rect l="l" t="t" r="r" b="b"/>
            <a:pathLst>
              <a:path w="1104900" h="1106804">
                <a:moveTo>
                  <a:pt x="0" y="553211"/>
                </a:moveTo>
                <a:lnTo>
                  <a:pt x="2028" y="505474"/>
                </a:lnTo>
                <a:lnTo>
                  <a:pt x="8002" y="458865"/>
                </a:lnTo>
                <a:lnTo>
                  <a:pt x="17756" y="413550"/>
                </a:lnTo>
                <a:lnTo>
                  <a:pt x="31124" y="369696"/>
                </a:lnTo>
                <a:lnTo>
                  <a:pt x="47940" y="327468"/>
                </a:lnTo>
                <a:lnTo>
                  <a:pt x="68038" y="287032"/>
                </a:lnTo>
                <a:lnTo>
                  <a:pt x="91251" y="248555"/>
                </a:lnTo>
                <a:lnTo>
                  <a:pt x="117415" y="212203"/>
                </a:lnTo>
                <a:lnTo>
                  <a:pt x="146363" y="178140"/>
                </a:lnTo>
                <a:lnTo>
                  <a:pt x="177929" y="146534"/>
                </a:lnTo>
                <a:lnTo>
                  <a:pt x="211947" y="117550"/>
                </a:lnTo>
                <a:lnTo>
                  <a:pt x="248251" y="91355"/>
                </a:lnTo>
                <a:lnTo>
                  <a:pt x="286676" y="68114"/>
                </a:lnTo>
                <a:lnTo>
                  <a:pt x="327054" y="47993"/>
                </a:lnTo>
                <a:lnTo>
                  <a:pt x="369221" y="31158"/>
                </a:lnTo>
                <a:lnTo>
                  <a:pt x="413009" y="17775"/>
                </a:lnTo>
                <a:lnTo>
                  <a:pt x="458255" y="8010"/>
                </a:lnTo>
                <a:lnTo>
                  <a:pt x="504790" y="2030"/>
                </a:lnTo>
                <a:lnTo>
                  <a:pt x="552450" y="0"/>
                </a:lnTo>
                <a:lnTo>
                  <a:pt x="600109" y="2030"/>
                </a:lnTo>
                <a:lnTo>
                  <a:pt x="646644" y="8010"/>
                </a:lnTo>
                <a:lnTo>
                  <a:pt x="691890" y="17775"/>
                </a:lnTo>
                <a:lnTo>
                  <a:pt x="735678" y="31158"/>
                </a:lnTo>
                <a:lnTo>
                  <a:pt x="777845" y="47993"/>
                </a:lnTo>
                <a:lnTo>
                  <a:pt x="818223" y="68114"/>
                </a:lnTo>
                <a:lnTo>
                  <a:pt x="856648" y="91355"/>
                </a:lnTo>
                <a:lnTo>
                  <a:pt x="892952" y="117550"/>
                </a:lnTo>
                <a:lnTo>
                  <a:pt x="926970" y="146534"/>
                </a:lnTo>
                <a:lnTo>
                  <a:pt x="958536" y="178140"/>
                </a:lnTo>
                <a:lnTo>
                  <a:pt x="987484" y="212203"/>
                </a:lnTo>
                <a:lnTo>
                  <a:pt x="1013648" y="248555"/>
                </a:lnTo>
                <a:lnTo>
                  <a:pt x="1036861" y="287032"/>
                </a:lnTo>
                <a:lnTo>
                  <a:pt x="1056959" y="327468"/>
                </a:lnTo>
                <a:lnTo>
                  <a:pt x="1073775" y="369696"/>
                </a:lnTo>
                <a:lnTo>
                  <a:pt x="1087143" y="413550"/>
                </a:lnTo>
                <a:lnTo>
                  <a:pt x="1096897" y="458865"/>
                </a:lnTo>
                <a:lnTo>
                  <a:pt x="1102871" y="505474"/>
                </a:lnTo>
                <a:lnTo>
                  <a:pt x="1104900" y="553211"/>
                </a:lnTo>
                <a:lnTo>
                  <a:pt x="1102871" y="600949"/>
                </a:lnTo>
                <a:lnTo>
                  <a:pt x="1096897" y="647558"/>
                </a:lnTo>
                <a:lnTo>
                  <a:pt x="1087143" y="692873"/>
                </a:lnTo>
                <a:lnTo>
                  <a:pt x="1073775" y="736727"/>
                </a:lnTo>
                <a:lnTo>
                  <a:pt x="1056959" y="778955"/>
                </a:lnTo>
                <a:lnTo>
                  <a:pt x="1036861" y="819391"/>
                </a:lnTo>
                <a:lnTo>
                  <a:pt x="1013648" y="857868"/>
                </a:lnTo>
                <a:lnTo>
                  <a:pt x="987484" y="894220"/>
                </a:lnTo>
                <a:lnTo>
                  <a:pt x="958536" y="928283"/>
                </a:lnTo>
                <a:lnTo>
                  <a:pt x="926970" y="959889"/>
                </a:lnTo>
                <a:lnTo>
                  <a:pt x="892952" y="988873"/>
                </a:lnTo>
                <a:lnTo>
                  <a:pt x="856648" y="1015068"/>
                </a:lnTo>
                <a:lnTo>
                  <a:pt x="818223" y="1038309"/>
                </a:lnTo>
                <a:lnTo>
                  <a:pt x="777845" y="1058430"/>
                </a:lnTo>
                <a:lnTo>
                  <a:pt x="735678" y="1075265"/>
                </a:lnTo>
                <a:lnTo>
                  <a:pt x="691890" y="1088648"/>
                </a:lnTo>
                <a:lnTo>
                  <a:pt x="646644" y="1098413"/>
                </a:lnTo>
                <a:lnTo>
                  <a:pt x="600109" y="1104393"/>
                </a:lnTo>
                <a:lnTo>
                  <a:pt x="552450" y="1106423"/>
                </a:lnTo>
                <a:lnTo>
                  <a:pt x="504790" y="1104393"/>
                </a:lnTo>
                <a:lnTo>
                  <a:pt x="458255" y="1098413"/>
                </a:lnTo>
                <a:lnTo>
                  <a:pt x="413009" y="1088648"/>
                </a:lnTo>
                <a:lnTo>
                  <a:pt x="369221" y="1075265"/>
                </a:lnTo>
                <a:lnTo>
                  <a:pt x="327054" y="1058430"/>
                </a:lnTo>
                <a:lnTo>
                  <a:pt x="286676" y="1038309"/>
                </a:lnTo>
                <a:lnTo>
                  <a:pt x="248251" y="1015068"/>
                </a:lnTo>
                <a:lnTo>
                  <a:pt x="211947" y="988873"/>
                </a:lnTo>
                <a:lnTo>
                  <a:pt x="177929" y="959889"/>
                </a:lnTo>
                <a:lnTo>
                  <a:pt x="146363" y="928283"/>
                </a:lnTo>
                <a:lnTo>
                  <a:pt x="117415" y="894220"/>
                </a:lnTo>
                <a:lnTo>
                  <a:pt x="91251" y="857868"/>
                </a:lnTo>
                <a:lnTo>
                  <a:pt x="68038" y="819391"/>
                </a:lnTo>
                <a:lnTo>
                  <a:pt x="47940" y="778955"/>
                </a:lnTo>
                <a:lnTo>
                  <a:pt x="31124" y="736727"/>
                </a:lnTo>
                <a:lnTo>
                  <a:pt x="17756" y="692873"/>
                </a:lnTo>
                <a:lnTo>
                  <a:pt x="8002" y="647558"/>
                </a:lnTo>
                <a:lnTo>
                  <a:pt x="2028" y="600949"/>
                </a:lnTo>
                <a:lnTo>
                  <a:pt x="0" y="55321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4979670" y="5402376"/>
            <a:ext cx="22593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24485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case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forecasting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DCF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615941" y="3525392"/>
            <a:ext cx="2985135" cy="1335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95"/>
              </a:spcBef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54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DISCOUNTED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CASH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5359908" y="603504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4" h="76200">
                <a:moveTo>
                  <a:pt x="38100" y="0"/>
                </a:moveTo>
                <a:lnTo>
                  <a:pt x="23252" y="2993"/>
                </a:lnTo>
                <a:lnTo>
                  <a:pt x="11144" y="11158"/>
                </a:lnTo>
                <a:lnTo>
                  <a:pt x="2988" y="23268"/>
                </a:lnTo>
                <a:lnTo>
                  <a:pt x="0" y="38100"/>
                </a:lnTo>
                <a:lnTo>
                  <a:pt x="2988" y="52931"/>
                </a:lnTo>
                <a:lnTo>
                  <a:pt x="11144" y="65041"/>
                </a:lnTo>
                <a:lnTo>
                  <a:pt x="23252" y="73206"/>
                </a:lnTo>
                <a:lnTo>
                  <a:pt x="38100" y="76200"/>
                </a:lnTo>
                <a:lnTo>
                  <a:pt x="52947" y="73206"/>
                </a:lnTo>
                <a:lnTo>
                  <a:pt x="65055" y="65041"/>
                </a:lnTo>
                <a:lnTo>
                  <a:pt x="73211" y="52931"/>
                </a:lnTo>
                <a:lnTo>
                  <a:pt x="74920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20" y="31750"/>
                </a:lnTo>
                <a:lnTo>
                  <a:pt x="73211" y="23268"/>
                </a:lnTo>
                <a:lnTo>
                  <a:pt x="65055" y="11158"/>
                </a:lnTo>
                <a:lnTo>
                  <a:pt x="52947" y="2993"/>
                </a:lnTo>
                <a:lnTo>
                  <a:pt x="38100" y="0"/>
                </a:lnTo>
                <a:close/>
              </a:path>
              <a:path w="1499234" h="76200">
                <a:moveTo>
                  <a:pt x="1460753" y="0"/>
                </a:moveTo>
                <a:lnTo>
                  <a:pt x="1445906" y="2993"/>
                </a:lnTo>
                <a:lnTo>
                  <a:pt x="1433798" y="11158"/>
                </a:lnTo>
                <a:lnTo>
                  <a:pt x="1425642" y="23268"/>
                </a:lnTo>
                <a:lnTo>
                  <a:pt x="1422653" y="38100"/>
                </a:lnTo>
                <a:lnTo>
                  <a:pt x="1425642" y="52931"/>
                </a:lnTo>
                <a:lnTo>
                  <a:pt x="1433798" y="65041"/>
                </a:lnTo>
                <a:lnTo>
                  <a:pt x="1445906" y="73206"/>
                </a:lnTo>
                <a:lnTo>
                  <a:pt x="1460753" y="76200"/>
                </a:lnTo>
                <a:lnTo>
                  <a:pt x="1475547" y="73206"/>
                </a:lnTo>
                <a:lnTo>
                  <a:pt x="1487662" y="65041"/>
                </a:lnTo>
                <a:lnTo>
                  <a:pt x="1495847" y="52931"/>
                </a:lnTo>
                <a:lnTo>
                  <a:pt x="1497566" y="44450"/>
                </a:lnTo>
                <a:lnTo>
                  <a:pt x="1460753" y="44450"/>
                </a:lnTo>
                <a:lnTo>
                  <a:pt x="1460753" y="31750"/>
                </a:lnTo>
                <a:lnTo>
                  <a:pt x="1497566" y="31750"/>
                </a:lnTo>
                <a:lnTo>
                  <a:pt x="1495847" y="23268"/>
                </a:lnTo>
                <a:lnTo>
                  <a:pt x="1487662" y="11158"/>
                </a:lnTo>
                <a:lnTo>
                  <a:pt x="1475547" y="2993"/>
                </a:lnTo>
                <a:lnTo>
                  <a:pt x="1460753" y="0"/>
                </a:lnTo>
                <a:close/>
              </a:path>
              <a:path w="1499234" h="76200">
                <a:moveTo>
                  <a:pt x="74920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20" y="44450"/>
                </a:lnTo>
                <a:lnTo>
                  <a:pt x="76200" y="38100"/>
                </a:lnTo>
                <a:lnTo>
                  <a:pt x="74920" y="31750"/>
                </a:lnTo>
                <a:close/>
              </a:path>
              <a:path w="1499234" h="76200">
                <a:moveTo>
                  <a:pt x="1423933" y="31750"/>
                </a:moveTo>
                <a:lnTo>
                  <a:pt x="74920" y="31750"/>
                </a:lnTo>
                <a:lnTo>
                  <a:pt x="76200" y="38100"/>
                </a:lnTo>
                <a:lnTo>
                  <a:pt x="74920" y="44450"/>
                </a:lnTo>
                <a:lnTo>
                  <a:pt x="1423933" y="44450"/>
                </a:lnTo>
                <a:lnTo>
                  <a:pt x="1422653" y="38100"/>
                </a:lnTo>
                <a:lnTo>
                  <a:pt x="1423933" y="31750"/>
                </a:lnTo>
                <a:close/>
              </a:path>
              <a:path w="1499234" h="76200">
                <a:moveTo>
                  <a:pt x="1497566" y="31750"/>
                </a:moveTo>
                <a:lnTo>
                  <a:pt x="1460753" y="31750"/>
                </a:lnTo>
                <a:lnTo>
                  <a:pt x="1460753" y="44450"/>
                </a:lnTo>
                <a:lnTo>
                  <a:pt x="1497566" y="44450"/>
                </a:lnTo>
                <a:lnTo>
                  <a:pt x="1498853" y="38100"/>
                </a:lnTo>
                <a:lnTo>
                  <a:pt x="1497566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9757409" y="3303270"/>
            <a:ext cx="1104900" cy="1106805"/>
          </a:xfrm>
          <a:custGeom>
            <a:avLst/>
            <a:gdLst/>
            <a:ahLst/>
            <a:cxnLst/>
            <a:rect l="l" t="t" r="r" b="b"/>
            <a:pathLst>
              <a:path w="1104900" h="1106804">
                <a:moveTo>
                  <a:pt x="0" y="553211"/>
                </a:moveTo>
                <a:lnTo>
                  <a:pt x="2028" y="505474"/>
                </a:lnTo>
                <a:lnTo>
                  <a:pt x="8002" y="458865"/>
                </a:lnTo>
                <a:lnTo>
                  <a:pt x="17756" y="413550"/>
                </a:lnTo>
                <a:lnTo>
                  <a:pt x="31124" y="369696"/>
                </a:lnTo>
                <a:lnTo>
                  <a:pt x="47940" y="327468"/>
                </a:lnTo>
                <a:lnTo>
                  <a:pt x="68038" y="287032"/>
                </a:lnTo>
                <a:lnTo>
                  <a:pt x="91251" y="248555"/>
                </a:lnTo>
                <a:lnTo>
                  <a:pt x="117415" y="212203"/>
                </a:lnTo>
                <a:lnTo>
                  <a:pt x="146363" y="178140"/>
                </a:lnTo>
                <a:lnTo>
                  <a:pt x="177929" y="146534"/>
                </a:lnTo>
                <a:lnTo>
                  <a:pt x="211947" y="117550"/>
                </a:lnTo>
                <a:lnTo>
                  <a:pt x="248251" y="91355"/>
                </a:lnTo>
                <a:lnTo>
                  <a:pt x="286676" y="68114"/>
                </a:lnTo>
                <a:lnTo>
                  <a:pt x="327054" y="47993"/>
                </a:lnTo>
                <a:lnTo>
                  <a:pt x="369221" y="31158"/>
                </a:lnTo>
                <a:lnTo>
                  <a:pt x="413009" y="17775"/>
                </a:lnTo>
                <a:lnTo>
                  <a:pt x="458255" y="8010"/>
                </a:lnTo>
                <a:lnTo>
                  <a:pt x="504790" y="2030"/>
                </a:lnTo>
                <a:lnTo>
                  <a:pt x="552450" y="0"/>
                </a:lnTo>
                <a:lnTo>
                  <a:pt x="600109" y="2030"/>
                </a:lnTo>
                <a:lnTo>
                  <a:pt x="646644" y="8010"/>
                </a:lnTo>
                <a:lnTo>
                  <a:pt x="691890" y="17775"/>
                </a:lnTo>
                <a:lnTo>
                  <a:pt x="735678" y="31158"/>
                </a:lnTo>
                <a:lnTo>
                  <a:pt x="777845" y="47993"/>
                </a:lnTo>
                <a:lnTo>
                  <a:pt x="818223" y="68114"/>
                </a:lnTo>
                <a:lnTo>
                  <a:pt x="856648" y="91355"/>
                </a:lnTo>
                <a:lnTo>
                  <a:pt x="892952" y="117550"/>
                </a:lnTo>
                <a:lnTo>
                  <a:pt x="926970" y="146534"/>
                </a:lnTo>
                <a:lnTo>
                  <a:pt x="958536" y="178140"/>
                </a:lnTo>
                <a:lnTo>
                  <a:pt x="987484" y="212203"/>
                </a:lnTo>
                <a:lnTo>
                  <a:pt x="1013648" y="248555"/>
                </a:lnTo>
                <a:lnTo>
                  <a:pt x="1036861" y="287032"/>
                </a:lnTo>
                <a:lnTo>
                  <a:pt x="1056959" y="327468"/>
                </a:lnTo>
                <a:lnTo>
                  <a:pt x="1073775" y="369696"/>
                </a:lnTo>
                <a:lnTo>
                  <a:pt x="1087143" y="413550"/>
                </a:lnTo>
                <a:lnTo>
                  <a:pt x="1096897" y="458865"/>
                </a:lnTo>
                <a:lnTo>
                  <a:pt x="1102871" y="505474"/>
                </a:lnTo>
                <a:lnTo>
                  <a:pt x="1104900" y="553211"/>
                </a:lnTo>
                <a:lnTo>
                  <a:pt x="1102871" y="600949"/>
                </a:lnTo>
                <a:lnTo>
                  <a:pt x="1096897" y="647558"/>
                </a:lnTo>
                <a:lnTo>
                  <a:pt x="1087143" y="692873"/>
                </a:lnTo>
                <a:lnTo>
                  <a:pt x="1073775" y="736727"/>
                </a:lnTo>
                <a:lnTo>
                  <a:pt x="1056959" y="778955"/>
                </a:lnTo>
                <a:lnTo>
                  <a:pt x="1036861" y="819391"/>
                </a:lnTo>
                <a:lnTo>
                  <a:pt x="1013648" y="857868"/>
                </a:lnTo>
                <a:lnTo>
                  <a:pt x="987484" y="894220"/>
                </a:lnTo>
                <a:lnTo>
                  <a:pt x="958536" y="928283"/>
                </a:lnTo>
                <a:lnTo>
                  <a:pt x="926970" y="959889"/>
                </a:lnTo>
                <a:lnTo>
                  <a:pt x="892952" y="988873"/>
                </a:lnTo>
                <a:lnTo>
                  <a:pt x="856648" y="1015068"/>
                </a:lnTo>
                <a:lnTo>
                  <a:pt x="818223" y="1038309"/>
                </a:lnTo>
                <a:lnTo>
                  <a:pt x="777845" y="1058430"/>
                </a:lnTo>
                <a:lnTo>
                  <a:pt x="735678" y="1075265"/>
                </a:lnTo>
                <a:lnTo>
                  <a:pt x="691890" y="1088648"/>
                </a:lnTo>
                <a:lnTo>
                  <a:pt x="646644" y="1098413"/>
                </a:lnTo>
                <a:lnTo>
                  <a:pt x="600109" y="1104393"/>
                </a:lnTo>
                <a:lnTo>
                  <a:pt x="552450" y="1106423"/>
                </a:lnTo>
                <a:lnTo>
                  <a:pt x="504790" y="1104393"/>
                </a:lnTo>
                <a:lnTo>
                  <a:pt x="458255" y="1098413"/>
                </a:lnTo>
                <a:lnTo>
                  <a:pt x="413009" y="1088648"/>
                </a:lnTo>
                <a:lnTo>
                  <a:pt x="369221" y="1075265"/>
                </a:lnTo>
                <a:lnTo>
                  <a:pt x="327054" y="1058430"/>
                </a:lnTo>
                <a:lnTo>
                  <a:pt x="286676" y="1038309"/>
                </a:lnTo>
                <a:lnTo>
                  <a:pt x="248251" y="1015068"/>
                </a:lnTo>
                <a:lnTo>
                  <a:pt x="211947" y="988873"/>
                </a:lnTo>
                <a:lnTo>
                  <a:pt x="177929" y="959889"/>
                </a:lnTo>
                <a:lnTo>
                  <a:pt x="146363" y="928283"/>
                </a:lnTo>
                <a:lnTo>
                  <a:pt x="117415" y="894220"/>
                </a:lnTo>
                <a:lnTo>
                  <a:pt x="91251" y="857868"/>
                </a:lnTo>
                <a:lnTo>
                  <a:pt x="68038" y="819391"/>
                </a:lnTo>
                <a:lnTo>
                  <a:pt x="47940" y="778955"/>
                </a:lnTo>
                <a:lnTo>
                  <a:pt x="31124" y="736727"/>
                </a:lnTo>
                <a:lnTo>
                  <a:pt x="17756" y="692873"/>
                </a:lnTo>
                <a:lnTo>
                  <a:pt x="8002" y="647558"/>
                </a:lnTo>
                <a:lnTo>
                  <a:pt x="2028" y="600949"/>
                </a:lnTo>
                <a:lnTo>
                  <a:pt x="0" y="55321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9258045" y="5402376"/>
            <a:ext cx="21069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26695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Assessment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potential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synergies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630918" y="3525392"/>
            <a:ext cx="1358900" cy="1335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95"/>
              </a:spcBef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54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SYNERGIES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9560052" y="603504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4" h="76200">
                <a:moveTo>
                  <a:pt x="38100" y="0"/>
                </a:moveTo>
                <a:lnTo>
                  <a:pt x="23252" y="2993"/>
                </a:lnTo>
                <a:lnTo>
                  <a:pt x="11144" y="11158"/>
                </a:lnTo>
                <a:lnTo>
                  <a:pt x="2988" y="23268"/>
                </a:lnTo>
                <a:lnTo>
                  <a:pt x="0" y="38100"/>
                </a:lnTo>
                <a:lnTo>
                  <a:pt x="2988" y="52931"/>
                </a:lnTo>
                <a:lnTo>
                  <a:pt x="11144" y="65041"/>
                </a:lnTo>
                <a:lnTo>
                  <a:pt x="23252" y="73206"/>
                </a:lnTo>
                <a:lnTo>
                  <a:pt x="38100" y="76200"/>
                </a:lnTo>
                <a:lnTo>
                  <a:pt x="52947" y="73206"/>
                </a:lnTo>
                <a:lnTo>
                  <a:pt x="65055" y="65041"/>
                </a:lnTo>
                <a:lnTo>
                  <a:pt x="73211" y="52931"/>
                </a:lnTo>
                <a:lnTo>
                  <a:pt x="74920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20" y="31750"/>
                </a:lnTo>
                <a:lnTo>
                  <a:pt x="73211" y="23268"/>
                </a:lnTo>
                <a:lnTo>
                  <a:pt x="65055" y="11158"/>
                </a:lnTo>
                <a:lnTo>
                  <a:pt x="52947" y="2993"/>
                </a:lnTo>
                <a:lnTo>
                  <a:pt x="38100" y="0"/>
                </a:lnTo>
                <a:close/>
              </a:path>
              <a:path w="1499234" h="76200">
                <a:moveTo>
                  <a:pt x="1460753" y="0"/>
                </a:moveTo>
                <a:lnTo>
                  <a:pt x="1445906" y="2993"/>
                </a:lnTo>
                <a:lnTo>
                  <a:pt x="1433798" y="11158"/>
                </a:lnTo>
                <a:lnTo>
                  <a:pt x="1425642" y="23268"/>
                </a:lnTo>
                <a:lnTo>
                  <a:pt x="1422653" y="38100"/>
                </a:lnTo>
                <a:lnTo>
                  <a:pt x="1425642" y="52931"/>
                </a:lnTo>
                <a:lnTo>
                  <a:pt x="1433798" y="65041"/>
                </a:lnTo>
                <a:lnTo>
                  <a:pt x="1445906" y="73206"/>
                </a:lnTo>
                <a:lnTo>
                  <a:pt x="1460753" y="76200"/>
                </a:lnTo>
                <a:lnTo>
                  <a:pt x="1475547" y="73206"/>
                </a:lnTo>
                <a:lnTo>
                  <a:pt x="1487662" y="65041"/>
                </a:lnTo>
                <a:lnTo>
                  <a:pt x="1495847" y="52931"/>
                </a:lnTo>
                <a:lnTo>
                  <a:pt x="1497566" y="44450"/>
                </a:lnTo>
                <a:lnTo>
                  <a:pt x="1460753" y="44450"/>
                </a:lnTo>
                <a:lnTo>
                  <a:pt x="1460753" y="31750"/>
                </a:lnTo>
                <a:lnTo>
                  <a:pt x="1497566" y="31750"/>
                </a:lnTo>
                <a:lnTo>
                  <a:pt x="1495847" y="23268"/>
                </a:lnTo>
                <a:lnTo>
                  <a:pt x="1487662" y="11158"/>
                </a:lnTo>
                <a:lnTo>
                  <a:pt x="1475547" y="2993"/>
                </a:lnTo>
                <a:lnTo>
                  <a:pt x="1460753" y="0"/>
                </a:lnTo>
                <a:close/>
              </a:path>
              <a:path w="1499234" h="76200">
                <a:moveTo>
                  <a:pt x="74920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20" y="44450"/>
                </a:lnTo>
                <a:lnTo>
                  <a:pt x="76200" y="38100"/>
                </a:lnTo>
                <a:lnTo>
                  <a:pt x="74920" y="31750"/>
                </a:lnTo>
                <a:close/>
              </a:path>
              <a:path w="1499234" h="76200">
                <a:moveTo>
                  <a:pt x="1423933" y="31750"/>
                </a:moveTo>
                <a:lnTo>
                  <a:pt x="74920" y="31750"/>
                </a:lnTo>
                <a:lnTo>
                  <a:pt x="76200" y="38100"/>
                </a:lnTo>
                <a:lnTo>
                  <a:pt x="74920" y="44450"/>
                </a:lnTo>
                <a:lnTo>
                  <a:pt x="1423933" y="44450"/>
                </a:lnTo>
                <a:lnTo>
                  <a:pt x="1422653" y="38100"/>
                </a:lnTo>
                <a:lnTo>
                  <a:pt x="1423933" y="31750"/>
                </a:lnTo>
                <a:close/>
              </a:path>
              <a:path w="1499234" h="76200">
                <a:moveTo>
                  <a:pt x="1497566" y="31750"/>
                </a:moveTo>
                <a:lnTo>
                  <a:pt x="1460753" y="31750"/>
                </a:lnTo>
                <a:lnTo>
                  <a:pt x="1460753" y="44450"/>
                </a:lnTo>
                <a:lnTo>
                  <a:pt x="1497566" y="44450"/>
                </a:lnTo>
                <a:lnTo>
                  <a:pt x="1498853" y="38100"/>
                </a:lnTo>
                <a:lnTo>
                  <a:pt x="1497566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628641" y="3586165"/>
            <a:ext cx="6723380" cy="2380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40485">
              <a:lnSpc>
                <a:spcPts val="4415"/>
              </a:lnSpc>
              <a:tabLst>
                <a:tab pos="5541010" algn="l"/>
              </a:tabLst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40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354"/>
              </a:spcBef>
              <a:tabLst>
                <a:tab pos="5014595" algn="l"/>
              </a:tabLst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DISCOUNTED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CASH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SYNERGIES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1800">
              <a:latin typeface="Arial"/>
              <a:cs typeface="Arial"/>
            </a:endParaRPr>
          </a:p>
          <a:p>
            <a:pPr marL="363220" indent="324485">
              <a:lnSpc>
                <a:spcPct val="100000"/>
              </a:lnSpc>
              <a:tabLst>
                <a:tab pos="4641850" algn="l"/>
                <a:tab pos="4868545" algn="l"/>
              </a:tabLst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case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		Assessment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forecasting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DCF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	potential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synergies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47" y="0"/>
            <a:ext cx="12186285" cy="6858000"/>
            <a:chOff x="3047" y="0"/>
            <a:chExt cx="12186285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" y="0"/>
              <a:ext cx="12185904" cy="68579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557265" y="3303270"/>
              <a:ext cx="1104900" cy="1106805"/>
            </a:xfrm>
            <a:custGeom>
              <a:avLst/>
              <a:gdLst/>
              <a:ahLst/>
              <a:cxnLst/>
              <a:rect l="l" t="t" r="r" b="b"/>
              <a:pathLst>
                <a:path w="1104900" h="1106804">
                  <a:moveTo>
                    <a:pt x="0" y="553211"/>
                  </a:moveTo>
                  <a:lnTo>
                    <a:pt x="2028" y="505474"/>
                  </a:lnTo>
                  <a:lnTo>
                    <a:pt x="8002" y="458865"/>
                  </a:lnTo>
                  <a:lnTo>
                    <a:pt x="17756" y="413550"/>
                  </a:lnTo>
                  <a:lnTo>
                    <a:pt x="31124" y="369696"/>
                  </a:lnTo>
                  <a:lnTo>
                    <a:pt x="47940" y="327468"/>
                  </a:lnTo>
                  <a:lnTo>
                    <a:pt x="68038" y="287032"/>
                  </a:lnTo>
                  <a:lnTo>
                    <a:pt x="91251" y="248555"/>
                  </a:lnTo>
                  <a:lnTo>
                    <a:pt x="117415" y="212203"/>
                  </a:lnTo>
                  <a:lnTo>
                    <a:pt x="146363" y="178140"/>
                  </a:lnTo>
                  <a:lnTo>
                    <a:pt x="177929" y="146534"/>
                  </a:lnTo>
                  <a:lnTo>
                    <a:pt x="211947" y="117550"/>
                  </a:lnTo>
                  <a:lnTo>
                    <a:pt x="248251" y="91355"/>
                  </a:lnTo>
                  <a:lnTo>
                    <a:pt x="286676" y="68114"/>
                  </a:lnTo>
                  <a:lnTo>
                    <a:pt x="327054" y="47993"/>
                  </a:lnTo>
                  <a:lnTo>
                    <a:pt x="369221" y="31158"/>
                  </a:lnTo>
                  <a:lnTo>
                    <a:pt x="413009" y="17775"/>
                  </a:lnTo>
                  <a:lnTo>
                    <a:pt x="458255" y="8010"/>
                  </a:lnTo>
                  <a:lnTo>
                    <a:pt x="504790" y="2030"/>
                  </a:lnTo>
                  <a:lnTo>
                    <a:pt x="552450" y="0"/>
                  </a:lnTo>
                  <a:lnTo>
                    <a:pt x="600109" y="2030"/>
                  </a:lnTo>
                  <a:lnTo>
                    <a:pt x="646644" y="8010"/>
                  </a:lnTo>
                  <a:lnTo>
                    <a:pt x="691890" y="17775"/>
                  </a:lnTo>
                  <a:lnTo>
                    <a:pt x="735678" y="31158"/>
                  </a:lnTo>
                  <a:lnTo>
                    <a:pt x="777845" y="47993"/>
                  </a:lnTo>
                  <a:lnTo>
                    <a:pt x="818223" y="68114"/>
                  </a:lnTo>
                  <a:lnTo>
                    <a:pt x="856648" y="91355"/>
                  </a:lnTo>
                  <a:lnTo>
                    <a:pt x="892952" y="117550"/>
                  </a:lnTo>
                  <a:lnTo>
                    <a:pt x="926970" y="146534"/>
                  </a:lnTo>
                  <a:lnTo>
                    <a:pt x="958536" y="178140"/>
                  </a:lnTo>
                  <a:lnTo>
                    <a:pt x="987484" y="212203"/>
                  </a:lnTo>
                  <a:lnTo>
                    <a:pt x="1013648" y="248555"/>
                  </a:lnTo>
                  <a:lnTo>
                    <a:pt x="1036861" y="287032"/>
                  </a:lnTo>
                  <a:lnTo>
                    <a:pt x="1056959" y="327468"/>
                  </a:lnTo>
                  <a:lnTo>
                    <a:pt x="1073775" y="369696"/>
                  </a:lnTo>
                  <a:lnTo>
                    <a:pt x="1087143" y="413550"/>
                  </a:lnTo>
                  <a:lnTo>
                    <a:pt x="1096897" y="458865"/>
                  </a:lnTo>
                  <a:lnTo>
                    <a:pt x="1102871" y="505474"/>
                  </a:lnTo>
                  <a:lnTo>
                    <a:pt x="1104900" y="553211"/>
                  </a:lnTo>
                  <a:lnTo>
                    <a:pt x="1102871" y="600949"/>
                  </a:lnTo>
                  <a:lnTo>
                    <a:pt x="1096897" y="647558"/>
                  </a:lnTo>
                  <a:lnTo>
                    <a:pt x="1087143" y="692873"/>
                  </a:lnTo>
                  <a:lnTo>
                    <a:pt x="1073775" y="736727"/>
                  </a:lnTo>
                  <a:lnTo>
                    <a:pt x="1056959" y="778955"/>
                  </a:lnTo>
                  <a:lnTo>
                    <a:pt x="1036861" y="819391"/>
                  </a:lnTo>
                  <a:lnTo>
                    <a:pt x="1013648" y="857868"/>
                  </a:lnTo>
                  <a:lnTo>
                    <a:pt x="987484" y="894220"/>
                  </a:lnTo>
                  <a:lnTo>
                    <a:pt x="958536" y="928283"/>
                  </a:lnTo>
                  <a:lnTo>
                    <a:pt x="926970" y="959889"/>
                  </a:lnTo>
                  <a:lnTo>
                    <a:pt x="892952" y="988873"/>
                  </a:lnTo>
                  <a:lnTo>
                    <a:pt x="856648" y="1015068"/>
                  </a:lnTo>
                  <a:lnTo>
                    <a:pt x="818223" y="1038309"/>
                  </a:lnTo>
                  <a:lnTo>
                    <a:pt x="777845" y="1058430"/>
                  </a:lnTo>
                  <a:lnTo>
                    <a:pt x="735678" y="1075265"/>
                  </a:lnTo>
                  <a:lnTo>
                    <a:pt x="691890" y="1088648"/>
                  </a:lnTo>
                  <a:lnTo>
                    <a:pt x="646644" y="1098413"/>
                  </a:lnTo>
                  <a:lnTo>
                    <a:pt x="600109" y="1104393"/>
                  </a:lnTo>
                  <a:lnTo>
                    <a:pt x="552450" y="1106423"/>
                  </a:lnTo>
                  <a:lnTo>
                    <a:pt x="504790" y="1104393"/>
                  </a:lnTo>
                  <a:lnTo>
                    <a:pt x="458255" y="1098413"/>
                  </a:lnTo>
                  <a:lnTo>
                    <a:pt x="413009" y="1088648"/>
                  </a:lnTo>
                  <a:lnTo>
                    <a:pt x="369221" y="1075265"/>
                  </a:lnTo>
                  <a:lnTo>
                    <a:pt x="327054" y="1058430"/>
                  </a:lnTo>
                  <a:lnTo>
                    <a:pt x="286676" y="1038309"/>
                  </a:lnTo>
                  <a:lnTo>
                    <a:pt x="248251" y="1015068"/>
                  </a:lnTo>
                  <a:lnTo>
                    <a:pt x="211947" y="988873"/>
                  </a:lnTo>
                  <a:lnTo>
                    <a:pt x="177929" y="959889"/>
                  </a:lnTo>
                  <a:lnTo>
                    <a:pt x="146363" y="928283"/>
                  </a:lnTo>
                  <a:lnTo>
                    <a:pt x="117415" y="894220"/>
                  </a:lnTo>
                  <a:lnTo>
                    <a:pt x="91251" y="857868"/>
                  </a:lnTo>
                  <a:lnTo>
                    <a:pt x="68038" y="819391"/>
                  </a:lnTo>
                  <a:lnTo>
                    <a:pt x="47940" y="778955"/>
                  </a:lnTo>
                  <a:lnTo>
                    <a:pt x="31124" y="736727"/>
                  </a:lnTo>
                  <a:lnTo>
                    <a:pt x="17756" y="692873"/>
                  </a:lnTo>
                  <a:lnTo>
                    <a:pt x="8002" y="647558"/>
                  </a:lnTo>
                  <a:lnTo>
                    <a:pt x="2028" y="600949"/>
                  </a:lnTo>
                  <a:lnTo>
                    <a:pt x="0" y="55321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359907" y="6035040"/>
              <a:ext cx="1499235" cy="76200"/>
            </a:xfrm>
            <a:custGeom>
              <a:avLst/>
              <a:gdLst/>
              <a:ahLst/>
              <a:cxnLst/>
              <a:rect l="l" t="t" r="r" b="b"/>
              <a:pathLst>
                <a:path w="1499234" h="76200">
                  <a:moveTo>
                    <a:pt x="38100" y="0"/>
                  </a:moveTo>
                  <a:lnTo>
                    <a:pt x="23252" y="2993"/>
                  </a:lnTo>
                  <a:lnTo>
                    <a:pt x="11144" y="11158"/>
                  </a:lnTo>
                  <a:lnTo>
                    <a:pt x="2988" y="23268"/>
                  </a:lnTo>
                  <a:lnTo>
                    <a:pt x="0" y="38100"/>
                  </a:lnTo>
                  <a:lnTo>
                    <a:pt x="2988" y="52931"/>
                  </a:lnTo>
                  <a:lnTo>
                    <a:pt x="11144" y="65041"/>
                  </a:lnTo>
                  <a:lnTo>
                    <a:pt x="23252" y="73206"/>
                  </a:lnTo>
                  <a:lnTo>
                    <a:pt x="38100" y="76200"/>
                  </a:lnTo>
                  <a:lnTo>
                    <a:pt x="52947" y="73206"/>
                  </a:lnTo>
                  <a:lnTo>
                    <a:pt x="65055" y="65041"/>
                  </a:lnTo>
                  <a:lnTo>
                    <a:pt x="73211" y="52931"/>
                  </a:lnTo>
                  <a:lnTo>
                    <a:pt x="74920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20" y="31750"/>
                  </a:lnTo>
                  <a:lnTo>
                    <a:pt x="73211" y="23268"/>
                  </a:lnTo>
                  <a:lnTo>
                    <a:pt x="65055" y="11158"/>
                  </a:lnTo>
                  <a:lnTo>
                    <a:pt x="52947" y="2993"/>
                  </a:lnTo>
                  <a:lnTo>
                    <a:pt x="38100" y="0"/>
                  </a:lnTo>
                  <a:close/>
                </a:path>
                <a:path w="1499234" h="76200">
                  <a:moveTo>
                    <a:pt x="1460753" y="0"/>
                  </a:moveTo>
                  <a:lnTo>
                    <a:pt x="1445906" y="2993"/>
                  </a:lnTo>
                  <a:lnTo>
                    <a:pt x="1433798" y="11158"/>
                  </a:lnTo>
                  <a:lnTo>
                    <a:pt x="1425642" y="23268"/>
                  </a:lnTo>
                  <a:lnTo>
                    <a:pt x="1422653" y="38100"/>
                  </a:lnTo>
                  <a:lnTo>
                    <a:pt x="1425642" y="52931"/>
                  </a:lnTo>
                  <a:lnTo>
                    <a:pt x="1433798" y="65041"/>
                  </a:lnTo>
                  <a:lnTo>
                    <a:pt x="1445906" y="73206"/>
                  </a:lnTo>
                  <a:lnTo>
                    <a:pt x="1460753" y="76200"/>
                  </a:lnTo>
                  <a:lnTo>
                    <a:pt x="1475547" y="73206"/>
                  </a:lnTo>
                  <a:lnTo>
                    <a:pt x="1487662" y="65041"/>
                  </a:lnTo>
                  <a:lnTo>
                    <a:pt x="1495847" y="52931"/>
                  </a:lnTo>
                  <a:lnTo>
                    <a:pt x="1497566" y="44450"/>
                  </a:lnTo>
                  <a:lnTo>
                    <a:pt x="1460753" y="44450"/>
                  </a:lnTo>
                  <a:lnTo>
                    <a:pt x="1460753" y="31750"/>
                  </a:lnTo>
                  <a:lnTo>
                    <a:pt x="1497566" y="31750"/>
                  </a:lnTo>
                  <a:lnTo>
                    <a:pt x="1495847" y="23268"/>
                  </a:lnTo>
                  <a:lnTo>
                    <a:pt x="1487662" y="11158"/>
                  </a:lnTo>
                  <a:lnTo>
                    <a:pt x="1475547" y="2993"/>
                  </a:lnTo>
                  <a:lnTo>
                    <a:pt x="1460753" y="0"/>
                  </a:lnTo>
                  <a:close/>
                </a:path>
                <a:path w="1499234" h="76200">
                  <a:moveTo>
                    <a:pt x="74920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20" y="44450"/>
                  </a:lnTo>
                  <a:lnTo>
                    <a:pt x="76200" y="38100"/>
                  </a:lnTo>
                  <a:lnTo>
                    <a:pt x="74920" y="31750"/>
                  </a:lnTo>
                  <a:close/>
                </a:path>
                <a:path w="1499234" h="76200">
                  <a:moveTo>
                    <a:pt x="1423933" y="31750"/>
                  </a:moveTo>
                  <a:lnTo>
                    <a:pt x="74920" y="31750"/>
                  </a:lnTo>
                  <a:lnTo>
                    <a:pt x="76200" y="38100"/>
                  </a:lnTo>
                  <a:lnTo>
                    <a:pt x="74920" y="44450"/>
                  </a:lnTo>
                  <a:lnTo>
                    <a:pt x="1423933" y="44450"/>
                  </a:lnTo>
                  <a:lnTo>
                    <a:pt x="1422653" y="38100"/>
                  </a:lnTo>
                  <a:lnTo>
                    <a:pt x="1423933" y="31750"/>
                  </a:lnTo>
                  <a:close/>
                </a:path>
                <a:path w="1499234" h="76200">
                  <a:moveTo>
                    <a:pt x="1497566" y="31750"/>
                  </a:moveTo>
                  <a:lnTo>
                    <a:pt x="1460753" y="31750"/>
                  </a:lnTo>
                  <a:lnTo>
                    <a:pt x="1460753" y="44450"/>
                  </a:lnTo>
                  <a:lnTo>
                    <a:pt x="1497566" y="44450"/>
                  </a:lnTo>
                  <a:lnTo>
                    <a:pt x="1498853" y="38100"/>
                  </a:lnTo>
                  <a:lnTo>
                    <a:pt x="1497566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757409" y="3303270"/>
              <a:ext cx="1104900" cy="1106805"/>
            </a:xfrm>
            <a:custGeom>
              <a:avLst/>
              <a:gdLst/>
              <a:ahLst/>
              <a:cxnLst/>
              <a:rect l="l" t="t" r="r" b="b"/>
              <a:pathLst>
                <a:path w="1104900" h="1106804">
                  <a:moveTo>
                    <a:pt x="0" y="553211"/>
                  </a:moveTo>
                  <a:lnTo>
                    <a:pt x="2028" y="505474"/>
                  </a:lnTo>
                  <a:lnTo>
                    <a:pt x="8002" y="458865"/>
                  </a:lnTo>
                  <a:lnTo>
                    <a:pt x="17756" y="413550"/>
                  </a:lnTo>
                  <a:lnTo>
                    <a:pt x="31124" y="369696"/>
                  </a:lnTo>
                  <a:lnTo>
                    <a:pt x="47940" y="327468"/>
                  </a:lnTo>
                  <a:lnTo>
                    <a:pt x="68038" y="287032"/>
                  </a:lnTo>
                  <a:lnTo>
                    <a:pt x="91251" y="248555"/>
                  </a:lnTo>
                  <a:lnTo>
                    <a:pt x="117415" y="212203"/>
                  </a:lnTo>
                  <a:lnTo>
                    <a:pt x="146363" y="178140"/>
                  </a:lnTo>
                  <a:lnTo>
                    <a:pt x="177929" y="146534"/>
                  </a:lnTo>
                  <a:lnTo>
                    <a:pt x="211947" y="117550"/>
                  </a:lnTo>
                  <a:lnTo>
                    <a:pt x="248251" y="91355"/>
                  </a:lnTo>
                  <a:lnTo>
                    <a:pt x="286676" y="68114"/>
                  </a:lnTo>
                  <a:lnTo>
                    <a:pt x="327054" y="47993"/>
                  </a:lnTo>
                  <a:lnTo>
                    <a:pt x="369221" y="31158"/>
                  </a:lnTo>
                  <a:lnTo>
                    <a:pt x="413009" y="17775"/>
                  </a:lnTo>
                  <a:lnTo>
                    <a:pt x="458255" y="8010"/>
                  </a:lnTo>
                  <a:lnTo>
                    <a:pt x="504790" y="2030"/>
                  </a:lnTo>
                  <a:lnTo>
                    <a:pt x="552450" y="0"/>
                  </a:lnTo>
                  <a:lnTo>
                    <a:pt x="600109" y="2030"/>
                  </a:lnTo>
                  <a:lnTo>
                    <a:pt x="646644" y="8010"/>
                  </a:lnTo>
                  <a:lnTo>
                    <a:pt x="691890" y="17775"/>
                  </a:lnTo>
                  <a:lnTo>
                    <a:pt x="735678" y="31158"/>
                  </a:lnTo>
                  <a:lnTo>
                    <a:pt x="777845" y="47993"/>
                  </a:lnTo>
                  <a:lnTo>
                    <a:pt x="818223" y="68114"/>
                  </a:lnTo>
                  <a:lnTo>
                    <a:pt x="856648" y="91355"/>
                  </a:lnTo>
                  <a:lnTo>
                    <a:pt x="892952" y="117550"/>
                  </a:lnTo>
                  <a:lnTo>
                    <a:pt x="926970" y="146534"/>
                  </a:lnTo>
                  <a:lnTo>
                    <a:pt x="958536" y="178140"/>
                  </a:lnTo>
                  <a:lnTo>
                    <a:pt x="987484" y="212203"/>
                  </a:lnTo>
                  <a:lnTo>
                    <a:pt x="1013648" y="248555"/>
                  </a:lnTo>
                  <a:lnTo>
                    <a:pt x="1036861" y="287032"/>
                  </a:lnTo>
                  <a:lnTo>
                    <a:pt x="1056959" y="327468"/>
                  </a:lnTo>
                  <a:lnTo>
                    <a:pt x="1073775" y="369696"/>
                  </a:lnTo>
                  <a:lnTo>
                    <a:pt x="1087143" y="413550"/>
                  </a:lnTo>
                  <a:lnTo>
                    <a:pt x="1096897" y="458865"/>
                  </a:lnTo>
                  <a:lnTo>
                    <a:pt x="1102871" y="505474"/>
                  </a:lnTo>
                  <a:lnTo>
                    <a:pt x="1104900" y="553211"/>
                  </a:lnTo>
                  <a:lnTo>
                    <a:pt x="1102871" y="600949"/>
                  </a:lnTo>
                  <a:lnTo>
                    <a:pt x="1096897" y="647558"/>
                  </a:lnTo>
                  <a:lnTo>
                    <a:pt x="1087143" y="692873"/>
                  </a:lnTo>
                  <a:lnTo>
                    <a:pt x="1073775" y="736727"/>
                  </a:lnTo>
                  <a:lnTo>
                    <a:pt x="1056959" y="778955"/>
                  </a:lnTo>
                  <a:lnTo>
                    <a:pt x="1036861" y="819391"/>
                  </a:lnTo>
                  <a:lnTo>
                    <a:pt x="1013648" y="857868"/>
                  </a:lnTo>
                  <a:lnTo>
                    <a:pt x="987484" y="894220"/>
                  </a:lnTo>
                  <a:lnTo>
                    <a:pt x="958536" y="928283"/>
                  </a:lnTo>
                  <a:lnTo>
                    <a:pt x="926970" y="959889"/>
                  </a:lnTo>
                  <a:lnTo>
                    <a:pt x="892952" y="988873"/>
                  </a:lnTo>
                  <a:lnTo>
                    <a:pt x="856648" y="1015068"/>
                  </a:lnTo>
                  <a:lnTo>
                    <a:pt x="818223" y="1038309"/>
                  </a:lnTo>
                  <a:lnTo>
                    <a:pt x="777845" y="1058430"/>
                  </a:lnTo>
                  <a:lnTo>
                    <a:pt x="735678" y="1075265"/>
                  </a:lnTo>
                  <a:lnTo>
                    <a:pt x="691890" y="1088648"/>
                  </a:lnTo>
                  <a:lnTo>
                    <a:pt x="646644" y="1098413"/>
                  </a:lnTo>
                  <a:lnTo>
                    <a:pt x="600109" y="1104393"/>
                  </a:lnTo>
                  <a:lnTo>
                    <a:pt x="552450" y="1106423"/>
                  </a:lnTo>
                  <a:lnTo>
                    <a:pt x="504790" y="1104393"/>
                  </a:lnTo>
                  <a:lnTo>
                    <a:pt x="458255" y="1098413"/>
                  </a:lnTo>
                  <a:lnTo>
                    <a:pt x="413009" y="1088648"/>
                  </a:lnTo>
                  <a:lnTo>
                    <a:pt x="369221" y="1075265"/>
                  </a:lnTo>
                  <a:lnTo>
                    <a:pt x="327054" y="1058430"/>
                  </a:lnTo>
                  <a:lnTo>
                    <a:pt x="286676" y="1038309"/>
                  </a:lnTo>
                  <a:lnTo>
                    <a:pt x="248251" y="1015068"/>
                  </a:lnTo>
                  <a:lnTo>
                    <a:pt x="211947" y="988873"/>
                  </a:lnTo>
                  <a:lnTo>
                    <a:pt x="177929" y="959889"/>
                  </a:lnTo>
                  <a:lnTo>
                    <a:pt x="146363" y="928283"/>
                  </a:lnTo>
                  <a:lnTo>
                    <a:pt x="117415" y="894220"/>
                  </a:lnTo>
                  <a:lnTo>
                    <a:pt x="91251" y="857868"/>
                  </a:lnTo>
                  <a:lnTo>
                    <a:pt x="68038" y="819391"/>
                  </a:lnTo>
                  <a:lnTo>
                    <a:pt x="47940" y="778955"/>
                  </a:lnTo>
                  <a:lnTo>
                    <a:pt x="31124" y="736727"/>
                  </a:lnTo>
                  <a:lnTo>
                    <a:pt x="17756" y="692873"/>
                  </a:lnTo>
                  <a:lnTo>
                    <a:pt x="8002" y="647558"/>
                  </a:lnTo>
                  <a:lnTo>
                    <a:pt x="2028" y="600949"/>
                  </a:lnTo>
                  <a:lnTo>
                    <a:pt x="0" y="55321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9560052" y="603504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4" h="76200">
                <a:moveTo>
                  <a:pt x="38100" y="0"/>
                </a:moveTo>
                <a:lnTo>
                  <a:pt x="23252" y="2993"/>
                </a:lnTo>
                <a:lnTo>
                  <a:pt x="11144" y="11158"/>
                </a:lnTo>
                <a:lnTo>
                  <a:pt x="2988" y="23268"/>
                </a:lnTo>
                <a:lnTo>
                  <a:pt x="0" y="38100"/>
                </a:lnTo>
                <a:lnTo>
                  <a:pt x="2988" y="52931"/>
                </a:lnTo>
                <a:lnTo>
                  <a:pt x="11144" y="65041"/>
                </a:lnTo>
                <a:lnTo>
                  <a:pt x="23252" y="73206"/>
                </a:lnTo>
                <a:lnTo>
                  <a:pt x="38100" y="76200"/>
                </a:lnTo>
                <a:lnTo>
                  <a:pt x="52947" y="73206"/>
                </a:lnTo>
                <a:lnTo>
                  <a:pt x="65055" y="65041"/>
                </a:lnTo>
                <a:lnTo>
                  <a:pt x="73211" y="52931"/>
                </a:lnTo>
                <a:lnTo>
                  <a:pt x="74920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20" y="31750"/>
                </a:lnTo>
                <a:lnTo>
                  <a:pt x="73211" y="23268"/>
                </a:lnTo>
                <a:lnTo>
                  <a:pt x="65055" y="11158"/>
                </a:lnTo>
                <a:lnTo>
                  <a:pt x="52947" y="2993"/>
                </a:lnTo>
                <a:lnTo>
                  <a:pt x="38100" y="0"/>
                </a:lnTo>
                <a:close/>
              </a:path>
              <a:path w="1499234" h="76200">
                <a:moveTo>
                  <a:pt x="1460753" y="0"/>
                </a:moveTo>
                <a:lnTo>
                  <a:pt x="1445906" y="2993"/>
                </a:lnTo>
                <a:lnTo>
                  <a:pt x="1433798" y="11158"/>
                </a:lnTo>
                <a:lnTo>
                  <a:pt x="1425642" y="23268"/>
                </a:lnTo>
                <a:lnTo>
                  <a:pt x="1422653" y="38100"/>
                </a:lnTo>
                <a:lnTo>
                  <a:pt x="1425642" y="52931"/>
                </a:lnTo>
                <a:lnTo>
                  <a:pt x="1433798" y="65041"/>
                </a:lnTo>
                <a:lnTo>
                  <a:pt x="1445906" y="73206"/>
                </a:lnTo>
                <a:lnTo>
                  <a:pt x="1460753" y="76200"/>
                </a:lnTo>
                <a:lnTo>
                  <a:pt x="1475547" y="73206"/>
                </a:lnTo>
                <a:lnTo>
                  <a:pt x="1487662" y="65041"/>
                </a:lnTo>
                <a:lnTo>
                  <a:pt x="1495847" y="52931"/>
                </a:lnTo>
                <a:lnTo>
                  <a:pt x="1497566" y="44450"/>
                </a:lnTo>
                <a:lnTo>
                  <a:pt x="1460753" y="44450"/>
                </a:lnTo>
                <a:lnTo>
                  <a:pt x="1460753" y="31750"/>
                </a:lnTo>
                <a:lnTo>
                  <a:pt x="1497566" y="31750"/>
                </a:lnTo>
                <a:lnTo>
                  <a:pt x="1495847" y="23268"/>
                </a:lnTo>
                <a:lnTo>
                  <a:pt x="1487662" y="11158"/>
                </a:lnTo>
                <a:lnTo>
                  <a:pt x="1475547" y="2993"/>
                </a:lnTo>
                <a:lnTo>
                  <a:pt x="1460753" y="0"/>
                </a:lnTo>
                <a:close/>
              </a:path>
              <a:path w="1499234" h="76200">
                <a:moveTo>
                  <a:pt x="74920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20" y="44450"/>
                </a:lnTo>
                <a:lnTo>
                  <a:pt x="76200" y="38100"/>
                </a:lnTo>
                <a:lnTo>
                  <a:pt x="74920" y="31750"/>
                </a:lnTo>
                <a:close/>
              </a:path>
              <a:path w="1499234" h="76200">
                <a:moveTo>
                  <a:pt x="1423933" y="31750"/>
                </a:moveTo>
                <a:lnTo>
                  <a:pt x="74920" y="31750"/>
                </a:lnTo>
                <a:lnTo>
                  <a:pt x="76200" y="38100"/>
                </a:lnTo>
                <a:lnTo>
                  <a:pt x="74920" y="44450"/>
                </a:lnTo>
                <a:lnTo>
                  <a:pt x="1423933" y="44450"/>
                </a:lnTo>
                <a:lnTo>
                  <a:pt x="1422653" y="38100"/>
                </a:lnTo>
                <a:lnTo>
                  <a:pt x="1423933" y="31750"/>
                </a:lnTo>
                <a:close/>
              </a:path>
              <a:path w="1499234" h="76200">
                <a:moveTo>
                  <a:pt x="1497566" y="31750"/>
                </a:moveTo>
                <a:lnTo>
                  <a:pt x="1460753" y="31750"/>
                </a:lnTo>
                <a:lnTo>
                  <a:pt x="1460753" y="44450"/>
                </a:lnTo>
                <a:lnTo>
                  <a:pt x="1497566" y="44450"/>
                </a:lnTo>
                <a:lnTo>
                  <a:pt x="1498853" y="38100"/>
                </a:lnTo>
                <a:lnTo>
                  <a:pt x="1497566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E3D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0" y="624840"/>
            <a:ext cx="12189460" cy="2164080"/>
            <a:chOff x="0" y="624840"/>
            <a:chExt cx="12189460" cy="2164080"/>
          </a:xfrm>
        </p:grpSpPr>
        <p:sp>
          <p:nvSpPr>
            <p:cNvPr id="11" name="object 11" descr=""/>
            <p:cNvSpPr/>
            <p:nvPr/>
          </p:nvSpPr>
          <p:spPr>
            <a:xfrm>
              <a:off x="0" y="624840"/>
              <a:ext cx="12189460" cy="2164080"/>
            </a:xfrm>
            <a:custGeom>
              <a:avLst/>
              <a:gdLst/>
              <a:ahLst/>
              <a:cxnLst/>
              <a:rect l="l" t="t" r="r" b="b"/>
              <a:pathLst>
                <a:path w="12189460" h="2164080">
                  <a:moveTo>
                    <a:pt x="12188952" y="0"/>
                  </a:moveTo>
                  <a:lnTo>
                    <a:pt x="0" y="0"/>
                  </a:lnTo>
                  <a:lnTo>
                    <a:pt x="0" y="2164079"/>
                  </a:lnTo>
                  <a:lnTo>
                    <a:pt x="12188952" y="2164079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1B1E3D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274825" y="887730"/>
              <a:ext cx="1640205" cy="1640205"/>
            </a:xfrm>
            <a:custGeom>
              <a:avLst/>
              <a:gdLst/>
              <a:ahLst/>
              <a:cxnLst/>
              <a:rect l="l" t="t" r="r" b="b"/>
              <a:pathLst>
                <a:path w="1640205" h="1640205">
                  <a:moveTo>
                    <a:pt x="0" y="819912"/>
                  </a:moveTo>
                  <a:lnTo>
                    <a:pt x="1391" y="771730"/>
                  </a:lnTo>
                  <a:lnTo>
                    <a:pt x="5515" y="724282"/>
                  </a:lnTo>
                  <a:lnTo>
                    <a:pt x="12294" y="677645"/>
                  </a:lnTo>
                  <a:lnTo>
                    <a:pt x="21651" y="631895"/>
                  </a:lnTo>
                  <a:lnTo>
                    <a:pt x="33510" y="587110"/>
                  </a:lnTo>
                  <a:lnTo>
                    <a:pt x="47793" y="543366"/>
                  </a:lnTo>
                  <a:lnTo>
                    <a:pt x="64424" y="500741"/>
                  </a:lnTo>
                  <a:lnTo>
                    <a:pt x="83326" y="459310"/>
                  </a:lnTo>
                  <a:lnTo>
                    <a:pt x="104422" y="419151"/>
                  </a:lnTo>
                  <a:lnTo>
                    <a:pt x="127636" y="380341"/>
                  </a:lnTo>
                  <a:lnTo>
                    <a:pt x="152890" y="342957"/>
                  </a:lnTo>
                  <a:lnTo>
                    <a:pt x="180107" y="307074"/>
                  </a:lnTo>
                  <a:lnTo>
                    <a:pt x="209211" y="272772"/>
                  </a:lnTo>
                  <a:lnTo>
                    <a:pt x="240125" y="240125"/>
                  </a:lnTo>
                  <a:lnTo>
                    <a:pt x="272772" y="209211"/>
                  </a:lnTo>
                  <a:lnTo>
                    <a:pt x="307074" y="180107"/>
                  </a:lnTo>
                  <a:lnTo>
                    <a:pt x="342957" y="152890"/>
                  </a:lnTo>
                  <a:lnTo>
                    <a:pt x="380341" y="127636"/>
                  </a:lnTo>
                  <a:lnTo>
                    <a:pt x="419151" y="104422"/>
                  </a:lnTo>
                  <a:lnTo>
                    <a:pt x="459310" y="83326"/>
                  </a:lnTo>
                  <a:lnTo>
                    <a:pt x="500741" y="64424"/>
                  </a:lnTo>
                  <a:lnTo>
                    <a:pt x="543366" y="47793"/>
                  </a:lnTo>
                  <a:lnTo>
                    <a:pt x="587110" y="33510"/>
                  </a:lnTo>
                  <a:lnTo>
                    <a:pt x="631895" y="21651"/>
                  </a:lnTo>
                  <a:lnTo>
                    <a:pt x="677645" y="12294"/>
                  </a:lnTo>
                  <a:lnTo>
                    <a:pt x="724282" y="5515"/>
                  </a:lnTo>
                  <a:lnTo>
                    <a:pt x="771730" y="1391"/>
                  </a:lnTo>
                  <a:lnTo>
                    <a:pt x="819912" y="0"/>
                  </a:lnTo>
                  <a:lnTo>
                    <a:pt x="868093" y="1391"/>
                  </a:lnTo>
                  <a:lnTo>
                    <a:pt x="915541" y="5515"/>
                  </a:lnTo>
                  <a:lnTo>
                    <a:pt x="962178" y="12294"/>
                  </a:lnTo>
                  <a:lnTo>
                    <a:pt x="1007928" y="21651"/>
                  </a:lnTo>
                  <a:lnTo>
                    <a:pt x="1052713" y="33510"/>
                  </a:lnTo>
                  <a:lnTo>
                    <a:pt x="1096457" y="47793"/>
                  </a:lnTo>
                  <a:lnTo>
                    <a:pt x="1139082" y="64424"/>
                  </a:lnTo>
                  <a:lnTo>
                    <a:pt x="1180513" y="83326"/>
                  </a:lnTo>
                  <a:lnTo>
                    <a:pt x="1220672" y="104422"/>
                  </a:lnTo>
                  <a:lnTo>
                    <a:pt x="1259482" y="127636"/>
                  </a:lnTo>
                  <a:lnTo>
                    <a:pt x="1296866" y="152890"/>
                  </a:lnTo>
                  <a:lnTo>
                    <a:pt x="1332749" y="180107"/>
                  </a:lnTo>
                  <a:lnTo>
                    <a:pt x="1367051" y="209211"/>
                  </a:lnTo>
                  <a:lnTo>
                    <a:pt x="1399698" y="240125"/>
                  </a:lnTo>
                  <a:lnTo>
                    <a:pt x="1430612" y="272772"/>
                  </a:lnTo>
                  <a:lnTo>
                    <a:pt x="1459716" y="307074"/>
                  </a:lnTo>
                  <a:lnTo>
                    <a:pt x="1486933" y="342957"/>
                  </a:lnTo>
                  <a:lnTo>
                    <a:pt x="1512187" y="380341"/>
                  </a:lnTo>
                  <a:lnTo>
                    <a:pt x="1535401" y="419151"/>
                  </a:lnTo>
                  <a:lnTo>
                    <a:pt x="1556497" y="459310"/>
                  </a:lnTo>
                  <a:lnTo>
                    <a:pt x="1575399" y="500741"/>
                  </a:lnTo>
                  <a:lnTo>
                    <a:pt x="1592030" y="543366"/>
                  </a:lnTo>
                  <a:lnTo>
                    <a:pt x="1606313" y="587110"/>
                  </a:lnTo>
                  <a:lnTo>
                    <a:pt x="1618172" y="631895"/>
                  </a:lnTo>
                  <a:lnTo>
                    <a:pt x="1627529" y="677645"/>
                  </a:lnTo>
                  <a:lnTo>
                    <a:pt x="1634308" y="724282"/>
                  </a:lnTo>
                  <a:lnTo>
                    <a:pt x="1638432" y="771730"/>
                  </a:lnTo>
                  <a:lnTo>
                    <a:pt x="1639824" y="819912"/>
                  </a:lnTo>
                  <a:lnTo>
                    <a:pt x="1638432" y="868093"/>
                  </a:lnTo>
                  <a:lnTo>
                    <a:pt x="1634308" y="915541"/>
                  </a:lnTo>
                  <a:lnTo>
                    <a:pt x="1627529" y="962178"/>
                  </a:lnTo>
                  <a:lnTo>
                    <a:pt x="1618172" y="1007928"/>
                  </a:lnTo>
                  <a:lnTo>
                    <a:pt x="1606313" y="1052713"/>
                  </a:lnTo>
                  <a:lnTo>
                    <a:pt x="1592030" y="1096457"/>
                  </a:lnTo>
                  <a:lnTo>
                    <a:pt x="1575399" y="1139082"/>
                  </a:lnTo>
                  <a:lnTo>
                    <a:pt x="1556497" y="1180513"/>
                  </a:lnTo>
                  <a:lnTo>
                    <a:pt x="1535401" y="1220672"/>
                  </a:lnTo>
                  <a:lnTo>
                    <a:pt x="1512187" y="1259482"/>
                  </a:lnTo>
                  <a:lnTo>
                    <a:pt x="1486933" y="1296866"/>
                  </a:lnTo>
                  <a:lnTo>
                    <a:pt x="1459716" y="1332749"/>
                  </a:lnTo>
                  <a:lnTo>
                    <a:pt x="1430612" y="1367051"/>
                  </a:lnTo>
                  <a:lnTo>
                    <a:pt x="1399698" y="1399698"/>
                  </a:lnTo>
                  <a:lnTo>
                    <a:pt x="1367051" y="1430612"/>
                  </a:lnTo>
                  <a:lnTo>
                    <a:pt x="1332749" y="1459716"/>
                  </a:lnTo>
                  <a:lnTo>
                    <a:pt x="1296866" y="1486933"/>
                  </a:lnTo>
                  <a:lnTo>
                    <a:pt x="1259482" y="1512187"/>
                  </a:lnTo>
                  <a:lnTo>
                    <a:pt x="1220672" y="1535401"/>
                  </a:lnTo>
                  <a:lnTo>
                    <a:pt x="1180513" y="1556497"/>
                  </a:lnTo>
                  <a:lnTo>
                    <a:pt x="1139082" y="1575399"/>
                  </a:lnTo>
                  <a:lnTo>
                    <a:pt x="1096457" y="1592030"/>
                  </a:lnTo>
                  <a:lnTo>
                    <a:pt x="1052713" y="1606313"/>
                  </a:lnTo>
                  <a:lnTo>
                    <a:pt x="1007928" y="1618172"/>
                  </a:lnTo>
                  <a:lnTo>
                    <a:pt x="962178" y="1627529"/>
                  </a:lnTo>
                  <a:lnTo>
                    <a:pt x="915541" y="1634308"/>
                  </a:lnTo>
                  <a:lnTo>
                    <a:pt x="868093" y="1638432"/>
                  </a:lnTo>
                  <a:lnTo>
                    <a:pt x="819912" y="1639824"/>
                  </a:lnTo>
                  <a:lnTo>
                    <a:pt x="771730" y="1638432"/>
                  </a:lnTo>
                  <a:lnTo>
                    <a:pt x="724282" y="1634308"/>
                  </a:lnTo>
                  <a:lnTo>
                    <a:pt x="677645" y="1627529"/>
                  </a:lnTo>
                  <a:lnTo>
                    <a:pt x="631895" y="1618172"/>
                  </a:lnTo>
                  <a:lnTo>
                    <a:pt x="587110" y="1606313"/>
                  </a:lnTo>
                  <a:lnTo>
                    <a:pt x="543366" y="1592030"/>
                  </a:lnTo>
                  <a:lnTo>
                    <a:pt x="500741" y="1575399"/>
                  </a:lnTo>
                  <a:lnTo>
                    <a:pt x="459310" y="1556497"/>
                  </a:lnTo>
                  <a:lnTo>
                    <a:pt x="419151" y="1535401"/>
                  </a:lnTo>
                  <a:lnTo>
                    <a:pt x="380341" y="1512187"/>
                  </a:lnTo>
                  <a:lnTo>
                    <a:pt x="342957" y="1486933"/>
                  </a:lnTo>
                  <a:lnTo>
                    <a:pt x="307074" y="1459716"/>
                  </a:lnTo>
                  <a:lnTo>
                    <a:pt x="272772" y="1430612"/>
                  </a:lnTo>
                  <a:lnTo>
                    <a:pt x="240125" y="1399698"/>
                  </a:lnTo>
                  <a:lnTo>
                    <a:pt x="209211" y="1367051"/>
                  </a:lnTo>
                  <a:lnTo>
                    <a:pt x="180107" y="1332749"/>
                  </a:lnTo>
                  <a:lnTo>
                    <a:pt x="152890" y="1296866"/>
                  </a:lnTo>
                  <a:lnTo>
                    <a:pt x="127636" y="1259482"/>
                  </a:lnTo>
                  <a:lnTo>
                    <a:pt x="104422" y="1220672"/>
                  </a:lnTo>
                  <a:lnTo>
                    <a:pt x="83326" y="1180513"/>
                  </a:lnTo>
                  <a:lnTo>
                    <a:pt x="64424" y="1139082"/>
                  </a:lnTo>
                  <a:lnTo>
                    <a:pt x="47793" y="1096457"/>
                  </a:lnTo>
                  <a:lnTo>
                    <a:pt x="33510" y="1052713"/>
                  </a:lnTo>
                  <a:lnTo>
                    <a:pt x="21651" y="1007928"/>
                  </a:lnTo>
                  <a:lnTo>
                    <a:pt x="12294" y="962178"/>
                  </a:lnTo>
                  <a:lnTo>
                    <a:pt x="5515" y="915541"/>
                  </a:lnTo>
                  <a:lnTo>
                    <a:pt x="1391" y="868093"/>
                  </a:lnTo>
                  <a:lnTo>
                    <a:pt x="0" y="81991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731391" y="1200150"/>
            <a:ext cx="725170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25" b="1">
                <a:solidFill>
                  <a:srgbClr val="FFFFFF"/>
                </a:solidFill>
                <a:latin typeface="Arial"/>
                <a:cs typeface="Arial"/>
              </a:rPr>
              <a:t>III</a:t>
            </a:r>
            <a:endParaRPr sz="6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358641" y="1414094"/>
            <a:ext cx="432816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dirty="0" sz="3200" spc="-2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30" b="1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399794" y="3303270"/>
            <a:ext cx="1104900" cy="1106805"/>
          </a:xfrm>
          <a:custGeom>
            <a:avLst/>
            <a:gdLst/>
            <a:ahLst/>
            <a:cxnLst/>
            <a:rect l="l" t="t" r="r" b="b"/>
            <a:pathLst>
              <a:path w="1104900" h="1106804">
                <a:moveTo>
                  <a:pt x="0" y="553211"/>
                </a:moveTo>
                <a:lnTo>
                  <a:pt x="2028" y="505474"/>
                </a:lnTo>
                <a:lnTo>
                  <a:pt x="8002" y="458865"/>
                </a:lnTo>
                <a:lnTo>
                  <a:pt x="17756" y="413550"/>
                </a:lnTo>
                <a:lnTo>
                  <a:pt x="31124" y="369696"/>
                </a:lnTo>
                <a:lnTo>
                  <a:pt x="47940" y="327468"/>
                </a:lnTo>
                <a:lnTo>
                  <a:pt x="68038" y="287032"/>
                </a:lnTo>
                <a:lnTo>
                  <a:pt x="91251" y="248555"/>
                </a:lnTo>
                <a:lnTo>
                  <a:pt x="117415" y="212203"/>
                </a:lnTo>
                <a:lnTo>
                  <a:pt x="146363" y="178140"/>
                </a:lnTo>
                <a:lnTo>
                  <a:pt x="177929" y="146534"/>
                </a:lnTo>
                <a:lnTo>
                  <a:pt x="211947" y="117550"/>
                </a:lnTo>
                <a:lnTo>
                  <a:pt x="248251" y="91355"/>
                </a:lnTo>
                <a:lnTo>
                  <a:pt x="286676" y="68114"/>
                </a:lnTo>
                <a:lnTo>
                  <a:pt x="327054" y="47993"/>
                </a:lnTo>
                <a:lnTo>
                  <a:pt x="369221" y="31158"/>
                </a:lnTo>
                <a:lnTo>
                  <a:pt x="413009" y="17775"/>
                </a:lnTo>
                <a:lnTo>
                  <a:pt x="458255" y="8010"/>
                </a:lnTo>
                <a:lnTo>
                  <a:pt x="504790" y="2030"/>
                </a:lnTo>
                <a:lnTo>
                  <a:pt x="552450" y="0"/>
                </a:lnTo>
                <a:lnTo>
                  <a:pt x="600109" y="2030"/>
                </a:lnTo>
                <a:lnTo>
                  <a:pt x="646644" y="8010"/>
                </a:lnTo>
                <a:lnTo>
                  <a:pt x="691890" y="17775"/>
                </a:lnTo>
                <a:lnTo>
                  <a:pt x="735678" y="31158"/>
                </a:lnTo>
                <a:lnTo>
                  <a:pt x="777845" y="47993"/>
                </a:lnTo>
                <a:lnTo>
                  <a:pt x="818223" y="68114"/>
                </a:lnTo>
                <a:lnTo>
                  <a:pt x="856648" y="91355"/>
                </a:lnTo>
                <a:lnTo>
                  <a:pt x="892952" y="117550"/>
                </a:lnTo>
                <a:lnTo>
                  <a:pt x="926970" y="146534"/>
                </a:lnTo>
                <a:lnTo>
                  <a:pt x="958536" y="178140"/>
                </a:lnTo>
                <a:lnTo>
                  <a:pt x="987484" y="212203"/>
                </a:lnTo>
                <a:lnTo>
                  <a:pt x="1013648" y="248555"/>
                </a:lnTo>
                <a:lnTo>
                  <a:pt x="1036861" y="287032"/>
                </a:lnTo>
                <a:lnTo>
                  <a:pt x="1056959" y="327468"/>
                </a:lnTo>
                <a:lnTo>
                  <a:pt x="1073775" y="369696"/>
                </a:lnTo>
                <a:lnTo>
                  <a:pt x="1087143" y="413550"/>
                </a:lnTo>
                <a:lnTo>
                  <a:pt x="1096897" y="458865"/>
                </a:lnTo>
                <a:lnTo>
                  <a:pt x="1102871" y="505474"/>
                </a:lnTo>
                <a:lnTo>
                  <a:pt x="1104900" y="553211"/>
                </a:lnTo>
                <a:lnTo>
                  <a:pt x="1102871" y="600949"/>
                </a:lnTo>
                <a:lnTo>
                  <a:pt x="1096897" y="647558"/>
                </a:lnTo>
                <a:lnTo>
                  <a:pt x="1087143" y="692873"/>
                </a:lnTo>
                <a:lnTo>
                  <a:pt x="1073775" y="736727"/>
                </a:lnTo>
                <a:lnTo>
                  <a:pt x="1056959" y="778955"/>
                </a:lnTo>
                <a:lnTo>
                  <a:pt x="1036861" y="819391"/>
                </a:lnTo>
                <a:lnTo>
                  <a:pt x="1013648" y="857868"/>
                </a:lnTo>
                <a:lnTo>
                  <a:pt x="987484" y="894220"/>
                </a:lnTo>
                <a:lnTo>
                  <a:pt x="958536" y="928283"/>
                </a:lnTo>
                <a:lnTo>
                  <a:pt x="926970" y="959889"/>
                </a:lnTo>
                <a:lnTo>
                  <a:pt x="892952" y="988873"/>
                </a:lnTo>
                <a:lnTo>
                  <a:pt x="856648" y="1015068"/>
                </a:lnTo>
                <a:lnTo>
                  <a:pt x="818223" y="1038309"/>
                </a:lnTo>
                <a:lnTo>
                  <a:pt x="777845" y="1058430"/>
                </a:lnTo>
                <a:lnTo>
                  <a:pt x="735678" y="1075265"/>
                </a:lnTo>
                <a:lnTo>
                  <a:pt x="691890" y="1088648"/>
                </a:lnTo>
                <a:lnTo>
                  <a:pt x="646644" y="1098413"/>
                </a:lnTo>
                <a:lnTo>
                  <a:pt x="600109" y="1104393"/>
                </a:lnTo>
                <a:lnTo>
                  <a:pt x="552450" y="1106423"/>
                </a:lnTo>
                <a:lnTo>
                  <a:pt x="504790" y="1104393"/>
                </a:lnTo>
                <a:lnTo>
                  <a:pt x="458255" y="1098413"/>
                </a:lnTo>
                <a:lnTo>
                  <a:pt x="413009" y="1088648"/>
                </a:lnTo>
                <a:lnTo>
                  <a:pt x="369221" y="1075265"/>
                </a:lnTo>
                <a:lnTo>
                  <a:pt x="327054" y="1058430"/>
                </a:lnTo>
                <a:lnTo>
                  <a:pt x="286676" y="1038309"/>
                </a:lnTo>
                <a:lnTo>
                  <a:pt x="248251" y="1015068"/>
                </a:lnTo>
                <a:lnTo>
                  <a:pt x="211947" y="988873"/>
                </a:lnTo>
                <a:lnTo>
                  <a:pt x="177929" y="959889"/>
                </a:lnTo>
                <a:lnTo>
                  <a:pt x="146363" y="928283"/>
                </a:lnTo>
                <a:lnTo>
                  <a:pt x="117415" y="894220"/>
                </a:lnTo>
                <a:lnTo>
                  <a:pt x="91251" y="857868"/>
                </a:lnTo>
                <a:lnTo>
                  <a:pt x="68038" y="819391"/>
                </a:lnTo>
                <a:lnTo>
                  <a:pt x="47940" y="778955"/>
                </a:lnTo>
                <a:lnTo>
                  <a:pt x="31124" y="736727"/>
                </a:lnTo>
                <a:lnTo>
                  <a:pt x="17756" y="692873"/>
                </a:lnTo>
                <a:lnTo>
                  <a:pt x="8002" y="647558"/>
                </a:lnTo>
                <a:lnTo>
                  <a:pt x="2028" y="600949"/>
                </a:lnTo>
                <a:lnTo>
                  <a:pt x="0" y="55321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789228" y="3525392"/>
            <a:ext cx="2325370" cy="2451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54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COMPARABLES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1800">
              <a:latin typeface="Arial"/>
              <a:cs typeface="Arial"/>
            </a:endParaRPr>
          </a:p>
          <a:p>
            <a:pPr algn="ctr" marL="12700" marR="5080" indent="-2540">
              <a:lnSpc>
                <a:spcPct val="100000"/>
              </a:lnSpc>
              <a:spcBef>
                <a:spcPts val="5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Trading</a:t>
            </a:r>
            <a:r>
              <a:rPr dirty="0" sz="1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transaction</a:t>
            </a:r>
            <a:r>
              <a:rPr dirty="0" sz="1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multiples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1202436" y="603504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5" h="76200">
                <a:moveTo>
                  <a:pt x="38100" y="0"/>
                </a:moveTo>
                <a:lnTo>
                  <a:pt x="23268" y="2993"/>
                </a:lnTo>
                <a:lnTo>
                  <a:pt x="11158" y="11158"/>
                </a:lnTo>
                <a:lnTo>
                  <a:pt x="2993" y="23268"/>
                </a:lnTo>
                <a:lnTo>
                  <a:pt x="0" y="38100"/>
                </a:lnTo>
                <a:lnTo>
                  <a:pt x="2993" y="52931"/>
                </a:lnTo>
                <a:lnTo>
                  <a:pt x="11158" y="65041"/>
                </a:lnTo>
                <a:lnTo>
                  <a:pt x="23268" y="73206"/>
                </a:lnTo>
                <a:lnTo>
                  <a:pt x="38100" y="76200"/>
                </a:lnTo>
                <a:lnTo>
                  <a:pt x="52931" y="73206"/>
                </a:lnTo>
                <a:lnTo>
                  <a:pt x="65041" y="65041"/>
                </a:lnTo>
                <a:lnTo>
                  <a:pt x="73206" y="52931"/>
                </a:lnTo>
                <a:lnTo>
                  <a:pt x="74918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18" y="31750"/>
                </a:lnTo>
                <a:lnTo>
                  <a:pt x="73206" y="23268"/>
                </a:lnTo>
                <a:lnTo>
                  <a:pt x="65041" y="11158"/>
                </a:lnTo>
                <a:lnTo>
                  <a:pt x="52931" y="2993"/>
                </a:lnTo>
                <a:lnTo>
                  <a:pt x="38100" y="0"/>
                </a:lnTo>
                <a:close/>
              </a:path>
              <a:path w="1499235" h="76200">
                <a:moveTo>
                  <a:pt x="1460753" y="0"/>
                </a:moveTo>
                <a:lnTo>
                  <a:pt x="1445906" y="2993"/>
                </a:lnTo>
                <a:lnTo>
                  <a:pt x="1433798" y="11158"/>
                </a:lnTo>
                <a:lnTo>
                  <a:pt x="1425642" y="23268"/>
                </a:lnTo>
                <a:lnTo>
                  <a:pt x="1422653" y="38100"/>
                </a:lnTo>
                <a:lnTo>
                  <a:pt x="1425642" y="52931"/>
                </a:lnTo>
                <a:lnTo>
                  <a:pt x="1433798" y="65041"/>
                </a:lnTo>
                <a:lnTo>
                  <a:pt x="1445906" y="73206"/>
                </a:lnTo>
                <a:lnTo>
                  <a:pt x="1460753" y="76200"/>
                </a:lnTo>
                <a:lnTo>
                  <a:pt x="1475547" y="73206"/>
                </a:lnTo>
                <a:lnTo>
                  <a:pt x="1487662" y="65041"/>
                </a:lnTo>
                <a:lnTo>
                  <a:pt x="1495847" y="52931"/>
                </a:lnTo>
                <a:lnTo>
                  <a:pt x="1497566" y="44450"/>
                </a:lnTo>
                <a:lnTo>
                  <a:pt x="1460753" y="44450"/>
                </a:lnTo>
                <a:lnTo>
                  <a:pt x="1460753" y="31750"/>
                </a:lnTo>
                <a:lnTo>
                  <a:pt x="1497566" y="31750"/>
                </a:lnTo>
                <a:lnTo>
                  <a:pt x="1495847" y="23268"/>
                </a:lnTo>
                <a:lnTo>
                  <a:pt x="1487662" y="11158"/>
                </a:lnTo>
                <a:lnTo>
                  <a:pt x="1475547" y="2993"/>
                </a:lnTo>
                <a:lnTo>
                  <a:pt x="1460753" y="0"/>
                </a:lnTo>
                <a:close/>
              </a:path>
              <a:path w="1499235" h="76200">
                <a:moveTo>
                  <a:pt x="74918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18" y="44450"/>
                </a:lnTo>
                <a:lnTo>
                  <a:pt x="76200" y="38100"/>
                </a:lnTo>
                <a:lnTo>
                  <a:pt x="74918" y="31750"/>
                </a:lnTo>
                <a:close/>
              </a:path>
              <a:path w="1499235" h="76200">
                <a:moveTo>
                  <a:pt x="1423933" y="31750"/>
                </a:moveTo>
                <a:lnTo>
                  <a:pt x="74918" y="31750"/>
                </a:lnTo>
                <a:lnTo>
                  <a:pt x="76200" y="38100"/>
                </a:lnTo>
                <a:lnTo>
                  <a:pt x="74918" y="44450"/>
                </a:lnTo>
                <a:lnTo>
                  <a:pt x="1423933" y="44450"/>
                </a:lnTo>
                <a:lnTo>
                  <a:pt x="1422653" y="38100"/>
                </a:lnTo>
                <a:lnTo>
                  <a:pt x="1423933" y="31750"/>
                </a:lnTo>
                <a:close/>
              </a:path>
              <a:path w="1499235" h="76200">
                <a:moveTo>
                  <a:pt x="1497566" y="31750"/>
                </a:moveTo>
                <a:lnTo>
                  <a:pt x="1460753" y="31750"/>
                </a:lnTo>
                <a:lnTo>
                  <a:pt x="1460753" y="44450"/>
                </a:lnTo>
                <a:lnTo>
                  <a:pt x="1497566" y="44450"/>
                </a:lnTo>
                <a:lnTo>
                  <a:pt x="1498853" y="38100"/>
                </a:lnTo>
                <a:lnTo>
                  <a:pt x="1497566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243840"/>
                <a:gridCol w="1196340"/>
                <a:gridCol w="243839"/>
                <a:gridCol w="1443990"/>
                <a:gridCol w="1200785"/>
                <a:gridCol w="1443990"/>
                <a:gridCol w="243840"/>
                <a:gridCol w="1200150"/>
                <a:gridCol w="243840"/>
                <a:gridCol w="1200150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33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74649" y="199384"/>
            <a:ext cx="9864725" cy="133159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METHODOLOGY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OF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FINANCIAL</a:t>
            </a:r>
            <a:r>
              <a:rPr dirty="0" sz="1600" spc="-6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  <a:spcBef>
                <a:spcPts val="170"/>
              </a:spcBef>
            </a:pPr>
            <a:r>
              <a:rPr dirty="0" sz="2000" spc="-11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assess</a:t>
            </a:r>
            <a:r>
              <a:rPr dirty="0" sz="20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financial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attractiveness</a:t>
            </a:r>
            <a:r>
              <a:rPr dirty="0" sz="20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2000" spc="-7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25">
                <a:solidFill>
                  <a:srgbClr val="232852"/>
                </a:solidFill>
                <a:latin typeface="Arial MT"/>
                <a:cs typeface="Arial MT"/>
              </a:rPr>
              <a:t>Tesla,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we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derive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its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fair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value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based</a:t>
            </a:r>
            <a:r>
              <a:rPr dirty="0" sz="2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on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232852"/>
                </a:solidFill>
                <a:latin typeface="Arial MT"/>
                <a:cs typeface="Arial MT"/>
              </a:rPr>
              <a:t>multiple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2280"/>
              </a:lnSpc>
            </a:pP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2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DCF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analyses,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estimate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synergies</a:t>
            </a:r>
            <a:r>
              <a:rPr dirty="0" sz="2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compare</a:t>
            </a:r>
            <a:r>
              <a:rPr dirty="0" sz="20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them</a:t>
            </a:r>
            <a:r>
              <a:rPr dirty="0" sz="2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2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purchasing</a:t>
            </a:r>
            <a:r>
              <a:rPr dirty="0" sz="2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232852"/>
                </a:solidFill>
                <a:latin typeface="Arial MT"/>
                <a:cs typeface="Arial MT"/>
              </a:rPr>
              <a:t>price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  <a:tabLst>
                <a:tab pos="6308090" algn="l"/>
              </a:tabLst>
            </a:pPr>
            <a:r>
              <a:rPr dirty="0" sz="1400" b="1">
                <a:latin typeface="Arial"/>
                <a:cs typeface="Arial"/>
              </a:rPr>
              <a:t>GM’s</a:t>
            </a:r>
            <a:r>
              <a:rPr dirty="0" sz="1400" spc="-9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shareholder</a:t>
            </a:r>
            <a:r>
              <a:rPr dirty="0" sz="1400" spc="-8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value</a:t>
            </a:r>
            <a:r>
              <a:rPr dirty="0" sz="1400" b="1">
                <a:latin typeface="Arial"/>
                <a:cs typeface="Arial"/>
              </a:rPr>
              <a:t>	</a:t>
            </a:r>
            <a:r>
              <a:rPr dirty="0" sz="1400" spc="-25" b="1">
                <a:latin typeface="Arial"/>
                <a:cs typeface="Arial"/>
              </a:rPr>
              <a:t>Tesla’s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shareholder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value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74649" y="6112255"/>
            <a:ext cx="20929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Own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analysis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illustration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86740" y="4817364"/>
            <a:ext cx="4784090" cy="760730"/>
          </a:xfrm>
          <a:prstGeom prst="rect">
            <a:avLst/>
          </a:prstGeom>
          <a:solidFill>
            <a:srgbClr val="4666AB"/>
          </a:solidFill>
        </p:spPr>
        <p:txBody>
          <a:bodyPr wrap="square" lIns="0" tIns="23749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87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Synergies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926460" y="3993260"/>
            <a:ext cx="38163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0" b="1">
                <a:latin typeface="Arial"/>
                <a:cs typeface="Arial"/>
              </a:rPr>
              <a:t>+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5666232" y="3505200"/>
            <a:ext cx="861060" cy="445134"/>
            <a:chOff x="5666232" y="3505200"/>
            <a:chExt cx="861060" cy="445134"/>
          </a:xfrm>
        </p:grpSpPr>
        <p:sp>
          <p:nvSpPr>
            <p:cNvPr id="12" name="object 12" descr=""/>
            <p:cNvSpPr/>
            <p:nvPr/>
          </p:nvSpPr>
          <p:spPr>
            <a:xfrm>
              <a:off x="5680710" y="3519677"/>
              <a:ext cx="832485" cy="416559"/>
            </a:xfrm>
            <a:custGeom>
              <a:avLst/>
              <a:gdLst/>
              <a:ahLst/>
              <a:cxnLst/>
              <a:rect l="l" t="t" r="r" b="b"/>
              <a:pathLst>
                <a:path w="832484" h="416560">
                  <a:moveTo>
                    <a:pt x="624077" y="0"/>
                  </a:moveTo>
                  <a:lnTo>
                    <a:pt x="624077" y="104013"/>
                  </a:lnTo>
                  <a:lnTo>
                    <a:pt x="208025" y="104013"/>
                  </a:lnTo>
                  <a:lnTo>
                    <a:pt x="208025" y="0"/>
                  </a:lnTo>
                  <a:lnTo>
                    <a:pt x="0" y="208026"/>
                  </a:lnTo>
                  <a:lnTo>
                    <a:pt x="208025" y="416052"/>
                  </a:lnTo>
                  <a:lnTo>
                    <a:pt x="208025" y="312039"/>
                  </a:lnTo>
                  <a:lnTo>
                    <a:pt x="624077" y="312039"/>
                  </a:lnTo>
                  <a:lnTo>
                    <a:pt x="624077" y="416052"/>
                  </a:lnTo>
                  <a:lnTo>
                    <a:pt x="832104" y="208026"/>
                  </a:lnTo>
                  <a:lnTo>
                    <a:pt x="6240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680710" y="3519677"/>
              <a:ext cx="832485" cy="416559"/>
            </a:xfrm>
            <a:custGeom>
              <a:avLst/>
              <a:gdLst/>
              <a:ahLst/>
              <a:cxnLst/>
              <a:rect l="l" t="t" r="r" b="b"/>
              <a:pathLst>
                <a:path w="832484" h="416560">
                  <a:moveTo>
                    <a:pt x="624077" y="0"/>
                  </a:moveTo>
                  <a:lnTo>
                    <a:pt x="832104" y="208026"/>
                  </a:lnTo>
                  <a:lnTo>
                    <a:pt x="624077" y="416052"/>
                  </a:lnTo>
                  <a:lnTo>
                    <a:pt x="624077" y="312039"/>
                  </a:lnTo>
                  <a:lnTo>
                    <a:pt x="208025" y="312039"/>
                  </a:lnTo>
                  <a:lnTo>
                    <a:pt x="208025" y="416052"/>
                  </a:lnTo>
                  <a:lnTo>
                    <a:pt x="0" y="208026"/>
                  </a:lnTo>
                  <a:lnTo>
                    <a:pt x="208025" y="0"/>
                  </a:lnTo>
                  <a:lnTo>
                    <a:pt x="208025" y="104013"/>
                  </a:lnTo>
                  <a:lnTo>
                    <a:pt x="624077" y="104013"/>
                  </a:lnTo>
                  <a:lnTo>
                    <a:pt x="624077" y="0"/>
                  </a:lnTo>
                  <a:close/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586740" y="2670048"/>
            <a:ext cx="2319655" cy="599440"/>
          </a:xfrm>
          <a:prstGeom prst="rect">
            <a:avLst/>
          </a:prstGeom>
          <a:solidFill>
            <a:srgbClr val="90A1CF"/>
          </a:solidFill>
        </p:spPr>
        <p:txBody>
          <a:bodyPr wrap="square" lIns="0" tIns="187325" rIns="0" bIns="0" rtlCol="0" vert="horz">
            <a:spAutoFit/>
          </a:bodyPr>
          <a:lstStyle/>
          <a:p>
            <a:pPr marL="273685">
              <a:lnSpc>
                <a:spcPct val="100000"/>
              </a:lnSpc>
              <a:spcBef>
                <a:spcPts val="1475"/>
              </a:spcBef>
            </a:pPr>
            <a:r>
              <a:rPr dirty="0" sz="1400" b="1">
                <a:latin typeface="Arial"/>
                <a:cs typeface="Arial"/>
              </a:rPr>
              <a:t>Comparable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051048" y="2670048"/>
            <a:ext cx="2319655" cy="1266825"/>
          </a:xfrm>
          <a:prstGeom prst="rect">
            <a:avLst/>
          </a:prstGeom>
          <a:solidFill>
            <a:srgbClr val="90A1C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85"/>
              </a:spcBef>
            </a:pPr>
            <a:endParaRPr sz="1400">
              <a:latin typeface="Times New Roman"/>
              <a:cs typeface="Times New Roman"/>
            </a:endParaRPr>
          </a:p>
          <a:p>
            <a:pPr marL="248285">
              <a:lnSpc>
                <a:spcPct val="100000"/>
              </a:lnSpc>
            </a:pPr>
            <a:r>
              <a:rPr dirty="0" sz="1400" b="1">
                <a:latin typeface="Arial"/>
                <a:cs typeface="Arial"/>
              </a:rPr>
              <a:t>Discounted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cash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flow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86740" y="1825751"/>
            <a:ext cx="4784090" cy="759460"/>
          </a:xfrm>
          <a:prstGeom prst="rect">
            <a:avLst/>
          </a:prstGeom>
          <a:solidFill>
            <a:srgbClr val="4666AB"/>
          </a:solidFill>
        </p:spPr>
        <p:txBody>
          <a:bodyPr wrap="square" lIns="0" tIns="99695" rIns="0" bIns="0" rtlCol="0" vert="horz">
            <a:spAutoFit/>
          </a:bodyPr>
          <a:lstStyle/>
          <a:p>
            <a:pPr marL="1523365" marR="1183640" indent="-330835">
              <a:lnSpc>
                <a:spcPct val="100000"/>
              </a:lnSpc>
              <a:spcBef>
                <a:spcPts val="78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Standalone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enterprise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derivation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86740" y="3357371"/>
            <a:ext cx="1099185" cy="600710"/>
          </a:xfrm>
          <a:prstGeom prst="rect">
            <a:avLst/>
          </a:prstGeom>
          <a:solidFill>
            <a:srgbClr val="DADFEE"/>
          </a:solidFill>
        </p:spPr>
        <p:txBody>
          <a:bodyPr wrap="square" lIns="0" tIns="81915" rIns="0" bIns="0" rtlCol="0" vert="horz">
            <a:spAutoFit/>
          </a:bodyPr>
          <a:lstStyle/>
          <a:p>
            <a:pPr marL="250825">
              <a:lnSpc>
                <a:spcPct val="100000"/>
              </a:lnSpc>
              <a:spcBef>
                <a:spcPts val="645"/>
              </a:spcBef>
            </a:pPr>
            <a:r>
              <a:rPr dirty="0" sz="1400" spc="-10">
                <a:latin typeface="Arial MT"/>
                <a:cs typeface="Arial MT"/>
              </a:rPr>
              <a:t>Trading</a:t>
            </a:r>
            <a:endParaRPr sz="1400">
              <a:latin typeface="Arial MT"/>
              <a:cs typeface="Arial MT"/>
            </a:endParaRPr>
          </a:p>
          <a:p>
            <a:pPr marL="19748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Arial MT"/>
                <a:cs typeface="Arial MT"/>
              </a:rPr>
              <a:t>multiples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808988" y="3357371"/>
            <a:ext cx="1097280" cy="600710"/>
          </a:xfrm>
          <a:prstGeom prst="rect">
            <a:avLst/>
          </a:prstGeom>
          <a:solidFill>
            <a:srgbClr val="DADFEE"/>
          </a:solidFill>
        </p:spPr>
        <p:txBody>
          <a:bodyPr wrap="square" lIns="0" tIns="8191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645"/>
              </a:spcBef>
            </a:pPr>
            <a:r>
              <a:rPr dirty="0" sz="1400" spc="-10">
                <a:latin typeface="Arial MT"/>
                <a:cs typeface="Arial MT"/>
              </a:rPr>
              <a:t>Transaction</a:t>
            </a:r>
            <a:endParaRPr sz="1400">
              <a:latin typeface="Arial MT"/>
              <a:cs typeface="Arial MT"/>
            </a:endParaRPr>
          </a:p>
          <a:p>
            <a:pPr algn="ctr" marL="63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Arial MT"/>
                <a:cs typeface="Arial MT"/>
              </a:rPr>
              <a:t>multiples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882383" y="2496311"/>
            <a:ext cx="4723130" cy="762000"/>
          </a:xfrm>
          <a:prstGeom prst="rect">
            <a:avLst/>
          </a:prstGeom>
          <a:solidFill>
            <a:srgbClr val="7E7E7E"/>
          </a:solidFill>
        </p:spPr>
        <p:txBody>
          <a:bodyPr wrap="square" lIns="0" tIns="23812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87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Purchasing</a:t>
            </a:r>
            <a:r>
              <a:rPr dirty="0" sz="18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882383" y="3345179"/>
            <a:ext cx="2308860" cy="1610995"/>
          </a:xfrm>
          <a:prstGeom prst="rect">
            <a:avLst/>
          </a:prstGeom>
          <a:solidFill>
            <a:srgbClr val="BEBEB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400">
              <a:latin typeface="Times New Roman"/>
              <a:cs typeface="Times New Roman"/>
            </a:endParaRPr>
          </a:p>
          <a:p>
            <a:pPr marL="102235">
              <a:lnSpc>
                <a:spcPct val="100000"/>
              </a:lnSpc>
              <a:spcBef>
                <a:spcPts val="5"/>
              </a:spcBef>
            </a:pPr>
            <a:r>
              <a:rPr dirty="0" sz="1400" b="1">
                <a:latin typeface="Arial"/>
                <a:cs typeface="Arial"/>
              </a:rPr>
              <a:t>Current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market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valuation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296400" y="3345179"/>
            <a:ext cx="2308860" cy="1610995"/>
          </a:xfrm>
          <a:prstGeom prst="rect">
            <a:avLst/>
          </a:prstGeom>
          <a:solidFill>
            <a:srgbClr val="BEBEBE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 marL="1270">
              <a:lnSpc>
                <a:spcPct val="100000"/>
              </a:lnSpc>
              <a:spcBef>
                <a:spcPts val="5"/>
              </a:spcBef>
            </a:pPr>
            <a:r>
              <a:rPr dirty="0" sz="1400" spc="-10" b="1">
                <a:latin typeface="Arial"/>
                <a:cs typeface="Arial"/>
              </a:rPr>
              <a:t>Premium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586740" y="1562100"/>
            <a:ext cx="4783455" cy="0"/>
          </a:xfrm>
          <a:custGeom>
            <a:avLst/>
            <a:gdLst/>
            <a:ahLst/>
            <a:cxnLst/>
            <a:rect l="l" t="t" r="r" b="b"/>
            <a:pathLst>
              <a:path w="4783455" h="0">
                <a:moveTo>
                  <a:pt x="0" y="0"/>
                </a:moveTo>
                <a:lnTo>
                  <a:pt x="478332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6882383" y="1562100"/>
            <a:ext cx="4723130" cy="0"/>
          </a:xfrm>
          <a:custGeom>
            <a:avLst/>
            <a:gdLst/>
            <a:ahLst/>
            <a:cxnLst/>
            <a:rect l="l" t="t" r="r" b="b"/>
            <a:pathLst>
              <a:path w="4723130" h="0">
                <a:moveTo>
                  <a:pt x="0" y="0"/>
                </a:moveTo>
                <a:lnTo>
                  <a:pt x="472262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243840"/>
                <a:gridCol w="1196340"/>
                <a:gridCol w="243839"/>
                <a:gridCol w="1443990"/>
                <a:gridCol w="1200785"/>
                <a:gridCol w="1443990"/>
                <a:gridCol w="243840"/>
                <a:gridCol w="1200150"/>
                <a:gridCol w="243840"/>
                <a:gridCol w="1200150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34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0027" y="4766805"/>
            <a:ext cx="1514855" cy="20471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95870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We</a:t>
            </a:r>
            <a:r>
              <a:rPr dirty="0" spc="-35"/>
              <a:t> </a:t>
            </a:r>
            <a:r>
              <a:rPr dirty="0"/>
              <a:t>identified</a:t>
            </a:r>
            <a:r>
              <a:rPr dirty="0" spc="-30"/>
              <a:t> </a:t>
            </a:r>
            <a:r>
              <a:rPr dirty="0"/>
              <a:t>traditional</a:t>
            </a:r>
            <a:r>
              <a:rPr dirty="0" spc="-35"/>
              <a:t> </a:t>
            </a:r>
            <a:r>
              <a:rPr dirty="0"/>
              <a:t>automakers,</a:t>
            </a:r>
            <a:r>
              <a:rPr dirty="0" spc="-70"/>
              <a:t> </a:t>
            </a:r>
            <a:r>
              <a:rPr dirty="0"/>
              <a:t>pure</a:t>
            </a:r>
            <a:r>
              <a:rPr dirty="0" spc="-45"/>
              <a:t> </a:t>
            </a:r>
            <a:r>
              <a:rPr dirty="0"/>
              <a:t>EV</a:t>
            </a:r>
            <a:r>
              <a:rPr dirty="0" spc="-25"/>
              <a:t> </a:t>
            </a:r>
            <a:r>
              <a:rPr dirty="0"/>
              <a:t>producers,</a:t>
            </a:r>
            <a:r>
              <a:rPr dirty="0" spc="-60"/>
              <a:t> </a:t>
            </a:r>
            <a:r>
              <a:rPr dirty="0"/>
              <a:t>renewable</a:t>
            </a:r>
            <a:r>
              <a:rPr dirty="0" spc="-55"/>
              <a:t> </a:t>
            </a:r>
            <a:r>
              <a:rPr dirty="0"/>
              <a:t>energy</a:t>
            </a:r>
            <a:r>
              <a:rPr dirty="0" spc="-40"/>
              <a:t> </a:t>
            </a:r>
            <a:r>
              <a:rPr dirty="0"/>
              <a:t>firms</a:t>
            </a:r>
            <a:r>
              <a:rPr dirty="0" spc="-40"/>
              <a:t> </a:t>
            </a:r>
            <a:r>
              <a:rPr dirty="0"/>
              <a:t>and</a:t>
            </a:r>
            <a:r>
              <a:rPr dirty="0" spc="-135"/>
              <a:t> </a:t>
            </a:r>
            <a:r>
              <a:rPr dirty="0" spc="-25"/>
              <a:t>AV</a:t>
            </a:r>
          </a:p>
          <a:p>
            <a:pPr marL="12700">
              <a:lnSpc>
                <a:spcPts val="2280"/>
              </a:lnSpc>
            </a:pPr>
            <a:r>
              <a:rPr dirty="0"/>
              <a:t>tech</a:t>
            </a:r>
            <a:r>
              <a:rPr dirty="0" spc="-50"/>
              <a:t> </a:t>
            </a:r>
            <a:r>
              <a:rPr dirty="0"/>
              <a:t>companies</a:t>
            </a:r>
            <a:r>
              <a:rPr dirty="0" spc="-45"/>
              <a:t> </a:t>
            </a:r>
            <a:r>
              <a:rPr dirty="0"/>
              <a:t>as</a:t>
            </a:r>
            <a:r>
              <a:rPr dirty="0" spc="-40"/>
              <a:t> </a:t>
            </a:r>
            <a:r>
              <a:rPr dirty="0"/>
              <a:t>potential</a:t>
            </a:r>
            <a:r>
              <a:rPr dirty="0" spc="-40"/>
              <a:t> </a:t>
            </a:r>
            <a:r>
              <a:rPr dirty="0"/>
              <a:t>peer</a:t>
            </a:r>
            <a:r>
              <a:rPr dirty="0" spc="-30"/>
              <a:t> </a:t>
            </a:r>
            <a:r>
              <a:rPr dirty="0"/>
              <a:t>groups</a:t>
            </a:r>
            <a:r>
              <a:rPr dirty="0" spc="-50"/>
              <a:t> </a:t>
            </a:r>
            <a:r>
              <a:rPr dirty="0"/>
              <a:t>for</a:t>
            </a:r>
            <a:r>
              <a:rPr dirty="0" spc="-90"/>
              <a:t> </a:t>
            </a:r>
            <a:r>
              <a:rPr dirty="0" spc="-30"/>
              <a:t>Tesla </a:t>
            </a:r>
            <a:r>
              <a:rPr dirty="0"/>
              <a:t>for</a:t>
            </a:r>
            <a:r>
              <a:rPr dirty="0" spc="-40"/>
              <a:t> </a:t>
            </a:r>
            <a:r>
              <a:rPr dirty="0"/>
              <a:t>comparable</a:t>
            </a:r>
            <a:r>
              <a:rPr dirty="0" spc="-65"/>
              <a:t> </a:t>
            </a:r>
            <a:r>
              <a:rPr dirty="0" spc="-10"/>
              <a:t>analysis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574649" y="6112255"/>
            <a:ext cx="1076007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14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Thomson</a:t>
            </a:r>
            <a:r>
              <a:rPr dirty="0" sz="10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Reuters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Eikon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General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Motors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(2019b),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NVIDIA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Stockreports+</a:t>
            </a:r>
            <a:r>
              <a:rPr dirty="0" sz="10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Brinkman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(2019,</a:t>
            </a:r>
            <a:r>
              <a:rPr dirty="0" sz="1000" spc="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Thomson</a:t>
            </a:r>
            <a:r>
              <a:rPr dirty="0" sz="1000" spc="-30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Reuters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Jonas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Thomson</a:t>
            </a:r>
            <a:r>
              <a:rPr dirty="0" sz="1000" spc="-30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Reuters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Houchois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(2019,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ts val="1140"/>
              </a:lnSpc>
            </a:pP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Thomson</a:t>
            </a:r>
            <a:r>
              <a:rPr dirty="0" sz="1000" spc="-45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Reuters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80023" y="3224676"/>
            <a:ext cx="607646" cy="791210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714755" y="2110739"/>
            <a:ext cx="3310254" cy="1264920"/>
            <a:chOff x="714755" y="2110739"/>
            <a:chExt cx="3310254" cy="126492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4755" y="2110739"/>
              <a:ext cx="1269492" cy="4770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8195" y="2545079"/>
              <a:ext cx="1476755" cy="8305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0983" y="2708147"/>
              <a:ext cx="723900" cy="5881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4432" y="2168651"/>
              <a:ext cx="579119" cy="580644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91940" y="2113766"/>
            <a:ext cx="859536" cy="858054"/>
          </a:xfrm>
          <a:prstGeom prst="rect">
            <a:avLst/>
          </a:prstGeom>
        </p:spPr>
      </p:pic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583691" y="1271016"/>
          <a:ext cx="5104130" cy="2101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1580"/>
              </a:tblGrid>
              <a:tr h="252729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Traditional</a:t>
                      </a:r>
                      <a:r>
                        <a:rPr dirty="0" sz="1400" spc="-6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automotive</a:t>
                      </a:r>
                      <a:r>
                        <a:rPr dirty="0" sz="14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manufacturing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lnL w="6350">
                      <a:solidFill>
                        <a:srgbClr val="072C61"/>
                      </a:solidFill>
                      <a:prstDash val="solid"/>
                    </a:lnL>
                    <a:lnR w="6350">
                      <a:solidFill>
                        <a:srgbClr val="072C61"/>
                      </a:solidFill>
                      <a:prstDash val="solid"/>
                    </a:lnR>
                    <a:lnT w="6350">
                      <a:solidFill>
                        <a:srgbClr val="072C61"/>
                      </a:solidFill>
                      <a:prstDash val="solid"/>
                    </a:lnT>
                    <a:lnB w="6350">
                      <a:solidFill>
                        <a:srgbClr val="072C61"/>
                      </a:solidFill>
                      <a:prstDash val="solid"/>
                    </a:lnB>
                    <a:solidFill>
                      <a:srgbClr val="072C61"/>
                    </a:solidFill>
                  </a:tcPr>
                </a:tc>
              </a:tr>
              <a:tr h="445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Logic:</a:t>
                      </a:r>
                      <a:r>
                        <a:rPr dirty="0" sz="14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Tesla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competes</a:t>
                      </a:r>
                      <a:r>
                        <a:rPr dirty="0" sz="14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automotive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sales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traditional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OEMs,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from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which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following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have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biggest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EV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presence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6350">
                      <a:solidFill>
                        <a:srgbClr val="072C61"/>
                      </a:solidFill>
                      <a:prstDash val="solid"/>
                    </a:lnL>
                    <a:lnR w="6350">
                      <a:solidFill>
                        <a:srgbClr val="072C61"/>
                      </a:solidFill>
                      <a:prstDash val="solid"/>
                    </a:lnR>
                    <a:lnT w="6350">
                      <a:solidFill>
                        <a:srgbClr val="072C61"/>
                      </a:solidFill>
                      <a:prstDash val="solid"/>
                    </a:lnT>
                    <a:lnB w="12700">
                      <a:solidFill>
                        <a:srgbClr val="072C61"/>
                      </a:solidFill>
                      <a:prstDash val="solid"/>
                    </a:lnB>
                  </a:tcPr>
                </a:tc>
              </a:tr>
              <a:tr h="14027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72C61"/>
                      </a:solidFill>
                      <a:prstDash val="solid"/>
                    </a:lnL>
                    <a:lnR w="6350">
                      <a:solidFill>
                        <a:srgbClr val="072C61"/>
                      </a:solidFill>
                      <a:prstDash val="solid"/>
                    </a:lnR>
                    <a:lnT w="12700">
                      <a:solidFill>
                        <a:srgbClr val="072C61"/>
                      </a:solidFill>
                      <a:prstDash val="solid"/>
                    </a:lnT>
                    <a:lnB w="6350">
                      <a:solidFill>
                        <a:srgbClr val="072C6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8" name="object 18" descr=""/>
          <p:cNvGrpSpPr/>
          <p:nvPr/>
        </p:nvGrpSpPr>
        <p:grpSpPr>
          <a:xfrm>
            <a:off x="6908596" y="1985772"/>
            <a:ext cx="4552315" cy="1369060"/>
            <a:chOff x="6908596" y="1985772"/>
            <a:chExt cx="4552315" cy="1369060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90076" y="2764571"/>
              <a:ext cx="969263" cy="5150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48016" y="2072640"/>
              <a:ext cx="915924" cy="5654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8596" y="2118433"/>
              <a:ext cx="752307" cy="7283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59624" y="2633472"/>
              <a:ext cx="1312164" cy="7208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39912" y="1985772"/>
              <a:ext cx="1665731" cy="935736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0013442" y="2097786"/>
              <a:ext cx="1437640" cy="855344"/>
            </a:xfrm>
            <a:custGeom>
              <a:avLst/>
              <a:gdLst/>
              <a:ahLst/>
              <a:cxnLst/>
              <a:rect l="l" t="t" r="r" b="b"/>
              <a:pathLst>
                <a:path w="1437640" h="855344">
                  <a:moveTo>
                    <a:pt x="0" y="427481"/>
                  </a:moveTo>
                  <a:lnTo>
                    <a:pt x="9404" y="358141"/>
                  </a:lnTo>
                  <a:lnTo>
                    <a:pt x="36630" y="292364"/>
                  </a:lnTo>
                  <a:lnTo>
                    <a:pt x="80200" y="231028"/>
                  </a:lnTo>
                  <a:lnTo>
                    <a:pt x="107652" y="202302"/>
                  </a:lnTo>
                  <a:lnTo>
                    <a:pt x="138635" y="175016"/>
                  </a:lnTo>
                  <a:lnTo>
                    <a:pt x="172964" y="149280"/>
                  </a:lnTo>
                  <a:lnTo>
                    <a:pt x="210454" y="125206"/>
                  </a:lnTo>
                  <a:lnTo>
                    <a:pt x="250921" y="102902"/>
                  </a:lnTo>
                  <a:lnTo>
                    <a:pt x="294180" y="82478"/>
                  </a:lnTo>
                  <a:lnTo>
                    <a:pt x="340046" y="64046"/>
                  </a:lnTo>
                  <a:lnTo>
                    <a:pt x="388333" y="47714"/>
                  </a:lnTo>
                  <a:lnTo>
                    <a:pt x="438858" y="33593"/>
                  </a:lnTo>
                  <a:lnTo>
                    <a:pt x="491435" y="21793"/>
                  </a:lnTo>
                  <a:lnTo>
                    <a:pt x="545879" y="12423"/>
                  </a:lnTo>
                  <a:lnTo>
                    <a:pt x="602005" y="5594"/>
                  </a:lnTo>
                  <a:lnTo>
                    <a:pt x="659629" y="1417"/>
                  </a:lnTo>
                  <a:lnTo>
                    <a:pt x="718565" y="0"/>
                  </a:lnTo>
                  <a:lnTo>
                    <a:pt x="777502" y="1417"/>
                  </a:lnTo>
                  <a:lnTo>
                    <a:pt x="835126" y="5594"/>
                  </a:lnTo>
                  <a:lnTo>
                    <a:pt x="891252" y="12423"/>
                  </a:lnTo>
                  <a:lnTo>
                    <a:pt x="945696" y="21793"/>
                  </a:lnTo>
                  <a:lnTo>
                    <a:pt x="998273" y="33593"/>
                  </a:lnTo>
                  <a:lnTo>
                    <a:pt x="1048798" y="47714"/>
                  </a:lnTo>
                  <a:lnTo>
                    <a:pt x="1097085" y="64046"/>
                  </a:lnTo>
                  <a:lnTo>
                    <a:pt x="1142951" y="82478"/>
                  </a:lnTo>
                  <a:lnTo>
                    <a:pt x="1186210" y="102902"/>
                  </a:lnTo>
                  <a:lnTo>
                    <a:pt x="1226677" y="125206"/>
                  </a:lnTo>
                  <a:lnTo>
                    <a:pt x="1264167" y="149280"/>
                  </a:lnTo>
                  <a:lnTo>
                    <a:pt x="1298496" y="175016"/>
                  </a:lnTo>
                  <a:lnTo>
                    <a:pt x="1329479" y="202302"/>
                  </a:lnTo>
                  <a:lnTo>
                    <a:pt x="1356931" y="231028"/>
                  </a:lnTo>
                  <a:lnTo>
                    <a:pt x="1380666" y="261086"/>
                  </a:lnTo>
                  <a:lnTo>
                    <a:pt x="1416249" y="324752"/>
                  </a:lnTo>
                  <a:lnTo>
                    <a:pt x="1434750" y="392421"/>
                  </a:lnTo>
                  <a:lnTo>
                    <a:pt x="1437131" y="427481"/>
                  </a:lnTo>
                  <a:lnTo>
                    <a:pt x="1434750" y="462542"/>
                  </a:lnTo>
                  <a:lnTo>
                    <a:pt x="1416249" y="530211"/>
                  </a:lnTo>
                  <a:lnTo>
                    <a:pt x="1380666" y="593877"/>
                  </a:lnTo>
                  <a:lnTo>
                    <a:pt x="1356931" y="623935"/>
                  </a:lnTo>
                  <a:lnTo>
                    <a:pt x="1329479" y="652661"/>
                  </a:lnTo>
                  <a:lnTo>
                    <a:pt x="1298496" y="679947"/>
                  </a:lnTo>
                  <a:lnTo>
                    <a:pt x="1264167" y="705683"/>
                  </a:lnTo>
                  <a:lnTo>
                    <a:pt x="1226677" y="729757"/>
                  </a:lnTo>
                  <a:lnTo>
                    <a:pt x="1186210" y="752061"/>
                  </a:lnTo>
                  <a:lnTo>
                    <a:pt x="1142951" y="772485"/>
                  </a:lnTo>
                  <a:lnTo>
                    <a:pt x="1097085" y="790917"/>
                  </a:lnTo>
                  <a:lnTo>
                    <a:pt x="1048798" y="807249"/>
                  </a:lnTo>
                  <a:lnTo>
                    <a:pt x="998273" y="821370"/>
                  </a:lnTo>
                  <a:lnTo>
                    <a:pt x="945696" y="833170"/>
                  </a:lnTo>
                  <a:lnTo>
                    <a:pt x="891252" y="842540"/>
                  </a:lnTo>
                  <a:lnTo>
                    <a:pt x="835126" y="849369"/>
                  </a:lnTo>
                  <a:lnTo>
                    <a:pt x="777502" y="853546"/>
                  </a:lnTo>
                  <a:lnTo>
                    <a:pt x="718565" y="854963"/>
                  </a:lnTo>
                  <a:lnTo>
                    <a:pt x="659629" y="853546"/>
                  </a:lnTo>
                  <a:lnTo>
                    <a:pt x="602005" y="849369"/>
                  </a:lnTo>
                  <a:lnTo>
                    <a:pt x="545879" y="842540"/>
                  </a:lnTo>
                  <a:lnTo>
                    <a:pt x="491435" y="833170"/>
                  </a:lnTo>
                  <a:lnTo>
                    <a:pt x="438858" y="821370"/>
                  </a:lnTo>
                  <a:lnTo>
                    <a:pt x="388333" y="807249"/>
                  </a:lnTo>
                  <a:lnTo>
                    <a:pt x="340046" y="790917"/>
                  </a:lnTo>
                  <a:lnTo>
                    <a:pt x="294180" y="772485"/>
                  </a:lnTo>
                  <a:lnTo>
                    <a:pt x="250921" y="752061"/>
                  </a:lnTo>
                  <a:lnTo>
                    <a:pt x="210454" y="729757"/>
                  </a:lnTo>
                  <a:lnTo>
                    <a:pt x="172964" y="705683"/>
                  </a:lnTo>
                  <a:lnTo>
                    <a:pt x="138635" y="679947"/>
                  </a:lnTo>
                  <a:lnTo>
                    <a:pt x="107652" y="652661"/>
                  </a:lnTo>
                  <a:lnTo>
                    <a:pt x="80200" y="623935"/>
                  </a:lnTo>
                  <a:lnTo>
                    <a:pt x="56465" y="593877"/>
                  </a:lnTo>
                  <a:lnTo>
                    <a:pt x="20882" y="530211"/>
                  </a:lnTo>
                  <a:lnTo>
                    <a:pt x="2381" y="462542"/>
                  </a:lnTo>
                  <a:lnTo>
                    <a:pt x="0" y="427481"/>
                  </a:lnTo>
                  <a:close/>
                </a:path>
              </a:pathLst>
            </a:custGeom>
            <a:ln w="19812">
              <a:solidFill>
                <a:srgbClr val="0D57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 descr=""/>
          <p:cNvGrpSpPr/>
          <p:nvPr/>
        </p:nvGrpSpPr>
        <p:grpSpPr>
          <a:xfrm>
            <a:off x="2993135" y="4012691"/>
            <a:ext cx="1823085" cy="1158240"/>
            <a:chOff x="2993135" y="4012691"/>
            <a:chExt cx="1823085" cy="1158240"/>
          </a:xfrm>
        </p:grpSpPr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48911" y="4604003"/>
              <a:ext cx="566927" cy="56692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93135" y="4012691"/>
              <a:ext cx="1307591" cy="577595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89562" y="4549140"/>
            <a:ext cx="1278798" cy="39491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98091" y="4012691"/>
            <a:ext cx="964691" cy="396240"/>
          </a:xfrm>
          <a:prstGeom prst="rect">
            <a:avLst/>
          </a:prstGeom>
        </p:spPr>
      </p:pic>
      <p:graphicFrame>
        <p:nvGraphicFramePr>
          <p:cNvPr id="30" name="object 30" descr=""/>
          <p:cNvGraphicFramePr>
            <a:graphicFrameLocks noGrp="1"/>
          </p:cNvGraphicFramePr>
          <p:nvPr/>
        </p:nvGraphicFramePr>
        <p:xfrm>
          <a:off x="583691" y="3829811"/>
          <a:ext cx="5104130" cy="20720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1580"/>
              </a:tblGrid>
              <a:tr h="1337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98EF1"/>
                      </a:solidFill>
                      <a:prstDash val="solid"/>
                    </a:lnL>
                    <a:lnR w="6350">
                      <a:solidFill>
                        <a:srgbClr val="498EF1"/>
                      </a:solidFill>
                      <a:prstDash val="solid"/>
                    </a:lnR>
                    <a:lnT w="6350">
                      <a:solidFill>
                        <a:srgbClr val="498EF1"/>
                      </a:solidFill>
                      <a:prstDash val="solid"/>
                    </a:lnT>
                    <a:lnB w="6350">
                      <a:solidFill>
                        <a:srgbClr val="498EF1"/>
                      </a:solidFill>
                      <a:prstDash val="solid"/>
                    </a:lnB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Renewable</a:t>
                      </a:r>
                      <a:r>
                        <a:rPr dirty="0" sz="1400" spc="-6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energies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05">
                    <a:lnL w="6350">
                      <a:solidFill>
                        <a:srgbClr val="498EF1"/>
                      </a:solidFill>
                      <a:prstDash val="solid"/>
                    </a:lnL>
                    <a:lnR w="6350">
                      <a:solidFill>
                        <a:srgbClr val="498EF1"/>
                      </a:solidFill>
                      <a:prstDash val="solid"/>
                    </a:lnR>
                    <a:lnT w="6350">
                      <a:solidFill>
                        <a:srgbClr val="498EF1"/>
                      </a:solidFill>
                      <a:prstDash val="solid"/>
                    </a:lnT>
                    <a:lnB w="6350">
                      <a:solidFill>
                        <a:srgbClr val="498EF1"/>
                      </a:solidFill>
                      <a:prstDash val="solid"/>
                    </a:lnB>
                    <a:solidFill>
                      <a:srgbClr val="498EF1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396240" marR="177800" indent="-21336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Logic:</a:t>
                      </a:r>
                      <a:r>
                        <a:rPr dirty="0" sz="14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Following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acquisition</a:t>
                      </a:r>
                      <a:r>
                        <a:rPr dirty="0" sz="14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Tesla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Solarcity,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is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active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4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production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solar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energy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solar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cells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L w="6350">
                      <a:solidFill>
                        <a:srgbClr val="498EF1"/>
                      </a:solidFill>
                      <a:prstDash val="solid"/>
                    </a:lnL>
                    <a:lnR w="6350">
                      <a:solidFill>
                        <a:srgbClr val="498EF1"/>
                      </a:solidFill>
                      <a:prstDash val="solid"/>
                    </a:lnR>
                    <a:lnT w="6350">
                      <a:solidFill>
                        <a:srgbClr val="498EF1"/>
                      </a:solidFill>
                      <a:prstDash val="solid"/>
                    </a:lnT>
                    <a:lnB w="6350">
                      <a:solidFill>
                        <a:srgbClr val="498EF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31" name="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182387" y="4078330"/>
            <a:ext cx="848804" cy="23299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675876" y="3872484"/>
            <a:ext cx="929542" cy="713232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350252" y="4607052"/>
            <a:ext cx="1199388" cy="43129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698992" y="4722876"/>
            <a:ext cx="1469135" cy="188976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431833" y="4715367"/>
            <a:ext cx="812185" cy="354867"/>
          </a:xfrm>
          <a:prstGeom prst="rect">
            <a:avLst/>
          </a:prstGeom>
        </p:spPr>
      </p:pic>
      <p:graphicFrame>
        <p:nvGraphicFramePr>
          <p:cNvPr id="36" name="object 36" descr=""/>
          <p:cNvGraphicFramePr>
            <a:graphicFrameLocks noGrp="1"/>
          </p:cNvGraphicFramePr>
          <p:nvPr/>
        </p:nvGraphicFramePr>
        <p:xfrm>
          <a:off x="6580631" y="3829811"/>
          <a:ext cx="5104130" cy="2071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1580"/>
              </a:tblGrid>
              <a:tr h="1339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249554">
                <a:tc>
                  <a:txBody>
                    <a:bodyPr/>
                    <a:lstStyle/>
                    <a:p>
                      <a:pPr marL="45593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Tech-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companies</a:t>
                      </a:r>
                      <a:r>
                        <a:rPr dirty="0" sz="1400" spc="-7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involved</a:t>
                      </a:r>
                      <a:r>
                        <a:rPr dirty="0" sz="1400" spc="-6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400" spc="-4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autonomous</a:t>
                      </a:r>
                      <a:r>
                        <a:rPr dirty="0" sz="1400" spc="-6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driving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270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2134235" marR="12700" indent="-21145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Logic:</a:t>
                      </a:r>
                      <a:r>
                        <a:rPr dirty="0" sz="14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Tesla’s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“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Autopilot”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could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major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revenue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driver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in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future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37" name="object 37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209334" y="2552700"/>
            <a:ext cx="606433" cy="213360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905721" y="2592323"/>
            <a:ext cx="406952" cy="164591"/>
          </a:xfrm>
          <a:prstGeom prst="rect">
            <a:avLst/>
          </a:prstGeom>
        </p:spPr>
      </p:pic>
      <p:graphicFrame>
        <p:nvGraphicFramePr>
          <p:cNvPr id="39" name="object 39" descr=""/>
          <p:cNvGraphicFramePr>
            <a:graphicFrameLocks noGrp="1"/>
          </p:cNvGraphicFramePr>
          <p:nvPr/>
        </p:nvGraphicFramePr>
        <p:xfrm>
          <a:off x="6580631" y="1272539"/>
          <a:ext cx="5104130" cy="2099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1580"/>
              </a:tblGrid>
              <a:tr h="251460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Prospective</a:t>
                      </a:r>
                      <a:r>
                        <a:rPr dirty="0" sz="1400" spc="-6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pure</a:t>
                      </a:r>
                      <a:r>
                        <a:rPr dirty="0" sz="14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EV</a:t>
                      </a:r>
                      <a:r>
                        <a:rPr dirty="0" sz="14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manufacturing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lnL w="6350">
                      <a:solidFill>
                        <a:srgbClr val="0D57C4"/>
                      </a:solidFill>
                      <a:prstDash val="solid"/>
                    </a:lnL>
                    <a:lnR w="6350">
                      <a:solidFill>
                        <a:srgbClr val="0D57C4"/>
                      </a:solidFill>
                      <a:prstDash val="solid"/>
                    </a:lnR>
                    <a:lnT w="6350">
                      <a:solidFill>
                        <a:srgbClr val="0D57C4"/>
                      </a:solidFill>
                      <a:prstDash val="solid"/>
                    </a:lnT>
                    <a:lnB w="6350">
                      <a:solidFill>
                        <a:srgbClr val="0D57C4"/>
                      </a:solidFill>
                      <a:prstDash val="solid"/>
                    </a:lnB>
                    <a:solidFill>
                      <a:srgbClr val="0D57C4"/>
                    </a:solidFill>
                  </a:tcPr>
                </a:tc>
              </a:tr>
              <a:tr h="445770"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Logic:</a:t>
                      </a:r>
                      <a:r>
                        <a:rPr dirty="0" sz="14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Similar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business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model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 2025,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but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different</a:t>
                      </a:r>
                      <a:r>
                        <a:rPr dirty="0" sz="14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revenue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growth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6350">
                      <a:solidFill>
                        <a:srgbClr val="0D57C4"/>
                      </a:solidFill>
                      <a:prstDash val="solid"/>
                    </a:lnL>
                    <a:lnR w="6350">
                      <a:solidFill>
                        <a:srgbClr val="0D57C4"/>
                      </a:solidFill>
                      <a:prstDash val="solid"/>
                    </a:lnR>
                    <a:lnT w="6350">
                      <a:solidFill>
                        <a:srgbClr val="0D57C4"/>
                      </a:solidFill>
                      <a:prstDash val="solid"/>
                    </a:lnT>
                    <a:lnB w="12700">
                      <a:solidFill>
                        <a:srgbClr val="0D57C4"/>
                      </a:solidFill>
                      <a:prstDash val="solid"/>
                    </a:lnB>
                  </a:tcPr>
                </a:tc>
              </a:tr>
              <a:tr h="14027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726179" marR="460375" indent="85090">
                        <a:lnSpc>
                          <a:spcPct val="100000"/>
                        </a:lnSpc>
                      </a:pPr>
                      <a:r>
                        <a:rPr dirty="0" sz="1050">
                          <a:latin typeface="Arial MT"/>
                          <a:cs typeface="Arial MT"/>
                        </a:rPr>
                        <a:t>No</a:t>
                      </a:r>
                      <a:r>
                        <a:rPr dirty="0" sz="105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latin typeface="Arial MT"/>
                          <a:cs typeface="Arial MT"/>
                        </a:rPr>
                        <a:t>publicly </a:t>
                      </a:r>
                      <a:r>
                        <a:rPr dirty="0" sz="1050">
                          <a:latin typeface="Arial MT"/>
                          <a:cs typeface="Arial MT"/>
                        </a:rPr>
                        <a:t>available</a:t>
                      </a:r>
                      <a:r>
                        <a:rPr dirty="0" sz="105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latin typeface="Arial MT"/>
                          <a:cs typeface="Arial MT"/>
                        </a:rPr>
                        <a:t>data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17145">
                    <a:lnL w="6350">
                      <a:solidFill>
                        <a:srgbClr val="0D57C4"/>
                      </a:solidFill>
                      <a:prstDash val="solid"/>
                    </a:lnL>
                    <a:lnR w="6350">
                      <a:solidFill>
                        <a:srgbClr val="0D57C4"/>
                      </a:solidFill>
                      <a:prstDash val="solid"/>
                    </a:lnR>
                    <a:lnT w="12700">
                      <a:solidFill>
                        <a:srgbClr val="0D57C4"/>
                      </a:solidFill>
                      <a:prstDash val="solid"/>
                    </a:lnT>
                    <a:lnB w="6350">
                      <a:solidFill>
                        <a:srgbClr val="0D57C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0" name="object 40" descr=""/>
          <p:cNvSpPr txBox="1"/>
          <p:nvPr/>
        </p:nvSpPr>
        <p:spPr>
          <a:xfrm>
            <a:off x="574649" y="216154"/>
            <a:ext cx="25774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POTENTIAL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PEER</a:t>
            </a:r>
            <a:r>
              <a:rPr dirty="0" sz="1600" spc="-5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GROUP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243840"/>
                <a:gridCol w="1196340"/>
                <a:gridCol w="243839"/>
                <a:gridCol w="1443990"/>
                <a:gridCol w="1200785"/>
                <a:gridCol w="1443990"/>
                <a:gridCol w="243840"/>
                <a:gridCol w="1200150"/>
                <a:gridCol w="243840"/>
                <a:gridCol w="1200150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35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583565" y="1721866"/>
            <a:ext cx="11021695" cy="2522855"/>
            <a:chOff x="583565" y="1721866"/>
            <a:chExt cx="11021695" cy="2522855"/>
          </a:xfrm>
        </p:grpSpPr>
        <p:sp>
          <p:nvSpPr>
            <p:cNvPr id="8" name="object 8" descr=""/>
            <p:cNvSpPr/>
            <p:nvPr/>
          </p:nvSpPr>
          <p:spPr>
            <a:xfrm>
              <a:off x="586740" y="3406139"/>
              <a:ext cx="11018520" cy="838200"/>
            </a:xfrm>
            <a:custGeom>
              <a:avLst/>
              <a:gdLst/>
              <a:ahLst/>
              <a:cxnLst/>
              <a:rect l="l" t="t" r="r" b="b"/>
              <a:pathLst>
                <a:path w="11018520" h="838200">
                  <a:moveTo>
                    <a:pt x="1101852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11018520" y="838200"/>
                  </a:lnTo>
                  <a:lnTo>
                    <a:pt x="11018520" y="0"/>
                  </a:lnTo>
                  <a:close/>
                </a:path>
              </a:pathLst>
            </a:custGeom>
            <a:solidFill>
              <a:srgbClr val="00AF50">
                <a:alpha val="980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585704" y="1728216"/>
              <a:ext cx="144780" cy="640080"/>
            </a:xfrm>
            <a:custGeom>
              <a:avLst/>
              <a:gdLst/>
              <a:ahLst/>
              <a:cxnLst/>
              <a:rect l="l" t="t" r="r" b="b"/>
              <a:pathLst>
                <a:path w="144779" h="640080">
                  <a:moveTo>
                    <a:pt x="0" y="640079"/>
                  </a:moveTo>
                  <a:lnTo>
                    <a:pt x="144779" y="640079"/>
                  </a:lnTo>
                  <a:lnTo>
                    <a:pt x="144779" y="495300"/>
                  </a:lnTo>
                  <a:lnTo>
                    <a:pt x="0" y="495300"/>
                  </a:lnTo>
                  <a:lnTo>
                    <a:pt x="0" y="640079"/>
                  </a:lnTo>
                  <a:close/>
                </a:path>
                <a:path w="144779" h="640080">
                  <a:moveTo>
                    <a:pt x="0" y="473963"/>
                  </a:moveTo>
                  <a:lnTo>
                    <a:pt x="144779" y="473963"/>
                  </a:lnTo>
                  <a:lnTo>
                    <a:pt x="144779" y="330707"/>
                  </a:lnTo>
                  <a:lnTo>
                    <a:pt x="0" y="330707"/>
                  </a:lnTo>
                  <a:lnTo>
                    <a:pt x="0" y="473963"/>
                  </a:lnTo>
                  <a:close/>
                </a:path>
                <a:path w="144779" h="640080">
                  <a:moveTo>
                    <a:pt x="0" y="309371"/>
                  </a:moveTo>
                  <a:lnTo>
                    <a:pt x="144779" y="309371"/>
                  </a:lnTo>
                  <a:lnTo>
                    <a:pt x="144779" y="164591"/>
                  </a:lnTo>
                  <a:lnTo>
                    <a:pt x="0" y="164591"/>
                  </a:lnTo>
                  <a:lnTo>
                    <a:pt x="0" y="309371"/>
                  </a:lnTo>
                  <a:close/>
                </a:path>
                <a:path w="144779" h="640080">
                  <a:moveTo>
                    <a:pt x="0" y="143255"/>
                  </a:moveTo>
                  <a:lnTo>
                    <a:pt x="144779" y="143255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ln w="12192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86740" y="2570988"/>
              <a:ext cx="1310640" cy="753110"/>
            </a:xfrm>
            <a:custGeom>
              <a:avLst/>
              <a:gdLst/>
              <a:ahLst/>
              <a:cxnLst/>
              <a:rect l="l" t="t" r="r" b="b"/>
              <a:pathLst>
                <a:path w="1310639" h="753110">
                  <a:moveTo>
                    <a:pt x="1310640" y="0"/>
                  </a:moveTo>
                  <a:lnTo>
                    <a:pt x="0" y="0"/>
                  </a:lnTo>
                  <a:lnTo>
                    <a:pt x="0" y="752855"/>
                  </a:lnTo>
                  <a:lnTo>
                    <a:pt x="1310640" y="752855"/>
                  </a:lnTo>
                  <a:lnTo>
                    <a:pt x="1310640" y="0"/>
                  </a:lnTo>
                  <a:close/>
                </a:path>
              </a:pathLst>
            </a:custGeom>
            <a:solidFill>
              <a:srgbClr val="072C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86740" y="2570988"/>
              <a:ext cx="1310640" cy="753110"/>
            </a:xfrm>
            <a:custGeom>
              <a:avLst/>
              <a:gdLst/>
              <a:ahLst/>
              <a:cxnLst/>
              <a:rect l="l" t="t" r="r" b="b"/>
              <a:pathLst>
                <a:path w="1310639" h="753110">
                  <a:moveTo>
                    <a:pt x="0" y="752855"/>
                  </a:moveTo>
                  <a:lnTo>
                    <a:pt x="1310640" y="752855"/>
                  </a:lnTo>
                  <a:lnTo>
                    <a:pt x="1310640" y="0"/>
                  </a:lnTo>
                  <a:lnTo>
                    <a:pt x="0" y="0"/>
                  </a:lnTo>
                  <a:lnTo>
                    <a:pt x="0" y="752855"/>
                  </a:lnTo>
                  <a:close/>
                </a:path>
              </a:pathLst>
            </a:custGeom>
            <a:ln w="6096">
              <a:solidFill>
                <a:srgbClr val="072C6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98156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Based</a:t>
            </a:r>
            <a:r>
              <a:rPr dirty="0" spc="-25"/>
              <a:t> </a:t>
            </a:r>
            <a:r>
              <a:rPr dirty="0"/>
              <a:t>on</a:t>
            </a:r>
            <a:r>
              <a:rPr dirty="0" spc="-25"/>
              <a:t> </a:t>
            </a:r>
            <a:r>
              <a:rPr dirty="0"/>
              <a:t>an</a:t>
            </a:r>
            <a:r>
              <a:rPr dirty="0" spc="-25"/>
              <a:t> </a:t>
            </a:r>
            <a:r>
              <a:rPr dirty="0"/>
              <a:t>analysis</a:t>
            </a:r>
            <a:r>
              <a:rPr dirty="0" spc="-20"/>
              <a:t> </a:t>
            </a:r>
            <a:r>
              <a:rPr dirty="0"/>
              <a:t>that</a:t>
            </a:r>
            <a:r>
              <a:rPr dirty="0" spc="-35"/>
              <a:t> </a:t>
            </a:r>
            <a:r>
              <a:rPr dirty="0"/>
              <a:t>assesses</a:t>
            </a:r>
            <a:r>
              <a:rPr dirty="0" spc="-55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CAGR,</a:t>
            </a:r>
            <a:r>
              <a:rPr dirty="0" spc="-35"/>
              <a:t> </a:t>
            </a:r>
            <a:r>
              <a:rPr dirty="0"/>
              <a:t>brand</a:t>
            </a:r>
            <a:r>
              <a:rPr dirty="0" spc="-35"/>
              <a:t> </a:t>
            </a:r>
            <a:r>
              <a:rPr dirty="0"/>
              <a:t>relevance,</a:t>
            </a:r>
            <a:r>
              <a:rPr dirty="0" spc="-55"/>
              <a:t> </a:t>
            </a:r>
            <a:r>
              <a:rPr dirty="0"/>
              <a:t>as</a:t>
            </a:r>
            <a:r>
              <a:rPr dirty="0" spc="-25"/>
              <a:t> </a:t>
            </a:r>
            <a:r>
              <a:rPr dirty="0"/>
              <a:t>well</a:t>
            </a:r>
            <a:r>
              <a:rPr dirty="0" spc="-10"/>
              <a:t> </a:t>
            </a:r>
            <a:r>
              <a:rPr dirty="0"/>
              <a:t>as</a:t>
            </a:r>
            <a:r>
              <a:rPr dirty="0" spc="-35"/>
              <a:t> </a:t>
            </a:r>
            <a:r>
              <a:rPr dirty="0"/>
              <a:t>revenue</a:t>
            </a:r>
            <a:r>
              <a:rPr dirty="0" spc="-40"/>
              <a:t> </a:t>
            </a:r>
            <a:r>
              <a:rPr dirty="0" spc="-25"/>
              <a:t>and</a:t>
            </a:r>
          </a:p>
          <a:p>
            <a:pPr marL="12700">
              <a:lnSpc>
                <a:spcPts val="2280"/>
              </a:lnSpc>
            </a:pPr>
            <a:r>
              <a:rPr dirty="0"/>
              <a:t>cost</a:t>
            </a:r>
            <a:r>
              <a:rPr dirty="0" spc="-45"/>
              <a:t> </a:t>
            </a:r>
            <a:r>
              <a:rPr dirty="0"/>
              <a:t>drivers,</a:t>
            </a:r>
            <a:r>
              <a:rPr dirty="0" spc="-35"/>
              <a:t> </a:t>
            </a:r>
            <a:r>
              <a:rPr dirty="0"/>
              <a:t>pure</a:t>
            </a:r>
            <a:r>
              <a:rPr dirty="0" spc="-30"/>
              <a:t> </a:t>
            </a:r>
            <a:r>
              <a:rPr dirty="0"/>
              <a:t>EV</a:t>
            </a:r>
            <a:r>
              <a:rPr dirty="0" spc="-5"/>
              <a:t> </a:t>
            </a:r>
            <a:r>
              <a:rPr dirty="0"/>
              <a:t>producers</a:t>
            </a:r>
            <a:r>
              <a:rPr dirty="0" spc="-55"/>
              <a:t> </a:t>
            </a:r>
            <a:r>
              <a:rPr dirty="0"/>
              <a:t>are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only</a:t>
            </a:r>
            <a:r>
              <a:rPr dirty="0" spc="-20"/>
              <a:t> </a:t>
            </a:r>
            <a:r>
              <a:rPr dirty="0"/>
              <a:t>peer</a:t>
            </a:r>
            <a:r>
              <a:rPr dirty="0" spc="-35"/>
              <a:t> </a:t>
            </a:r>
            <a:r>
              <a:rPr dirty="0"/>
              <a:t>group</a:t>
            </a:r>
            <a:r>
              <a:rPr dirty="0" spc="-30"/>
              <a:t> </a:t>
            </a:r>
            <a:r>
              <a:rPr dirty="0"/>
              <a:t>that</a:t>
            </a:r>
            <a:r>
              <a:rPr dirty="0" spc="-35"/>
              <a:t> </a:t>
            </a:r>
            <a:r>
              <a:rPr dirty="0"/>
              <a:t>can</a:t>
            </a:r>
            <a:r>
              <a:rPr dirty="0" spc="-30"/>
              <a:t> </a:t>
            </a:r>
            <a:r>
              <a:rPr dirty="0"/>
              <a:t>be</a:t>
            </a:r>
            <a:r>
              <a:rPr dirty="0" spc="-5"/>
              <a:t> </a:t>
            </a:r>
            <a:r>
              <a:rPr dirty="0" spc="-10"/>
              <a:t>retained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574649" y="5929985"/>
            <a:ext cx="16668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CAGR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market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size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74649" y="6112255"/>
            <a:ext cx="97409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Xerfi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(2018),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Grand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View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Research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(2018),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Businesswise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Euromonitor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(2016),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BCG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(2018a),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UCSUSA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(2017),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NVIDIA</a:t>
            </a:r>
            <a:r>
              <a:rPr dirty="0" sz="1000" spc="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Allied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Market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Research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(2017)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29911" y="2758439"/>
            <a:ext cx="252984" cy="252984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4629911" y="4535423"/>
            <a:ext cx="253365" cy="254635"/>
            <a:chOff x="4629911" y="4535423"/>
            <a:chExt cx="253365" cy="254635"/>
          </a:xfrm>
        </p:grpSpPr>
        <p:sp>
          <p:nvSpPr>
            <p:cNvPr id="17" name="object 17" descr=""/>
            <p:cNvSpPr/>
            <p:nvPr/>
          </p:nvSpPr>
          <p:spPr>
            <a:xfrm>
              <a:off x="4634483" y="4539995"/>
              <a:ext cx="243840" cy="245745"/>
            </a:xfrm>
            <a:custGeom>
              <a:avLst/>
              <a:gdLst/>
              <a:ahLst/>
              <a:cxnLst/>
              <a:rect l="l" t="t" r="r" b="b"/>
              <a:pathLst>
                <a:path w="243839" h="245745">
                  <a:moveTo>
                    <a:pt x="0" y="122681"/>
                  </a:moveTo>
                  <a:lnTo>
                    <a:pt x="9584" y="74902"/>
                  </a:lnTo>
                  <a:lnTo>
                    <a:pt x="35718" y="35909"/>
                  </a:lnTo>
                  <a:lnTo>
                    <a:pt x="74473" y="9632"/>
                  </a:lnTo>
                  <a:lnTo>
                    <a:pt x="121919" y="0"/>
                  </a:lnTo>
                  <a:lnTo>
                    <a:pt x="169366" y="9632"/>
                  </a:lnTo>
                  <a:lnTo>
                    <a:pt x="208121" y="35909"/>
                  </a:lnTo>
                  <a:lnTo>
                    <a:pt x="234255" y="74902"/>
                  </a:lnTo>
                  <a:lnTo>
                    <a:pt x="243839" y="122681"/>
                  </a:lnTo>
                  <a:lnTo>
                    <a:pt x="234255" y="170461"/>
                  </a:lnTo>
                  <a:lnTo>
                    <a:pt x="208121" y="209454"/>
                  </a:lnTo>
                  <a:lnTo>
                    <a:pt x="169366" y="235731"/>
                  </a:lnTo>
                  <a:lnTo>
                    <a:pt x="121919" y="245363"/>
                  </a:lnTo>
                  <a:lnTo>
                    <a:pt x="74473" y="235731"/>
                  </a:lnTo>
                  <a:lnTo>
                    <a:pt x="35718" y="209454"/>
                  </a:lnTo>
                  <a:lnTo>
                    <a:pt x="9584" y="170461"/>
                  </a:lnTo>
                  <a:lnTo>
                    <a:pt x="0" y="12268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1831" y="4535423"/>
              <a:ext cx="131064" cy="131826"/>
            </a:xfrm>
            <a:prstGeom prst="rect">
              <a:avLst/>
            </a:prstGeom>
          </p:spPr>
        </p:pic>
      </p:grpSp>
      <p:pic>
        <p:nvPicPr>
          <p:cNvPr id="19" name="object 1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29911" y="5391911"/>
            <a:ext cx="252984" cy="252984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9749028" y="1164336"/>
            <a:ext cx="1856739" cy="228600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245745">
              <a:lnSpc>
                <a:spcPct val="100000"/>
              </a:lnSpc>
              <a:spcBef>
                <a:spcPts val="204"/>
              </a:spcBef>
            </a:pPr>
            <a:r>
              <a:rPr dirty="0" sz="1100" i="1">
                <a:latin typeface="Arial"/>
                <a:cs typeface="Arial"/>
              </a:rPr>
              <a:t>Industry</a:t>
            </a:r>
            <a:r>
              <a:rPr dirty="0" sz="1100" spc="-50" i="1">
                <a:latin typeface="Arial"/>
                <a:cs typeface="Arial"/>
              </a:rPr>
              <a:t> </a:t>
            </a:r>
            <a:r>
              <a:rPr dirty="0" sz="1100" i="1">
                <a:latin typeface="Arial"/>
                <a:cs typeface="Arial"/>
              </a:rPr>
              <a:t>wide </a:t>
            </a:r>
            <a:r>
              <a:rPr dirty="0" sz="1100" spc="-10" i="1">
                <a:latin typeface="Arial"/>
                <a:cs typeface="Arial"/>
              </a:rPr>
              <a:t>analysis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42594" y="2763138"/>
            <a:ext cx="100012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103505">
              <a:lnSpc>
                <a:spcPct val="100000"/>
              </a:lnSpc>
              <a:spcBef>
                <a:spcPts val="105"/>
              </a:spcBef>
            </a:pP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Automotive manufacturing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586740" y="1703832"/>
            <a:ext cx="1310640" cy="753110"/>
          </a:xfrm>
          <a:custGeom>
            <a:avLst/>
            <a:gdLst/>
            <a:ahLst/>
            <a:cxnLst/>
            <a:rect l="l" t="t" r="r" b="b"/>
            <a:pathLst>
              <a:path w="1310639" h="753110">
                <a:moveTo>
                  <a:pt x="1310640" y="0"/>
                </a:moveTo>
                <a:lnTo>
                  <a:pt x="0" y="0"/>
                </a:lnTo>
                <a:lnTo>
                  <a:pt x="0" y="752856"/>
                </a:lnTo>
                <a:lnTo>
                  <a:pt x="1310640" y="752856"/>
                </a:lnTo>
                <a:lnTo>
                  <a:pt x="131064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1050442" y="1980057"/>
            <a:ext cx="38227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Tesla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83691" y="4302252"/>
            <a:ext cx="1316990" cy="759460"/>
          </a:xfrm>
          <a:prstGeom prst="rect">
            <a:avLst/>
          </a:prstGeom>
          <a:solidFill>
            <a:srgbClr val="498EF1"/>
          </a:solidFill>
          <a:ln w="3175">
            <a:solidFill>
              <a:srgbClr val="498EF1"/>
            </a:solidFill>
          </a:ln>
        </p:spPr>
        <p:txBody>
          <a:bodyPr wrap="square" lIns="0" tIns="476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endParaRPr sz="1100">
              <a:latin typeface="Times New Roman"/>
              <a:cs typeface="Times New Roman"/>
            </a:endParaRPr>
          </a:p>
          <a:p>
            <a:pPr marL="369570" marR="283845" indent="-79375">
              <a:lnSpc>
                <a:spcPct val="100000"/>
              </a:lnSpc>
            </a:pP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Renewable energies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83691" y="5167884"/>
            <a:ext cx="1316990" cy="760730"/>
          </a:xfrm>
          <a:prstGeom prst="rect">
            <a:avLst/>
          </a:prstGeom>
          <a:solidFill>
            <a:srgbClr val="7E7E7E"/>
          </a:solidFill>
          <a:ln w="3175">
            <a:solidFill>
              <a:srgbClr val="7E7E7E"/>
            </a:solidFill>
          </a:ln>
        </p:spPr>
        <p:txBody>
          <a:bodyPr wrap="square" lIns="0" tIns="4889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85"/>
              </a:spcBef>
            </a:pPr>
            <a:endParaRPr sz="1100">
              <a:latin typeface="Times New Roman"/>
              <a:cs typeface="Times New Roman"/>
            </a:endParaRPr>
          </a:p>
          <a:p>
            <a:pPr marL="424180" marR="220979" indent="-195580">
              <a:lnSpc>
                <a:spcPct val="100000"/>
              </a:lnSpc>
            </a:pP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Autonomous driving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510789" y="2000250"/>
            <a:ext cx="7239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0">
                <a:latin typeface="Arial MT"/>
                <a:cs typeface="Arial MT"/>
              </a:rPr>
              <a:t>-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210561" y="2844545"/>
            <a:ext cx="67310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USD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3.4tn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210561" y="4606493"/>
            <a:ext cx="67310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Arial MT"/>
                <a:cs typeface="Arial MT"/>
              </a:rPr>
              <a:t>USD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0.7tn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170938" y="5452973"/>
            <a:ext cx="7512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USD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0.02tn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361182" y="1300733"/>
            <a:ext cx="555625" cy="328295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12700" marR="5080" indent="33020">
              <a:lnSpc>
                <a:spcPct val="80000"/>
              </a:lnSpc>
              <a:spcBef>
                <a:spcPts val="365"/>
              </a:spcBef>
            </a:pPr>
            <a:r>
              <a:rPr dirty="0" sz="1100" spc="-10" b="1">
                <a:latin typeface="Arial"/>
                <a:cs typeface="Arial"/>
              </a:rPr>
              <a:t>CAGR* </a:t>
            </a:r>
            <a:r>
              <a:rPr dirty="0" sz="1100" b="1">
                <a:latin typeface="Arial"/>
                <a:cs typeface="Arial"/>
              </a:rPr>
              <a:t>(‘18-</a:t>
            </a:r>
            <a:r>
              <a:rPr dirty="0" sz="1100" spc="-20" b="1">
                <a:latin typeface="Arial"/>
                <a:cs typeface="Arial"/>
              </a:rPr>
              <a:t>’25)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3192779" y="1639823"/>
            <a:ext cx="856615" cy="0"/>
          </a:xfrm>
          <a:custGeom>
            <a:avLst/>
            <a:gdLst/>
            <a:ahLst/>
            <a:cxnLst/>
            <a:rect l="l" t="t" r="r" b="b"/>
            <a:pathLst>
              <a:path w="856614" h="0">
                <a:moveTo>
                  <a:pt x="0" y="0"/>
                </a:moveTo>
                <a:lnTo>
                  <a:pt x="856487" y="0"/>
                </a:lnTo>
              </a:path>
            </a:pathLst>
          </a:custGeom>
          <a:ln w="12192">
            <a:solidFill>
              <a:srgbClr val="7884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4407534" y="1296415"/>
            <a:ext cx="670560" cy="328295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12700" marR="5080" indent="120014">
              <a:lnSpc>
                <a:spcPct val="80000"/>
              </a:lnSpc>
              <a:spcBef>
                <a:spcPts val="365"/>
              </a:spcBef>
            </a:pPr>
            <a:r>
              <a:rPr dirty="0" sz="1100" spc="-10" b="1">
                <a:latin typeface="Arial"/>
                <a:cs typeface="Arial"/>
              </a:rPr>
              <a:t>Brand relevance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4181855" y="1635251"/>
            <a:ext cx="1077595" cy="0"/>
          </a:xfrm>
          <a:custGeom>
            <a:avLst/>
            <a:gdLst/>
            <a:ahLst/>
            <a:cxnLst/>
            <a:rect l="l" t="t" r="r" b="b"/>
            <a:pathLst>
              <a:path w="1077595" h="0">
                <a:moveTo>
                  <a:pt x="0" y="0"/>
                </a:moveTo>
                <a:lnTo>
                  <a:pt x="1077468" y="0"/>
                </a:lnTo>
              </a:path>
            </a:pathLst>
          </a:custGeom>
          <a:ln w="12192">
            <a:solidFill>
              <a:srgbClr val="7884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2180082" y="1300988"/>
            <a:ext cx="779780" cy="328295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244475" marR="5080" indent="-232410">
              <a:lnSpc>
                <a:spcPct val="80000"/>
              </a:lnSpc>
              <a:spcBef>
                <a:spcPts val="365"/>
              </a:spcBef>
            </a:pPr>
            <a:r>
              <a:rPr dirty="0" sz="1100" b="1">
                <a:latin typeface="Arial"/>
                <a:cs typeface="Arial"/>
              </a:rPr>
              <a:t>Market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spc="-20" b="1">
                <a:latin typeface="Arial"/>
                <a:cs typeface="Arial"/>
              </a:rPr>
              <a:t>size </a:t>
            </a:r>
            <a:r>
              <a:rPr dirty="0" sz="1100" spc="-10" b="1">
                <a:latin typeface="Arial"/>
                <a:cs typeface="Arial"/>
              </a:rPr>
              <a:t>(‘18)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2008632" y="1639823"/>
            <a:ext cx="1076325" cy="0"/>
          </a:xfrm>
          <a:custGeom>
            <a:avLst/>
            <a:gdLst/>
            <a:ahLst/>
            <a:cxnLst/>
            <a:rect l="l" t="t" r="r" b="b"/>
            <a:pathLst>
              <a:path w="1076325" h="0">
                <a:moveTo>
                  <a:pt x="0" y="0"/>
                </a:moveTo>
                <a:lnTo>
                  <a:pt x="1075944" y="0"/>
                </a:lnTo>
              </a:path>
            </a:pathLst>
          </a:custGeom>
          <a:ln w="12192">
            <a:solidFill>
              <a:srgbClr val="7884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3467227" y="5452973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 MT"/>
                <a:cs typeface="Arial MT"/>
              </a:rPr>
              <a:t>19%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506851" y="4598923"/>
            <a:ext cx="227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 MT"/>
                <a:cs typeface="Arial MT"/>
              </a:rPr>
              <a:t>5%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506851" y="2844545"/>
            <a:ext cx="22796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5">
                <a:latin typeface="Arial MT"/>
                <a:cs typeface="Arial MT"/>
              </a:rPr>
              <a:t>3%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467227" y="1995297"/>
            <a:ext cx="30543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5">
                <a:latin typeface="Arial MT"/>
                <a:cs typeface="Arial MT"/>
              </a:rPr>
              <a:t>15%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8843898" y="1435100"/>
            <a:ext cx="266636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61210" algn="l"/>
              </a:tabLst>
            </a:pPr>
            <a:r>
              <a:rPr dirty="0" sz="1100" b="1">
                <a:latin typeface="Arial"/>
                <a:cs typeface="Arial"/>
              </a:rPr>
              <a:t>Biggest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cost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driver</a:t>
            </a:r>
            <a:r>
              <a:rPr dirty="0" sz="1100" b="1">
                <a:latin typeface="Arial"/>
                <a:cs typeface="Arial"/>
              </a:rPr>
              <a:t>	</a:t>
            </a:r>
            <a:r>
              <a:rPr dirty="0" sz="1100" spc="-10" b="1">
                <a:latin typeface="Arial"/>
                <a:cs typeface="Arial"/>
              </a:rPr>
              <a:t>Retained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8142731" y="1639823"/>
            <a:ext cx="2581910" cy="0"/>
          </a:xfrm>
          <a:custGeom>
            <a:avLst/>
            <a:gdLst/>
            <a:ahLst/>
            <a:cxnLst/>
            <a:rect l="l" t="t" r="r" b="b"/>
            <a:pathLst>
              <a:path w="2581909" h="0">
                <a:moveTo>
                  <a:pt x="0" y="0"/>
                </a:moveTo>
                <a:lnTo>
                  <a:pt x="2581656" y="0"/>
                </a:lnTo>
              </a:path>
            </a:pathLst>
          </a:custGeom>
          <a:ln w="12192">
            <a:solidFill>
              <a:srgbClr val="7884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5892165" y="1435100"/>
            <a:ext cx="161798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latin typeface="Arial"/>
                <a:cs typeface="Arial"/>
              </a:rPr>
              <a:t>Biggest</a:t>
            </a:r>
            <a:r>
              <a:rPr dirty="0" sz="1100" spc="-5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revenue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drivers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5355335" y="1639823"/>
            <a:ext cx="2583180" cy="0"/>
          </a:xfrm>
          <a:custGeom>
            <a:avLst/>
            <a:gdLst/>
            <a:ahLst/>
            <a:cxnLst/>
            <a:rect l="l" t="t" r="r" b="b"/>
            <a:pathLst>
              <a:path w="2583179" h="0">
                <a:moveTo>
                  <a:pt x="0" y="0"/>
                </a:moveTo>
                <a:lnTo>
                  <a:pt x="2583180" y="0"/>
                </a:lnTo>
              </a:path>
            </a:pathLst>
          </a:custGeom>
          <a:ln w="12192">
            <a:solidFill>
              <a:srgbClr val="7884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5343905" y="1671955"/>
            <a:ext cx="1293495" cy="864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105"/>
              </a:spcBef>
              <a:buChar char="•"/>
              <a:tabLst>
                <a:tab pos="190500" algn="l"/>
              </a:tabLst>
            </a:pPr>
            <a:r>
              <a:rPr dirty="0" sz="1100">
                <a:latin typeface="Arial MT"/>
                <a:cs typeface="Arial MT"/>
              </a:rPr>
              <a:t>EV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vehicle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sales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 spc="-10">
                <a:latin typeface="Arial MT"/>
                <a:cs typeface="Arial MT"/>
              </a:rPr>
              <a:t>Batteries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 spc="-10">
                <a:latin typeface="Arial MT"/>
                <a:cs typeface="Arial MT"/>
              </a:rPr>
              <a:t>Services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>
                <a:latin typeface="Arial MT"/>
                <a:cs typeface="Arial MT"/>
              </a:rPr>
              <a:t>Charging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stations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 spc="-10">
                <a:latin typeface="Arial MT"/>
                <a:cs typeface="Arial MT"/>
              </a:rPr>
              <a:t>Other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343905" y="2512568"/>
            <a:ext cx="1293495" cy="8648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105"/>
              </a:spcBef>
              <a:buChar char="•"/>
              <a:tabLst>
                <a:tab pos="190500" algn="l"/>
              </a:tabLst>
            </a:pPr>
            <a:r>
              <a:rPr dirty="0" sz="1100">
                <a:latin typeface="Arial MT"/>
                <a:cs typeface="Arial MT"/>
              </a:rPr>
              <a:t>EV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vehicle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sales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 spc="-10">
                <a:latin typeface="Arial MT"/>
                <a:cs typeface="Arial MT"/>
              </a:rPr>
              <a:t>Batteries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 spc="-10">
                <a:latin typeface="Arial MT"/>
                <a:cs typeface="Arial MT"/>
              </a:rPr>
              <a:t>Services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>
                <a:latin typeface="Arial MT"/>
                <a:cs typeface="Arial MT"/>
              </a:rPr>
              <a:t>Charging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stations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 spc="-10">
                <a:latin typeface="Arial MT"/>
                <a:cs typeface="Arial MT"/>
              </a:rPr>
              <a:t>Other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5343905" y="4246245"/>
            <a:ext cx="1293495" cy="864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dirty="0" sz="1100">
                <a:latin typeface="Arial MT"/>
                <a:cs typeface="Arial MT"/>
              </a:rPr>
              <a:t>EV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vehicle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sales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 spc="-10">
                <a:latin typeface="Arial MT"/>
                <a:cs typeface="Arial MT"/>
              </a:rPr>
              <a:t>Batteries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 spc="-10">
                <a:latin typeface="Arial MT"/>
                <a:cs typeface="Arial MT"/>
              </a:rPr>
              <a:t>Services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spcBef>
                <a:spcPts val="5"/>
              </a:spcBef>
              <a:buChar char="•"/>
              <a:tabLst>
                <a:tab pos="190500" algn="l"/>
              </a:tabLst>
            </a:pPr>
            <a:r>
              <a:rPr dirty="0" sz="1100">
                <a:latin typeface="Arial MT"/>
                <a:cs typeface="Arial MT"/>
              </a:rPr>
              <a:t>Charging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stations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 spc="-10">
                <a:latin typeface="Arial MT"/>
                <a:cs typeface="Arial MT"/>
              </a:rPr>
              <a:t>Other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5343905" y="5132070"/>
            <a:ext cx="1293495" cy="8648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dirty="0" sz="1100">
                <a:latin typeface="Arial MT"/>
                <a:cs typeface="Arial MT"/>
              </a:rPr>
              <a:t>EV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vehicle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sales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spcBef>
                <a:spcPts val="5"/>
              </a:spcBef>
              <a:buChar char="•"/>
              <a:tabLst>
                <a:tab pos="190500" algn="l"/>
              </a:tabLst>
            </a:pPr>
            <a:r>
              <a:rPr dirty="0" sz="1100" spc="-10">
                <a:latin typeface="Arial MT"/>
                <a:cs typeface="Arial MT"/>
              </a:rPr>
              <a:t>Batteries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 spc="-10">
                <a:latin typeface="Arial MT"/>
                <a:cs typeface="Arial MT"/>
              </a:rPr>
              <a:t>Services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>
                <a:latin typeface="Arial MT"/>
                <a:cs typeface="Arial MT"/>
              </a:rPr>
              <a:t>Charging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stations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 spc="-10">
                <a:latin typeface="Arial MT"/>
                <a:cs typeface="Arial MT"/>
              </a:rPr>
              <a:t>Other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8133080" y="1709674"/>
            <a:ext cx="1647189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105"/>
              </a:spcBef>
              <a:buChar char="•"/>
              <a:tabLst>
                <a:tab pos="190500" algn="l"/>
              </a:tabLst>
            </a:pPr>
            <a:r>
              <a:rPr dirty="0" sz="1100">
                <a:latin typeface="Arial MT"/>
                <a:cs typeface="Arial MT"/>
              </a:rPr>
              <a:t>Batteries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production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>
                <a:latin typeface="Arial MT"/>
                <a:cs typeface="Arial MT"/>
              </a:rPr>
              <a:t>Direct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labour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 spc="-25">
                <a:latin typeface="Arial MT"/>
                <a:cs typeface="Arial MT"/>
              </a:rPr>
              <a:t>R&amp;D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 spc="-10">
                <a:latin typeface="Arial MT"/>
                <a:cs typeface="Arial MT"/>
              </a:rPr>
              <a:t>Other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133080" y="2512568"/>
            <a:ext cx="1647189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105"/>
              </a:spcBef>
              <a:buChar char="•"/>
              <a:tabLst>
                <a:tab pos="190500" algn="l"/>
              </a:tabLst>
            </a:pPr>
            <a:r>
              <a:rPr dirty="0" sz="1100">
                <a:latin typeface="Arial MT"/>
                <a:cs typeface="Arial MT"/>
              </a:rPr>
              <a:t>Batteries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production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>
                <a:latin typeface="Arial MT"/>
                <a:cs typeface="Arial MT"/>
              </a:rPr>
              <a:t>Direct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labour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 spc="-25">
                <a:latin typeface="Arial MT"/>
                <a:cs typeface="Arial MT"/>
              </a:rPr>
              <a:t>R&amp;D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 spc="-10">
                <a:latin typeface="Arial MT"/>
                <a:cs typeface="Arial MT"/>
              </a:rPr>
              <a:t>Other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8133080" y="4276725"/>
            <a:ext cx="1647189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dirty="0" sz="1100">
                <a:latin typeface="Arial MT"/>
                <a:cs typeface="Arial MT"/>
              </a:rPr>
              <a:t>Batteries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production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spcBef>
                <a:spcPts val="5"/>
              </a:spcBef>
              <a:buChar char="•"/>
              <a:tabLst>
                <a:tab pos="190500" algn="l"/>
              </a:tabLst>
            </a:pPr>
            <a:r>
              <a:rPr dirty="0" sz="1100">
                <a:latin typeface="Arial MT"/>
                <a:cs typeface="Arial MT"/>
              </a:rPr>
              <a:t>Direct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labour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 spc="-25">
                <a:latin typeface="Arial MT"/>
                <a:cs typeface="Arial MT"/>
              </a:rPr>
              <a:t>R&amp;D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 spc="-10">
                <a:latin typeface="Arial MT"/>
                <a:cs typeface="Arial MT"/>
              </a:rPr>
              <a:t>Other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133080" y="5132070"/>
            <a:ext cx="1647189" cy="697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dirty="0" sz="1100">
                <a:latin typeface="Arial MT"/>
                <a:cs typeface="Arial MT"/>
              </a:rPr>
              <a:t>Batteries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production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spcBef>
                <a:spcPts val="5"/>
              </a:spcBef>
              <a:buChar char="•"/>
              <a:tabLst>
                <a:tab pos="190500" algn="l"/>
              </a:tabLst>
            </a:pPr>
            <a:r>
              <a:rPr dirty="0" sz="1100">
                <a:latin typeface="Arial MT"/>
                <a:cs typeface="Arial MT"/>
              </a:rPr>
              <a:t>Direct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labour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 spc="-25">
                <a:latin typeface="Arial MT"/>
                <a:cs typeface="Arial MT"/>
              </a:rPr>
              <a:t>R&amp;D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 spc="-10">
                <a:latin typeface="Arial MT"/>
                <a:cs typeface="Arial MT"/>
              </a:rPr>
              <a:t>Other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10774680" y="1639823"/>
            <a:ext cx="817244" cy="0"/>
          </a:xfrm>
          <a:custGeom>
            <a:avLst/>
            <a:gdLst/>
            <a:ahLst/>
            <a:cxnLst/>
            <a:rect l="l" t="t" r="r" b="b"/>
            <a:pathLst>
              <a:path w="817245" h="0">
                <a:moveTo>
                  <a:pt x="0" y="0"/>
                </a:moveTo>
                <a:lnTo>
                  <a:pt x="816864" y="0"/>
                </a:lnTo>
              </a:path>
            </a:pathLst>
          </a:custGeom>
          <a:ln w="12192">
            <a:solidFill>
              <a:srgbClr val="7884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11219433" y="2000250"/>
            <a:ext cx="7239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0">
                <a:latin typeface="Arial MT"/>
                <a:cs typeface="Arial MT"/>
              </a:rPr>
              <a:t>-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583691" y="3435096"/>
            <a:ext cx="1316990" cy="759460"/>
          </a:xfrm>
          <a:prstGeom prst="rect">
            <a:avLst/>
          </a:prstGeom>
          <a:solidFill>
            <a:srgbClr val="0D57C4"/>
          </a:solidFill>
          <a:ln w="3175">
            <a:solidFill>
              <a:srgbClr val="0D57C4"/>
            </a:solidFill>
          </a:ln>
        </p:spPr>
        <p:txBody>
          <a:bodyPr wrap="square" lIns="0" tIns="476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endParaRPr sz="1100">
              <a:latin typeface="Times New Roman"/>
              <a:cs typeface="Times New Roman"/>
            </a:endParaRPr>
          </a:p>
          <a:p>
            <a:pPr marL="58419" marR="50165" indent="31750">
              <a:lnSpc>
                <a:spcPct val="100000"/>
              </a:lnSpc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Prospective</a:t>
            </a:r>
            <a:r>
              <a:rPr dirty="0" sz="11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FFFFFF"/>
                </a:solidFill>
                <a:latin typeface="Arial"/>
                <a:cs typeface="Arial"/>
              </a:rPr>
              <a:t>pure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EV</a:t>
            </a:r>
            <a:r>
              <a:rPr dirty="0" sz="11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manufacturing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595756" y="2509901"/>
            <a:ext cx="11011535" cy="2607945"/>
            <a:chOff x="595756" y="2509901"/>
            <a:chExt cx="11011535" cy="2607945"/>
          </a:xfrm>
        </p:grpSpPr>
        <p:sp>
          <p:nvSpPr>
            <p:cNvPr id="56" name="object 56" descr=""/>
            <p:cNvSpPr/>
            <p:nvPr/>
          </p:nvSpPr>
          <p:spPr>
            <a:xfrm>
              <a:off x="598931" y="2513076"/>
              <a:ext cx="11005185" cy="2601595"/>
            </a:xfrm>
            <a:custGeom>
              <a:avLst/>
              <a:gdLst/>
              <a:ahLst/>
              <a:cxnLst/>
              <a:rect l="l" t="t" r="r" b="b"/>
              <a:pathLst>
                <a:path w="11005185" h="2601595">
                  <a:moveTo>
                    <a:pt x="0" y="0"/>
                  </a:moveTo>
                  <a:lnTo>
                    <a:pt x="11004931" y="0"/>
                  </a:lnTo>
                </a:path>
                <a:path w="11005185" h="2601595">
                  <a:moveTo>
                    <a:pt x="0" y="2601468"/>
                  </a:moveTo>
                  <a:lnTo>
                    <a:pt x="11004931" y="2601468"/>
                  </a:lnTo>
                </a:path>
                <a:path w="11005185" h="2601595">
                  <a:moveTo>
                    <a:pt x="0" y="1735836"/>
                  </a:moveTo>
                  <a:lnTo>
                    <a:pt x="11004931" y="1735836"/>
                  </a:lnTo>
                </a:path>
                <a:path w="11005185" h="2601595">
                  <a:moveTo>
                    <a:pt x="0" y="868679"/>
                  </a:moveTo>
                  <a:lnTo>
                    <a:pt x="11004931" y="868679"/>
                  </a:lnTo>
                </a:path>
              </a:pathLst>
            </a:custGeom>
            <a:ln w="6096">
              <a:solidFill>
                <a:srgbClr val="BAD3EB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29911" y="3686556"/>
              <a:ext cx="252984" cy="252984"/>
            </a:xfrm>
            <a:prstGeom prst="rect">
              <a:avLst/>
            </a:prstGeom>
          </p:spPr>
        </p:pic>
      </p:grpSp>
      <p:sp>
        <p:nvSpPr>
          <p:cNvPr id="58" name="object 58" descr=""/>
          <p:cNvSpPr txBox="1"/>
          <p:nvPr/>
        </p:nvSpPr>
        <p:spPr>
          <a:xfrm>
            <a:off x="2210816" y="3751579"/>
            <a:ext cx="6731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USD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0.2tn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3466846" y="3751579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 MT"/>
                <a:cs typeface="Arial MT"/>
              </a:rPr>
              <a:t>22%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5344159" y="3409569"/>
            <a:ext cx="1293495" cy="864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105"/>
              </a:spcBef>
              <a:buChar char="•"/>
              <a:tabLst>
                <a:tab pos="190500" algn="l"/>
              </a:tabLst>
            </a:pPr>
            <a:r>
              <a:rPr dirty="0" sz="1100">
                <a:latin typeface="Arial MT"/>
                <a:cs typeface="Arial MT"/>
              </a:rPr>
              <a:t>EV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vehicle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sales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 spc="-10">
                <a:latin typeface="Arial MT"/>
                <a:cs typeface="Arial MT"/>
              </a:rPr>
              <a:t>Batteries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 spc="-10">
                <a:latin typeface="Arial MT"/>
                <a:cs typeface="Arial MT"/>
              </a:rPr>
              <a:t>Services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>
                <a:latin typeface="Arial MT"/>
                <a:cs typeface="Arial MT"/>
              </a:rPr>
              <a:t>Charging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stations</a:t>
            </a:r>
            <a:endParaRPr sz="1100">
              <a:latin typeface="Arial MT"/>
              <a:cs typeface="Arial MT"/>
            </a:endParaRPr>
          </a:p>
          <a:p>
            <a:pPr marL="190500" indent="-177800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100" spc="-10">
                <a:latin typeface="Arial MT"/>
                <a:cs typeface="Arial MT"/>
              </a:rPr>
              <a:t>Other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8133715" y="3419601"/>
            <a:ext cx="1647189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91135" indent="-178435">
              <a:lnSpc>
                <a:spcPct val="100000"/>
              </a:lnSpc>
              <a:spcBef>
                <a:spcPts val="105"/>
              </a:spcBef>
              <a:buChar char="•"/>
              <a:tabLst>
                <a:tab pos="191135" algn="l"/>
              </a:tabLst>
            </a:pPr>
            <a:r>
              <a:rPr dirty="0" sz="1100">
                <a:latin typeface="Arial MT"/>
                <a:cs typeface="Arial MT"/>
              </a:rPr>
              <a:t>Batteries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production</a:t>
            </a:r>
            <a:endParaRPr sz="1100">
              <a:latin typeface="Arial MT"/>
              <a:cs typeface="Arial MT"/>
            </a:endParaRPr>
          </a:p>
          <a:p>
            <a:pPr marL="191135" indent="-178435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dirty="0" sz="1100">
                <a:latin typeface="Arial MT"/>
                <a:cs typeface="Arial MT"/>
              </a:rPr>
              <a:t>Direct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labour</a:t>
            </a:r>
            <a:endParaRPr sz="1100">
              <a:latin typeface="Arial MT"/>
              <a:cs typeface="Arial MT"/>
            </a:endParaRPr>
          </a:p>
          <a:p>
            <a:pPr marL="191135" indent="-178435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dirty="0" sz="1100" spc="-25">
                <a:latin typeface="Arial MT"/>
                <a:cs typeface="Arial MT"/>
              </a:rPr>
              <a:t>R&amp;D</a:t>
            </a:r>
            <a:endParaRPr sz="1100">
              <a:latin typeface="Arial MT"/>
              <a:cs typeface="Arial MT"/>
            </a:endParaRPr>
          </a:p>
          <a:p>
            <a:pPr marL="191135" indent="-178435">
              <a:lnSpc>
                <a:spcPct val="100000"/>
              </a:lnSpc>
              <a:buChar char="•"/>
              <a:tabLst>
                <a:tab pos="191135" algn="l"/>
              </a:tabLst>
            </a:pPr>
            <a:r>
              <a:rPr dirty="0" sz="1100" spc="-10">
                <a:latin typeface="Arial MT"/>
                <a:cs typeface="Arial MT"/>
              </a:rPr>
              <a:t>Other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2" name="object 62" descr=""/>
          <p:cNvSpPr/>
          <p:nvPr/>
        </p:nvSpPr>
        <p:spPr>
          <a:xfrm>
            <a:off x="11100894" y="4552188"/>
            <a:ext cx="307975" cy="288290"/>
          </a:xfrm>
          <a:custGeom>
            <a:avLst/>
            <a:gdLst/>
            <a:ahLst/>
            <a:cxnLst/>
            <a:rect l="l" t="t" r="r" b="b"/>
            <a:pathLst>
              <a:path w="307975" h="288289">
                <a:moveTo>
                  <a:pt x="3287" y="230250"/>
                </a:moveTo>
                <a:lnTo>
                  <a:pt x="0" y="230250"/>
                </a:lnTo>
                <a:lnTo>
                  <a:pt x="8303" y="243712"/>
                </a:lnTo>
                <a:lnTo>
                  <a:pt x="29893" y="269620"/>
                </a:lnTo>
                <a:lnTo>
                  <a:pt x="34084" y="273557"/>
                </a:lnTo>
                <a:lnTo>
                  <a:pt x="69136" y="288036"/>
                </a:lnTo>
                <a:lnTo>
                  <a:pt x="71041" y="288036"/>
                </a:lnTo>
                <a:lnTo>
                  <a:pt x="72480" y="287781"/>
                </a:lnTo>
                <a:lnTo>
                  <a:pt x="74115" y="287781"/>
                </a:lnTo>
                <a:lnTo>
                  <a:pt x="76705" y="287019"/>
                </a:lnTo>
                <a:lnTo>
                  <a:pt x="79169" y="286257"/>
                </a:lnTo>
                <a:lnTo>
                  <a:pt x="81201" y="285369"/>
                </a:lnTo>
                <a:lnTo>
                  <a:pt x="83233" y="284606"/>
                </a:lnTo>
                <a:lnTo>
                  <a:pt x="114221" y="259587"/>
                </a:lnTo>
                <a:lnTo>
                  <a:pt x="137236" y="230378"/>
                </a:lnTo>
                <a:lnTo>
                  <a:pt x="6652" y="230378"/>
                </a:lnTo>
                <a:lnTo>
                  <a:pt x="3287" y="230250"/>
                </a:lnTo>
                <a:close/>
              </a:path>
              <a:path w="307975" h="288289">
                <a:moveTo>
                  <a:pt x="276146" y="208661"/>
                </a:moveTo>
                <a:lnTo>
                  <a:pt x="152194" y="208661"/>
                </a:lnTo>
                <a:lnTo>
                  <a:pt x="166291" y="221614"/>
                </a:lnTo>
                <a:lnTo>
                  <a:pt x="185214" y="238632"/>
                </a:lnTo>
                <a:lnTo>
                  <a:pt x="191310" y="243331"/>
                </a:lnTo>
                <a:lnTo>
                  <a:pt x="197152" y="247904"/>
                </a:lnTo>
                <a:lnTo>
                  <a:pt x="232077" y="268350"/>
                </a:lnTo>
                <a:lnTo>
                  <a:pt x="247698" y="271399"/>
                </a:lnTo>
                <a:lnTo>
                  <a:pt x="249603" y="271399"/>
                </a:lnTo>
                <a:lnTo>
                  <a:pt x="285798" y="248666"/>
                </a:lnTo>
                <a:lnTo>
                  <a:pt x="289481" y="243712"/>
                </a:lnTo>
                <a:lnTo>
                  <a:pt x="293291" y="238632"/>
                </a:lnTo>
                <a:lnTo>
                  <a:pt x="296847" y="232918"/>
                </a:lnTo>
                <a:lnTo>
                  <a:pt x="300657" y="226694"/>
                </a:lnTo>
                <a:lnTo>
                  <a:pt x="304213" y="219963"/>
                </a:lnTo>
                <a:lnTo>
                  <a:pt x="307769" y="212979"/>
                </a:lnTo>
                <a:lnTo>
                  <a:pt x="301038" y="212851"/>
                </a:lnTo>
                <a:lnTo>
                  <a:pt x="294434" y="212217"/>
                </a:lnTo>
                <a:lnTo>
                  <a:pt x="287830" y="211328"/>
                </a:lnTo>
                <a:lnTo>
                  <a:pt x="281226" y="209931"/>
                </a:lnTo>
                <a:lnTo>
                  <a:pt x="276146" y="208661"/>
                </a:lnTo>
                <a:close/>
              </a:path>
              <a:path w="307975" h="288289">
                <a:moveTo>
                  <a:pt x="97965" y="0"/>
                </a:moveTo>
                <a:lnTo>
                  <a:pt x="67993" y="26669"/>
                </a:lnTo>
                <a:lnTo>
                  <a:pt x="49057" y="60706"/>
                </a:lnTo>
                <a:lnTo>
                  <a:pt x="48943" y="69214"/>
                </a:lnTo>
                <a:lnTo>
                  <a:pt x="49522" y="73151"/>
                </a:lnTo>
                <a:lnTo>
                  <a:pt x="66342" y="112522"/>
                </a:lnTo>
                <a:lnTo>
                  <a:pt x="93647" y="146685"/>
                </a:lnTo>
                <a:lnTo>
                  <a:pt x="104315" y="158495"/>
                </a:lnTo>
                <a:lnTo>
                  <a:pt x="96060" y="168782"/>
                </a:lnTo>
                <a:lnTo>
                  <a:pt x="90191" y="176275"/>
                </a:lnTo>
                <a:lnTo>
                  <a:pt x="83868" y="183261"/>
                </a:lnTo>
                <a:lnTo>
                  <a:pt x="54658" y="210947"/>
                </a:lnTo>
                <a:lnTo>
                  <a:pt x="16812" y="229488"/>
                </a:lnTo>
                <a:lnTo>
                  <a:pt x="9065" y="230378"/>
                </a:lnTo>
                <a:lnTo>
                  <a:pt x="137236" y="230378"/>
                </a:lnTo>
                <a:lnTo>
                  <a:pt x="147622" y="215137"/>
                </a:lnTo>
                <a:lnTo>
                  <a:pt x="152194" y="208661"/>
                </a:lnTo>
                <a:lnTo>
                  <a:pt x="276146" y="208661"/>
                </a:lnTo>
                <a:lnTo>
                  <a:pt x="274622" y="208280"/>
                </a:lnTo>
                <a:lnTo>
                  <a:pt x="236014" y="190245"/>
                </a:lnTo>
                <a:lnTo>
                  <a:pt x="204772" y="164973"/>
                </a:lnTo>
                <a:lnTo>
                  <a:pt x="196009" y="156210"/>
                </a:lnTo>
                <a:lnTo>
                  <a:pt x="209979" y="137287"/>
                </a:lnTo>
                <a:lnTo>
                  <a:pt x="237411" y="108966"/>
                </a:lnTo>
                <a:lnTo>
                  <a:pt x="242234" y="105029"/>
                </a:lnTo>
                <a:lnTo>
                  <a:pt x="149146" y="105029"/>
                </a:lnTo>
                <a:lnTo>
                  <a:pt x="124127" y="70485"/>
                </a:lnTo>
                <a:lnTo>
                  <a:pt x="117181" y="57785"/>
                </a:lnTo>
                <a:lnTo>
                  <a:pt x="114729" y="53086"/>
                </a:lnTo>
                <a:lnTo>
                  <a:pt x="111808" y="47117"/>
                </a:lnTo>
                <a:lnTo>
                  <a:pt x="107214" y="35941"/>
                </a:lnTo>
                <a:lnTo>
                  <a:pt x="107109" y="35687"/>
                </a:lnTo>
                <a:lnTo>
                  <a:pt x="98854" y="5968"/>
                </a:lnTo>
                <a:lnTo>
                  <a:pt x="97965" y="0"/>
                </a:lnTo>
                <a:close/>
              </a:path>
              <a:path w="307975" h="288289">
                <a:moveTo>
                  <a:pt x="249349" y="29463"/>
                </a:moveTo>
                <a:lnTo>
                  <a:pt x="246682" y="29463"/>
                </a:lnTo>
                <a:lnTo>
                  <a:pt x="244015" y="29718"/>
                </a:lnTo>
                <a:lnTo>
                  <a:pt x="238681" y="30480"/>
                </a:lnTo>
                <a:lnTo>
                  <a:pt x="236014" y="31114"/>
                </a:lnTo>
                <a:lnTo>
                  <a:pt x="233220" y="31876"/>
                </a:lnTo>
                <a:lnTo>
                  <a:pt x="230553" y="32766"/>
                </a:lnTo>
                <a:lnTo>
                  <a:pt x="227759" y="33655"/>
                </a:lnTo>
                <a:lnTo>
                  <a:pt x="193469" y="55372"/>
                </a:lnTo>
                <a:lnTo>
                  <a:pt x="156512" y="95504"/>
                </a:lnTo>
                <a:lnTo>
                  <a:pt x="149146" y="105029"/>
                </a:lnTo>
                <a:lnTo>
                  <a:pt x="242234" y="105029"/>
                </a:lnTo>
                <a:lnTo>
                  <a:pt x="243634" y="103886"/>
                </a:lnTo>
                <a:lnTo>
                  <a:pt x="250111" y="98806"/>
                </a:lnTo>
                <a:lnTo>
                  <a:pt x="283512" y="80137"/>
                </a:lnTo>
                <a:lnTo>
                  <a:pt x="285544" y="79629"/>
                </a:lnTo>
                <a:lnTo>
                  <a:pt x="287703" y="79120"/>
                </a:lnTo>
                <a:lnTo>
                  <a:pt x="289735" y="78867"/>
                </a:lnTo>
                <a:lnTo>
                  <a:pt x="298441" y="78867"/>
                </a:lnTo>
                <a:lnTo>
                  <a:pt x="296512" y="73532"/>
                </a:lnTo>
                <a:lnTo>
                  <a:pt x="293926" y="67818"/>
                </a:lnTo>
                <a:lnTo>
                  <a:pt x="291767" y="62611"/>
                </a:lnTo>
                <a:lnTo>
                  <a:pt x="289292" y="57785"/>
                </a:lnTo>
                <a:lnTo>
                  <a:pt x="260906" y="31242"/>
                </a:lnTo>
                <a:lnTo>
                  <a:pt x="253159" y="29718"/>
                </a:lnTo>
                <a:lnTo>
                  <a:pt x="249349" y="29463"/>
                </a:lnTo>
                <a:close/>
              </a:path>
              <a:path w="307975" h="288289">
                <a:moveTo>
                  <a:pt x="298441" y="78867"/>
                </a:moveTo>
                <a:lnTo>
                  <a:pt x="291640" y="78867"/>
                </a:lnTo>
                <a:lnTo>
                  <a:pt x="294434" y="79120"/>
                </a:lnTo>
                <a:lnTo>
                  <a:pt x="298625" y="79375"/>
                </a:lnTo>
                <a:lnTo>
                  <a:pt x="298533" y="79120"/>
                </a:lnTo>
                <a:lnTo>
                  <a:pt x="298441" y="7886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11100816" y="5321808"/>
            <a:ext cx="307975" cy="288290"/>
          </a:xfrm>
          <a:custGeom>
            <a:avLst/>
            <a:gdLst/>
            <a:ahLst/>
            <a:cxnLst/>
            <a:rect l="l" t="t" r="r" b="b"/>
            <a:pathLst>
              <a:path w="307975" h="288289">
                <a:moveTo>
                  <a:pt x="0" y="230123"/>
                </a:moveTo>
                <a:lnTo>
                  <a:pt x="24992" y="264921"/>
                </a:lnTo>
                <a:lnTo>
                  <a:pt x="29972" y="269620"/>
                </a:lnTo>
                <a:lnTo>
                  <a:pt x="34162" y="273596"/>
                </a:lnTo>
                <a:lnTo>
                  <a:pt x="69214" y="288035"/>
                </a:lnTo>
                <a:lnTo>
                  <a:pt x="71119" y="288035"/>
                </a:lnTo>
                <a:lnTo>
                  <a:pt x="73278" y="287604"/>
                </a:lnTo>
                <a:lnTo>
                  <a:pt x="74718" y="287604"/>
                </a:lnTo>
                <a:lnTo>
                  <a:pt x="77215" y="286854"/>
                </a:lnTo>
                <a:lnTo>
                  <a:pt x="79248" y="286308"/>
                </a:lnTo>
                <a:lnTo>
                  <a:pt x="81279" y="285343"/>
                </a:lnTo>
                <a:lnTo>
                  <a:pt x="114300" y="259587"/>
                </a:lnTo>
                <a:lnTo>
                  <a:pt x="137315" y="230377"/>
                </a:lnTo>
                <a:lnTo>
                  <a:pt x="6730" y="230377"/>
                </a:lnTo>
                <a:lnTo>
                  <a:pt x="0" y="230123"/>
                </a:lnTo>
                <a:close/>
              </a:path>
              <a:path w="307975" h="288289">
                <a:moveTo>
                  <a:pt x="276225" y="208660"/>
                </a:moveTo>
                <a:lnTo>
                  <a:pt x="152273" y="208660"/>
                </a:lnTo>
                <a:lnTo>
                  <a:pt x="166369" y="221614"/>
                </a:lnTo>
                <a:lnTo>
                  <a:pt x="185292" y="238632"/>
                </a:lnTo>
                <a:lnTo>
                  <a:pt x="191388" y="243331"/>
                </a:lnTo>
                <a:lnTo>
                  <a:pt x="197230" y="247903"/>
                </a:lnTo>
                <a:lnTo>
                  <a:pt x="232155" y="268325"/>
                </a:lnTo>
                <a:lnTo>
                  <a:pt x="247776" y="271335"/>
                </a:lnTo>
                <a:lnTo>
                  <a:pt x="249681" y="271335"/>
                </a:lnTo>
                <a:lnTo>
                  <a:pt x="285876" y="248665"/>
                </a:lnTo>
                <a:lnTo>
                  <a:pt x="289559" y="243712"/>
                </a:lnTo>
                <a:lnTo>
                  <a:pt x="293369" y="238632"/>
                </a:lnTo>
                <a:lnTo>
                  <a:pt x="296925" y="232917"/>
                </a:lnTo>
                <a:lnTo>
                  <a:pt x="300735" y="226694"/>
                </a:lnTo>
                <a:lnTo>
                  <a:pt x="304291" y="219963"/>
                </a:lnTo>
                <a:lnTo>
                  <a:pt x="307848" y="212978"/>
                </a:lnTo>
                <a:lnTo>
                  <a:pt x="301116" y="212851"/>
                </a:lnTo>
                <a:lnTo>
                  <a:pt x="294512" y="212216"/>
                </a:lnTo>
                <a:lnTo>
                  <a:pt x="287908" y="211327"/>
                </a:lnTo>
                <a:lnTo>
                  <a:pt x="281304" y="209930"/>
                </a:lnTo>
                <a:lnTo>
                  <a:pt x="276225" y="208660"/>
                </a:lnTo>
                <a:close/>
              </a:path>
              <a:path w="307975" h="288289">
                <a:moveTo>
                  <a:pt x="98043" y="0"/>
                </a:moveTo>
                <a:lnTo>
                  <a:pt x="68072" y="26669"/>
                </a:lnTo>
                <a:lnTo>
                  <a:pt x="49135" y="60705"/>
                </a:lnTo>
                <a:lnTo>
                  <a:pt x="49022" y="69214"/>
                </a:lnTo>
                <a:lnTo>
                  <a:pt x="49600" y="73151"/>
                </a:lnTo>
                <a:lnTo>
                  <a:pt x="66420" y="112521"/>
                </a:lnTo>
                <a:lnTo>
                  <a:pt x="93725" y="146684"/>
                </a:lnTo>
                <a:lnTo>
                  <a:pt x="104393" y="158495"/>
                </a:lnTo>
                <a:lnTo>
                  <a:pt x="96138" y="168782"/>
                </a:lnTo>
                <a:lnTo>
                  <a:pt x="90269" y="176275"/>
                </a:lnTo>
                <a:lnTo>
                  <a:pt x="83947" y="183260"/>
                </a:lnTo>
                <a:lnTo>
                  <a:pt x="54736" y="210946"/>
                </a:lnTo>
                <a:lnTo>
                  <a:pt x="16890" y="229488"/>
                </a:lnTo>
                <a:lnTo>
                  <a:pt x="9143" y="230377"/>
                </a:lnTo>
                <a:lnTo>
                  <a:pt x="137315" y="230377"/>
                </a:lnTo>
                <a:lnTo>
                  <a:pt x="147700" y="215137"/>
                </a:lnTo>
                <a:lnTo>
                  <a:pt x="152273" y="208660"/>
                </a:lnTo>
                <a:lnTo>
                  <a:pt x="276225" y="208660"/>
                </a:lnTo>
                <a:lnTo>
                  <a:pt x="274700" y="208279"/>
                </a:lnTo>
                <a:lnTo>
                  <a:pt x="236092" y="190245"/>
                </a:lnTo>
                <a:lnTo>
                  <a:pt x="204850" y="164972"/>
                </a:lnTo>
                <a:lnTo>
                  <a:pt x="196087" y="156209"/>
                </a:lnTo>
                <a:lnTo>
                  <a:pt x="210057" y="137286"/>
                </a:lnTo>
                <a:lnTo>
                  <a:pt x="237489" y="108965"/>
                </a:lnTo>
                <a:lnTo>
                  <a:pt x="242312" y="105028"/>
                </a:lnTo>
                <a:lnTo>
                  <a:pt x="149225" y="105028"/>
                </a:lnTo>
                <a:lnTo>
                  <a:pt x="124205" y="70484"/>
                </a:lnTo>
                <a:lnTo>
                  <a:pt x="117259" y="57784"/>
                </a:lnTo>
                <a:lnTo>
                  <a:pt x="114807" y="53085"/>
                </a:lnTo>
                <a:lnTo>
                  <a:pt x="111886" y="47116"/>
                </a:lnTo>
                <a:lnTo>
                  <a:pt x="107292" y="35940"/>
                </a:lnTo>
                <a:lnTo>
                  <a:pt x="107187" y="35686"/>
                </a:lnTo>
                <a:lnTo>
                  <a:pt x="98932" y="5968"/>
                </a:lnTo>
                <a:lnTo>
                  <a:pt x="98043" y="0"/>
                </a:lnTo>
                <a:close/>
              </a:path>
              <a:path w="307975" h="288289">
                <a:moveTo>
                  <a:pt x="249427" y="29463"/>
                </a:moveTo>
                <a:lnTo>
                  <a:pt x="246760" y="29463"/>
                </a:lnTo>
                <a:lnTo>
                  <a:pt x="244093" y="29717"/>
                </a:lnTo>
                <a:lnTo>
                  <a:pt x="238759" y="30479"/>
                </a:lnTo>
                <a:lnTo>
                  <a:pt x="236092" y="31114"/>
                </a:lnTo>
                <a:lnTo>
                  <a:pt x="233299" y="31876"/>
                </a:lnTo>
                <a:lnTo>
                  <a:pt x="230631" y="32765"/>
                </a:lnTo>
                <a:lnTo>
                  <a:pt x="227837" y="33654"/>
                </a:lnTo>
                <a:lnTo>
                  <a:pt x="193548" y="55371"/>
                </a:lnTo>
                <a:lnTo>
                  <a:pt x="156590" y="95503"/>
                </a:lnTo>
                <a:lnTo>
                  <a:pt x="149225" y="105028"/>
                </a:lnTo>
                <a:lnTo>
                  <a:pt x="242312" y="105028"/>
                </a:lnTo>
                <a:lnTo>
                  <a:pt x="243712" y="103885"/>
                </a:lnTo>
                <a:lnTo>
                  <a:pt x="250189" y="98805"/>
                </a:lnTo>
                <a:lnTo>
                  <a:pt x="283590" y="80136"/>
                </a:lnTo>
                <a:lnTo>
                  <a:pt x="285623" y="79628"/>
                </a:lnTo>
                <a:lnTo>
                  <a:pt x="287781" y="79120"/>
                </a:lnTo>
                <a:lnTo>
                  <a:pt x="289813" y="78866"/>
                </a:lnTo>
                <a:lnTo>
                  <a:pt x="298520" y="78866"/>
                </a:lnTo>
                <a:lnTo>
                  <a:pt x="296590" y="73532"/>
                </a:lnTo>
                <a:lnTo>
                  <a:pt x="294004" y="67817"/>
                </a:lnTo>
                <a:lnTo>
                  <a:pt x="291845" y="62610"/>
                </a:lnTo>
                <a:lnTo>
                  <a:pt x="289371" y="57784"/>
                </a:lnTo>
                <a:lnTo>
                  <a:pt x="260984" y="31241"/>
                </a:lnTo>
                <a:lnTo>
                  <a:pt x="253237" y="29717"/>
                </a:lnTo>
                <a:lnTo>
                  <a:pt x="249427" y="29463"/>
                </a:lnTo>
                <a:close/>
              </a:path>
              <a:path w="307975" h="288289">
                <a:moveTo>
                  <a:pt x="298520" y="78866"/>
                </a:moveTo>
                <a:lnTo>
                  <a:pt x="291718" y="78866"/>
                </a:lnTo>
                <a:lnTo>
                  <a:pt x="294512" y="79120"/>
                </a:lnTo>
                <a:lnTo>
                  <a:pt x="298703" y="79374"/>
                </a:lnTo>
                <a:lnTo>
                  <a:pt x="298612" y="79120"/>
                </a:lnTo>
                <a:lnTo>
                  <a:pt x="298520" y="7886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4" name="object 6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76916" y="5870447"/>
            <a:ext cx="144779" cy="144780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128284" y="5870447"/>
            <a:ext cx="144743" cy="144665"/>
          </a:xfrm>
          <a:prstGeom prst="rect">
            <a:avLst/>
          </a:prstGeom>
        </p:spPr>
      </p:pic>
      <p:grpSp>
        <p:nvGrpSpPr>
          <p:cNvPr id="66" name="object 66" descr=""/>
          <p:cNvGrpSpPr/>
          <p:nvPr/>
        </p:nvGrpSpPr>
        <p:grpSpPr>
          <a:xfrm>
            <a:off x="32312" y="1687067"/>
            <a:ext cx="11376660" cy="4273550"/>
            <a:chOff x="32312" y="1687067"/>
            <a:chExt cx="11376660" cy="4273550"/>
          </a:xfrm>
        </p:grpSpPr>
        <p:sp>
          <p:nvSpPr>
            <p:cNvPr id="67" name="object 67" descr=""/>
            <p:cNvSpPr/>
            <p:nvPr/>
          </p:nvSpPr>
          <p:spPr>
            <a:xfrm>
              <a:off x="11120628" y="367741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43052" y="150621"/>
                  </a:moveTo>
                  <a:lnTo>
                    <a:pt x="38735" y="150621"/>
                  </a:lnTo>
                  <a:lnTo>
                    <a:pt x="36449" y="150875"/>
                  </a:lnTo>
                  <a:lnTo>
                    <a:pt x="2794" y="172338"/>
                  </a:lnTo>
                  <a:lnTo>
                    <a:pt x="0" y="175513"/>
                  </a:lnTo>
                  <a:lnTo>
                    <a:pt x="3301" y="176783"/>
                  </a:lnTo>
                  <a:lnTo>
                    <a:pt x="6476" y="178435"/>
                  </a:lnTo>
                  <a:lnTo>
                    <a:pt x="26670" y="198881"/>
                  </a:lnTo>
                  <a:lnTo>
                    <a:pt x="29464" y="203200"/>
                  </a:lnTo>
                  <a:lnTo>
                    <a:pt x="32257" y="208152"/>
                  </a:lnTo>
                  <a:lnTo>
                    <a:pt x="35178" y="213487"/>
                  </a:lnTo>
                  <a:lnTo>
                    <a:pt x="37973" y="219456"/>
                  </a:lnTo>
                  <a:lnTo>
                    <a:pt x="41021" y="225806"/>
                  </a:lnTo>
                  <a:lnTo>
                    <a:pt x="60578" y="274446"/>
                  </a:lnTo>
                  <a:lnTo>
                    <a:pt x="64770" y="288036"/>
                  </a:lnTo>
                  <a:lnTo>
                    <a:pt x="66675" y="286385"/>
                  </a:lnTo>
                  <a:lnTo>
                    <a:pt x="106172" y="256412"/>
                  </a:lnTo>
                  <a:lnTo>
                    <a:pt x="109854" y="248285"/>
                  </a:lnTo>
                  <a:lnTo>
                    <a:pt x="113665" y="240156"/>
                  </a:lnTo>
                  <a:lnTo>
                    <a:pt x="117728" y="232156"/>
                  </a:lnTo>
                  <a:lnTo>
                    <a:pt x="126619" y="215645"/>
                  </a:lnTo>
                  <a:lnTo>
                    <a:pt x="128940" y="211455"/>
                  </a:lnTo>
                  <a:lnTo>
                    <a:pt x="83057" y="211455"/>
                  </a:lnTo>
                  <a:lnTo>
                    <a:pt x="67055" y="176021"/>
                  </a:lnTo>
                  <a:lnTo>
                    <a:pt x="45085" y="151130"/>
                  </a:lnTo>
                  <a:lnTo>
                    <a:pt x="43052" y="150621"/>
                  </a:lnTo>
                  <a:close/>
                </a:path>
                <a:path w="288290" h="288289">
                  <a:moveTo>
                    <a:pt x="280797" y="0"/>
                  </a:moveTo>
                  <a:lnTo>
                    <a:pt x="274066" y="3937"/>
                  </a:lnTo>
                  <a:lnTo>
                    <a:pt x="260985" y="12826"/>
                  </a:lnTo>
                  <a:lnTo>
                    <a:pt x="254380" y="17525"/>
                  </a:lnTo>
                  <a:lnTo>
                    <a:pt x="247650" y="22225"/>
                  </a:lnTo>
                  <a:lnTo>
                    <a:pt x="241046" y="27305"/>
                  </a:lnTo>
                  <a:lnTo>
                    <a:pt x="234442" y="32765"/>
                  </a:lnTo>
                  <a:lnTo>
                    <a:pt x="227583" y="38226"/>
                  </a:lnTo>
                  <a:lnTo>
                    <a:pt x="220852" y="44068"/>
                  </a:lnTo>
                  <a:lnTo>
                    <a:pt x="214122" y="50164"/>
                  </a:lnTo>
                  <a:lnTo>
                    <a:pt x="207391" y="56387"/>
                  </a:lnTo>
                  <a:lnTo>
                    <a:pt x="200532" y="62611"/>
                  </a:lnTo>
                  <a:lnTo>
                    <a:pt x="186944" y="75945"/>
                  </a:lnTo>
                  <a:lnTo>
                    <a:pt x="180086" y="82931"/>
                  </a:lnTo>
                  <a:lnTo>
                    <a:pt x="173227" y="90296"/>
                  </a:lnTo>
                  <a:lnTo>
                    <a:pt x="166497" y="97662"/>
                  </a:lnTo>
                  <a:lnTo>
                    <a:pt x="159639" y="105029"/>
                  </a:lnTo>
                  <a:lnTo>
                    <a:pt x="153289" y="112521"/>
                  </a:lnTo>
                  <a:lnTo>
                    <a:pt x="146939" y="119887"/>
                  </a:lnTo>
                  <a:lnTo>
                    <a:pt x="134747" y="134874"/>
                  </a:lnTo>
                  <a:lnTo>
                    <a:pt x="123063" y="150113"/>
                  </a:lnTo>
                  <a:lnTo>
                    <a:pt x="117728" y="157606"/>
                  </a:lnTo>
                  <a:lnTo>
                    <a:pt x="112141" y="165354"/>
                  </a:lnTo>
                  <a:lnTo>
                    <a:pt x="106933" y="172846"/>
                  </a:lnTo>
                  <a:lnTo>
                    <a:pt x="101773" y="180720"/>
                  </a:lnTo>
                  <a:lnTo>
                    <a:pt x="97027" y="188213"/>
                  </a:lnTo>
                  <a:lnTo>
                    <a:pt x="92201" y="196087"/>
                  </a:lnTo>
                  <a:lnTo>
                    <a:pt x="87502" y="203581"/>
                  </a:lnTo>
                  <a:lnTo>
                    <a:pt x="83057" y="211455"/>
                  </a:lnTo>
                  <a:lnTo>
                    <a:pt x="128940" y="211455"/>
                  </a:lnTo>
                  <a:lnTo>
                    <a:pt x="131191" y="207390"/>
                  </a:lnTo>
                  <a:lnTo>
                    <a:pt x="136144" y="198881"/>
                  </a:lnTo>
                  <a:lnTo>
                    <a:pt x="141224" y="190245"/>
                  </a:lnTo>
                  <a:lnTo>
                    <a:pt x="146430" y="181610"/>
                  </a:lnTo>
                  <a:lnTo>
                    <a:pt x="152019" y="173100"/>
                  </a:lnTo>
                  <a:lnTo>
                    <a:pt x="157606" y="164337"/>
                  </a:lnTo>
                  <a:lnTo>
                    <a:pt x="182499" y="128524"/>
                  </a:lnTo>
                  <a:lnTo>
                    <a:pt x="209296" y="93344"/>
                  </a:lnTo>
                  <a:lnTo>
                    <a:pt x="234823" y="62611"/>
                  </a:lnTo>
                  <a:lnTo>
                    <a:pt x="265175" y="30861"/>
                  </a:lnTo>
                  <a:lnTo>
                    <a:pt x="288036" y="10921"/>
                  </a:lnTo>
                  <a:lnTo>
                    <a:pt x="28079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12" y="2148839"/>
              <a:ext cx="1171431" cy="1060450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29911" y="1901951"/>
              <a:ext cx="252984" cy="252984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7740396" y="1693163"/>
              <a:ext cx="143510" cy="1658620"/>
            </a:xfrm>
            <a:custGeom>
              <a:avLst/>
              <a:gdLst/>
              <a:ahLst/>
              <a:cxnLst/>
              <a:rect l="l" t="t" r="r" b="b"/>
              <a:pathLst>
                <a:path w="143509" h="1658620">
                  <a:moveTo>
                    <a:pt x="0" y="143255"/>
                  </a:moveTo>
                  <a:lnTo>
                    <a:pt x="143255" y="143255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  <a:path w="143509" h="1658620">
                  <a:moveTo>
                    <a:pt x="0" y="804671"/>
                  </a:moveTo>
                  <a:lnTo>
                    <a:pt x="143255" y="804671"/>
                  </a:lnTo>
                  <a:lnTo>
                    <a:pt x="143255" y="661415"/>
                  </a:lnTo>
                  <a:lnTo>
                    <a:pt x="0" y="661415"/>
                  </a:lnTo>
                  <a:lnTo>
                    <a:pt x="0" y="804671"/>
                  </a:lnTo>
                  <a:close/>
                </a:path>
                <a:path w="143509" h="1658620">
                  <a:moveTo>
                    <a:pt x="0" y="640079"/>
                  </a:moveTo>
                  <a:lnTo>
                    <a:pt x="143255" y="640079"/>
                  </a:lnTo>
                  <a:lnTo>
                    <a:pt x="143255" y="495300"/>
                  </a:lnTo>
                  <a:lnTo>
                    <a:pt x="0" y="495300"/>
                  </a:lnTo>
                  <a:lnTo>
                    <a:pt x="0" y="640079"/>
                  </a:lnTo>
                  <a:close/>
                </a:path>
                <a:path w="143509" h="1658620">
                  <a:moveTo>
                    <a:pt x="0" y="473963"/>
                  </a:moveTo>
                  <a:lnTo>
                    <a:pt x="143255" y="473963"/>
                  </a:lnTo>
                  <a:lnTo>
                    <a:pt x="143255" y="330707"/>
                  </a:lnTo>
                  <a:lnTo>
                    <a:pt x="0" y="330707"/>
                  </a:lnTo>
                  <a:lnTo>
                    <a:pt x="0" y="473963"/>
                  </a:lnTo>
                  <a:close/>
                </a:path>
                <a:path w="143509" h="1658620">
                  <a:moveTo>
                    <a:pt x="0" y="309371"/>
                  </a:moveTo>
                  <a:lnTo>
                    <a:pt x="143255" y="309371"/>
                  </a:lnTo>
                  <a:lnTo>
                    <a:pt x="143255" y="164591"/>
                  </a:lnTo>
                  <a:lnTo>
                    <a:pt x="0" y="164591"/>
                  </a:lnTo>
                  <a:lnTo>
                    <a:pt x="0" y="309371"/>
                  </a:lnTo>
                  <a:close/>
                </a:path>
                <a:path w="143509" h="1658620">
                  <a:moveTo>
                    <a:pt x="0" y="996695"/>
                  </a:moveTo>
                  <a:lnTo>
                    <a:pt x="143255" y="996695"/>
                  </a:lnTo>
                  <a:lnTo>
                    <a:pt x="143255" y="851915"/>
                  </a:lnTo>
                  <a:lnTo>
                    <a:pt x="0" y="851915"/>
                  </a:lnTo>
                  <a:lnTo>
                    <a:pt x="0" y="996695"/>
                  </a:lnTo>
                  <a:close/>
                </a:path>
                <a:path w="143509" h="1658620">
                  <a:moveTo>
                    <a:pt x="0" y="1658111"/>
                  </a:moveTo>
                  <a:lnTo>
                    <a:pt x="143255" y="1658111"/>
                  </a:lnTo>
                  <a:lnTo>
                    <a:pt x="143255" y="1513331"/>
                  </a:lnTo>
                  <a:lnTo>
                    <a:pt x="0" y="1513331"/>
                  </a:lnTo>
                  <a:lnTo>
                    <a:pt x="0" y="1658111"/>
                  </a:lnTo>
                  <a:close/>
                </a:path>
                <a:path w="143509" h="1658620">
                  <a:moveTo>
                    <a:pt x="0" y="1491995"/>
                  </a:moveTo>
                  <a:lnTo>
                    <a:pt x="143255" y="1491995"/>
                  </a:lnTo>
                  <a:lnTo>
                    <a:pt x="143255" y="1348739"/>
                  </a:lnTo>
                  <a:lnTo>
                    <a:pt x="0" y="1348739"/>
                  </a:lnTo>
                  <a:lnTo>
                    <a:pt x="0" y="1491995"/>
                  </a:lnTo>
                  <a:close/>
                </a:path>
                <a:path w="143509" h="1658620">
                  <a:moveTo>
                    <a:pt x="0" y="1327403"/>
                  </a:moveTo>
                  <a:lnTo>
                    <a:pt x="143255" y="1327403"/>
                  </a:lnTo>
                  <a:lnTo>
                    <a:pt x="143255" y="1182623"/>
                  </a:lnTo>
                  <a:lnTo>
                    <a:pt x="0" y="1182623"/>
                  </a:lnTo>
                  <a:lnTo>
                    <a:pt x="0" y="1327403"/>
                  </a:lnTo>
                  <a:close/>
                </a:path>
                <a:path w="143509" h="1658620">
                  <a:moveTo>
                    <a:pt x="0" y="1161287"/>
                  </a:moveTo>
                  <a:lnTo>
                    <a:pt x="143255" y="1161287"/>
                  </a:lnTo>
                  <a:lnTo>
                    <a:pt x="143255" y="1018031"/>
                  </a:lnTo>
                  <a:lnTo>
                    <a:pt x="0" y="1018031"/>
                  </a:lnTo>
                  <a:lnTo>
                    <a:pt x="0" y="1161287"/>
                  </a:lnTo>
                  <a:close/>
                </a:path>
              </a:pathLst>
            </a:custGeom>
            <a:ln w="12192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7740396" y="3419855"/>
              <a:ext cx="143510" cy="143510"/>
            </a:xfrm>
            <a:custGeom>
              <a:avLst/>
              <a:gdLst/>
              <a:ahLst/>
              <a:cxnLst/>
              <a:rect l="l" t="t" r="r" b="b"/>
              <a:pathLst>
                <a:path w="143509" h="143510">
                  <a:moveTo>
                    <a:pt x="143255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143255" y="143255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7740396" y="3419855"/>
              <a:ext cx="143510" cy="143510"/>
            </a:xfrm>
            <a:custGeom>
              <a:avLst/>
              <a:gdLst/>
              <a:ahLst/>
              <a:cxnLst/>
              <a:rect l="l" t="t" r="r" b="b"/>
              <a:pathLst>
                <a:path w="143509" h="143510">
                  <a:moveTo>
                    <a:pt x="0" y="143255"/>
                  </a:moveTo>
                  <a:lnTo>
                    <a:pt x="143255" y="143255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ln w="12192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7740396" y="4081272"/>
              <a:ext cx="143510" cy="143510"/>
            </a:xfrm>
            <a:custGeom>
              <a:avLst/>
              <a:gdLst/>
              <a:ahLst/>
              <a:cxnLst/>
              <a:rect l="l" t="t" r="r" b="b"/>
              <a:pathLst>
                <a:path w="143509" h="143510">
                  <a:moveTo>
                    <a:pt x="143255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143255" y="143255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7740396" y="4081272"/>
              <a:ext cx="143510" cy="143510"/>
            </a:xfrm>
            <a:custGeom>
              <a:avLst/>
              <a:gdLst/>
              <a:ahLst/>
              <a:cxnLst/>
              <a:rect l="l" t="t" r="r" b="b"/>
              <a:pathLst>
                <a:path w="143509" h="143510">
                  <a:moveTo>
                    <a:pt x="0" y="143255"/>
                  </a:moveTo>
                  <a:lnTo>
                    <a:pt x="143255" y="143255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</a:pathLst>
            </a:custGeom>
            <a:ln w="12192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7740396" y="3915155"/>
              <a:ext cx="143510" cy="144780"/>
            </a:xfrm>
            <a:custGeom>
              <a:avLst/>
              <a:gdLst/>
              <a:ahLst/>
              <a:cxnLst/>
              <a:rect l="l" t="t" r="r" b="b"/>
              <a:pathLst>
                <a:path w="143509" h="144779">
                  <a:moveTo>
                    <a:pt x="143255" y="0"/>
                  </a:moveTo>
                  <a:lnTo>
                    <a:pt x="0" y="0"/>
                  </a:lnTo>
                  <a:lnTo>
                    <a:pt x="0" y="144780"/>
                  </a:lnTo>
                  <a:lnTo>
                    <a:pt x="143255" y="144780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7740396" y="3915155"/>
              <a:ext cx="143510" cy="144780"/>
            </a:xfrm>
            <a:custGeom>
              <a:avLst/>
              <a:gdLst/>
              <a:ahLst/>
              <a:cxnLst/>
              <a:rect l="l" t="t" r="r" b="b"/>
              <a:pathLst>
                <a:path w="143509" h="144779">
                  <a:moveTo>
                    <a:pt x="0" y="144780"/>
                  </a:moveTo>
                  <a:lnTo>
                    <a:pt x="143255" y="144780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144780"/>
                  </a:lnTo>
                  <a:close/>
                </a:path>
              </a:pathLst>
            </a:custGeom>
            <a:ln w="12191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7740396" y="3750563"/>
              <a:ext cx="143510" cy="143510"/>
            </a:xfrm>
            <a:custGeom>
              <a:avLst/>
              <a:gdLst/>
              <a:ahLst/>
              <a:cxnLst/>
              <a:rect l="l" t="t" r="r" b="b"/>
              <a:pathLst>
                <a:path w="143509" h="143510">
                  <a:moveTo>
                    <a:pt x="143255" y="0"/>
                  </a:moveTo>
                  <a:lnTo>
                    <a:pt x="0" y="0"/>
                  </a:lnTo>
                  <a:lnTo>
                    <a:pt x="0" y="143256"/>
                  </a:lnTo>
                  <a:lnTo>
                    <a:pt x="143255" y="143256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7740396" y="3750563"/>
              <a:ext cx="143510" cy="143510"/>
            </a:xfrm>
            <a:custGeom>
              <a:avLst/>
              <a:gdLst/>
              <a:ahLst/>
              <a:cxnLst/>
              <a:rect l="l" t="t" r="r" b="b"/>
              <a:pathLst>
                <a:path w="143509" h="143510">
                  <a:moveTo>
                    <a:pt x="0" y="143256"/>
                  </a:moveTo>
                  <a:lnTo>
                    <a:pt x="143255" y="143256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143256"/>
                  </a:lnTo>
                  <a:close/>
                </a:path>
              </a:pathLst>
            </a:custGeom>
            <a:ln w="12192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7740396" y="3584447"/>
              <a:ext cx="143510" cy="144780"/>
            </a:xfrm>
            <a:custGeom>
              <a:avLst/>
              <a:gdLst/>
              <a:ahLst/>
              <a:cxnLst/>
              <a:rect l="l" t="t" r="r" b="b"/>
              <a:pathLst>
                <a:path w="143509" h="144779">
                  <a:moveTo>
                    <a:pt x="143255" y="0"/>
                  </a:moveTo>
                  <a:lnTo>
                    <a:pt x="0" y="0"/>
                  </a:lnTo>
                  <a:lnTo>
                    <a:pt x="0" y="144779"/>
                  </a:lnTo>
                  <a:lnTo>
                    <a:pt x="143255" y="144779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7740396" y="2552700"/>
              <a:ext cx="2990215" cy="3401695"/>
            </a:xfrm>
            <a:custGeom>
              <a:avLst/>
              <a:gdLst/>
              <a:ahLst/>
              <a:cxnLst/>
              <a:rect l="l" t="t" r="r" b="b"/>
              <a:pathLst>
                <a:path w="2990215" h="3401695">
                  <a:moveTo>
                    <a:pt x="0" y="1176527"/>
                  </a:moveTo>
                  <a:lnTo>
                    <a:pt x="143255" y="1176527"/>
                  </a:lnTo>
                  <a:lnTo>
                    <a:pt x="143255" y="1031748"/>
                  </a:lnTo>
                  <a:lnTo>
                    <a:pt x="0" y="1031748"/>
                  </a:lnTo>
                  <a:lnTo>
                    <a:pt x="0" y="1176527"/>
                  </a:lnTo>
                  <a:close/>
                </a:path>
                <a:path w="2990215" h="3401695">
                  <a:moveTo>
                    <a:pt x="0" y="1863852"/>
                  </a:moveTo>
                  <a:lnTo>
                    <a:pt x="143255" y="1863852"/>
                  </a:lnTo>
                  <a:lnTo>
                    <a:pt x="143255" y="1720595"/>
                  </a:lnTo>
                  <a:lnTo>
                    <a:pt x="0" y="1720595"/>
                  </a:lnTo>
                  <a:lnTo>
                    <a:pt x="0" y="1863852"/>
                  </a:lnTo>
                  <a:close/>
                </a:path>
                <a:path w="2990215" h="3401695">
                  <a:moveTo>
                    <a:pt x="0" y="2525268"/>
                  </a:moveTo>
                  <a:lnTo>
                    <a:pt x="143255" y="2525268"/>
                  </a:lnTo>
                  <a:lnTo>
                    <a:pt x="143255" y="2382012"/>
                  </a:lnTo>
                  <a:lnTo>
                    <a:pt x="0" y="2382012"/>
                  </a:lnTo>
                  <a:lnTo>
                    <a:pt x="0" y="2525268"/>
                  </a:lnTo>
                  <a:close/>
                </a:path>
                <a:path w="2990215" h="3401695">
                  <a:moveTo>
                    <a:pt x="0" y="2360676"/>
                  </a:moveTo>
                  <a:lnTo>
                    <a:pt x="143255" y="2360676"/>
                  </a:lnTo>
                  <a:lnTo>
                    <a:pt x="143255" y="2215896"/>
                  </a:lnTo>
                  <a:lnTo>
                    <a:pt x="0" y="2215896"/>
                  </a:lnTo>
                  <a:lnTo>
                    <a:pt x="0" y="2360676"/>
                  </a:lnTo>
                  <a:close/>
                </a:path>
                <a:path w="2990215" h="3401695">
                  <a:moveTo>
                    <a:pt x="0" y="2194560"/>
                  </a:moveTo>
                  <a:lnTo>
                    <a:pt x="143255" y="2194560"/>
                  </a:lnTo>
                  <a:lnTo>
                    <a:pt x="143255" y="2051304"/>
                  </a:lnTo>
                  <a:lnTo>
                    <a:pt x="0" y="2051304"/>
                  </a:lnTo>
                  <a:lnTo>
                    <a:pt x="0" y="2194560"/>
                  </a:lnTo>
                  <a:close/>
                </a:path>
                <a:path w="2990215" h="3401695">
                  <a:moveTo>
                    <a:pt x="0" y="2029968"/>
                  </a:moveTo>
                  <a:lnTo>
                    <a:pt x="143255" y="2029968"/>
                  </a:lnTo>
                  <a:lnTo>
                    <a:pt x="143255" y="1885188"/>
                  </a:lnTo>
                  <a:lnTo>
                    <a:pt x="0" y="1885188"/>
                  </a:lnTo>
                  <a:lnTo>
                    <a:pt x="0" y="2029968"/>
                  </a:lnTo>
                  <a:close/>
                </a:path>
                <a:path w="2990215" h="3401695">
                  <a:moveTo>
                    <a:pt x="0" y="2740152"/>
                  </a:moveTo>
                  <a:lnTo>
                    <a:pt x="143255" y="2740152"/>
                  </a:lnTo>
                  <a:lnTo>
                    <a:pt x="143255" y="2596896"/>
                  </a:lnTo>
                  <a:lnTo>
                    <a:pt x="0" y="2596896"/>
                  </a:lnTo>
                  <a:lnTo>
                    <a:pt x="0" y="2740152"/>
                  </a:lnTo>
                  <a:close/>
                </a:path>
                <a:path w="2990215" h="3401695">
                  <a:moveTo>
                    <a:pt x="0" y="3401568"/>
                  </a:moveTo>
                  <a:lnTo>
                    <a:pt x="143255" y="3401568"/>
                  </a:lnTo>
                  <a:lnTo>
                    <a:pt x="143255" y="3258312"/>
                  </a:lnTo>
                  <a:lnTo>
                    <a:pt x="0" y="3258312"/>
                  </a:lnTo>
                  <a:lnTo>
                    <a:pt x="0" y="3401568"/>
                  </a:lnTo>
                  <a:close/>
                </a:path>
                <a:path w="2990215" h="3401695">
                  <a:moveTo>
                    <a:pt x="0" y="3236976"/>
                  </a:moveTo>
                  <a:lnTo>
                    <a:pt x="143255" y="3236976"/>
                  </a:lnTo>
                  <a:lnTo>
                    <a:pt x="143255" y="3092196"/>
                  </a:lnTo>
                  <a:lnTo>
                    <a:pt x="0" y="3092196"/>
                  </a:lnTo>
                  <a:lnTo>
                    <a:pt x="0" y="3236976"/>
                  </a:lnTo>
                  <a:close/>
                </a:path>
                <a:path w="2990215" h="3401695">
                  <a:moveTo>
                    <a:pt x="0" y="3070860"/>
                  </a:moveTo>
                  <a:lnTo>
                    <a:pt x="143255" y="3070860"/>
                  </a:lnTo>
                  <a:lnTo>
                    <a:pt x="143255" y="2927604"/>
                  </a:lnTo>
                  <a:lnTo>
                    <a:pt x="0" y="2927604"/>
                  </a:lnTo>
                  <a:lnTo>
                    <a:pt x="0" y="3070860"/>
                  </a:lnTo>
                  <a:close/>
                </a:path>
                <a:path w="2990215" h="3401695">
                  <a:moveTo>
                    <a:pt x="0" y="2906268"/>
                  </a:moveTo>
                  <a:lnTo>
                    <a:pt x="143255" y="2906268"/>
                  </a:lnTo>
                  <a:lnTo>
                    <a:pt x="143255" y="2761488"/>
                  </a:lnTo>
                  <a:lnTo>
                    <a:pt x="0" y="2761488"/>
                  </a:lnTo>
                  <a:lnTo>
                    <a:pt x="0" y="2906268"/>
                  </a:lnTo>
                  <a:close/>
                </a:path>
                <a:path w="2990215" h="3401695">
                  <a:moveTo>
                    <a:pt x="2845307" y="640079"/>
                  </a:moveTo>
                  <a:lnTo>
                    <a:pt x="2990087" y="640079"/>
                  </a:lnTo>
                  <a:lnTo>
                    <a:pt x="2990087" y="495300"/>
                  </a:lnTo>
                  <a:lnTo>
                    <a:pt x="2845307" y="495300"/>
                  </a:lnTo>
                  <a:lnTo>
                    <a:pt x="2845307" y="640079"/>
                  </a:lnTo>
                  <a:close/>
                </a:path>
                <a:path w="2990215" h="3401695">
                  <a:moveTo>
                    <a:pt x="2845307" y="473963"/>
                  </a:moveTo>
                  <a:lnTo>
                    <a:pt x="2990087" y="473963"/>
                  </a:lnTo>
                  <a:lnTo>
                    <a:pt x="2990087" y="330708"/>
                  </a:lnTo>
                  <a:lnTo>
                    <a:pt x="2845307" y="330708"/>
                  </a:lnTo>
                  <a:lnTo>
                    <a:pt x="2845307" y="473963"/>
                  </a:lnTo>
                  <a:close/>
                </a:path>
                <a:path w="2990215" h="3401695">
                  <a:moveTo>
                    <a:pt x="2845307" y="309372"/>
                  </a:moveTo>
                  <a:lnTo>
                    <a:pt x="2990087" y="309372"/>
                  </a:lnTo>
                  <a:lnTo>
                    <a:pt x="2990087" y="164592"/>
                  </a:lnTo>
                  <a:lnTo>
                    <a:pt x="2845307" y="164592"/>
                  </a:lnTo>
                  <a:lnTo>
                    <a:pt x="2845307" y="309372"/>
                  </a:lnTo>
                  <a:close/>
                </a:path>
                <a:path w="2990215" h="3401695">
                  <a:moveTo>
                    <a:pt x="2845307" y="143255"/>
                  </a:moveTo>
                  <a:lnTo>
                    <a:pt x="2990087" y="143255"/>
                  </a:lnTo>
                  <a:lnTo>
                    <a:pt x="2990087" y="0"/>
                  </a:lnTo>
                  <a:lnTo>
                    <a:pt x="2845307" y="0"/>
                  </a:lnTo>
                  <a:lnTo>
                    <a:pt x="2845307" y="143255"/>
                  </a:lnTo>
                  <a:close/>
                </a:path>
              </a:pathLst>
            </a:custGeom>
            <a:ln w="12192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10585704" y="3939539"/>
              <a:ext cx="144780" cy="144780"/>
            </a:xfrm>
            <a:custGeom>
              <a:avLst/>
              <a:gdLst/>
              <a:ahLst/>
              <a:cxnLst/>
              <a:rect l="l" t="t" r="r" b="b"/>
              <a:pathLst>
                <a:path w="144779" h="144779">
                  <a:moveTo>
                    <a:pt x="144779" y="0"/>
                  </a:moveTo>
                  <a:lnTo>
                    <a:pt x="0" y="0"/>
                  </a:lnTo>
                  <a:lnTo>
                    <a:pt x="0" y="144780"/>
                  </a:lnTo>
                  <a:lnTo>
                    <a:pt x="144779" y="144780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10585704" y="3939539"/>
              <a:ext cx="144780" cy="144780"/>
            </a:xfrm>
            <a:custGeom>
              <a:avLst/>
              <a:gdLst/>
              <a:ahLst/>
              <a:cxnLst/>
              <a:rect l="l" t="t" r="r" b="b"/>
              <a:pathLst>
                <a:path w="144779" h="144779">
                  <a:moveTo>
                    <a:pt x="0" y="144780"/>
                  </a:moveTo>
                  <a:lnTo>
                    <a:pt x="144779" y="144780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44780"/>
                  </a:lnTo>
                  <a:close/>
                </a:path>
              </a:pathLst>
            </a:custGeom>
            <a:ln w="12191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10585704" y="3774947"/>
              <a:ext cx="144780" cy="143510"/>
            </a:xfrm>
            <a:custGeom>
              <a:avLst/>
              <a:gdLst/>
              <a:ahLst/>
              <a:cxnLst/>
              <a:rect l="l" t="t" r="r" b="b"/>
              <a:pathLst>
                <a:path w="144779" h="143510">
                  <a:moveTo>
                    <a:pt x="144779" y="0"/>
                  </a:moveTo>
                  <a:lnTo>
                    <a:pt x="0" y="0"/>
                  </a:lnTo>
                  <a:lnTo>
                    <a:pt x="0" y="143256"/>
                  </a:lnTo>
                  <a:lnTo>
                    <a:pt x="144779" y="143256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10585704" y="3774947"/>
              <a:ext cx="144780" cy="143510"/>
            </a:xfrm>
            <a:custGeom>
              <a:avLst/>
              <a:gdLst/>
              <a:ahLst/>
              <a:cxnLst/>
              <a:rect l="l" t="t" r="r" b="b"/>
              <a:pathLst>
                <a:path w="144779" h="143510">
                  <a:moveTo>
                    <a:pt x="0" y="143256"/>
                  </a:moveTo>
                  <a:lnTo>
                    <a:pt x="144779" y="143256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43256"/>
                  </a:lnTo>
                  <a:close/>
                </a:path>
              </a:pathLst>
            </a:custGeom>
            <a:ln w="12192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10585704" y="3608832"/>
              <a:ext cx="144780" cy="144780"/>
            </a:xfrm>
            <a:custGeom>
              <a:avLst/>
              <a:gdLst/>
              <a:ahLst/>
              <a:cxnLst/>
              <a:rect l="l" t="t" r="r" b="b"/>
              <a:pathLst>
                <a:path w="144779" h="144779">
                  <a:moveTo>
                    <a:pt x="144779" y="0"/>
                  </a:moveTo>
                  <a:lnTo>
                    <a:pt x="0" y="0"/>
                  </a:lnTo>
                  <a:lnTo>
                    <a:pt x="0" y="144780"/>
                  </a:lnTo>
                  <a:lnTo>
                    <a:pt x="144779" y="144780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10585704" y="3608832"/>
              <a:ext cx="144780" cy="144780"/>
            </a:xfrm>
            <a:custGeom>
              <a:avLst/>
              <a:gdLst/>
              <a:ahLst/>
              <a:cxnLst/>
              <a:rect l="l" t="t" r="r" b="b"/>
              <a:pathLst>
                <a:path w="144779" h="144779">
                  <a:moveTo>
                    <a:pt x="0" y="144780"/>
                  </a:moveTo>
                  <a:lnTo>
                    <a:pt x="144779" y="144780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44780"/>
                  </a:lnTo>
                  <a:close/>
                </a:path>
              </a:pathLst>
            </a:custGeom>
            <a:ln w="12191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10585704" y="3444239"/>
              <a:ext cx="144780" cy="143510"/>
            </a:xfrm>
            <a:custGeom>
              <a:avLst/>
              <a:gdLst/>
              <a:ahLst/>
              <a:cxnLst/>
              <a:rect l="l" t="t" r="r" b="b"/>
              <a:pathLst>
                <a:path w="144779" h="143510">
                  <a:moveTo>
                    <a:pt x="144779" y="0"/>
                  </a:moveTo>
                  <a:lnTo>
                    <a:pt x="0" y="0"/>
                  </a:lnTo>
                  <a:lnTo>
                    <a:pt x="0" y="143255"/>
                  </a:lnTo>
                  <a:lnTo>
                    <a:pt x="144779" y="143255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10585704" y="3444239"/>
              <a:ext cx="144780" cy="2342515"/>
            </a:xfrm>
            <a:custGeom>
              <a:avLst/>
              <a:gdLst/>
              <a:ahLst/>
              <a:cxnLst/>
              <a:rect l="l" t="t" r="r" b="b"/>
              <a:pathLst>
                <a:path w="144779" h="2342515">
                  <a:moveTo>
                    <a:pt x="0" y="143255"/>
                  </a:moveTo>
                  <a:lnTo>
                    <a:pt x="144779" y="143255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43255"/>
                  </a:lnTo>
                  <a:close/>
                </a:path>
                <a:path w="144779" h="2342515">
                  <a:moveTo>
                    <a:pt x="0" y="1499615"/>
                  </a:moveTo>
                  <a:lnTo>
                    <a:pt x="144779" y="1499615"/>
                  </a:lnTo>
                  <a:lnTo>
                    <a:pt x="144779" y="1354835"/>
                  </a:lnTo>
                  <a:lnTo>
                    <a:pt x="0" y="1354835"/>
                  </a:lnTo>
                  <a:lnTo>
                    <a:pt x="0" y="1499615"/>
                  </a:lnTo>
                  <a:close/>
                </a:path>
                <a:path w="144779" h="2342515">
                  <a:moveTo>
                    <a:pt x="0" y="1333499"/>
                  </a:moveTo>
                  <a:lnTo>
                    <a:pt x="144779" y="1333499"/>
                  </a:lnTo>
                  <a:lnTo>
                    <a:pt x="144779" y="1190243"/>
                  </a:lnTo>
                  <a:lnTo>
                    <a:pt x="0" y="1190243"/>
                  </a:lnTo>
                  <a:lnTo>
                    <a:pt x="0" y="1333499"/>
                  </a:lnTo>
                  <a:close/>
                </a:path>
                <a:path w="144779" h="2342515">
                  <a:moveTo>
                    <a:pt x="0" y="1168907"/>
                  </a:moveTo>
                  <a:lnTo>
                    <a:pt x="144779" y="1168907"/>
                  </a:lnTo>
                  <a:lnTo>
                    <a:pt x="144779" y="1024127"/>
                  </a:lnTo>
                  <a:lnTo>
                    <a:pt x="0" y="1024127"/>
                  </a:lnTo>
                  <a:lnTo>
                    <a:pt x="0" y="1168907"/>
                  </a:lnTo>
                  <a:close/>
                </a:path>
                <a:path w="144779" h="2342515">
                  <a:moveTo>
                    <a:pt x="0" y="1002791"/>
                  </a:moveTo>
                  <a:lnTo>
                    <a:pt x="144779" y="1002791"/>
                  </a:lnTo>
                  <a:lnTo>
                    <a:pt x="144779" y="859535"/>
                  </a:lnTo>
                  <a:lnTo>
                    <a:pt x="0" y="859535"/>
                  </a:lnTo>
                  <a:lnTo>
                    <a:pt x="0" y="1002791"/>
                  </a:lnTo>
                  <a:close/>
                </a:path>
                <a:path w="144779" h="2342515">
                  <a:moveTo>
                    <a:pt x="0" y="2342387"/>
                  </a:moveTo>
                  <a:lnTo>
                    <a:pt x="144779" y="2342387"/>
                  </a:lnTo>
                  <a:lnTo>
                    <a:pt x="144779" y="2197607"/>
                  </a:lnTo>
                  <a:lnTo>
                    <a:pt x="0" y="2197607"/>
                  </a:lnTo>
                  <a:lnTo>
                    <a:pt x="0" y="2342387"/>
                  </a:lnTo>
                  <a:close/>
                </a:path>
                <a:path w="144779" h="2342515">
                  <a:moveTo>
                    <a:pt x="0" y="2176271"/>
                  </a:moveTo>
                  <a:lnTo>
                    <a:pt x="144779" y="2176271"/>
                  </a:lnTo>
                  <a:lnTo>
                    <a:pt x="144779" y="2033015"/>
                  </a:lnTo>
                  <a:lnTo>
                    <a:pt x="0" y="2033015"/>
                  </a:lnTo>
                  <a:lnTo>
                    <a:pt x="0" y="2176271"/>
                  </a:lnTo>
                  <a:close/>
                </a:path>
                <a:path w="144779" h="2342515">
                  <a:moveTo>
                    <a:pt x="0" y="2011679"/>
                  </a:moveTo>
                  <a:lnTo>
                    <a:pt x="144779" y="2011679"/>
                  </a:lnTo>
                  <a:lnTo>
                    <a:pt x="144779" y="1866899"/>
                  </a:lnTo>
                  <a:lnTo>
                    <a:pt x="0" y="1866899"/>
                  </a:lnTo>
                  <a:lnTo>
                    <a:pt x="0" y="2011679"/>
                  </a:lnTo>
                  <a:close/>
                </a:path>
                <a:path w="144779" h="2342515">
                  <a:moveTo>
                    <a:pt x="0" y="1845563"/>
                  </a:moveTo>
                  <a:lnTo>
                    <a:pt x="144779" y="1845563"/>
                  </a:lnTo>
                  <a:lnTo>
                    <a:pt x="144779" y="1702307"/>
                  </a:lnTo>
                  <a:lnTo>
                    <a:pt x="0" y="1702307"/>
                  </a:lnTo>
                  <a:lnTo>
                    <a:pt x="0" y="1845563"/>
                  </a:lnTo>
                  <a:close/>
                </a:path>
              </a:pathLst>
            </a:custGeom>
            <a:ln w="12192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7778242" y="1735835"/>
              <a:ext cx="73660" cy="4177665"/>
            </a:xfrm>
            <a:custGeom>
              <a:avLst/>
              <a:gdLst/>
              <a:ahLst/>
              <a:cxnLst/>
              <a:rect l="l" t="t" r="r" b="b"/>
              <a:pathLst>
                <a:path w="73659" h="4177665">
                  <a:moveTo>
                    <a:pt x="6350" y="2423033"/>
                  </a:moveTo>
                  <a:lnTo>
                    <a:pt x="6032" y="2423033"/>
                  </a:lnTo>
                  <a:lnTo>
                    <a:pt x="5715" y="2423287"/>
                  </a:lnTo>
                  <a:lnTo>
                    <a:pt x="6350" y="2423033"/>
                  </a:lnTo>
                  <a:close/>
                </a:path>
                <a:path w="73659" h="4177665">
                  <a:moveTo>
                    <a:pt x="6350" y="1551305"/>
                  </a:moveTo>
                  <a:lnTo>
                    <a:pt x="6032" y="1551305"/>
                  </a:lnTo>
                  <a:lnTo>
                    <a:pt x="5715" y="1551559"/>
                  </a:lnTo>
                  <a:lnTo>
                    <a:pt x="6350" y="1551305"/>
                  </a:lnTo>
                  <a:close/>
                </a:path>
                <a:path w="73659" h="4177665">
                  <a:moveTo>
                    <a:pt x="6350" y="368681"/>
                  </a:moveTo>
                  <a:lnTo>
                    <a:pt x="6032" y="368681"/>
                  </a:lnTo>
                  <a:lnTo>
                    <a:pt x="5715" y="368935"/>
                  </a:lnTo>
                  <a:lnTo>
                    <a:pt x="6350" y="368681"/>
                  </a:lnTo>
                  <a:close/>
                </a:path>
                <a:path w="73659" h="4177665">
                  <a:moveTo>
                    <a:pt x="6350" y="39497"/>
                  </a:moveTo>
                  <a:lnTo>
                    <a:pt x="6032" y="39497"/>
                  </a:lnTo>
                  <a:lnTo>
                    <a:pt x="5715" y="39751"/>
                  </a:lnTo>
                  <a:lnTo>
                    <a:pt x="6350" y="39497"/>
                  </a:lnTo>
                  <a:close/>
                </a:path>
                <a:path w="73659" h="4177665">
                  <a:moveTo>
                    <a:pt x="8255" y="3273298"/>
                  </a:moveTo>
                  <a:lnTo>
                    <a:pt x="7823" y="3273298"/>
                  </a:lnTo>
                  <a:lnTo>
                    <a:pt x="7607" y="3273437"/>
                  </a:lnTo>
                  <a:lnTo>
                    <a:pt x="8255" y="3273298"/>
                  </a:lnTo>
                  <a:close/>
                </a:path>
                <a:path w="73659" h="4177665">
                  <a:moveTo>
                    <a:pt x="12319" y="3273298"/>
                  </a:moveTo>
                  <a:lnTo>
                    <a:pt x="11684" y="3273044"/>
                  </a:lnTo>
                  <a:lnTo>
                    <a:pt x="11430" y="3272917"/>
                  </a:lnTo>
                  <a:lnTo>
                    <a:pt x="9525" y="3272917"/>
                  </a:lnTo>
                  <a:lnTo>
                    <a:pt x="8890" y="3273044"/>
                  </a:lnTo>
                  <a:lnTo>
                    <a:pt x="8255" y="3273298"/>
                  </a:lnTo>
                  <a:lnTo>
                    <a:pt x="12319" y="3273298"/>
                  </a:lnTo>
                  <a:close/>
                </a:path>
                <a:path w="73659" h="4177665">
                  <a:moveTo>
                    <a:pt x="13462" y="39497"/>
                  </a:moveTo>
                  <a:lnTo>
                    <a:pt x="13335" y="39370"/>
                  </a:lnTo>
                  <a:lnTo>
                    <a:pt x="12319" y="38608"/>
                  </a:lnTo>
                  <a:lnTo>
                    <a:pt x="11988" y="38481"/>
                  </a:lnTo>
                  <a:lnTo>
                    <a:pt x="8890" y="38481"/>
                  </a:lnTo>
                  <a:lnTo>
                    <a:pt x="8255" y="38608"/>
                  </a:lnTo>
                  <a:lnTo>
                    <a:pt x="6985" y="39116"/>
                  </a:lnTo>
                  <a:lnTo>
                    <a:pt x="6350" y="39497"/>
                  </a:lnTo>
                  <a:lnTo>
                    <a:pt x="13462" y="39497"/>
                  </a:lnTo>
                  <a:close/>
                </a:path>
                <a:path w="73659" h="4177665">
                  <a:moveTo>
                    <a:pt x="24574" y="891032"/>
                  </a:moveTo>
                  <a:lnTo>
                    <a:pt x="18986" y="891032"/>
                  </a:lnTo>
                  <a:lnTo>
                    <a:pt x="19100" y="891286"/>
                  </a:lnTo>
                  <a:lnTo>
                    <a:pt x="24409" y="891286"/>
                  </a:lnTo>
                  <a:lnTo>
                    <a:pt x="24574" y="891032"/>
                  </a:lnTo>
                  <a:close/>
                </a:path>
                <a:path w="73659" h="4177665">
                  <a:moveTo>
                    <a:pt x="24574" y="700532"/>
                  </a:moveTo>
                  <a:lnTo>
                    <a:pt x="18986" y="700532"/>
                  </a:lnTo>
                  <a:lnTo>
                    <a:pt x="19100" y="700786"/>
                  </a:lnTo>
                  <a:lnTo>
                    <a:pt x="24409" y="700786"/>
                  </a:lnTo>
                  <a:lnTo>
                    <a:pt x="24574" y="700532"/>
                  </a:lnTo>
                  <a:close/>
                </a:path>
                <a:path w="73659" h="4177665">
                  <a:moveTo>
                    <a:pt x="31115" y="3273298"/>
                  </a:moveTo>
                  <a:lnTo>
                    <a:pt x="12319" y="3273298"/>
                  </a:lnTo>
                  <a:lnTo>
                    <a:pt x="12827" y="3273552"/>
                  </a:lnTo>
                  <a:lnTo>
                    <a:pt x="30937" y="3273552"/>
                  </a:lnTo>
                  <a:lnTo>
                    <a:pt x="31115" y="3273298"/>
                  </a:lnTo>
                  <a:close/>
                </a:path>
                <a:path w="73659" h="4177665">
                  <a:moveTo>
                    <a:pt x="35915" y="891286"/>
                  </a:moveTo>
                  <a:lnTo>
                    <a:pt x="24409" y="891286"/>
                  </a:lnTo>
                  <a:lnTo>
                    <a:pt x="23622" y="892556"/>
                  </a:lnTo>
                  <a:lnTo>
                    <a:pt x="22479" y="894461"/>
                  </a:lnTo>
                  <a:lnTo>
                    <a:pt x="21336" y="896493"/>
                  </a:lnTo>
                  <a:lnTo>
                    <a:pt x="19685" y="892556"/>
                  </a:lnTo>
                  <a:lnTo>
                    <a:pt x="19100" y="891286"/>
                  </a:lnTo>
                  <a:lnTo>
                    <a:pt x="18415" y="889889"/>
                  </a:lnTo>
                  <a:lnTo>
                    <a:pt x="17907" y="888619"/>
                  </a:lnTo>
                  <a:lnTo>
                    <a:pt x="17272" y="887476"/>
                  </a:lnTo>
                  <a:lnTo>
                    <a:pt x="16713" y="886587"/>
                  </a:lnTo>
                  <a:lnTo>
                    <a:pt x="15684" y="884809"/>
                  </a:lnTo>
                  <a:lnTo>
                    <a:pt x="15621" y="884682"/>
                  </a:lnTo>
                  <a:lnTo>
                    <a:pt x="15087" y="884047"/>
                  </a:lnTo>
                  <a:lnTo>
                    <a:pt x="14986" y="883920"/>
                  </a:lnTo>
                  <a:lnTo>
                    <a:pt x="14478" y="883158"/>
                  </a:lnTo>
                  <a:lnTo>
                    <a:pt x="13995" y="882777"/>
                  </a:lnTo>
                  <a:lnTo>
                    <a:pt x="13462" y="882269"/>
                  </a:lnTo>
                  <a:lnTo>
                    <a:pt x="12992" y="881888"/>
                  </a:lnTo>
                  <a:lnTo>
                    <a:pt x="12319" y="881380"/>
                  </a:lnTo>
                  <a:lnTo>
                    <a:pt x="11671" y="881126"/>
                  </a:lnTo>
                  <a:lnTo>
                    <a:pt x="6083" y="881380"/>
                  </a:lnTo>
                  <a:lnTo>
                    <a:pt x="8255" y="881380"/>
                  </a:lnTo>
                  <a:lnTo>
                    <a:pt x="6985" y="881888"/>
                  </a:lnTo>
                  <a:lnTo>
                    <a:pt x="6350" y="882269"/>
                  </a:lnTo>
                  <a:lnTo>
                    <a:pt x="5080" y="882777"/>
                  </a:lnTo>
                  <a:lnTo>
                    <a:pt x="5397" y="882777"/>
                  </a:lnTo>
                  <a:lnTo>
                    <a:pt x="4445" y="883539"/>
                  </a:lnTo>
                  <a:lnTo>
                    <a:pt x="3683" y="884047"/>
                  </a:lnTo>
                  <a:lnTo>
                    <a:pt x="2286" y="885190"/>
                  </a:lnTo>
                  <a:lnTo>
                    <a:pt x="1651" y="885825"/>
                  </a:lnTo>
                  <a:lnTo>
                    <a:pt x="1016" y="886587"/>
                  </a:lnTo>
                  <a:lnTo>
                    <a:pt x="127" y="887476"/>
                  </a:lnTo>
                  <a:lnTo>
                    <a:pt x="546" y="887476"/>
                  </a:lnTo>
                  <a:lnTo>
                    <a:pt x="1143" y="887730"/>
                  </a:lnTo>
                  <a:lnTo>
                    <a:pt x="6985" y="893318"/>
                  </a:lnTo>
                  <a:lnTo>
                    <a:pt x="7810" y="894461"/>
                  </a:lnTo>
                  <a:lnTo>
                    <a:pt x="8382" y="895604"/>
                  </a:lnTo>
                  <a:lnTo>
                    <a:pt x="9144" y="897001"/>
                  </a:lnTo>
                  <a:lnTo>
                    <a:pt x="9906" y="898525"/>
                  </a:lnTo>
                  <a:lnTo>
                    <a:pt x="11430" y="901827"/>
                  </a:lnTo>
                  <a:lnTo>
                    <a:pt x="12192" y="903732"/>
                  </a:lnTo>
                  <a:lnTo>
                    <a:pt x="13716" y="907288"/>
                  </a:lnTo>
                  <a:lnTo>
                    <a:pt x="15519" y="912241"/>
                  </a:lnTo>
                  <a:lnTo>
                    <a:pt x="16421" y="914908"/>
                  </a:lnTo>
                  <a:lnTo>
                    <a:pt x="16510" y="915162"/>
                  </a:lnTo>
                  <a:lnTo>
                    <a:pt x="16637" y="915924"/>
                  </a:lnTo>
                  <a:lnTo>
                    <a:pt x="17145" y="915543"/>
                  </a:lnTo>
                  <a:lnTo>
                    <a:pt x="17780" y="914908"/>
                  </a:lnTo>
                  <a:lnTo>
                    <a:pt x="21082" y="912241"/>
                  </a:lnTo>
                  <a:lnTo>
                    <a:pt x="23368" y="910590"/>
                  </a:lnTo>
                  <a:lnTo>
                    <a:pt x="27178" y="907923"/>
                  </a:lnTo>
                  <a:lnTo>
                    <a:pt x="28194" y="905891"/>
                  </a:lnTo>
                  <a:lnTo>
                    <a:pt x="29083" y="903732"/>
                  </a:lnTo>
                  <a:lnTo>
                    <a:pt x="30149" y="901827"/>
                  </a:lnTo>
                  <a:lnTo>
                    <a:pt x="31242" y="899668"/>
                  </a:lnTo>
                  <a:lnTo>
                    <a:pt x="32385" y="897509"/>
                  </a:lnTo>
                  <a:lnTo>
                    <a:pt x="32956" y="896493"/>
                  </a:lnTo>
                  <a:lnTo>
                    <a:pt x="33451" y="895604"/>
                  </a:lnTo>
                  <a:lnTo>
                    <a:pt x="34798" y="893318"/>
                  </a:lnTo>
                  <a:lnTo>
                    <a:pt x="35915" y="891286"/>
                  </a:lnTo>
                  <a:close/>
                </a:path>
                <a:path w="73659" h="4177665">
                  <a:moveTo>
                    <a:pt x="35915" y="700786"/>
                  </a:moveTo>
                  <a:lnTo>
                    <a:pt x="24409" y="700786"/>
                  </a:lnTo>
                  <a:lnTo>
                    <a:pt x="23622" y="702056"/>
                  </a:lnTo>
                  <a:lnTo>
                    <a:pt x="22479" y="703961"/>
                  </a:lnTo>
                  <a:lnTo>
                    <a:pt x="21336" y="705993"/>
                  </a:lnTo>
                  <a:lnTo>
                    <a:pt x="19685" y="702056"/>
                  </a:lnTo>
                  <a:lnTo>
                    <a:pt x="19100" y="700786"/>
                  </a:lnTo>
                  <a:lnTo>
                    <a:pt x="18415" y="699389"/>
                  </a:lnTo>
                  <a:lnTo>
                    <a:pt x="17907" y="698119"/>
                  </a:lnTo>
                  <a:lnTo>
                    <a:pt x="17272" y="696976"/>
                  </a:lnTo>
                  <a:lnTo>
                    <a:pt x="16713" y="696087"/>
                  </a:lnTo>
                  <a:lnTo>
                    <a:pt x="15684" y="694309"/>
                  </a:lnTo>
                  <a:lnTo>
                    <a:pt x="15621" y="694182"/>
                  </a:lnTo>
                  <a:lnTo>
                    <a:pt x="15087" y="693547"/>
                  </a:lnTo>
                  <a:lnTo>
                    <a:pt x="14986" y="693420"/>
                  </a:lnTo>
                  <a:lnTo>
                    <a:pt x="14478" y="692658"/>
                  </a:lnTo>
                  <a:lnTo>
                    <a:pt x="13995" y="692277"/>
                  </a:lnTo>
                  <a:lnTo>
                    <a:pt x="13462" y="691769"/>
                  </a:lnTo>
                  <a:lnTo>
                    <a:pt x="12992" y="691388"/>
                  </a:lnTo>
                  <a:lnTo>
                    <a:pt x="12319" y="690880"/>
                  </a:lnTo>
                  <a:lnTo>
                    <a:pt x="11671" y="690626"/>
                  </a:lnTo>
                  <a:lnTo>
                    <a:pt x="6083" y="690880"/>
                  </a:lnTo>
                  <a:lnTo>
                    <a:pt x="8255" y="690880"/>
                  </a:lnTo>
                  <a:lnTo>
                    <a:pt x="6985" y="691388"/>
                  </a:lnTo>
                  <a:lnTo>
                    <a:pt x="6350" y="691769"/>
                  </a:lnTo>
                  <a:lnTo>
                    <a:pt x="5080" y="692277"/>
                  </a:lnTo>
                  <a:lnTo>
                    <a:pt x="5397" y="692277"/>
                  </a:lnTo>
                  <a:lnTo>
                    <a:pt x="4445" y="693039"/>
                  </a:lnTo>
                  <a:lnTo>
                    <a:pt x="3683" y="693547"/>
                  </a:lnTo>
                  <a:lnTo>
                    <a:pt x="2286" y="694690"/>
                  </a:lnTo>
                  <a:lnTo>
                    <a:pt x="1651" y="695325"/>
                  </a:lnTo>
                  <a:lnTo>
                    <a:pt x="1016" y="696087"/>
                  </a:lnTo>
                  <a:lnTo>
                    <a:pt x="127" y="696976"/>
                  </a:lnTo>
                  <a:lnTo>
                    <a:pt x="546" y="696976"/>
                  </a:lnTo>
                  <a:lnTo>
                    <a:pt x="1143" y="697230"/>
                  </a:lnTo>
                  <a:lnTo>
                    <a:pt x="6985" y="702818"/>
                  </a:lnTo>
                  <a:lnTo>
                    <a:pt x="7810" y="703961"/>
                  </a:lnTo>
                  <a:lnTo>
                    <a:pt x="8382" y="705104"/>
                  </a:lnTo>
                  <a:lnTo>
                    <a:pt x="9144" y="706501"/>
                  </a:lnTo>
                  <a:lnTo>
                    <a:pt x="9906" y="708025"/>
                  </a:lnTo>
                  <a:lnTo>
                    <a:pt x="11430" y="711327"/>
                  </a:lnTo>
                  <a:lnTo>
                    <a:pt x="12192" y="713232"/>
                  </a:lnTo>
                  <a:lnTo>
                    <a:pt x="13716" y="716788"/>
                  </a:lnTo>
                  <a:lnTo>
                    <a:pt x="15519" y="721741"/>
                  </a:lnTo>
                  <a:lnTo>
                    <a:pt x="16421" y="724408"/>
                  </a:lnTo>
                  <a:lnTo>
                    <a:pt x="16510" y="724662"/>
                  </a:lnTo>
                  <a:lnTo>
                    <a:pt x="16637" y="725424"/>
                  </a:lnTo>
                  <a:lnTo>
                    <a:pt x="17145" y="725043"/>
                  </a:lnTo>
                  <a:lnTo>
                    <a:pt x="17780" y="724408"/>
                  </a:lnTo>
                  <a:lnTo>
                    <a:pt x="21082" y="721741"/>
                  </a:lnTo>
                  <a:lnTo>
                    <a:pt x="23368" y="720090"/>
                  </a:lnTo>
                  <a:lnTo>
                    <a:pt x="27178" y="717423"/>
                  </a:lnTo>
                  <a:lnTo>
                    <a:pt x="28194" y="715391"/>
                  </a:lnTo>
                  <a:lnTo>
                    <a:pt x="29083" y="713232"/>
                  </a:lnTo>
                  <a:lnTo>
                    <a:pt x="30149" y="711327"/>
                  </a:lnTo>
                  <a:lnTo>
                    <a:pt x="31242" y="709168"/>
                  </a:lnTo>
                  <a:lnTo>
                    <a:pt x="32385" y="707009"/>
                  </a:lnTo>
                  <a:lnTo>
                    <a:pt x="32956" y="705993"/>
                  </a:lnTo>
                  <a:lnTo>
                    <a:pt x="33451" y="705104"/>
                  </a:lnTo>
                  <a:lnTo>
                    <a:pt x="34798" y="702818"/>
                  </a:lnTo>
                  <a:lnTo>
                    <a:pt x="35915" y="700786"/>
                  </a:lnTo>
                  <a:close/>
                </a:path>
                <a:path w="73659" h="4177665">
                  <a:moveTo>
                    <a:pt x="40093" y="1925701"/>
                  </a:moveTo>
                  <a:lnTo>
                    <a:pt x="28702" y="1925701"/>
                  </a:lnTo>
                  <a:lnTo>
                    <a:pt x="24892" y="1931416"/>
                  </a:lnTo>
                  <a:lnTo>
                    <a:pt x="23622" y="1933448"/>
                  </a:lnTo>
                  <a:lnTo>
                    <a:pt x="22479" y="1935353"/>
                  </a:lnTo>
                  <a:lnTo>
                    <a:pt x="21336" y="1937385"/>
                  </a:lnTo>
                  <a:lnTo>
                    <a:pt x="19685" y="1933448"/>
                  </a:lnTo>
                  <a:lnTo>
                    <a:pt x="19100" y="1932178"/>
                  </a:lnTo>
                  <a:lnTo>
                    <a:pt x="18415" y="1930781"/>
                  </a:lnTo>
                  <a:lnTo>
                    <a:pt x="17907" y="1929511"/>
                  </a:lnTo>
                  <a:lnTo>
                    <a:pt x="17272" y="1928368"/>
                  </a:lnTo>
                  <a:lnTo>
                    <a:pt x="16713" y="1927479"/>
                  </a:lnTo>
                  <a:lnTo>
                    <a:pt x="15621" y="1925586"/>
                  </a:lnTo>
                  <a:lnTo>
                    <a:pt x="28702" y="1925701"/>
                  </a:lnTo>
                  <a:lnTo>
                    <a:pt x="28867" y="1925447"/>
                  </a:lnTo>
                  <a:lnTo>
                    <a:pt x="15544" y="1925447"/>
                  </a:lnTo>
                  <a:lnTo>
                    <a:pt x="15087" y="1924939"/>
                  </a:lnTo>
                  <a:lnTo>
                    <a:pt x="14478" y="1924050"/>
                  </a:lnTo>
                  <a:lnTo>
                    <a:pt x="13843" y="1923542"/>
                  </a:lnTo>
                  <a:lnTo>
                    <a:pt x="13462" y="1923161"/>
                  </a:lnTo>
                  <a:lnTo>
                    <a:pt x="13335" y="1923034"/>
                  </a:lnTo>
                  <a:lnTo>
                    <a:pt x="12319" y="1922272"/>
                  </a:lnTo>
                  <a:lnTo>
                    <a:pt x="11353" y="1921891"/>
                  </a:lnTo>
                  <a:lnTo>
                    <a:pt x="10160" y="1921891"/>
                  </a:lnTo>
                  <a:lnTo>
                    <a:pt x="8255" y="1922272"/>
                  </a:lnTo>
                  <a:lnTo>
                    <a:pt x="6985" y="1922780"/>
                  </a:lnTo>
                  <a:lnTo>
                    <a:pt x="6350" y="1923161"/>
                  </a:lnTo>
                  <a:lnTo>
                    <a:pt x="5397" y="1923542"/>
                  </a:lnTo>
                  <a:lnTo>
                    <a:pt x="5549" y="1923542"/>
                  </a:lnTo>
                  <a:lnTo>
                    <a:pt x="4445" y="1924431"/>
                  </a:lnTo>
                  <a:lnTo>
                    <a:pt x="3683" y="1924939"/>
                  </a:lnTo>
                  <a:lnTo>
                    <a:pt x="2286" y="1926082"/>
                  </a:lnTo>
                  <a:lnTo>
                    <a:pt x="1651" y="1926717"/>
                  </a:lnTo>
                  <a:lnTo>
                    <a:pt x="1016" y="1927479"/>
                  </a:lnTo>
                  <a:lnTo>
                    <a:pt x="254" y="1928241"/>
                  </a:lnTo>
                  <a:lnTo>
                    <a:pt x="6985" y="1934210"/>
                  </a:lnTo>
                  <a:lnTo>
                    <a:pt x="7810" y="1935353"/>
                  </a:lnTo>
                  <a:lnTo>
                    <a:pt x="8382" y="1936496"/>
                  </a:lnTo>
                  <a:lnTo>
                    <a:pt x="9144" y="1937893"/>
                  </a:lnTo>
                  <a:lnTo>
                    <a:pt x="9906" y="1939417"/>
                  </a:lnTo>
                  <a:lnTo>
                    <a:pt x="11366" y="1942592"/>
                  </a:lnTo>
                  <a:lnTo>
                    <a:pt x="12192" y="1944624"/>
                  </a:lnTo>
                  <a:lnTo>
                    <a:pt x="13716" y="1948180"/>
                  </a:lnTo>
                  <a:lnTo>
                    <a:pt x="15519" y="1953133"/>
                  </a:lnTo>
                  <a:lnTo>
                    <a:pt x="16421" y="1955800"/>
                  </a:lnTo>
                  <a:lnTo>
                    <a:pt x="16510" y="1956054"/>
                  </a:lnTo>
                  <a:lnTo>
                    <a:pt x="16637" y="1956816"/>
                  </a:lnTo>
                  <a:lnTo>
                    <a:pt x="17145" y="1956435"/>
                  </a:lnTo>
                  <a:lnTo>
                    <a:pt x="17780" y="1955800"/>
                  </a:lnTo>
                  <a:lnTo>
                    <a:pt x="21082" y="1953133"/>
                  </a:lnTo>
                  <a:lnTo>
                    <a:pt x="23368" y="1951482"/>
                  </a:lnTo>
                  <a:lnTo>
                    <a:pt x="27178" y="1948815"/>
                  </a:lnTo>
                  <a:lnTo>
                    <a:pt x="28194" y="1946783"/>
                  </a:lnTo>
                  <a:lnTo>
                    <a:pt x="29083" y="1944624"/>
                  </a:lnTo>
                  <a:lnTo>
                    <a:pt x="30149" y="1942719"/>
                  </a:lnTo>
                  <a:lnTo>
                    <a:pt x="31242" y="1940560"/>
                  </a:lnTo>
                  <a:lnTo>
                    <a:pt x="32385" y="1938401"/>
                  </a:lnTo>
                  <a:lnTo>
                    <a:pt x="32956" y="1937385"/>
                  </a:lnTo>
                  <a:lnTo>
                    <a:pt x="33451" y="1936496"/>
                  </a:lnTo>
                  <a:lnTo>
                    <a:pt x="34798" y="1934210"/>
                  </a:lnTo>
                  <a:lnTo>
                    <a:pt x="35915" y="1932178"/>
                  </a:lnTo>
                  <a:lnTo>
                    <a:pt x="40093" y="1925701"/>
                  </a:lnTo>
                  <a:close/>
                </a:path>
                <a:path w="73659" h="4177665">
                  <a:moveTo>
                    <a:pt x="40093" y="1759585"/>
                  </a:moveTo>
                  <a:lnTo>
                    <a:pt x="28702" y="1759585"/>
                  </a:lnTo>
                  <a:lnTo>
                    <a:pt x="24892" y="1765300"/>
                  </a:lnTo>
                  <a:lnTo>
                    <a:pt x="23622" y="1767332"/>
                  </a:lnTo>
                  <a:lnTo>
                    <a:pt x="22479" y="1769237"/>
                  </a:lnTo>
                  <a:lnTo>
                    <a:pt x="21336" y="1771269"/>
                  </a:lnTo>
                  <a:lnTo>
                    <a:pt x="19685" y="1767332"/>
                  </a:lnTo>
                  <a:lnTo>
                    <a:pt x="19100" y="1766062"/>
                  </a:lnTo>
                  <a:lnTo>
                    <a:pt x="18415" y="1764665"/>
                  </a:lnTo>
                  <a:lnTo>
                    <a:pt x="17907" y="1763395"/>
                  </a:lnTo>
                  <a:lnTo>
                    <a:pt x="17272" y="1762252"/>
                  </a:lnTo>
                  <a:lnTo>
                    <a:pt x="16713" y="1761363"/>
                  </a:lnTo>
                  <a:lnTo>
                    <a:pt x="15621" y="1759470"/>
                  </a:lnTo>
                  <a:lnTo>
                    <a:pt x="28702" y="1759585"/>
                  </a:lnTo>
                  <a:lnTo>
                    <a:pt x="28867" y="1759331"/>
                  </a:lnTo>
                  <a:lnTo>
                    <a:pt x="15544" y="1759331"/>
                  </a:lnTo>
                  <a:lnTo>
                    <a:pt x="15087" y="1758823"/>
                  </a:lnTo>
                  <a:lnTo>
                    <a:pt x="14478" y="1757934"/>
                  </a:lnTo>
                  <a:lnTo>
                    <a:pt x="13995" y="1757553"/>
                  </a:lnTo>
                  <a:lnTo>
                    <a:pt x="13462" y="1757045"/>
                  </a:lnTo>
                  <a:lnTo>
                    <a:pt x="12992" y="1756664"/>
                  </a:lnTo>
                  <a:lnTo>
                    <a:pt x="12319" y="1756156"/>
                  </a:lnTo>
                  <a:lnTo>
                    <a:pt x="11671" y="1755902"/>
                  </a:lnTo>
                  <a:lnTo>
                    <a:pt x="6083" y="1756156"/>
                  </a:lnTo>
                  <a:lnTo>
                    <a:pt x="8255" y="1756156"/>
                  </a:lnTo>
                  <a:lnTo>
                    <a:pt x="6985" y="1756664"/>
                  </a:lnTo>
                  <a:lnTo>
                    <a:pt x="6350" y="1757045"/>
                  </a:lnTo>
                  <a:lnTo>
                    <a:pt x="5080" y="1757553"/>
                  </a:lnTo>
                  <a:lnTo>
                    <a:pt x="5397" y="1757553"/>
                  </a:lnTo>
                  <a:lnTo>
                    <a:pt x="4445" y="1758315"/>
                  </a:lnTo>
                  <a:lnTo>
                    <a:pt x="3683" y="1758823"/>
                  </a:lnTo>
                  <a:lnTo>
                    <a:pt x="2286" y="1759966"/>
                  </a:lnTo>
                  <a:lnTo>
                    <a:pt x="1651" y="1760601"/>
                  </a:lnTo>
                  <a:lnTo>
                    <a:pt x="1016" y="1761363"/>
                  </a:lnTo>
                  <a:lnTo>
                    <a:pt x="127" y="1762252"/>
                  </a:lnTo>
                  <a:lnTo>
                    <a:pt x="546" y="1762252"/>
                  </a:lnTo>
                  <a:lnTo>
                    <a:pt x="1143" y="1762506"/>
                  </a:lnTo>
                  <a:lnTo>
                    <a:pt x="6985" y="1768094"/>
                  </a:lnTo>
                  <a:lnTo>
                    <a:pt x="7810" y="1769237"/>
                  </a:lnTo>
                  <a:lnTo>
                    <a:pt x="8382" y="1770380"/>
                  </a:lnTo>
                  <a:lnTo>
                    <a:pt x="9144" y="1771777"/>
                  </a:lnTo>
                  <a:lnTo>
                    <a:pt x="9906" y="1773301"/>
                  </a:lnTo>
                  <a:lnTo>
                    <a:pt x="11430" y="1776603"/>
                  </a:lnTo>
                  <a:lnTo>
                    <a:pt x="12192" y="1778508"/>
                  </a:lnTo>
                  <a:lnTo>
                    <a:pt x="13716" y="1782064"/>
                  </a:lnTo>
                  <a:lnTo>
                    <a:pt x="15519" y="1787017"/>
                  </a:lnTo>
                  <a:lnTo>
                    <a:pt x="16421" y="1789684"/>
                  </a:lnTo>
                  <a:lnTo>
                    <a:pt x="16510" y="1789938"/>
                  </a:lnTo>
                  <a:lnTo>
                    <a:pt x="16637" y="1790700"/>
                  </a:lnTo>
                  <a:lnTo>
                    <a:pt x="17145" y="1790319"/>
                  </a:lnTo>
                  <a:lnTo>
                    <a:pt x="17780" y="1789684"/>
                  </a:lnTo>
                  <a:lnTo>
                    <a:pt x="21082" y="1787017"/>
                  </a:lnTo>
                  <a:lnTo>
                    <a:pt x="23368" y="1785366"/>
                  </a:lnTo>
                  <a:lnTo>
                    <a:pt x="27178" y="1782699"/>
                  </a:lnTo>
                  <a:lnTo>
                    <a:pt x="28194" y="1780667"/>
                  </a:lnTo>
                  <a:lnTo>
                    <a:pt x="29083" y="1778508"/>
                  </a:lnTo>
                  <a:lnTo>
                    <a:pt x="30149" y="1776603"/>
                  </a:lnTo>
                  <a:lnTo>
                    <a:pt x="31242" y="1774444"/>
                  </a:lnTo>
                  <a:lnTo>
                    <a:pt x="32385" y="1772285"/>
                  </a:lnTo>
                  <a:lnTo>
                    <a:pt x="32956" y="1771269"/>
                  </a:lnTo>
                  <a:lnTo>
                    <a:pt x="33451" y="1770380"/>
                  </a:lnTo>
                  <a:lnTo>
                    <a:pt x="34798" y="1768094"/>
                  </a:lnTo>
                  <a:lnTo>
                    <a:pt x="35915" y="1766062"/>
                  </a:lnTo>
                  <a:lnTo>
                    <a:pt x="36385" y="1765300"/>
                  </a:lnTo>
                  <a:lnTo>
                    <a:pt x="40093" y="1759585"/>
                  </a:lnTo>
                  <a:close/>
                </a:path>
                <a:path w="73659" h="4177665">
                  <a:moveTo>
                    <a:pt x="41440" y="2423541"/>
                  </a:moveTo>
                  <a:lnTo>
                    <a:pt x="30099" y="2423541"/>
                  </a:lnTo>
                  <a:lnTo>
                    <a:pt x="28702" y="2425573"/>
                  </a:lnTo>
                  <a:lnTo>
                    <a:pt x="24892" y="2431288"/>
                  </a:lnTo>
                  <a:lnTo>
                    <a:pt x="23622" y="2433320"/>
                  </a:lnTo>
                  <a:lnTo>
                    <a:pt x="22555" y="2435098"/>
                  </a:lnTo>
                  <a:lnTo>
                    <a:pt x="21336" y="2437257"/>
                  </a:lnTo>
                  <a:lnTo>
                    <a:pt x="19685" y="2433320"/>
                  </a:lnTo>
                  <a:lnTo>
                    <a:pt x="19100" y="2432050"/>
                  </a:lnTo>
                  <a:lnTo>
                    <a:pt x="18415" y="2430653"/>
                  </a:lnTo>
                  <a:lnTo>
                    <a:pt x="17907" y="2429383"/>
                  </a:lnTo>
                  <a:lnTo>
                    <a:pt x="17272" y="2428240"/>
                  </a:lnTo>
                  <a:lnTo>
                    <a:pt x="16713" y="2427351"/>
                  </a:lnTo>
                  <a:lnTo>
                    <a:pt x="15684" y="2425573"/>
                  </a:lnTo>
                  <a:lnTo>
                    <a:pt x="15087" y="2424811"/>
                  </a:lnTo>
                  <a:lnTo>
                    <a:pt x="14986" y="2424684"/>
                  </a:lnTo>
                  <a:lnTo>
                    <a:pt x="14478" y="2423922"/>
                  </a:lnTo>
                  <a:lnTo>
                    <a:pt x="13995" y="2423541"/>
                  </a:lnTo>
                  <a:lnTo>
                    <a:pt x="30099" y="2423541"/>
                  </a:lnTo>
                  <a:lnTo>
                    <a:pt x="30467" y="2423033"/>
                  </a:lnTo>
                  <a:lnTo>
                    <a:pt x="13500" y="2423033"/>
                  </a:lnTo>
                  <a:lnTo>
                    <a:pt x="12319" y="2422144"/>
                  </a:lnTo>
                  <a:lnTo>
                    <a:pt x="12001" y="2422017"/>
                  </a:lnTo>
                  <a:lnTo>
                    <a:pt x="8890" y="2422017"/>
                  </a:lnTo>
                  <a:lnTo>
                    <a:pt x="8255" y="2422144"/>
                  </a:lnTo>
                  <a:lnTo>
                    <a:pt x="6985" y="2422652"/>
                  </a:lnTo>
                  <a:lnTo>
                    <a:pt x="6350" y="2423033"/>
                  </a:lnTo>
                  <a:lnTo>
                    <a:pt x="13462" y="2423033"/>
                  </a:lnTo>
                  <a:lnTo>
                    <a:pt x="13970" y="2423541"/>
                  </a:lnTo>
                  <a:lnTo>
                    <a:pt x="5397" y="2423541"/>
                  </a:lnTo>
                  <a:lnTo>
                    <a:pt x="4445" y="2424303"/>
                  </a:lnTo>
                  <a:lnTo>
                    <a:pt x="3683" y="2424811"/>
                  </a:lnTo>
                  <a:lnTo>
                    <a:pt x="2286" y="2425954"/>
                  </a:lnTo>
                  <a:lnTo>
                    <a:pt x="1651" y="2426589"/>
                  </a:lnTo>
                  <a:lnTo>
                    <a:pt x="1016" y="2427351"/>
                  </a:lnTo>
                  <a:lnTo>
                    <a:pt x="127" y="2428240"/>
                  </a:lnTo>
                  <a:lnTo>
                    <a:pt x="546" y="2428240"/>
                  </a:lnTo>
                  <a:lnTo>
                    <a:pt x="1143" y="2428494"/>
                  </a:lnTo>
                  <a:lnTo>
                    <a:pt x="1905" y="2428875"/>
                  </a:lnTo>
                  <a:lnTo>
                    <a:pt x="3429" y="2429891"/>
                  </a:lnTo>
                  <a:lnTo>
                    <a:pt x="4318" y="2430653"/>
                  </a:lnTo>
                  <a:lnTo>
                    <a:pt x="5588" y="2431923"/>
                  </a:lnTo>
                  <a:lnTo>
                    <a:pt x="5715" y="2432050"/>
                  </a:lnTo>
                  <a:lnTo>
                    <a:pt x="6350" y="2432939"/>
                  </a:lnTo>
                  <a:lnTo>
                    <a:pt x="6985" y="2434082"/>
                  </a:lnTo>
                  <a:lnTo>
                    <a:pt x="7747" y="2435098"/>
                  </a:lnTo>
                  <a:lnTo>
                    <a:pt x="8318" y="2436241"/>
                  </a:lnTo>
                  <a:lnTo>
                    <a:pt x="9144" y="2437765"/>
                  </a:lnTo>
                  <a:lnTo>
                    <a:pt x="9906" y="2439289"/>
                  </a:lnTo>
                  <a:lnTo>
                    <a:pt x="11430" y="2442591"/>
                  </a:lnTo>
                  <a:lnTo>
                    <a:pt x="12192" y="2444496"/>
                  </a:lnTo>
                  <a:lnTo>
                    <a:pt x="13716" y="2448052"/>
                  </a:lnTo>
                  <a:lnTo>
                    <a:pt x="15519" y="2453005"/>
                  </a:lnTo>
                  <a:lnTo>
                    <a:pt x="16421" y="2455672"/>
                  </a:lnTo>
                  <a:lnTo>
                    <a:pt x="16510" y="2455926"/>
                  </a:lnTo>
                  <a:lnTo>
                    <a:pt x="16637" y="2456688"/>
                  </a:lnTo>
                  <a:lnTo>
                    <a:pt x="17145" y="2456307"/>
                  </a:lnTo>
                  <a:lnTo>
                    <a:pt x="17780" y="2455672"/>
                  </a:lnTo>
                  <a:lnTo>
                    <a:pt x="21082" y="2453005"/>
                  </a:lnTo>
                  <a:lnTo>
                    <a:pt x="23368" y="2451354"/>
                  </a:lnTo>
                  <a:lnTo>
                    <a:pt x="27178" y="2448687"/>
                  </a:lnTo>
                  <a:lnTo>
                    <a:pt x="28194" y="2446655"/>
                  </a:lnTo>
                  <a:lnTo>
                    <a:pt x="29083" y="2444496"/>
                  </a:lnTo>
                  <a:lnTo>
                    <a:pt x="30149" y="2442591"/>
                  </a:lnTo>
                  <a:lnTo>
                    <a:pt x="31242" y="2440432"/>
                  </a:lnTo>
                  <a:lnTo>
                    <a:pt x="32385" y="2438273"/>
                  </a:lnTo>
                  <a:lnTo>
                    <a:pt x="32956" y="2437257"/>
                  </a:lnTo>
                  <a:lnTo>
                    <a:pt x="34798" y="2434082"/>
                  </a:lnTo>
                  <a:lnTo>
                    <a:pt x="35915" y="2432050"/>
                  </a:lnTo>
                  <a:lnTo>
                    <a:pt x="36385" y="2431288"/>
                  </a:lnTo>
                  <a:lnTo>
                    <a:pt x="40589" y="2424811"/>
                  </a:lnTo>
                  <a:lnTo>
                    <a:pt x="41440" y="2423541"/>
                  </a:lnTo>
                  <a:close/>
                </a:path>
                <a:path w="73659" h="4177665">
                  <a:moveTo>
                    <a:pt x="41440" y="1551813"/>
                  </a:moveTo>
                  <a:lnTo>
                    <a:pt x="30099" y="1551813"/>
                  </a:lnTo>
                  <a:lnTo>
                    <a:pt x="28702" y="1553845"/>
                  </a:lnTo>
                  <a:lnTo>
                    <a:pt x="24892" y="1559560"/>
                  </a:lnTo>
                  <a:lnTo>
                    <a:pt x="23622" y="1561592"/>
                  </a:lnTo>
                  <a:lnTo>
                    <a:pt x="22555" y="1563370"/>
                  </a:lnTo>
                  <a:lnTo>
                    <a:pt x="21336" y="1565529"/>
                  </a:lnTo>
                  <a:lnTo>
                    <a:pt x="19685" y="1561592"/>
                  </a:lnTo>
                  <a:lnTo>
                    <a:pt x="19100" y="1560322"/>
                  </a:lnTo>
                  <a:lnTo>
                    <a:pt x="18415" y="1558925"/>
                  </a:lnTo>
                  <a:lnTo>
                    <a:pt x="17907" y="1557655"/>
                  </a:lnTo>
                  <a:lnTo>
                    <a:pt x="17272" y="1556512"/>
                  </a:lnTo>
                  <a:lnTo>
                    <a:pt x="16713" y="1555623"/>
                  </a:lnTo>
                  <a:lnTo>
                    <a:pt x="15684" y="1553845"/>
                  </a:lnTo>
                  <a:lnTo>
                    <a:pt x="15087" y="1553083"/>
                  </a:lnTo>
                  <a:lnTo>
                    <a:pt x="14986" y="1552956"/>
                  </a:lnTo>
                  <a:lnTo>
                    <a:pt x="14478" y="1552194"/>
                  </a:lnTo>
                  <a:lnTo>
                    <a:pt x="13995" y="1551813"/>
                  </a:lnTo>
                  <a:lnTo>
                    <a:pt x="30099" y="1551813"/>
                  </a:lnTo>
                  <a:lnTo>
                    <a:pt x="30467" y="1551305"/>
                  </a:lnTo>
                  <a:lnTo>
                    <a:pt x="13500" y="1551305"/>
                  </a:lnTo>
                  <a:lnTo>
                    <a:pt x="12319" y="1550416"/>
                  </a:lnTo>
                  <a:lnTo>
                    <a:pt x="11671" y="1550162"/>
                  </a:lnTo>
                  <a:lnTo>
                    <a:pt x="6083" y="1550416"/>
                  </a:lnTo>
                  <a:lnTo>
                    <a:pt x="8255" y="1550416"/>
                  </a:lnTo>
                  <a:lnTo>
                    <a:pt x="6985" y="1550924"/>
                  </a:lnTo>
                  <a:lnTo>
                    <a:pt x="6350" y="1551305"/>
                  </a:lnTo>
                  <a:lnTo>
                    <a:pt x="13462" y="1551305"/>
                  </a:lnTo>
                  <a:lnTo>
                    <a:pt x="13970" y="1551813"/>
                  </a:lnTo>
                  <a:lnTo>
                    <a:pt x="5397" y="1551813"/>
                  </a:lnTo>
                  <a:lnTo>
                    <a:pt x="4445" y="1552575"/>
                  </a:lnTo>
                  <a:lnTo>
                    <a:pt x="3683" y="1553083"/>
                  </a:lnTo>
                  <a:lnTo>
                    <a:pt x="2286" y="1554226"/>
                  </a:lnTo>
                  <a:lnTo>
                    <a:pt x="1651" y="1554861"/>
                  </a:lnTo>
                  <a:lnTo>
                    <a:pt x="1016" y="1555623"/>
                  </a:lnTo>
                  <a:lnTo>
                    <a:pt x="127" y="1556512"/>
                  </a:lnTo>
                  <a:lnTo>
                    <a:pt x="546" y="1556512"/>
                  </a:lnTo>
                  <a:lnTo>
                    <a:pt x="1143" y="1556766"/>
                  </a:lnTo>
                  <a:lnTo>
                    <a:pt x="6985" y="1562354"/>
                  </a:lnTo>
                  <a:lnTo>
                    <a:pt x="7747" y="1563370"/>
                  </a:lnTo>
                  <a:lnTo>
                    <a:pt x="8382" y="1564640"/>
                  </a:lnTo>
                  <a:lnTo>
                    <a:pt x="9144" y="1566037"/>
                  </a:lnTo>
                  <a:lnTo>
                    <a:pt x="9906" y="1567561"/>
                  </a:lnTo>
                  <a:lnTo>
                    <a:pt x="11430" y="1570863"/>
                  </a:lnTo>
                  <a:lnTo>
                    <a:pt x="12192" y="1572768"/>
                  </a:lnTo>
                  <a:lnTo>
                    <a:pt x="13716" y="1576324"/>
                  </a:lnTo>
                  <a:lnTo>
                    <a:pt x="15519" y="1581277"/>
                  </a:lnTo>
                  <a:lnTo>
                    <a:pt x="16421" y="1583944"/>
                  </a:lnTo>
                  <a:lnTo>
                    <a:pt x="16510" y="1584198"/>
                  </a:lnTo>
                  <a:lnTo>
                    <a:pt x="16637" y="1584960"/>
                  </a:lnTo>
                  <a:lnTo>
                    <a:pt x="17145" y="1584579"/>
                  </a:lnTo>
                  <a:lnTo>
                    <a:pt x="17780" y="1583944"/>
                  </a:lnTo>
                  <a:lnTo>
                    <a:pt x="21082" y="1581277"/>
                  </a:lnTo>
                  <a:lnTo>
                    <a:pt x="23368" y="1579626"/>
                  </a:lnTo>
                  <a:lnTo>
                    <a:pt x="27178" y="1576959"/>
                  </a:lnTo>
                  <a:lnTo>
                    <a:pt x="28194" y="1574927"/>
                  </a:lnTo>
                  <a:lnTo>
                    <a:pt x="29083" y="1572768"/>
                  </a:lnTo>
                  <a:lnTo>
                    <a:pt x="30149" y="1570863"/>
                  </a:lnTo>
                  <a:lnTo>
                    <a:pt x="31242" y="1568704"/>
                  </a:lnTo>
                  <a:lnTo>
                    <a:pt x="32385" y="1566545"/>
                  </a:lnTo>
                  <a:lnTo>
                    <a:pt x="32956" y="1565529"/>
                  </a:lnTo>
                  <a:lnTo>
                    <a:pt x="34798" y="1562354"/>
                  </a:lnTo>
                  <a:lnTo>
                    <a:pt x="35915" y="1560322"/>
                  </a:lnTo>
                  <a:lnTo>
                    <a:pt x="36385" y="1559560"/>
                  </a:lnTo>
                  <a:lnTo>
                    <a:pt x="40589" y="1553083"/>
                  </a:lnTo>
                  <a:lnTo>
                    <a:pt x="41440" y="1551813"/>
                  </a:lnTo>
                  <a:close/>
                </a:path>
                <a:path w="73659" h="4177665">
                  <a:moveTo>
                    <a:pt x="41440" y="1211961"/>
                  </a:moveTo>
                  <a:lnTo>
                    <a:pt x="30099" y="1211961"/>
                  </a:lnTo>
                  <a:lnTo>
                    <a:pt x="28702" y="1213993"/>
                  </a:lnTo>
                  <a:lnTo>
                    <a:pt x="24892" y="1219708"/>
                  </a:lnTo>
                  <a:lnTo>
                    <a:pt x="23622" y="1221740"/>
                  </a:lnTo>
                  <a:lnTo>
                    <a:pt x="22479" y="1223645"/>
                  </a:lnTo>
                  <a:lnTo>
                    <a:pt x="21336" y="1225677"/>
                  </a:lnTo>
                  <a:lnTo>
                    <a:pt x="19685" y="1221740"/>
                  </a:lnTo>
                  <a:lnTo>
                    <a:pt x="19100" y="1220470"/>
                  </a:lnTo>
                  <a:lnTo>
                    <a:pt x="18415" y="1219073"/>
                  </a:lnTo>
                  <a:lnTo>
                    <a:pt x="17907" y="1217803"/>
                  </a:lnTo>
                  <a:lnTo>
                    <a:pt x="17272" y="1216660"/>
                  </a:lnTo>
                  <a:lnTo>
                    <a:pt x="16713" y="1215771"/>
                  </a:lnTo>
                  <a:lnTo>
                    <a:pt x="15684" y="1213993"/>
                  </a:lnTo>
                  <a:lnTo>
                    <a:pt x="15087" y="1213231"/>
                  </a:lnTo>
                  <a:lnTo>
                    <a:pt x="14478" y="1212342"/>
                  </a:lnTo>
                  <a:lnTo>
                    <a:pt x="14020" y="1211961"/>
                  </a:lnTo>
                  <a:lnTo>
                    <a:pt x="30099" y="1211961"/>
                  </a:lnTo>
                  <a:lnTo>
                    <a:pt x="30276" y="1211707"/>
                  </a:lnTo>
                  <a:lnTo>
                    <a:pt x="13716" y="1211707"/>
                  </a:lnTo>
                  <a:lnTo>
                    <a:pt x="13462" y="1211453"/>
                  </a:lnTo>
                  <a:lnTo>
                    <a:pt x="12992" y="1211072"/>
                  </a:lnTo>
                  <a:lnTo>
                    <a:pt x="12319" y="1210564"/>
                  </a:lnTo>
                  <a:lnTo>
                    <a:pt x="11671" y="1210310"/>
                  </a:lnTo>
                  <a:lnTo>
                    <a:pt x="6083" y="1210564"/>
                  </a:lnTo>
                  <a:lnTo>
                    <a:pt x="8255" y="1210564"/>
                  </a:lnTo>
                  <a:lnTo>
                    <a:pt x="6985" y="1211072"/>
                  </a:lnTo>
                  <a:lnTo>
                    <a:pt x="6350" y="1211453"/>
                  </a:lnTo>
                  <a:lnTo>
                    <a:pt x="5715" y="1211707"/>
                  </a:lnTo>
                  <a:lnTo>
                    <a:pt x="4445" y="1212723"/>
                  </a:lnTo>
                  <a:lnTo>
                    <a:pt x="1016" y="1215771"/>
                  </a:lnTo>
                  <a:lnTo>
                    <a:pt x="127" y="1216660"/>
                  </a:lnTo>
                  <a:lnTo>
                    <a:pt x="546" y="1216660"/>
                  </a:lnTo>
                  <a:lnTo>
                    <a:pt x="1143" y="1216914"/>
                  </a:lnTo>
                  <a:lnTo>
                    <a:pt x="6985" y="1222502"/>
                  </a:lnTo>
                  <a:lnTo>
                    <a:pt x="7810" y="1223645"/>
                  </a:lnTo>
                  <a:lnTo>
                    <a:pt x="8382" y="1224788"/>
                  </a:lnTo>
                  <a:lnTo>
                    <a:pt x="9144" y="1226185"/>
                  </a:lnTo>
                  <a:lnTo>
                    <a:pt x="9906" y="1227709"/>
                  </a:lnTo>
                  <a:lnTo>
                    <a:pt x="11430" y="1231011"/>
                  </a:lnTo>
                  <a:lnTo>
                    <a:pt x="12192" y="1232916"/>
                  </a:lnTo>
                  <a:lnTo>
                    <a:pt x="13716" y="1236472"/>
                  </a:lnTo>
                  <a:lnTo>
                    <a:pt x="15519" y="1241425"/>
                  </a:lnTo>
                  <a:lnTo>
                    <a:pt x="16421" y="1244092"/>
                  </a:lnTo>
                  <a:lnTo>
                    <a:pt x="16510" y="1244346"/>
                  </a:lnTo>
                  <a:lnTo>
                    <a:pt x="16637" y="1245108"/>
                  </a:lnTo>
                  <a:lnTo>
                    <a:pt x="17145" y="1244727"/>
                  </a:lnTo>
                  <a:lnTo>
                    <a:pt x="17780" y="1244092"/>
                  </a:lnTo>
                  <a:lnTo>
                    <a:pt x="21082" y="1241425"/>
                  </a:lnTo>
                  <a:lnTo>
                    <a:pt x="23368" y="1239774"/>
                  </a:lnTo>
                  <a:lnTo>
                    <a:pt x="27178" y="1237107"/>
                  </a:lnTo>
                  <a:lnTo>
                    <a:pt x="28194" y="1235075"/>
                  </a:lnTo>
                  <a:lnTo>
                    <a:pt x="29083" y="1232916"/>
                  </a:lnTo>
                  <a:lnTo>
                    <a:pt x="30149" y="1231011"/>
                  </a:lnTo>
                  <a:lnTo>
                    <a:pt x="31242" y="1228852"/>
                  </a:lnTo>
                  <a:lnTo>
                    <a:pt x="32385" y="1226693"/>
                  </a:lnTo>
                  <a:lnTo>
                    <a:pt x="32956" y="1225677"/>
                  </a:lnTo>
                  <a:lnTo>
                    <a:pt x="33451" y="1224788"/>
                  </a:lnTo>
                  <a:lnTo>
                    <a:pt x="34798" y="1222502"/>
                  </a:lnTo>
                  <a:lnTo>
                    <a:pt x="35915" y="1220470"/>
                  </a:lnTo>
                  <a:lnTo>
                    <a:pt x="36385" y="1219708"/>
                  </a:lnTo>
                  <a:lnTo>
                    <a:pt x="40589" y="1213231"/>
                  </a:lnTo>
                  <a:lnTo>
                    <a:pt x="41440" y="1211961"/>
                  </a:lnTo>
                  <a:close/>
                </a:path>
                <a:path w="73659" h="4177665">
                  <a:moveTo>
                    <a:pt x="41440" y="369189"/>
                  </a:moveTo>
                  <a:lnTo>
                    <a:pt x="30099" y="369189"/>
                  </a:lnTo>
                  <a:lnTo>
                    <a:pt x="28778" y="371094"/>
                  </a:lnTo>
                  <a:lnTo>
                    <a:pt x="24892" y="376936"/>
                  </a:lnTo>
                  <a:lnTo>
                    <a:pt x="23622" y="378968"/>
                  </a:lnTo>
                  <a:lnTo>
                    <a:pt x="22479" y="380873"/>
                  </a:lnTo>
                  <a:lnTo>
                    <a:pt x="21336" y="382905"/>
                  </a:lnTo>
                  <a:lnTo>
                    <a:pt x="19685" y="378968"/>
                  </a:lnTo>
                  <a:lnTo>
                    <a:pt x="19100" y="377698"/>
                  </a:lnTo>
                  <a:lnTo>
                    <a:pt x="18415" y="376301"/>
                  </a:lnTo>
                  <a:lnTo>
                    <a:pt x="17907" y="375031"/>
                  </a:lnTo>
                  <a:lnTo>
                    <a:pt x="17272" y="373888"/>
                  </a:lnTo>
                  <a:lnTo>
                    <a:pt x="16713" y="372999"/>
                  </a:lnTo>
                  <a:lnTo>
                    <a:pt x="15684" y="371221"/>
                  </a:lnTo>
                  <a:lnTo>
                    <a:pt x="15621" y="371094"/>
                  </a:lnTo>
                  <a:lnTo>
                    <a:pt x="15087" y="370459"/>
                  </a:lnTo>
                  <a:lnTo>
                    <a:pt x="14986" y="370332"/>
                  </a:lnTo>
                  <a:lnTo>
                    <a:pt x="14478" y="369570"/>
                  </a:lnTo>
                  <a:lnTo>
                    <a:pt x="13995" y="369189"/>
                  </a:lnTo>
                  <a:lnTo>
                    <a:pt x="30099" y="369189"/>
                  </a:lnTo>
                  <a:lnTo>
                    <a:pt x="30467" y="368681"/>
                  </a:lnTo>
                  <a:lnTo>
                    <a:pt x="13500" y="368681"/>
                  </a:lnTo>
                  <a:lnTo>
                    <a:pt x="12319" y="367792"/>
                  </a:lnTo>
                  <a:lnTo>
                    <a:pt x="11671" y="367538"/>
                  </a:lnTo>
                  <a:lnTo>
                    <a:pt x="6083" y="367792"/>
                  </a:lnTo>
                  <a:lnTo>
                    <a:pt x="8255" y="367792"/>
                  </a:lnTo>
                  <a:lnTo>
                    <a:pt x="6985" y="368300"/>
                  </a:lnTo>
                  <a:lnTo>
                    <a:pt x="6350" y="368681"/>
                  </a:lnTo>
                  <a:lnTo>
                    <a:pt x="13462" y="368681"/>
                  </a:lnTo>
                  <a:lnTo>
                    <a:pt x="13970" y="369189"/>
                  </a:lnTo>
                  <a:lnTo>
                    <a:pt x="5397" y="369189"/>
                  </a:lnTo>
                  <a:lnTo>
                    <a:pt x="4445" y="369951"/>
                  </a:lnTo>
                  <a:lnTo>
                    <a:pt x="3683" y="370459"/>
                  </a:lnTo>
                  <a:lnTo>
                    <a:pt x="2286" y="371602"/>
                  </a:lnTo>
                  <a:lnTo>
                    <a:pt x="1651" y="372237"/>
                  </a:lnTo>
                  <a:lnTo>
                    <a:pt x="1016" y="372999"/>
                  </a:lnTo>
                  <a:lnTo>
                    <a:pt x="127" y="373888"/>
                  </a:lnTo>
                  <a:lnTo>
                    <a:pt x="546" y="373888"/>
                  </a:lnTo>
                  <a:lnTo>
                    <a:pt x="1143" y="374142"/>
                  </a:lnTo>
                  <a:lnTo>
                    <a:pt x="6985" y="379730"/>
                  </a:lnTo>
                  <a:lnTo>
                    <a:pt x="7810" y="380873"/>
                  </a:lnTo>
                  <a:lnTo>
                    <a:pt x="8382" y="382016"/>
                  </a:lnTo>
                  <a:lnTo>
                    <a:pt x="9144" y="383413"/>
                  </a:lnTo>
                  <a:lnTo>
                    <a:pt x="9906" y="384937"/>
                  </a:lnTo>
                  <a:lnTo>
                    <a:pt x="11430" y="388239"/>
                  </a:lnTo>
                  <a:lnTo>
                    <a:pt x="12192" y="390144"/>
                  </a:lnTo>
                  <a:lnTo>
                    <a:pt x="13716" y="393700"/>
                  </a:lnTo>
                  <a:lnTo>
                    <a:pt x="15519" y="398653"/>
                  </a:lnTo>
                  <a:lnTo>
                    <a:pt x="16421" y="401320"/>
                  </a:lnTo>
                  <a:lnTo>
                    <a:pt x="16510" y="401574"/>
                  </a:lnTo>
                  <a:lnTo>
                    <a:pt x="16637" y="402336"/>
                  </a:lnTo>
                  <a:lnTo>
                    <a:pt x="17145" y="401955"/>
                  </a:lnTo>
                  <a:lnTo>
                    <a:pt x="17780" y="401320"/>
                  </a:lnTo>
                  <a:lnTo>
                    <a:pt x="21082" y="398653"/>
                  </a:lnTo>
                  <a:lnTo>
                    <a:pt x="23368" y="397002"/>
                  </a:lnTo>
                  <a:lnTo>
                    <a:pt x="27178" y="394335"/>
                  </a:lnTo>
                  <a:lnTo>
                    <a:pt x="28194" y="392303"/>
                  </a:lnTo>
                  <a:lnTo>
                    <a:pt x="29083" y="390144"/>
                  </a:lnTo>
                  <a:lnTo>
                    <a:pt x="30149" y="388239"/>
                  </a:lnTo>
                  <a:lnTo>
                    <a:pt x="31242" y="386080"/>
                  </a:lnTo>
                  <a:lnTo>
                    <a:pt x="32385" y="383921"/>
                  </a:lnTo>
                  <a:lnTo>
                    <a:pt x="32956" y="382905"/>
                  </a:lnTo>
                  <a:lnTo>
                    <a:pt x="33451" y="382016"/>
                  </a:lnTo>
                  <a:lnTo>
                    <a:pt x="34798" y="379730"/>
                  </a:lnTo>
                  <a:lnTo>
                    <a:pt x="36068" y="377444"/>
                  </a:lnTo>
                  <a:lnTo>
                    <a:pt x="40589" y="370459"/>
                  </a:lnTo>
                  <a:lnTo>
                    <a:pt x="41440" y="369189"/>
                  </a:lnTo>
                  <a:close/>
                </a:path>
                <a:path w="73659" h="4177665">
                  <a:moveTo>
                    <a:pt x="41440" y="40005"/>
                  </a:moveTo>
                  <a:lnTo>
                    <a:pt x="30099" y="40005"/>
                  </a:lnTo>
                  <a:lnTo>
                    <a:pt x="28702" y="42037"/>
                  </a:lnTo>
                  <a:lnTo>
                    <a:pt x="24892" y="47752"/>
                  </a:lnTo>
                  <a:lnTo>
                    <a:pt x="23622" y="49784"/>
                  </a:lnTo>
                  <a:lnTo>
                    <a:pt x="22479" y="51689"/>
                  </a:lnTo>
                  <a:lnTo>
                    <a:pt x="21336" y="53721"/>
                  </a:lnTo>
                  <a:lnTo>
                    <a:pt x="19685" y="49784"/>
                  </a:lnTo>
                  <a:lnTo>
                    <a:pt x="19100" y="48514"/>
                  </a:lnTo>
                  <a:lnTo>
                    <a:pt x="18415" y="47117"/>
                  </a:lnTo>
                  <a:lnTo>
                    <a:pt x="17907" y="45847"/>
                  </a:lnTo>
                  <a:lnTo>
                    <a:pt x="17272" y="44704"/>
                  </a:lnTo>
                  <a:lnTo>
                    <a:pt x="16713" y="43815"/>
                  </a:lnTo>
                  <a:lnTo>
                    <a:pt x="15684" y="42037"/>
                  </a:lnTo>
                  <a:lnTo>
                    <a:pt x="15087" y="41275"/>
                  </a:lnTo>
                  <a:lnTo>
                    <a:pt x="14478" y="40386"/>
                  </a:lnTo>
                  <a:lnTo>
                    <a:pt x="13995" y="40005"/>
                  </a:lnTo>
                  <a:lnTo>
                    <a:pt x="30099" y="40005"/>
                  </a:lnTo>
                  <a:lnTo>
                    <a:pt x="30467" y="39497"/>
                  </a:lnTo>
                  <a:lnTo>
                    <a:pt x="13462" y="39497"/>
                  </a:lnTo>
                  <a:lnTo>
                    <a:pt x="13970" y="40005"/>
                  </a:lnTo>
                  <a:lnTo>
                    <a:pt x="5397" y="40005"/>
                  </a:lnTo>
                  <a:lnTo>
                    <a:pt x="4445" y="40767"/>
                  </a:lnTo>
                  <a:lnTo>
                    <a:pt x="3683" y="41275"/>
                  </a:lnTo>
                  <a:lnTo>
                    <a:pt x="2286" y="42418"/>
                  </a:lnTo>
                  <a:lnTo>
                    <a:pt x="1651" y="43053"/>
                  </a:lnTo>
                  <a:lnTo>
                    <a:pt x="1016" y="43815"/>
                  </a:lnTo>
                  <a:lnTo>
                    <a:pt x="127" y="44704"/>
                  </a:lnTo>
                  <a:lnTo>
                    <a:pt x="546" y="44704"/>
                  </a:lnTo>
                  <a:lnTo>
                    <a:pt x="1143" y="44958"/>
                  </a:lnTo>
                  <a:lnTo>
                    <a:pt x="6985" y="50546"/>
                  </a:lnTo>
                  <a:lnTo>
                    <a:pt x="7810" y="51689"/>
                  </a:lnTo>
                  <a:lnTo>
                    <a:pt x="8382" y="52832"/>
                  </a:lnTo>
                  <a:lnTo>
                    <a:pt x="9144" y="54229"/>
                  </a:lnTo>
                  <a:lnTo>
                    <a:pt x="9906" y="55753"/>
                  </a:lnTo>
                  <a:lnTo>
                    <a:pt x="11430" y="59055"/>
                  </a:lnTo>
                  <a:lnTo>
                    <a:pt x="12192" y="60960"/>
                  </a:lnTo>
                  <a:lnTo>
                    <a:pt x="13716" y="64516"/>
                  </a:lnTo>
                  <a:lnTo>
                    <a:pt x="15519" y="69469"/>
                  </a:lnTo>
                  <a:lnTo>
                    <a:pt x="16421" y="72136"/>
                  </a:lnTo>
                  <a:lnTo>
                    <a:pt x="16510" y="72390"/>
                  </a:lnTo>
                  <a:lnTo>
                    <a:pt x="16637" y="73152"/>
                  </a:lnTo>
                  <a:lnTo>
                    <a:pt x="17145" y="72771"/>
                  </a:lnTo>
                  <a:lnTo>
                    <a:pt x="17780" y="72136"/>
                  </a:lnTo>
                  <a:lnTo>
                    <a:pt x="21082" y="69469"/>
                  </a:lnTo>
                  <a:lnTo>
                    <a:pt x="23368" y="67818"/>
                  </a:lnTo>
                  <a:lnTo>
                    <a:pt x="27178" y="65151"/>
                  </a:lnTo>
                  <a:lnTo>
                    <a:pt x="28194" y="63119"/>
                  </a:lnTo>
                  <a:lnTo>
                    <a:pt x="29083" y="60960"/>
                  </a:lnTo>
                  <a:lnTo>
                    <a:pt x="30149" y="59055"/>
                  </a:lnTo>
                  <a:lnTo>
                    <a:pt x="31242" y="56896"/>
                  </a:lnTo>
                  <a:lnTo>
                    <a:pt x="32385" y="54737"/>
                  </a:lnTo>
                  <a:lnTo>
                    <a:pt x="32956" y="53721"/>
                  </a:lnTo>
                  <a:lnTo>
                    <a:pt x="33451" y="52832"/>
                  </a:lnTo>
                  <a:lnTo>
                    <a:pt x="34798" y="50546"/>
                  </a:lnTo>
                  <a:lnTo>
                    <a:pt x="35915" y="48514"/>
                  </a:lnTo>
                  <a:lnTo>
                    <a:pt x="36385" y="47752"/>
                  </a:lnTo>
                  <a:lnTo>
                    <a:pt x="40589" y="41275"/>
                  </a:lnTo>
                  <a:lnTo>
                    <a:pt x="41440" y="40005"/>
                  </a:lnTo>
                  <a:close/>
                </a:path>
                <a:path w="73659" h="4177665">
                  <a:moveTo>
                    <a:pt x="42138" y="3273552"/>
                  </a:moveTo>
                  <a:lnTo>
                    <a:pt x="30937" y="3273552"/>
                  </a:lnTo>
                  <a:lnTo>
                    <a:pt x="28790" y="3276473"/>
                  </a:lnTo>
                  <a:lnTo>
                    <a:pt x="23622" y="3284220"/>
                  </a:lnTo>
                  <a:lnTo>
                    <a:pt x="21336" y="3288030"/>
                  </a:lnTo>
                  <a:lnTo>
                    <a:pt x="19685" y="3284220"/>
                  </a:lnTo>
                  <a:lnTo>
                    <a:pt x="19100" y="3282950"/>
                  </a:lnTo>
                  <a:lnTo>
                    <a:pt x="18415" y="3281553"/>
                  </a:lnTo>
                  <a:lnTo>
                    <a:pt x="17907" y="3280410"/>
                  </a:lnTo>
                  <a:lnTo>
                    <a:pt x="17335" y="3279394"/>
                  </a:lnTo>
                  <a:lnTo>
                    <a:pt x="16713" y="3278378"/>
                  </a:lnTo>
                  <a:lnTo>
                    <a:pt x="15684" y="3276600"/>
                  </a:lnTo>
                  <a:lnTo>
                    <a:pt x="15621" y="3276473"/>
                  </a:lnTo>
                  <a:lnTo>
                    <a:pt x="14478" y="3275076"/>
                  </a:lnTo>
                  <a:lnTo>
                    <a:pt x="13462" y="3274060"/>
                  </a:lnTo>
                  <a:lnTo>
                    <a:pt x="12827" y="3273552"/>
                  </a:lnTo>
                  <a:lnTo>
                    <a:pt x="7391" y="3273552"/>
                  </a:lnTo>
                  <a:lnTo>
                    <a:pt x="6553" y="3274060"/>
                  </a:lnTo>
                  <a:lnTo>
                    <a:pt x="6350" y="3274060"/>
                  </a:lnTo>
                  <a:lnTo>
                    <a:pt x="5080" y="3274822"/>
                  </a:lnTo>
                  <a:lnTo>
                    <a:pt x="4445" y="3275330"/>
                  </a:lnTo>
                  <a:lnTo>
                    <a:pt x="3683" y="3275838"/>
                  </a:lnTo>
                  <a:lnTo>
                    <a:pt x="2286" y="3276981"/>
                  </a:lnTo>
                  <a:lnTo>
                    <a:pt x="1651" y="3277616"/>
                  </a:lnTo>
                  <a:lnTo>
                    <a:pt x="1016" y="3278378"/>
                  </a:lnTo>
                  <a:lnTo>
                    <a:pt x="127" y="3279267"/>
                  </a:lnTo>
                  <a:lnTo>
                    <a:pt x="698" y="3279267"/>
                  </a:lnTo>
                  <a:lnTo>
                    <a:pt x="1143" y="3279394"/>
                  </a:lnTo>
                  <a:lnTo>
                    <a:pt x="1905" y="3279775"/>
                  </a:lnTo>
                  <a:lnTo>
                    <a:pt x="2806" y="3280410"/>
                  </a:lnTo>
                  <a:lnTo>
                    <a:pt x="4191" y="3281553"/>
                  </a:lnTo>
                  <a:lnTo>
                    <a:pt x="4953" y="3282315"/>
                  </a:lnTo>
                  <a:lnTo>
                    <a:pt x="5715" y="3282950"/>
                  </a:lnTo>
                  <a:lnTo>
                    <a:pt x="6350" y="3283839"/>
                  </a:lnTo>
                  <a:lnTo>
                    <a:pt x="6985" y="3284855"/>
                  </a:lnTo>
                  <a:lnTo>
                    <a:pt x="7747" y="3285998"/>
                  </a:lnTo>
                  <a:lnTo>
                    <a:pt x="8255" y="3287014"/>
                  </a:lnTo>
                  <a:lnTo>
                    <a:pt x="8382" y="3287268"/>
                  </a:lnTo>
                  <a:lnTo>
                    <a:pt x="9144" y="3288538"/>
                  </a:lnTo>
                  <a:lnTo>
                    <a:pt x="16395" y="3306064"/>
                  </a:lnTo>
                  <a:lnTo>
                    <a:pt x="16510" y="3306445"/>
                  </a:lnTo>
                  <a:lnTo>
                    <a:pt x="16637" y="3307080"/>
                  </a:lnTo>
                  <a:lnTo>
                    <a:pt x="17145" y="3306699"/>
                  </a:lnTo>
                  <a:lnTo>
                    <a:pt x="17780" y="3306064"/>
                  </a:lnTo>
                  <a:lnTo>
                    <a:pt x="19177" y="3304921"/>
                  </a:lnTo>
                  <a:lnTo>
                    <a:pt x="23368" y="3301873"/>
                  </a:lnTo>
                  <a:lnTo>
                    <a:pt x="27178" y="3299206"/>
                  </a:lnTo>
                  <a:lnTo>
                    <a:pt x="28194" y="3297174"/>
                  </a:lnTo>
                  <a:lnTo>
                    <a:pt x="29083" y="3295142"/>
                  </a:lnTo>
                  <a:lnTo>
                    <a:pt x="30226" y="3293110"/>
                  </a:lnTo>
                  <a:lnTo>
                    <a:pt x="31242" y="3291078"/>
                  </a:lnTo>
                  <a:lnTo>
                    <a:pt x="32956" y="3288030"/>
                  </a:lnTo>
                  <a:lnTo>
                    <a:pt x="33528" y="3287014"/>
                  </a:lnTo>
                  <a:lnTo>
                    <a:pt x="34798" y="3284855"/>
                  </a:lnTo>
                  <a:lnTo>
                    <a:pt x="35979" y="3282950"/>
                  </a:lnTo>
                  <a:lnTo>
                    <a:pt x="40093" y="3276600"/>
                  </a:lnTo>
                  <a:lnTo>
                    <a:pt x="41783" y="3274060"/>
                  </a:lnTo>
                  <a:lnTo>
                    <a:pt x="42138" y="3273552"/>
                  </a:lnTo>
                  <a:close/>
                </a:path>
                <a:path w="73659" h="4177665">
                  <a:moveTo>
                    <a:pt x="73406" y="4106900"/>
                  </a:moveTo>
                  <a:lnTo>
                    <a:pt x="71501" y="4104132"/>
                  </a:lnTo>
                  <a:lnTo>
                    <a:pt x="69850" y="4105148"/>
                  </a:lnTo>
                  <a:lnTo>
                    <a:pt x="68199" y="4106240"/>
                  </a:lnTo>
                  <a:lnTo>
                    <a:pt x="66548" y="4107383"/>
                  </a:lnTo>
                  <a:lnTo>
                    <a:pt x="64897" y="4108564"/>
                  </a:lnTo>
                  <a:lnTo>
                    <a:pt x="63119" y="4109783"/>
                  </a:lnTo>
                  <a:lnTo>
                    <a:pt x="61468" y="4111079"/>
                  </a:lnTo>
                  <a:lnTo>
                    <a:pt x="59817" y="4112450"/>
                  </a:lnTo>
                  <a:lnTo>
                    <a:pt x="58039" y="4113847"/>
                  </a:lnTo>
                  <a:lnTo>
                    <a:pt x="56388" y="4115320"/>
                  </a:lnTo>
                  <a:lnTo>
                    <a:pt x="54610" y="4116870"/>
                  </a:lnTo>
                  <a:lnTo>
                    <a:pt x="52959" y="4118432"/>
                  </a:lnTo>
                  <a:lnTo>
                    <a:pt x="51181" y="4120032"/>
                  </a:lnTo>
                  <a:lnTo>
                    <a:pt x="49403" y="4121708"/>
                  </a:lnTo>
                  <a:lnTo>
                    <a:pt x="47752" y="4123436"/>
                  </a:lnTo>
                  <a:lnTo>
                    <a:pt x="45974" y="4125214"/>
                  </a:lnTo>
                  <a:lnTo>
                    <a:pt x="44196" y="4127055"/>
                  </a:lnTo>
                  <a:lnTo>
                    <a:pt x="42545" y="4128935"/>
                  </a:lnTo>
                  <a:lnTo>
                    <a:pt x="40767" y="4130814"/>
                  </a:lnTo>
                  <a:lnTo>
                    <a:pt x="39243" y="4132719"/>
                  </a:lnTo>
                  <a:lnTo>
                    <a:pt x="35941" y="4136517"/>
                  </a:lnTo>
                  <a:lnTo>
                    <a:pt x="34417" y="4138396"/>
                  </a:lnTo>
                  <a:lnTo>
                    <a:pt x="33020" y="4140327"/>
                  </a:lnTo>
                  <a:lnTo>
                    <a:pt x="31496" y="4142257"/>
                  </a:lnTo>
                  <a:lnTo>
                    <a:pt x="28702" y="4146105"/>
                  </a:lnTo>
                  <a:lnTo>
                    <a:pt x="23596" y="4153954"/>
                  </a:lnTo>
                  <a:lnTo>
                    <a:pt x="21336" y="4157827"/>
                  </a:lnTo>
                  <a:lnTo>
                    <a:pt x="19685" y="4153954"/>
                  </a:lnTo>
                  <a:lnTo>
                    <a:pt x="19113" y="4152709"/>
                  </a:lnTo>
                  <a:lnTo>
                    <a:pt x="18415" y="4151261"/>
                  </a:lnTo>
                  <a:lnTo>
                    <a:pt x="17907" y="4150017"/>
                  </a:lnTo>
                  <a:lnTo>
                    <a:pt x="17360" y="4149026"/>
                  </a:lnTo>
                  <a:lnTo>
                    <a:pt x="16789" y="4148086"/>
                  </a:lnTo>
                  <a:lnTo>
                    <a:pt x="16129" y="4146867"/>
                  </a:lnTo>
                  <a:lnTo>
                    <a:pt x="15659" y="4146105"/>
                  </a:lnTo>
                  <a:lnTo>
                    <a:pt x="14478" y="4144568"/>
                  </a:lnTo>
                  <a:lnTo>
                    <a:pt x="13843" y="4143984"/>
                  </a:lnTo>
                  <a:lnTo>
                    <a:pt x="13335" y="4143476"/>
                  </a:lnTo>
                  <a:lnTo>
                    <a:pt x="12827" y="4143070"/>
                  </a:lnTo>
                  <a:lnTo>
                    <a:pt x="12319" y="4142765"/>
                  </a:lnTo>
                  <a:lnTo>
                    <a:pt x="11874" y="4142587"/>
                  </a:lnTo>
                  <a:lnTo>
                    <a:pt x="8890" y="4142587"/>
                  </a:lnTo>
                  <a:lnTo>
                    <a:pt x="7378" y="4143070"/>
                  </a:lnTo>
                  <a:lnTo>
                    <a:pt x="6985" y="4143248"/>
                  </a:lnTo>
                  <a:lnTo>
                    <a:pt x="5600" y="4143984"/>
                  </a:lnTo>
                  <a:lnTo>
                    <a:pt x="4445" y="4144835"/>
                  </a:lnTo>
                  <a:lnTo>
                    <a:pt x="3683" y="4145343"/>
                  </a:lnTo>
                  <a:lnTo>
                    <a:pt x="2286" y="4146537"/>
                  </a:lnTo>
                  <a:lnTo>
                    <a:pt x="1651" y="4147197"/>
                  </a:lnTo>
                  <a:lnTo>
                    <a:pt x="838" y="4148086"/>
                  </a:lnTo>
                  <a:lnTo>
                    <a:pt x="254" y="4148696"/>
                  </a:lnTo>
                  <a:lnTo>
                    <a:pt x="6985" y="4154627"/>
                  </a:lnTo>
                  <a:lnTo>
                    <a:pt x="7747" y="4155719"/>
                  </a:lnTo>
                  <a:lnTo>
                    <a:pt x="8280" y="4156786"/>
                  </a:lnTo>
                  <a:lnTo>
                    <a:pt x="9144" y="4158335"/>
                  </a:lnTo>
                  <a:lnTo>
                    <a:pt x="9906" y="4159859"/>
                  </a:lnTo>
                  <a:lnTo>
                    <a:pt x="10668" y="4161485"/>
                  </a:lnTo>
                  <a:lnTo>
                    <a:pt x="11366" y="4163085"/>
                  </a:lnTo>
                  <a:lnTo>
                    <a:pt x="12192" y="4165130"/>
                  </a:lnTo>
                  <a:lnTo>
                    <a:pt x="13716" y="4168711"/>
                  </a:lnTo>
                  <a:lnTo>
                    <a:pt x="14732" y="4171480"/>
                  </a:lnTo>
                  <a:lnTo>
                    <a:pt x="15544" y="4173651"/>
                  </a:lnTo>
                  <a:lnTo>
                    <a:pt x="16510" y="4176572"/>
                  </a:lnTo>
                  <a:lnTo>
                    <a:pt x="16637" y="4177284"/>
                  </a:lnTo>
                  <a:lnTo>
                    <a:pt x="19177" y="4175099"/>
                  </a:lnTo>
                  <a:lnTo>
                    <a:pt x="21082" y="4173651"/>
                  </a:lnTo>
                  <a:lnTo>
                    <a:pt x="27178" y="4169245"/>
                  </a:lnTo>
                  <a:lnTo>
                    <a:pt x="28194" y="4167187"/>
                  </a:lnTo>
                  <a:lnTo>
                    <a:pt x="29083" y="4165130"/>
                  </a:lnTo>
                  <a:lnTo>
                    <a:pt x="30137" y="4163225"/>
                  </a:lnTo>
                  <a:lnTo>
                    <a:pt x="38862" y="4148086"/>
                  </a:lnTo>
                  <a:lnTo>
                    <a:pt x="40259" y="4145851"/>
                  </a:lnTo>
                  <a:lnTo>
                    <a:pt x="43307" y="4141368"/>
                  </a:lnTo>
                  <a:lnTo>
                    <a:pt x="48260" y="4134472"/>
                  </a:lnTo>
                  <a:lnTo>
                    <a:pt x="50038" y="4132186"/>
                  </a:lnTo>
                  <a:lnTo>
                    <a:pt x="51689" y="4129951"/>
                  </a:lnTo>
                  <a:lnTo>
                    <a:pt x="53467" y="4127817"/>
                  </a:lnTo>
                  <a:lnTo>
                    <a:pt x="54991" y="4125772"/>
                  </a:lnTo>
                  <a:lnTo>
                    <a:pt x="56769" y="4123791"/>
                  </a:lnTo>
                  <a:lnTo>
                    <a:pt x="58293" y="4121861"/>
                  </a:lnTo>
                  <a:lnTo>
                    <a:pt x="59944" y="4120032"/>
                  </a:lnTo>
                  <a:lnTo>
                    <a:pt x="61468" y="4118254"/>
                  </a:lnTo>
                  <a:lnTo>
                    <a:pt x="63119" y="4116590"/>
                  </a:lnTo>
                  <a:lnTo>
                    <a:pt x="64516" y="4114990"/>
                  </a:lnTo>
                  <a:lnTo>
                    <a:pt x="66040" y="4113441"/>
                  </a:lnTo>
                  <a:lnTo>
                    <a:pt x="67564" y="4111968"/>
                  </a:lnTo>
                  <a:lnTo>
                    <a:pt x="72009" y="4108069"/>
                  </a:lnTo>
                  <a:lnTo>
                    <a:pt x="73406" y="4106900"/>
                  </a:lnTo>
                  <a:close/>
                </a:path>
                <a:path w="73659" h="4177665">
                  <a:moveTo>
                    <a:pt x="73406" y="3238119"/>
                  </a:moveTo>
                  <a:lnTo>
                    <a:pt x="71501" y="3235452"/>
                  </a:lnTo>
                  <a:lnTo>
                    <a:pt x="68199" y="3237484"/>
                  </a:lnTo>
                  <a:lnTo>
                    <a:pt x="64897" y="3239770"/>
                  </a:lnTo>
                  <a:lnTo>
                    <a:pt x="34417" y="3268980"/>
                  </a:lnTo>
                  <a:lnTo>
                    <a:pt x="33020" y="3270885"/>
                  </a:lnTo>
                  <a:lnTo>
                    <a:pt x="31394" y="3272917"/>
                  </a:lnTo>
                  <a:lnTo>
                    <a:pt x="31115" y="3273298"/>
                  </a:lnTo>
                  <a:lnTo>
                    <a:pt x="42316" y="3273298"/>
                  </a:lnTo>
                  <a:lnTo>
                    <a:pt x="44958" y="3269615"/>
                  </a:lnTo>
                  <a:lnTo>
                    <a:pt x="46609" y="3267456"/>
                  </a:lnTo>
                  <a:lnTo>
                    <a:pt x="48260" y="3265170"/>
                  </a:lnTo>
                  <a:lnTo>
                    <a:pt x="51689" y="3260725"/>
                  </a:lnTo>
                  <a:lnTo>
                    <a:pt x="53467" y="3258693"/>
                  </a:lnTo>
                  <a:lnTo>
                    <a:pt x="54991" y="3256661"/>
                  </a:lnTo>
                  <a:lnTo>
                    <a:pt x="56769" y="3254756"/>
                  </a:lnTo>
                  <a:lnTo>
                    <a:pt x="58293" y="3252851"/>
                  </a:lnTo>
                  <a:lnTo>
                    <a:pt x="59944" y="3251073"/>
                  </a:lnTo>
                  <a:lnTo>
                    <a:pt x="61468" y="3249295"/>
                  </a:lnTo>
                  <a:lnTo>
                    <a:pt x="63119" y="3247644"/>
                  </a:lnTo>
                  <a:lnTo>
                    <a:pt x="64516" y="3246120"/>
                  </a:lnTo>
                  <a:lnTo>
                    <a:pt x="67564" y="3243072"/>
                  </a:lnTo>
                  <a:lnTo>
                    <a:pt x="70612" y="3240532"/>
                  </a:lnTo>
                  <a:lnTo>
                    <a:pt x="72009" y="3239262"/>
                  </a:lnTo>
                  <a:lnTo>
                    <a:pt x="73406" y="3238119"/>
                  </a:lnTo>
                  <a:close/>
                </a:path>
                <a:path w="73659" h="4177665">
                  <a:moveTo>
                    <a:pt x="73406" y="3070479"/>
                  </a:moveTo>
                  <a:lnTo>
                    <a:pt x="71501" y="3067812"/>
                  </a:lnTo>
                  <a:lnTo>
                    <a:pt x="68199" y="3069844"/>
                  </a:lnTo>
                  <a:lnTo>
                    <a:pt x="64897" y="3072130"/>
                  </a:lnTo>
                  <a:lnTo>
                    <a:pt x="34417" y="3101340"/>
                  </a:lnTo>
                  <a:lnTo>
                    <a:pt x="33020" y="3103245"/>
                  </a:lnTo>
                  <a:lnTo>
                    <a:pt x="31496" y="3105150"/>
                  </a:lnTo>
                  <a:lnTo>
                    <a:pt x="28702" y="3108960"/>
                  </a:lnTo>
                  <a:lnTo>
                    <a:pt x="23622" y="3116580"/>
                  </a:lnTo>
                  <a:lnTo>
                    <a:pt x="21336" y="3120390"/>
                  </a:lnTo>
                  <a:lnTo>
                    <a:pt x="19685" y="3116580"/>
                  </a:lnTo>
                  <a:lnTo>
                    <a:pt x="19100" y="3115310"/>
                  </a:lnTo>
                  <a:lnTo>
                    <a:pt x="18415" y="3113913"/>
                  </a:lnTo>
                  <a:lnTo>
                    <a:pt x="17907" y="3112770"/>
                  </a:lnTo>
                  <a:lnTo>
                    <a:pt x="17335" y="3111754"/>
                  </a:lnTo>
                  <a:lnTo>
                    <a:pt x="16713" y="3110738"/>
                  </a:lnTo>
                  <a:lnTo>
                    <a:pt x="15684" y="3108960"/>
                  </a:lnTo>
                  <a:lnTo>
                    <a:pt x="11684" y="3105404"/>
                  </a:lnTo>
                  <a:lnTo>
                    <a:pt x="8890" y="3105404"/>
                  </a:lnTo>
                  <a:lnTo>
                    <a:pt x="7937" y="3105785"/>
                  </a:lnTo>
                  <a:lnTo>
                    <a:pt x="7620" y="3105785"/>
                  </a:lnTo>
                  <a:lnTo>
                    <a:pt x="6985" y="3106166"/>
                  </a:lnTo>
                  <a:lnTo>
                    <a:pt x="6350" y="3106420"/>
                  </a:lnTo>
                  <a:lnTo>
                    <a:pt x="5080" y="3107182"/>
                  </a:lnTo>
                  <a:lnTo>
                    <a:pt x="4445" y="3107690"/>
                  </a:lnTo>
                  <a:lnTo>
                    <a:pt x="3683" y="3108198"/>
                  </a:lnTo>
                  <a:lnTo>
                    <a:pt x="2286" y="3109341"/>
                  </a:lnTo>
                  <a:lnTo>
                    <a:pt x="1651" y="3109976"/>
                  </a:lnTo>
                  <a:lnTo>
                    <a:pt x="1016" y="3110738"/>
                  </a:lnTo>
                  <a:lnTo>
                    <a:pt x="0" y="3111754"/>
                  </a:lnTo>
                  <a:lnTo>
                    <a:pt x="1143" y="3111754"/>
                  </a:lnTo>
                  <a:lnTo>
                    <a:pt x="1905" y="3112135"/>
                  </a:lnTo>
                  <a:lnTo>
                    <a:pt x="2806" y="3112770"/>
                  </a:lnTo>
                  <a:lnTo>
                    <a:pt x="4191" y="3113913"/>
                  </a:lnTo>
                  <a:lnTo>
                    <a:pt x="4953" y="3114675"/>
                  </a:lnTo>
                  <a:lnTo>
                    <a:pt x="5715" y="3115310"/>
                  </a:lnTo>
                  <a:lnTo>
                    <a:pt x="6350" y="3116199"/>
                  </a:lnTo>
                  <a:lnTo>
                    <a:pt x="6985" y="3117215"/>
                  </a:lnTo>
                  <a:lnTo>
                    <a:pt x="7747" y="3118358"/>
                  </a:lnTo>
                  <a:lnTo>
                    <a:pt x="8255" y="3119374"/>
                  </a:lnTo>
                  <a:lnTo>
                    <a:pt x="8382" y="3119628"/>
                  </a:lnTo>
                  <a:lnTo>
                    <a:pt x="9144" y="3120898"/>
                  </a:lnTo>
                  <a:lnTo>
                    <a:pt x="16395" y="3138424"/>
                  </a:lnTo>
                  <a:lnTo>
                    <a:pt x="16510" y="3138805"/>
                  </a:lnTo>
                  <a:lnTo>
                    <a:pt x="16637" y="3139440"/>
                  </a:lnTo>
                  <a:lnTo>
                    <a:pt x="17145" y="3139059"/>
                  </a:lnTo>
                  <a:lnTo>
                    <a:pt x="17780" y="3138424"/>
                  </a:lnTo>
                  <a:lnTo>
                    <a:pt x="19177" y="3137281"/>
                  </a:lnTo>
                  <a:lnTo>
                    <a:pt x="23368" y="3134233"/>
                  </a:lnTo>
                  <a:lnTo>
                    <a:pt x="27178" y="3131566"/>
                  </a:lnTo>
                  <a:lnTo>
                    <a:pt x="28194" y="3129534"/>
                  </a:lnTo>
                  <a:lnTo>
                    <a:pt x="29083" y="3127502"/>
                  </a:lnTo>
                  <a:lnTo>
                    <a:pt x="30226" y="3125470"/>
                  </a:lnTo>
                  <a:lnTo>
                    <a:pt x="31242" y="3123438"/>
                  </a:lnTo>
                  <a:lnTo>
                    <a:pt x="32956" y="3120390"/>
                  </a:lnTo>
                  <a:lnTo>
                    <a:pt x="33528" y="3119374"/>
                  </a:lnTo>
                  <a:lnTo>
                    <a:pt x="34798" y="3117215"/>
                  </a:lnTo>
                  <a:lnTo>
                    <a:pt x="46609" y="3099816"/>
                  </a:lnTo>
                  <a:lnTo>
                    <a:pt x="48260" y="3097530"/>
                  </a:lnTo>
                  <a:lnTo>
                    <a:pt x="51689" y="3093085"/>
                  </a:lnTo>
                  <a:lnTo>
                    <a:pt x="53467" y="3091053"/>
                  </a:lnTo>
                  <a:lnTo>
                    <a:pt x="54991" y="3089021"/>
                  </a:lnTo>
                  <a:lnTo>
                    <a:pt x="56769" y="3087116"/>
                  </a:lnTo>
                  <a:lnTo>
                    <a:pt x="58293" y="3085211"/>
                  </a:lnTo>
                  <a:lnTo>
                    <a:pt x="59944" y="3083433"/>
                  </a:lnTo>
                  <a:lnTo>
                    <a:pt x="61468" y="3081655"/>
                  </a:lnTo>
                  <a:lnTo>
                    <a:pt x="63119" y="3080004"/>
                  </a:lnTo>
                  <a:lnTo>
                    <a:pt x="64516" y="3078480"/>
                  </a:lnTo>
                  <a:lnTo>
                    <a:pt x="67564" y="3075432"/>
                  </a:lnTo>
                  <a:lnTo>
                    <a:pt x="70612" y="3072892"/>
                  </a:lnTo>
                  <a:lnTo>
                    <a:pt x="72009" y="3071622"/>
                  </a:lnTo>
                  <a:lnTo>
                    <a:pt x="73406" y="3070479"/>
                  </a:lnTo>
                  <a:close/>
                </a:path>
                <a:path w="73659" h="4177665">
                  <a:moveTo>
                    <a:pt x="73406" y="2386330"/>
                  </a:moveTo>
                  <a:lnTo>
                    <a:pt x="71501" y="2383536"/>
                  </a:lnTo>
                  <a:lnTo>
                    <a:pt x="69850" y="2384552"/>
                  </a:lnTo>
                  <a:lnTo>
                    <a:pt x="64897" y="2387981"/>
                  </a:lnTo>
                  <a:lnTo>
                    <a:pt x="63119" y="2389251"/>
                  </a:lnTo>
                  <a:lnTo>
                    <a:pt x="61468" y="2390521"/>
                  </a:lnTo>
                  <a:lnTo>
                    <a:pt x="59817" y="2391918"/>
                  </a:lnTo>
                  <a:lnTo>
                    <a:pt x="58039" y="2393188"/>
                  </a:lnTo>
                  <a:lnTo>
                    <a:pt x="56388" y="2394712"/>
                  </a:lnTo>
                  <a:lnTo>
                    <a:pt x="54610" y="2396236"/>
                  </a:lnTo>
                  <a:lnTo>
                    <a:pt x="52959" y="2397887"/>
                  </a:lnTo>
                  <a:lnTo>
                    <a:pt x="51181" y="2399411"/>
                  </a:lnTo>
                  <a:lnTo>
                    <a:pt x="49403" y="2401062"/>
                  </a:lnTo>
                  <a:lnTo>
                    <a:pt x="47752" y="2402840"/>
                  </a:lnTo>
                  <a:lnTo>
                    <a:pt x="45974" y="2404618"/>
                  </a:lnTo>
                  <a:lnTo>
                    <a:pt x="40767" y="2410206"/>
                  </a:lnTo>
                  <a:lnTo>
                    <a:pt x="39243" y="2412111"/>
                  </a:lnTo>
                  <a:lnTo>
                    <a:pt x="35941" y="2415921"/>
                  </a:lnTo>
                  <a:lnTo>
                    <a:pt x="34417" y="2417826"/>
                  </a:lnTo>
                  <a:lnTo>
                    <a:pt x="33020" y="2419731"/>
                  </a:lnTo>
                  <a:lnTo>
                    <a:pt x="31496" y="2421636"/>
                  </a:lnTo>
                  <a:lnTo>
                    <a:pt x="30467" y="2423033"/>
                  </a:lnTo>
                  <a:lnTo>
                    <a:pt x="41783" y="2423033"/>
                  </a:lnTo>
                  <a:lnTo>
                    <a:pt x="43307" y="2420747"/>
                  </a:lnTo>
                  <a:lnTo>
                    <a:pt x="48260" y="2413889"/>
                  </a:lnTo>
                  <a:lnTo>
                    <a:pt x="50038" y="2411603"/>
                  </a:lnTo>
                  <a:lnTo>
                    <a:pt x="51689" y="2409317"/>
                  </a:lnTo>
                  <a:lnTo>
                    <a:pt x="53467" y="2407285"/>
                  </a:lnTo>
                  <a:lnTo>
                    <a:pt x="54991" y="2405126"/>
                  </a:lnTo>
                  <a:lnTo>
                    <a:pt x="56769" y="2403221"/>
                  </a:lnTo>
                  <a:lnTo>
                    <a:pt x="58293" y="2401316"/>
                  </a:lnTo>
                  <a:lnTo>
                    <a:pt x="61468" y="2397633"/>
                  </a:lnTo>
                  <a:lnTo>
                    <a:pt x="63119" y="2395982"/>
                  </a:lnTo>
                  <a:lnTo>
                    <a:pt x="64516" y="2394331"/>
                  </a:lnTo>
                  <a:lnTo>
                    <a:pt x="66040" y="2392807"/>
                  </a:lnTo>
                  <a:lnTo>
                    <a:pt x="69088" y="2390013"/>
                  </a:lnTo>
                  <a:lnTo>
                    <a:pt x="70612" y="2388743"/>
                  </a:lnTo>
                  <a:lnTo>
                    <a:pt x="72009" y="2387473"/>
                  </a:lnTo>
                  <a:lnTo>
                    <a:pt x="73406" y="2386330"/>
                  </a:lnTo>
                  <a:close/>
                </a:path>
                <a:path w="73659" h="4177665">
                  <a:moveTo>
                    <a:pt x="73406" y="2221738"/>
                  </a:moveTo>
                  <a:lnTo>
                    <a:pt x="71501" y="2218944"/>
                  </a:lnTo>
                  <a:lnTo>
                    <a:pt x="69850" y="2219960"/>
                  </a:lnTo>
                  <a:lnTo>
                    <a:pt x="64897" y="2223389"/>
                  </a:lnTo>
                  <a:lnTo>
                    <a:pt x="63119" y="2224659"/>
                  </a:lnTo>
                  <a:lnTo>
                    <a:pt x="61468" y="2225929"/>
                  </a:lnTo>
                  <a:lnTo>
                    <a:pt x="59817" y="2227326"/>
                  </a:lnTo>
                  <a:lnTo>
                    <a:pt x="58039" y="2228596"/>
                  </a:lnTo>
                  <a:lnTo>
                    <a:pt x="56388" y="2230120"/>
                  </a:lnTo>
                  <a:lnTo>
                    <a:pt x="54610" y="2231644"/>
                  </a:lnTo>
                  <a:lnTo>
                    <a:pt x="52959" y="2233295"/>
                  </a:lnTo>
                  <a:lnTo>
                    <a:pt x="51181" y="2234819"/>
                  </a:lnTo>
                  <a:lnTo>
                    <a:pt x="49403" y="2236470"/>
                  </a:lnTo>
                  <a:lnTo>
                    <a:pt x="47752" y="2238248"/>
                  </a:lnTo>
                  <a:lnTo>
                    <a:pt x="45974" y="2240026"/>
                  </a:lnTo>
                  <a:lnTo>
                    <a:pt x="40767" y="2245614"/>
                  </a:lnTo>
                  <a:lnTo>
                    <a:pt x="39243" y="2247519"/>
                  </a:lnTo>
                  <a:lnTo>
                    <a:pt x="35941" y="2251329"/>
                  </a:lnTo>
                  <a:lnTo>
                    <a:pt x="34417" y="2253234"/>
                  </a:lnTo>
                  <a:lnTo>
                    <a:pt x="33020" y="2255139"/>
                  </a:lnTo>
                  <a:lnTo>
                    <a:pt x="31496" y="2257044"/>
                  </a:lnTo>
                  <a:lnTo>
                    <a:pt x="21336" y="2272665"/>
                  </a:lnTo>
                  <a:lnTo>
                    <a:pt x="19685" y="2268728"/>
                  </a:lnTo>
                  <a:lnTo>
                    <a:pt x="19100" y="2267458"/>
                  </a:lnTo>
                  <a:lnTo>
                    <a:pt x="18415" y="2266061"/>
                  </a:lnTo>
                  <a:lnTo>
                    <a:pt x="17907" y="2264791"/>
                  </a:lnTo>
                  <a:lnTo>
                    <a:pt x="17272" y="2263648"/>
                  </a:lnTo>
                  <a:lnTo>
                    <a:pt x="16713" y="2262759"/>
                  </a:lnTo>
                  <a:lnTo>
                    <a:pt x="15684" y="2260981"/>
                  </a:lnTo>
                  <a:lnTo>
                    <a:pt x="15621" y="2260854"/>
                  </a:lnTo>
                  <a:lnTo>
                    <a:pt x="15087" y="2260219"/>
                  </a:lnTo>
                  <a:lnTo>
                    <a:pt x="14986" y="2260092"/>
                  </a:lnTo>
                  <a:lnTo>
                    <a:pt x="14478" y="2259330"/>
                  </a:lnTo>
                  <a:lnTo>
                    <a:pt x="13843" y="2258822"/>
                  </a:lnTo>
                  <a:lnTo>
                    <a:pt x="13462" y="2258441"/>
                  </a:lnTo>
                  <a:lnTo>
                    <a:pt x="12992" y="2258060"/>
                  </a:lnTo>
                  <a:lnTo>
                    <a:pt x="12319" y="2257552"/>
                  </a:lnTo>
                  <a:lnTo>
                    <a:pt x="11684" y="2257298"/>
                  </a:lnTo>
                  <a:lnTo>
                    <a:pt x="9525" y="2257298"/>
                  </a:lnTo>
                  <a:lnTo>
                    <a:pt x="8255" y="2257552"/>
                  </a:lnTo>
                  <a:lnTo>
                    <a:pt x="6985" y="2258060"/>
                  </a:lnTo>
                  <a:lnTo>
                    <a:pt x="6350" y="2258441"/>
                  </a:lnTo>
                  <a:lnTo>
                    <a:pt x="5397" y="2258822"/>
                  </a:lnTo>
                  <a:lnTo>
                    <a:pt x="5549" y="2258822"/>
                  </a:lnTo>
                  <a:lnTo>
                    <a:pt x="4445" y="2259711"/>
                  </a:lnTo>
                  <a:lnTo>
                    <a:pt x="3683" y="2260219"/>
                  </a:lnTo>
                  <a:lnTo>
                    <a:pt x="2286" y="2261362"/>
                  </a:lnTo>
                  <a:lnTo>
                    <a:pt x="1651" y="2261997"/>
                  </a:lnTo>
                  <a:lnTo>
                    <a:pt x="1016" y="2262759"/>
                  </a:lnTo>
                  <a:lnTo>
                    <a:pt x="127" y="2263648"/>
                  </a:lnTo>
                  <a:lnTo>
                    <a:pt x="546" y="2263648"/>
                  </a:lnTo>
                  <a:lnTo>
                    <a:pt x="1143" y="2263902"/>
                  </a:lnTo>
                  <a:lnTo>
                    <a:pt x="6985" y="2269490"/>
                  </a:lnTo>
                  <a:lnTo>
                    <a:pt x="7810" y="2270633"/>
                  </a:lnTo>
                  <a:lnTo>
                    <a:pt x="8382" y="2271776"/>
                  </a:lnTo>
                  <a:lnTo>
                    <a:pt x="9144" y="2273173"/>
                  </a:lnTo>
                  <a:lnTo>
                    <a:pt x="9906" y="2274697"/>
                  </a:lnTo>
                  <a:lnTo>
                    <a:pt x="11366" y="2277872"/>
                  </a:lnTo>
                  <a:lnTo>
                    <a:pt x="12192" y="2279904"/>
                  </a:lnTo>
                  <a:lnTo>
                    <a:pt x="13716" y="2283460"/>
                  </a:lnTo>
                  <a:lnTo>
                    <a:pt x="15519" y="2288413"/>
                  </a:lnTo>
                  <a:lnTo>
                    <a:pt x="16421" y="2291080"/>
                  </a:lnTo>
                  <a:lnTo>
                    <a:pt x="16510" y="2291334"/>
                  </a:lnTo>
                  <a:lnTo>
                    <a:pt x="16637" y="2292096"/>
                  </a:lnTo>
                  <a:lnTo>
                    <a:pt x="17145" y="2291715"/>
                  </a:lnTo>
                  <a:lnTo>
                    <a:pt x="17780" y="2291080"/>
                  </a:lnTo>
                  <a:lnTo>
                    <a:pt x="21082" y="2288413"/>
                  </a:lnTo>
                  <a:lnTo>
                    <a:pt x="23368" y="2286762"/>
                  </a:lnTo>
                  <a:lnTo>
                    <a:pt x="27178" y="2284095"/>
                  </a:lnTo>
                  <a:lnTo>
                    <a:pt x="28194" y="2282063"/>
                  </a:lnTo>
                  <a:lnTo>
                    <a:pt x="29083" y="2279904"/>
                  </a:lnTo>
                  <a:lnTo>
                    <a:pt x="30149" y="2277999"/>
                  </a:lnTo>
                  <a:lnTo>
                    <a:pt x="31242" y="2275840"/>
                  </a:lnTo>
                  <a:lnTo>
                    <a:pt x="32385" y="2273681"/>
                  </a:lnTo>
                  <a:lnTo>
                    <a:pt x="32956" y="2272665"/>
                  </a:lnTo>
                  <a:lnTo>
                    <a:pt x="33451" y="2271776"/>
                  </a:lnTo>
                  <a:lnTo>
                    <a:pt x="34798" y="2269490"/>
                  </a:lnTo>
                  <a:lnTo>
                    <a:pt x="36068" y="2267204"/>
                  </a:lnTo>
                  <a:lnTo>
                    <a:pt x="40589" y="2260219"/>
                  </a:lnTo>
                  <a:lnTo>
                    <a:pt x="43307" y="2256155"/>
                  </a:lnTo>
                  <a:lnTo>
                    <a:pt x="48260" y="2249297"/>
                  </a:lnTo>
                  <a:lnTo>
                    <a:pt x="50038" y="2247011"/>
                  </a:lnTo>
                  <a:lnTo>
                    <a:pt x="51689" y="2244725"/>
                  </a:lnTo>
                  <a:lnTo>
                    <a:pt x="53467" y="2242693"/>
                  </a:lnTo>
                  <a:lnTo>
                    <a:pt x="54991" y="2240534"/>
                  </a:lnTo>
                  <a:lnTo>
                    <a:pt x="56769" y="2238629"/>
                  </a:lnTo>
                  <a:lnTo>
                    <a:pt x="58293" y="2236724"/>
                  </a:lnTo>
                  <a:lnTo>
                    <a:pt x="61468" y="2233041"/>
                  </a:lnTo>
                  <a:lnTo>
                    <a:pt x="63119" y="2231390"/>
                  </a:lnTo>
                  <a:lnTo>
                    <a:pt x="64516" y="2229739"/>
                  </a:lnTo>
                  <a:lnTo>
                    <a:pt x="66040" y="2228215"/>
                  </a:lnTo>
                  <a:lnTo>
                    <a:pt x="69088" y="2225421"/>
                  </a:lnTo>
                  <a:lnTo>
                    <a:pt x="70612" y="2224151"/>
                  </a:lnTo>
                  <a:lnTo>
                    <a:pt x="72009" y="2222881"/>
                  </a:lnTo>
                  <a:lnTo>
                    <a:pt x="73406" y="2221738"/>
                  </a:lnTo>
                  <a:close/>
                </a:path>
                <a:path w="73659" h="4177665">
                  <a:moveTo>
                    <a:pt x="73406" y="2049526"/>
                  </a:moveTo>
                  <a:lnTo>
                    <a:pt x="71501" y="2046732"/>
                  </a:lnTo>
                  <a:lnTo>
                    <a:pt x="69850" y="2047748"/>
                  </a:lnTo>
                  <a:lnTo>
                    <a:pt x="64897" y="2051177"/>
                  </a:lnTo>
                  <a:lnTo>
                    <a:pt x="63119" y="2052447"/>
                  </a:lnTo>
                  <a:lnTo>
                    <a:pt x="61468" y="2053717"/>
                  </a:lnTo>
                  <a:lnTo>
                    <a:pt x="59817" y="2055114"/>
                  </a:lnTo>
                  <a:lnTo>
                    <a:pt x="58039" y="2056384"/>
                  </a:lnTo>
                  <a:lnTo>
                    <a:pt x="56388" y="2057908"/>
                  </a:lnTo>
                  <a:lnTo>
                    <a:pt x="54610" y="2059432"/>
                  </a:lnTo>
                  <a:lnTo>
                    <a:pt x="52959" y="2061083"/>
                  </a:lnTo>
                  <a:lnTo>
                    <a:pt x="51181" y="2062607"/>
                  </a:lnTo>
                  <a:lnTo>
                    <a:pt x="49403" y="2064258"/>
                  </a:lnTo>
                  <a:lnTo>
                    <a:pt x="47752" y="2066036"/>
                  </a:lnTo>
                  <a:lnTo>
                    <a:pt x="45974" y="2067814"/>
                  </a:lnTo>
                  <a:lnTo>
                    <a:pt x="40767" y="2073402"/>
                  </a:lnTo>
                  <a:lnTo>
                    <a:pt x="39243" y="2075307"/>
                  </a:lnTo>
                  <a:lnTo>
                    <a:pt x="35941" y="2079117"/>
                  </a:lnTo>
                  <a:lnTo>
                    <a:pt x="34417" y="2081022"/>
                  </a:lnTo>
                  <a:lnTo>
                    <a:pt x="33020" y="2082927"/>
                  </a:lnTo>
                  <a:lnTo>
                    <a:pt x="31394" y="2084959"/>
                  </a:lnTo>
                  <a:lnTo>
                    <a:pt x="21336" y="2100453"/>
                  </a:lnTo>
                  <a:lnTo>
                    <a:pt x="19685" y="2096516"/>
                  </a:lnTo>
                  <a:lnTo>
                    <a:pt x="19100" y="2095246"/>
                  </a:lnTo>
                  <a:lnTo>
                    <a:pt x="18415" y="2093849"/>
                  </a:lnTo>
                  <a:lnTo>
                    <a:pt x="17907" y="2092579"/>
                  </a:lnTo>
                  <a:lnTo>
                    <a:pt x="17272" y="2091436"/>
                  </a:lnTo>
                  <a:lnTo>
                    <a:pt x="16713" y="2090547"/>
                  </a:lnTo>
                  <a:lnTo>
                    <a:pt x="15684" y="2088769"/>
                  </a:lnTo>
                  <a:lnTo>
                    <a:pt x="15621" y="2088642"/>
                  </a:lnTo>
                  <a:lnTo>
                    <a:pt x="15087" y="2088007"/>
                  </a:lnTo>
                  <a:lnTo>
                    <a:pt x="14478" y="2087118"/>
                  </a:lnTo>
                  <a:lnTo>
                    <a:pt x="13843" y="2086610"/>
                  </a:lnTo>
                  <a:lnTo>
                    <a:pt x="13462" y="2086229"/>
                  </a:lnTo>
                  <a:lnTo>
                    <a:pt x="12992" y="2085848"/>
                  </a:lnTo>
                  <a:lnTo>
                    <a:pt x="12319" y="2085340"/>
                  </a:lnTo>
                  <a:lnTo>
                    <a:pt x="11353" y="2084959"/>
                  </a:lnTo>
                  <a:lnTo>
                    <a:pt x="10160" y="2084959"/>
                  </a:lnTo>
                  <a:lnTo>
                    <a:pt x="8255" y="2085340"/>
                  </a:lnTo>
                  <a:lnTo>
                    <a:pt x="6985" y="2085848"/>
                  </a:lnTo>
                  <a:lnTo>
                    <a:pt x="6350" y="2086229"/>
                  </a:lnTo>
                  <a:lnTo>
                    <a:pt x="5397" y="2086610"/>
                  </a:lnTo>
                  <a:lnTo>
                    <a:pt x="5549" y="2086610"/>
                  </a:lnTo>
                  <a:lnTo>
                    <a:pt x="4445" y="2087499"/>
                  </a:lnTo>
                  <a:lnTo>
                    <a:pt x="3683" y="2088007"/>
                  </a:lnTo>
                  <a:lnTo>
                    <a:pt x="2286" y="2089150"/>
                  </a:lnTo>
                  <a:lnTo>
                    <a:pt x="1651" y="2089785"/>
                  </a:lnTo>
                  <a:lnTo>
                    <a:pt x="1016" y="2090547"/>
                  </a:lnTo>
                  <a:lnTo>
                    <a:pt x="254" y="2091309"/>
                  </a:lnTo>
                  <a:lnTo>
                    <a:pt x="6985" y="2097278"/>
                  </a:lnTo>
                  <a:lnTo>
                    <a:pt x="7810" y="2098421"/>
                  </a:lnTo>
                  <a:lnTo>
                    <a:pt x="8382" y="2099564"/>
                  </a:lnTo>
                  <a:lnTo>
                    <a:pt x="9144" y="2100961"/>
                  </a:lnTo>
                  <a:lnTo>
                    <a:pt x="9906" y="2102485"/>
                  </a:lnTo>
                  <a:lnTo>
                    <a:pt x="11366" y="2105660"/>
                  </a:lnTo>
                  <a:lnTo>
                    <a:pt x="12192" y="2107692"/>
                  </a:lnTo>
                  <a:lnTo>
                    <a:pt x="13716" y="2111248"/>
                  </a:lnTo>
                  <a:lnTo>
                    <a:pt x="15519" y="2116201"/>
                  </a:lnTo>
                  <a:lnTo>
                    <a:pt x="16421" y="2118868"/>
                  </a:lnTo>
                  <a:lnTo>
                    <a:pt x="16510" y="2119122"/>
                  </a:lnTo>
                  <a:lnTo>
                    <a:pt x="16637" y="2119884"/>
                  </a:lnTo>
                  <a:lnTo>
                    <a:pt x="17145" y="2119503"/>
                  </a:lnTo>
                  <a:lnTo>
                    <a:pt x="17780" y="2118868"/>
                  </a:lnTo>
                  <a:lnTo>
                    <a:pt x="21082" y="2116201"/>
                  </a:lnTo>
                  <a:lnTo>
                    <a:pt x="23368" y="2114550"/>
                  </a:lnTo>
                  <a:lnTo>
                    <a:pt x="27178" y="2111883"/>
                  </a:lnTo>
                  <a:lnTo>
                    <a:pt x="28194" y="2109851"/>
                  </a:lnTo>
                  <a:lnTo>
                    <a:pt x="29083" y="2107692"/>
                  </a:lnTo>
                  <a:lnTo>
                    <a:pt x="30149" y="2105787"/>
                  </a:lnTo>
                  <a:lnTo>
                    <a:pt x="31242" y="2103628"/>
                  </a:lnTo>
                  <a:lnTo>
                    <a:pt x="32385" y="2101469"/>
                  </a:lnTo>
                  <a:lnTo>
                    <a:pt x="32956" y="2100453"/>
                  </a:lnTo>
                  <a:lnTo>
                    <a:pt x="33451" y="2099564"/>
                  </a:lnTo>
                  <a:lnTo>
                    <a:pt x="34798" y="2097278"/>
                  </a:lnTo>
                  <a:lnTo>
                    <a:pt x="36068" y="2094992"/>
                  </a:lnTo>
                  <a:lnTo>
                    <a:pt x="40093" y="2088769"/>
                  </a:lnTo>
                  <a:lnTo>
                    <a:pt x="43307" y="2083943"/>
                  </a:lnTo>
                  <a:lnTo>
                    <a:pt x="48260" y="2077085"/>
                  </a:lnTo>
                  <a:lnTo>
                    <a:pt x="50038" y="2074799"/>
                  </a:lnTo>
                  <a:lnTo>
                    <a:pt x="51689" y="2072513"/>
                  </a:lnTo>
                  <a:lnTo>
                    <a:pt x="53467" y="2070481"/>
                  </a:lnTo>
                  <a:lnTo>
                    <a:pt x="54991" y="2068322"/>
                  </a:lnTo>
                  <a:lnTo>
                    <a:pt x="56769" y="2066417"/>
                  </a:lnTo>
                  <a:lnTo>
                    <a:pt x="58293" y="2064512"/>
                  </a:lnTo>
                  <a:lnTo>
                    <a:pt x="61468" y="2060829"/>
                  </a:lnTo>
                  <a:lnTo>
                    <a:pt x="63119" y="2059178"/>
                  </a:lnTo>
                  <a:lnTo>
                    <a:pt x="64516" y="2057527"/>
                  </a:lnTo>
                  <a:lnTo>
                    <a:pt x="66040" y="2056003"/>
                  </a:lnTo>
                  <a:lnTo>
                    <a:pt x="69088" y="2053209"/>
                  </a:lnTo>
                  <a:lnTo>
                    <a:pt x="70612" y="2051939"/>
                  </a:lnTo>
                  <a:lnTo>
                    <a:pt x="72009" y="2050669"/>
                  </a:lnTo>
                  <a:lnTo>
                    <a:pt x="73406" y="2049526"/>
                  </a:lnTo>
                  <a:close/>
                </a:path>
                <a:path w="73659" h="4177665">
                  <a:moveTo>
                    <a:pt x="73406" y="1886458"/>
                  </a:moveTo>
                  <a:lnTo>
                    <a:pt x="71501" y="1883664"/>
                  </a:lnTo>
                  <a:lnTo>
                    <a:pt x="69850" y="1884680"/>
                  </a:lnTo>
                  <a:lnTo>
                    <a:pt x="64897" y="1888109"/>
                  </a:lnTo>
                  <a:lnTo>
                    <a:pt x="63119" y="1889379"/>
                  </a:lnTo>
                  <a:lnTo>
                    <a:pt x="61468" y="1890649"/>
                  </a:lnTo>
                  <a:lnTo>
                    <a:pt x="59817" y="1892046"/>
                  </a:lnTo>
                  <a:lnTo>
                    <a:pt x="58039" y="1893316"/>
                  </a:lnTo>
                  <a:lnTo>
                    <a:pt x="56388" y="1894840"/>
                  </a:lnTo>
                  <a:lnTo>
                    <a:pt x="54610" y="1896364"/>
                  </a:lnTo>
                  <a:lnTo>
                    <a:pt x="52959" y="1898015"/>
                  </a:lnTo>
                  <a:lnTo>
                    <a:pt x="51181" y="1899539"/>
                  </a:lnTo>
                  <a:lnTo>
                    <a:pt x="49403" y="1901190"/>
                  </a:lnTo>
                  <a:lnTo>
                    <a:pt x="47752" y="1902968"/>
                  </a:lnTo>
                  <a:lnTo>
                    <a:pt x="45974" y="1904746"/>
                  </a:lnTo>
                  <a:lnTo>
                    <a:pt x="40767" y="1910334"/>
                  </a:lnTo>
                  <a:lnTo>
                    <a:pt x="39243" y="1912239"/>
                  </a:lnTo>
                  <a:lnTo>
                    <a:pt x="35941" y="1916049"/>
                  </a:lnTo>
                  <a:lnTo>
                    <a:pt x="34417" y="1917954"/>
                  </a:lnTo>
                  <a:lnTo>
                    <a:pt x="33020" y="1919859"/>
                  </a:lnTo>
                  <a:lnTo>
                    <a:pt x="31394" y="1921891"/>
                  </a:lnTo>
                  <a:lnTo>
                    <a:pt x="30187" y="1923542"/>
                  </a:lnTo>
                  <a:lnTo>
                    <a:pt x="28867" y="1925447"/>
                  </a:lnTo>
                  <a:lnTo>
                    <a:pt x="40259" y="1925447"/>
                  </a:lnTo>
                  <a:lnTo>
                    <a:pt x="43307" y="1920875"/>
                  </a:lnTo>
                  <a:lnTo>
                    <a:pt x="48260" y="1914017"/>
                  </a:lnTo>
                  <a:lnTo>
                    <a:pt x="50038" y="1911731"/>
                  </a:lnTo>
                  <a:lnTo>
                    <a:pt x="51689" y="1909445"/>
                  </a:lnTo>
                  <a:lnTo>
                    <a:pt x="53467" y="1907413"/>
                  </a:lnTo>
                  <a:lnTo>
                    <a:pt x="54991" y="1905254"/>
                  </a:lnTo>
                  <a:lnTo>
                    <a:pt x="56769" y="1903349"/>
                  </a:lnTo>
                  <a:lnTo>
                    <a:pt x="58293" y="1901444"/>
                  </a:lnTo>
                  <a:lnTo>
                    <a:pt x="61468" y="1897761"/>
                  </a:lnTo>
                  <a:lnTo>
                    <a:pt x="63119" y="1896110"/>
                  </a:lnTo>
                  <a:lnTo>
                    <a:pt x="64516" y="1894459"/>
                  </a:lnTo>
                  <a:lnTo>
                    <a:pt x="66040" y="1892935"/>
                  </a:lnTo>
                  <a:lnTo>
                    <a:pt x="69088" y="1890141"/>
                  </a:lnTo>
                  <a:lnTo>
                    <a:pt x="70612" y="1888871"/>
                  </a:lnTo>
                  <a:lnTo>
                    <a:pt x="72009" y="1887601"/>
                  </a:lnTo>
                  <a:lnTo>
                    <a:pt x="73406" y="1886458"/>
                  </a:lnTo>
                  <a:close/>
                </a:path>
                <a:path w="73659" h="4177665">
                  <a:moveTo>
                    <a:pt x="73406" y="1720342"/>
                  </a:moveTo>
                  <a:lnTo>
                    <a:pt x="71501" y="1717548"/>
                  </a:lnTo>
                  <a:lnTo>
                    <a:pt x="69850" y="1718564"/>
                  </a:lnTo>
                  <a:lnTo>
                    <a:pt x="64897" y="1721993"/>
                  </a:lnTo>
                  <a:lnTo>
                    <a:pt x="63119" y="1723263"/>
                  </a:lnTo>
                  <a:lnTo>
                    <a:pt x="61468" y="1724533"/>
                  </a:lnTo>
                  <a:lnTo>
                    <a:pt x="59817" y="1725930"/>
                  </a:lnTo>
                  <a:lnTo>
                    <a:pt x="58039" y="1727200"/>
                  </a:lnTo>
                  <a:lnTo>
                    <a:pt x="56388" y="1728724"/>
                  </a:lnTo>
                  <a:lnTo>
                    <a:pt x="54610" y="1730248"/>
                  </a:lnTo>
                  <a:lnTo>
                    <a:pt x="52959" y="1731899"/>
                  </a:lnTo>
                  <a:lnTo>
                    <a:pt x="51181" y="1733423"/>
                  </a:lnTo>
                  <a:lnTo>
                    <a:pt x="49403" y="1735074"/>
                  </a:lnTo>
                  <a:lnTo>
                    <a:pt x="47752" y="1736852"/>
                  </a:lnTo>
                  <a:lnTo>
                    <a:pt x="45974" y="1738630"/>
                  </a:lnTo>
                  <a:lnTo>
                    <a:pt x="40767" y="1744218"/>
                  </a:lnTo>
                  <a:lnTo>
                    <a:pt x="39243" y="1746123"/>
                  </a:lnTo>
                  <a:lnTo>
                    <a:pt x="35941" y="1749933"/>
                  </a:lnTo>
                  <a:lnTo>
                    <a:pt x="34417" y="1751838"/>
                  </a:lnTo>
                  <a:lnTo>
                    <a:pt x="33020" y="1753743"/>
                  </a:lnTo>
                  <a:lnTo>
                    <a:pt x="31496" y="1755648"/>
                  </a:lnTo>
                  <a:lnTo>
                    <a:pt x="30099" y="1757553"/>
                  </a:lnTo>
                  <a:lnTo>
                    <a:pt x="28867" y="1759331"/>
                  </a:lnTo>
                  <a:lnTo>
                    <a:pt x="40259" y="1759331"/>
                  </a:lnTo>
                  <a:lnTo>
                    <a:pt x="43307" y="1754759"/>
                  </a:lnTo>
                  <a:lnTo>
                    <a:pt x="48260" y="1747901"/>
                  </a:lnTo>
                  <a:lnTo>
                    <a:pt x="50038" y="1745615"/>
                  </a:lnTo>
                  <a:lnTo>
                    <a:pt x="51689" y="1743329"/>
                  </a:lnTo>
                  <a:lnTo>
                    <a:pt x="53467" y="1741297"/>
                  </a:lnTo>
                  <a:lnTo>
                    <a:pt x="54991" y="1739138"/>
                  </a:lnTo>
                  <a:lnTo>
                    <a:pt x="56769" y="1737233"/>
                  </a:lnTo>
                  <a:lnTo>
                    <a:pt x="58293" y="1735328"/>
                  </a:lnTo>
                  <a:lnTo>
                    <a:pt x="61468" y="1731645"/>
                  </a:lnTo>
                  <a:lnTo>
                    <a:pt x="63119" y="1729994"/>
                  </a:lnTo>
                  <a:lnTo>
                    <a:pt x="64516" y="1728343"/>
                  </a:lnTo>
                  <a:lnTo>
                    <a:pt x="66040" y="1726819"/>
                  </a:lnTo>
                  <a:lnTo>
                    <a:pt x="69088" y="1724025"/>
                  </a:lnTo>
                  <a:lnTo>
                    <a:pt x="70612" y="1722755"/>
                  </a:lnTo>
                  <a:lnTo>
                    <a:pt x="72009" y="1721485"/>
                  </a:lnTo>
                  <a:lnTo>
                    <a:pt x="73406" y="1720342"/>
                  </a:lnTo>
                  <a:close/>
                </a:path>
                <a:path w="73659" h="4177665">
                  <a:moveTo>
                    <a:pt x="73406" y="1514602"/>
                  </a:moveTo>
                  <a:lnTo>
                    <a:pt x="71501" y="1511808"/>
                  </a:lnTo>
                  <a:lnTo>
                    <a:pt x="69850" y="1512824"/>
                  </a:lnTo>
                  <a:lnTo>
                    <a:pt x="64897" y="1516253"/>
                  </a:lnTo>
                  <a:lnTo>
                    <a:pt x="63119" y="1517523"/>
                  </a:lnTo>
                  <a:lnTo>
                    <a:pt x="61468" y="1518793"/>
                  </a:lnTo>
                  <a:lnTo>
                    <a:pt x="59817" y="1520190"/>
                  </a:lnTo>
                  <a:lnTo>
                    <a:pt x="58039" y="1521460"/>
                  </a:lnTo>
                  <a:lnTo>
                    <a:pt x="56388" y="1522984"/>
                  </a:lnTo>
                  <a:lnTo>
                    <a:pt x="54610" y="1524508"/>
                  </a:lnTo>
                  <a:lnTo>
                    <a:pt x="52959" y="1526159"/>
                  </a:lnTo>
                  <a:lnTo>
                    <a:pt x="51181" y="1527683"/>
                  </a:lnTo>
                  <a:lnTo>
                    <a:pt x="49403" y="1529334"/>
                  </a:lnTo>
                  <a:lnTo>
                    <a:pt x="47752" y="1531112"/>
                  </a:lnTo>
                  <a:lnTo>
                    <a:pt x="45974" y="1532890"/>
                  </a:lnTo>
                  <a:lnTo>
                    <a:pt x="40767" y="1538478"/>
                  </a:lnTo>
                  <a:lnTo>
                    <a:pt x="39243" y="1540383"/>
                  </a:lnTo>
                  <a:lnTo>
                    <a:pt x="35941" y="1544193"/>
                  </a:lnTo>
                  <a:lnTo>
                    <a:pt x="34417" y="1546098"/>
                  </a:lnTo>
                  <a:lnTo>
                    <a:pt x="33020" y="1548003"/>
                  </a:lnTo>
                  <a:lnTo>
                    <a:pt x="31496" y="1549908"/>
                  </a:lnTo>
                  <a:lnTo>
                    <a:pt x="30467" y="1551305"/>
                  </a:lnTo>
                  <a:lnTo>
                    <a:pt x="41783" y="1551305"/>
                  </a:lnTo>
                  <a:lnTo>
                    <a:pt x="43307" y="1549019"/>
                  </a:lnTo>
                  <a:lnTo>
                    <a:pt x="48260" y="1542161"/>
                  </a:lnTo>
                  <a:lnTo>
                    <a:pt x="50038" y="1539875"/>
                  </a:lnTo>
                  <a:lnTo>
                    <a:pt x="51689" y="1537589"/>
                  </a:lnTo>
                  <a:lnTo>
                    <a:pt x="53467" y="1535557"/>
                  </a:lnTo>
                  <a:lnTo>
                    <a:pt x="54991" y="1533398"/>
                  </a:lnTo>
                  <a:lnTo>
                    <a:pt x="56769" y="1531493"/>
                  </a:lnTo>
                  <a:lnTo>
                    <a:pt x="58293" y="1529588"/>
                  </a:lnTo>
                  <a:lnTo>
                    <a:pt x="61468" y="1525905"/>
                  </a:lnTo>
                  <a:lnTo>
                    <a:pt x="63119" y="1524254"/>
                  </a:lnTo>
                  <a:lnTo>
                    <a:pt x="64516" y="1522603"/>
                  </a:lnTo>
                  <a:lnTo>
                    <a:pt x="66040" y="1521079"/>
                  </a:lnTo>
                  <a:lnTo>
                    <a:pt x="69088" y="1518285"/>
                  </a:lnTo>
                  <a:lnTo>
                    <a:pt x="70612" y="1517015"/>
                  </a:lnTo>
                  <a:lnTo>
                    <a:pt x="72009" y="1515745"/>
                  </a:lnTo>
                  <a:lnTo>
                    <a:pt x="73406" y="1514602"/>
                  </a:lnTo>
                  <a:close/>
                </a:path>
                <a:path w="73659" h="4177665">
                  <a:moveTo>
                    <a:pt x="73406" y="1174750"/>
                  </a:moveTo>
                  <a:lnTo>
                    <a:pt x="71501" y="1171956"/>
                  </a:lnTo>
                  <a:lnTo>
                    <a:pt x="69850" y="1172972"/>
                  </a:lnTo>
                  <a:lnTo>
                    <a:pt x="64897" y="1176401"/>
                  </a:lnTo>
                  <a:lnTo>
                    <a:pt x="63119" y="1177671"/>
                  </a:lnTo>
                  <a:lnTo>
                    <a:pt x="61468" y="1178941"/>
                  </a:lnTo>
                  <a:lnTo>
                    <a:pt x="59817" y="1180338"/>
                  </a:lnTo>
                  <a:lnTo>
                    <a:pt x="58039" y="1181608"/>
                  </a:lnTo>
                  <a:lnTo>
                    <a:pt x="56388" y="1183132"/>
                  </a:lnTo>
                  <a:lnTo>
                    <a:pt x="54610" y="1184656"/>
                  </a:lnTo>
                  <a:lnTo>
                    <a:pt x="52959" y="1186307"/>
                  </a:lnTo>
                  <a:lnTo>
                    <a:pt x="51181" y="1187831"/>
                  </a:lnTo>
                  <a:lnTo>
                    <a:pt x="49403" y="1189482"/>
                  </a:lnTo>
                  <a:lnTo>
                    <a:pt x="47752" y="1191260"/>
                  </a:lnTo>
                  <a:lnTo>
                    <a:pt x="45974" y="1193038"/>
                  </a:lnTo>
                  <a:lnTo>
                    <a:pt x="40767" y="1198626"/>
                  </a:lnTo>
                  <a:lnTo>
                    <a:pt x="39243" y="1200531"/>
                  </a:lnTo>
                  <a:lnTo>
                    <a:pt x="35941" y="1204341"/>
                  </a:lnTo>
                  <a:lnTo>
                    <a:pt x="34417" y="1206246"/>
                  </a:lnTo>
                  <a:lnTo>
                    <a:pt x="33020" y="1208151"/>
                  </a:lnTo>
                  <a:lnTo>
                    <a:pt x="31496" y="1210056"/>
                  </a:lnTo>
                  <a:lnTo>
                    <a:pt x="30276" y="1211707"/>
                  </a:lnTo>
                  <a:lnTo>
                    <a:pt x="41605" y="1211707"/>
                  </a:lnTo>
                  <a:lnTo>
                    <a:pt x="43307" y="1209167"/>
                  </a:lnTo>
                  <a:lnTo>
                    <a:pt x="48260" y="1202309"/>
                  </a:lnTo>
                  <a:lnTo>
                    <a:pt x="50038" y="1200023"/>
                  </a:lnTo>
                  <a:lnTo>
                    <a:pt x="51689" y="1197737"/>
                  </a:lnTo>
                  <a:lnTo>
                    <a:pt x="53467" y="1195705"/>
                  </a:lnTo>
                  <a:lnTo>
                    <a:pt x="54991" y="1193546"/>
                  </a:lnTo>
                  <a:lnTo>
                    <a:pt x="56769" y="1191641"/>
                  </a:lnTo>
                  <a:lnTo>
                    <a:pt x="58293" y="1189736"/>
                  </a:lnTo>
                  <a:lnTo>
                    <a:pt x="61468" y="1186053"/>
                  </a:lnTo>
                  <a:lnTo>
                    <a:pt x="63119" y="1184402"/>
                  </a:lnTo>
                  <a:lnTo>
                    <a:pt x="64516" y="1182751"/>
                  </a:lnTo>
                  <a:lnTo>
                    <a:pt x="66040" y="1181227"/>
                  </a:lnTo>
                  <a:lnTo>
                    <a:pt x="69088" y="1178433"/>
                  </a:lnTo>
                  <a:lnTo>
                    <a:pt x="70612" y="1177163"/>
                  </a:lnTo>
                  <a:lnTo>
                    <a:pt x="72009" y="1175893"/>
                  </a:lnTo>
                  <a:lnTo>
                    <a:pt x="73406" y="1174750"/>
                  </a:lnTo>
                  <a:close/>
                </a:path>
                <a:path w="73659" h="4177665">
                  <a:moveTo>
                    <a:pt x="73406" y="845566"/>
                  </a:moveTo>
                  <a:lnTo>
                    <a:pt x="71501" y="842772"/>
                  </a:lnTo>
                  <a:lnTo>
                    <a:pt x="69850" y="843788"/>
                  </a:lnTo>
                  <a:lnTo>
                    <a:pt x="64897" y="847217"/>
                  </a:lnTo>
                  <a:lnTo>
                    <a:pt x="63119" y="848487"/>
                  </a:lnTo>
                  <a:lnTo>
                    <a:pt x="61468" y="849757"/>
                  </a:lnTo>
                  <a:lnTo>
                    <a:pt x="59817" y="851154"/>
                  </a:lnTo>
                  <a:lnTo>
                    <a:pt x="58039" y="852424"/>
                  </a:lnTo>
                  <a:lnTo>
                    <a:pt x="56388" y="853948"/>
                  </a:lnTo>
                  <a:lnTo>
                    <a:pt x="54610" y="855472"/>
                  </a:lnTo>
                  <a:lnTo>
                    <a:pt x="52959" y="857123"/>
                  </a:lnTo>
                  <a:lnTo>
                    <a:pt x="51181" y="858647"/>
                  </a:lnTo>
                  <a:lnTo>
                    <a:pt x="49403" y="860298"/>
                  </a:lnTo>
                  <a:lnTo>
                    <a:pt x="47752" y="862076"/>
                  </a:lnTo>
                  <a:lnTo>
                    <a:pt x="45974" y="863854"/>
                  </a:lnTo>
                  <a:lnTo>
                    <a:pt x="40767" y="869442"/>
                  </a:lnTo>
                  <a:lnTo>
                    <a:pt x="39243" y="871347"/>
                  </a:lnTo>
                  <a:lnTo>
                    <a:pt x="35941" y="875157"/>
                  </a:lnTo>
                  <a:lnTo>
                    <a:pt x="34417" y="877062"/>
                  </a:lnTo>
                  <a:lnTo>
                    <a:pt x="33020" y="878967"/>
                  </a:lnTo>
                  <a:lnTo>
                    <a:pt x="31496" y="880872"/>
                  </a:lnTo>
                  <a:lnTo>
                    <a:pt x="30099" y="882777"/>
                  </a:lnTo>
                  <a:lnTo>
                    <a:pt x="28778" y="884682"/>
                  </a:lnTo>
                  <a:lnTo>
                    <a:pt x="24892" y="890524"/>
                  </a:lnTo>
                  <a:lnTo>
                    <a:pt x="24574" y="891032"/>
                  </a:lnTo>
                  <a:lnTo>
                    <a:pt x="36068" y="891032"/>
                  </a:lnTo>
                  <a:lnTo>
                    <a:pt x="40589" y="884047"/>
                  </a:lnTo>
                  <a:lnTo>
                    <a:pt x="43307" y="879983"/>
                  </a:lnTo>
                  <a:lnTo>
                    <a:pt x="48260" y="873125"/>
                  </a:lnTo>
                  <a:lnTo>
                    <a:pt x="50038" y="870839"/>
                  </a:lnTo>
                  <a:lnTo>
                    <a:pt x="51689" y="868553"/>
                  </a:lnTo>
                  <a:lnTo>
                    <a:pt x="53467" y="866521"/>
                  </a:lnTo>
                  <a:lnTo>
                    <a:pt x="54991" y="864362"/>
                  </a:lnTo>
                  <a:lnTo>
                    <a:pt x="56769" y="862457"/>
                  </a:lnTo>
                  <a:lnTo>
                    <a:pt x="58293" y="860552"/>
                  </a:lnTo>
                  <a:lnTo>
                    <a:pt x="61468" y="856869"/>
                  </a:lnTo>
                  <a:lnTo>
                    <a:pt x="63119" y="855218"/>
                  </a:lnTo>
                  <a:lnTo>
                    <a:pt x="64516" y="853567"/>
                  </a:lnTo>
                  <a:lnTo>
                    <a:pt x="66040" y="852043"/>
                  </a:lnTo>
                  <a:lnTo>
                    <a:pt x="69088" y="849249"/>
                  </a:lnTo>
                  <a:lnTo>
                    <a:pt x="70612" y="847979"/>
                  </a:lnTo>
                  <a:lnTo>
                    <a:pt x="72009" y="846709"/>
                  </a:lnTo>
                  <a:lnTo>
                    <a:pt x="73406" y="845566"/>
                  </a:lnTo>
                  <a:close/>
                </a:path>
                <a:path w="73659" h="4177665">
                  <a:moveTo>
                    <a:pt x="73406" y="655066"/>
                  </a:moveTo>
                  <a:lnTo>
                    <a:pt x="71501" y="652272"/>
                  </a:lnTo>
                  <a:lnTo>
                    <a:pt x="69850" y="653288"/>
                  </a:lnTo>
                  <a:lnTo>
                    <a:pt x="64897" y="656717"/>
                  </a:lnTo>
                  <a:lnTo>
                    <a:pt x="63119" y="657987"/>
                  </a:lnTo>
                  <a:lnTo>
                    <a:pt x="61468" y="659257"/>
                  </a:lnTo>
                  <a:lnTo>
                    <a:pt x="59817" y="660654"/>
                  </a:lnTo>
                  <a:lnTo>
                    <a:pt x="58039" y="661924"/>
                  </a:lnTo>
                  <a:lnTo>
                    <a:pt x="56388" y="663448"/>
                  </a:lnTo>
                  <a:lnTo>
                    <a:pt x="54610" y="664972"/>
                  </a:lnTo>
                  <a:lnTo>
                    <a:pt x="52959" y="666623"/>
                  </a:lnTo>
                  <a:lnTo>
                    <a:pt x="51181" y="668147"/>
                  </a:lnTo>
                  <a:lnTo>
                    <a:pt x="49403" y="669798"/>
                  </a:lnTo>
                  <a:lnTo>
                    <a:pt x="47752" y="671576"/>
                  </a:lnTo>
                  <a:lnTo>
                    <a:pt x="45974" y="673354"/>
                  </a:lnTo>
                  <a:lnTo>
                    <a:pt x="40767" y="678942"/>
                  </a:lnTo>
                  <a:lnTo>
                    <a:pt x="39243" y="680847"/>
                  </a:lnTo>
                  <a:lnTo>
                    <a:pt x="35941" y="684657"/>
                  </a:lnTo>
                  <a:lnTo>
                    <a:pt x="34417" y="686562"/>
                  </a:lnTo>
                  <a:lnTo>
                    <a:pt x="33020" y="688467"/>
                  </a:lnTo>
                  <a:lnTo>
                    <a:pt x="31496" y="690372"/>
                  </a:lnTo>
                  <a:lnTo>
                    <a:pt x="30099" y="692277"/>
                  </a:lnTo>
                  <a:lnTo>
                    <a:pt x="28778" y="694182"/>
                  </a:lnTo>
                  <a:lnTo>
                    <a:pt x="24892" y="700024"/>
                  </a:lnTo>
                  <a:lnTo>
                    <a:pt x="24574" y="700532"/>
                  </a:lnTo>
                  <a:lnTo>
                    <a:pt x="36068" y="700532"/>
                  </a:lnTo>
                  <a:lnTo>
                    <a:pt x="40589" y="693547"/>
                  </a:lnTo>
                  <a:lnTo>
                    <a:pt x="43307" y="689483"/>
                  </a:lnTo>
                  <a:lnTo>
                    <a:pt x="48260" y="682625"/>
                  </a:lnTo>
                  <a:lnTo>
                    <a:pt x="50038" y="680339"/>
                  </a:lnTo>
                  <a:lnTo>
                    <a:pt x="51689" y="678053"/>
                  </a:lnTo>
                  <a:lnTo>
                    <a:pt x="53467" y="676021"/>
                  </a:lnTo>
                  <a:lnTo>
                    <a:pt x="54991" y="673862"/>
                  </a:lnTo>
                  <a:lnTo>
                    <a:pt x="56769" y="671957"/>
                  </a:lnTo>
                  <a:lnTo>
                    <a:pt x="58293" y="670052"/>
                  </a:lnTo>
                  <a:lnTo>
                    <a:pt x="61468" y="666369"/>
                  </a:lnTo>
                  <a:lnTo>
                    <a:pt x="63119" y="664718"/>
                  </a:lnTo>
                  <a:lnTo>
                    <a:pt x="64516" y="663067"/>
                  </a:lnTo>
                  <a:lnTo>
                    <a:pt x="66040" y="661543"/>
                  </a:lnTo>
                  <a:lnTo>
                    <a:pt x="69088" y="658749"/>
                  </a:lnTo>
                  <a:lnTo>
                    <a:pt x="70612" y="657479"/>
                  </a:lnTo>
                  <a:lnTo>
                    <a:pt x="72009" y="656209"/>
                  </a:lnTo>
                  <a:lnTo>
                    <a:pt x="73406" y="655066"/>
                  </a:lnTo>
                  <a:close/>
                </a:path>
                <a:path w="73659" h="4177665">
                  <a:moveTo>
                    <a:pt x="73406" y="497967"/>
                  </a:moveTo>
                  <a:lnTo>
                    <a:pt x="71501" y="495300"/>
                  </a:lnTo>
                  <a:lnTo>
                    <a:pt x="68199" y="497332"/>
                  </a:lnTo>
                  <a:lnTo>
                    <a:pt x="64897" y="499618"/>
                  </a:lnTo>
                  <a:lnTo>
                    <a:pt x="34417" y="528828"/>
                  </a:lnTo>
                  <a:lnTo>
                    <a:pt x="33020" y="530733"/>
                  </a:lnTo>
                  <a:lnTo>
                    <a:pt x="31496" y="532638"/>
                  </a:lnTo>
                  <a:lnTo>
                    <a:pt x="28702" y="536448"/>
                  </a:lnTo>
                  <a:lnTo>
                    <a:pt x="23622" y="544068"/>
                  </a:lnTo>
                  <a:lnTo>
                    <a:pt x="21336" y="547878"/>
                  </a:lnTo>
                  <a:lnTo>
                    <a:pt x="19685" y="544068"/>
                  </a:lnTo>
                  <a:lnTo>
                    <a:pt x="19100" y="542798"/>
                  </a:lnTo>
                  <a:lnTo>
                    <a:pt x="18415" y="541401"/>
                  </a:lnTo>
                  <a:lnTo>
                    <a:pt x="17907" y="540258"/>
                  </a:lnTo>
                  <a:lnTo>
                    <a:pt x="17335" y="539242"/>
                  </a:lnTo>
                  <a:lnTo>
                    <a:pt x="16713" y="538226"/>
                  </a:lnTo>
                  <a:lnTo>
                    <a:pt x="15684" y="536448"/>
                  </a:lnTo>
                  <a:lnTo>
                    <a:pt x="15506" y="536194"/>
                  </a:lnTo>
                  <a:lnTo>
                    <a:pt x="14478" y="534924"/>
                  </a:lnTo>
                  <a:lnTo>
                    <a:pt x="13462" y="533908"/>
                  </a:lnTo>
                  <a:lnTo>
                    <a:pt x="13335" y="533781"/>
                  </a:lnTo>
                  <a:lnTo>
                    <a:pt x="12827" y="533400"/>
                  </a:lnTo>
                  <a:lnTo>
                    <a:pt x="11684" y="532892"/>
                  </a:lnTo>
                  <a:lnTo>
                    <a:pt x="8890" y="532892"/>
                  </a:lnTo>
                  <a:lnTo>
                    <a:pt x="7620" y="533400"/>
                  </a:lnTo>
                  <a:lnTo>
                    <a:pt x="7404" y="533400"/>
                  </a:lnTo>
                  <a:lnTo>
                    <a:pt x="6667" y="533781"/>
                  </a:lnTo>
                  <a:lnTo>
                    <a:pt x="6350" y="533908"/>
                  </a:lnTo>
                  <a:lnTo>
                    <a:pt x="5080" y="534670"/>
                  </a:lnTo>
                  <a:lnTo>
                    <a:pt x="4445" y="535178"/>
                  </a:lnTo>
                  <a:lnTo>
                    <a:pt x="3683" y="535686"/>
                  </a:lnTo>
                  <a:lnTo>
                    <a:pt x="2286" y="536829"/>
                  </a:lnTo>
                  <a:lnTo>
                    <a:pt x="1651" y="537464"/>
                  </a:lnTo>
                  <a:lnTo>
                    <a:pt x="1016" y="538226"/>
                  </a:lnTo>
                  <a:lnTo>
                    <a:pt x="0" y="539242"/>
                  </a:lnTo>
                  <a:lnTo>
                    <a:pt x="1143" y="539242"/>
                  </a:lnTo>
                  <a:lnTo>
                    <a:pt x="1905" y="539623"/>
                  </a:lnTo>
                  <a:lnTo>
                    <a:pt x="2667" y="540131"/>
                  </a:lnTo>
                  <a:lnTo>
                    <a:pt x="4191" y="541401"/>
                  </a:lnTo>
                  <a:lnTo>
                    <a:pt x="4953" y="542163"/>
                  </a:lnTo>
                  <a:lnTo>
                    <a:pt x="5715" y="542798"/>
                  </a:lnTo>
                  <a:lnTo>
                    <a:pt x="6350" y="543687"/>
                  </a:lnTo>
                  <a:lnTo>
                    <a:pt x="6985" y="544703"/>
                  </a:lnTo>
                  <a:lnTo>
                    <a:pt x="7747" y="545846"/>
                  </a:lnTo>
                  <a:lnTo>
                    <a:pt x="8255" y="546862"/>
                  </a:lnTo>
                  <a:lnTo>
                    <a:pt x="8382" y="547116"/>
                  </a:lnTo>
                  <a:lnTo>
                    <a:pt x="9144" y="548386"/>
                  </a:lnTo>
                  <a:lnTo>
                    <a:pt x="16395" y="565912"/>
                  </a:lnTo>
                  <a:lnTo>
                    <a:pt x="16510" y="566293"/>
                  </a:lnTo>
                  <a:lnTo>
                    <a:pt x="16637" y="566928"/>
                  </a:lnTo>
                  <a:lnTo>
                    <a:pt x="17145" y="566547"/>
                  </a:lnTo>
                  <a:lnTo>
                    <a:pt x="17780" y="565912"/>
                  </a:lnTo>
                  <a:lnTo>
                    <a:pt x="19177" y="564769"/>
                  </a:lnTo>
                  <a:lnTo>
                    <a:pt x="23368" y="561721"/>
                  </a:lnTo>
                  <a:lnTo>
                    <a:pt x="27178" y="559054"/>
                  </a:lnTo>
                  <a:lnTo>
                    <a:pt x="28194" y="557022"/>
                  </a:lnTo>
                  <a:lnTo>
                    <a:pt x="29083" y="554990"/>
                  </a:lnTo>
                  <a:lnTo>
                    <a:pt x="30226" y="552958"/>
                  </a:lnTo>
                  <a:lnTo>
                    <a:pt x="31242" y="550926"/>
                  </a:lnTo>
                  <a:lnTo>
                    <a:pt x="32956" y="547878"/>
                  </a:lnTo>
                  <a:lnTo>
                    <a:pt x="33528" y="546862"/>
                  </a:lnTo>
                  <a:lnTo>
                    <a:pt x="34798" y="544703"/>
                  </a:lnTo>
                  <a:lnTo>
                    <a:pt x="46609" y="527304"/>
                  </a:lnTo>
                  <a:lnTo>
                    <a:pt x="48260" y="525018"/>
                  </a:lnTo>
                  <a:lnTo>
                    <a:pt x="51689" y="520573"/>
                  </a:lnTo>
                  <a:lnTo>
                    <a:pt x="53467" y="518541"/>
                  </a:lnTo>
                  <a:lnTo>
                    <a:pt x="54991" y="516509"/>
                  </a:lnTo>
                  <a:lnTo>
                    <a:pt x="56769" y="514604"/>
                  </a:lnTo>
                  <a:lnTo>
                    <a:pt x="58293" y="512699"/>
                  </a:lnTo>
                  <a:lnTo>
                    <a:pt x="59944" y="510921"/>
                  </a:lnTo>
                  <a:lnTo>
                    <a:pt x="61468" y="509143"/>
                  </a:lnTo>
                  <a:lnTo>
                    <a:pt x="63119" y="507492"/>
                  </a:lnTo>
                  <a:lnTo>
                    <a:pt x="64516" y="505968"/>
                  </a:lnTo>
                  <a:lnTo>
                    <a:pt x="67564" y="502920"/>
                  </a:lnTo>
                  <a:lnTo>
                    <a:pt x="70612" y="500380"/>
                  </a:lnTo>
                  <a:lnTo>
                    <a:pt x="72009" y="499110"/>
                  </a:lnTo>
                  <a:lnTo>
                    <a:pt x="73406" y="497967"/>
                  </a:lnTo>
                  <a:close/>
                </a:path>
                <a:path w="73659" h="4177665">
                  <a:moveTo>
                    <a:pt x="73406" y="331978"/>
                  </a:moveTo>
                  <a:lnTo>
                    <a:pt x="71501" y="329184"/>
                  </a:lnTo>
                  <a:lnTo>
                    <a:pt x="69850" y="330200"/>
                  </a:lnTo>
                  <a:lnTo>
                    <a:pt x="64897" y="333629"/>
                  </a:lnTo>
                  <a:lnTo>
                    <a:pt x="63119" y="334899"/>
                  </a:lnTo>
                  <a:lnTo>
                    <a:pt x="61468" y="336169"/>
                  </a:lnTo>
                  <a:lnTo>
                    <a:pt x="59817" y="337566"/>
                  </a:lnTo>
                  <a:lnTo>
                    <a:pt x="58039" y="338836"/>
                  </a:lnTo>
                  <a:lnTo>
                    <a:pt x="56388" y="340360"/>
                  </a:lnTo>
                  <a:lnTo>
                    <a:pt x="54610" y="341884"/>
                  </a:lnTo>
                  <a:lnTo>
                    <a:pt x="52959" y="343535"/>
                  </a:lnTo>
                  <a:lnTo>
                    <a:pt x="51181" y="345059"/>
                  </a:lnTo>
                  <a:lnTo>
                    <a:pt x="49403" y="346710"/>
                  </a:lnTo>
                  <a:lnTo>
                    <a:pt x="47752" y="348488"/>
                  </a:lnTo>
                  <a:lnTo>
                    <a:pt x="45974" y="350266"/>
                  </a:lnTo>
                  <a:lnTo>
                    <a:pt x="40767" y="355854"/>
                  </a:lnTo>
                  <a:lnTo>
                    <a:pt x="39243" y="357759"/>
                  </a:lnTo>
                  <a:lnTo>
                    <a:pt x="35941" y="361569"/>
                  </a:lnTo>
                  <a:lnTo>
                    <a:pt x="34417" y="363474"/>
                  </a:lnTo>
                  <a:lnTo>
                    <a:pt x="33020" y="365379"/>
                  </a:lnTo>
                  <a:lnTo>
                    <a:pt x="31496" y="367284"/>
                  </a:lnTo>
                  <a:lnTo>
                    <a:pt x="30467" y="368681"/>
                  </a:lnTo>
                  <a:lnTo>
                    <a:pt x="41783" y="368681"/>
                  </a:lnTo>
                  <a:lnTo>
                    <a:pt x="43307" y="366395"/>
                  </a:lnTo>
                  <a:lnTo>
                    <a:pt x="48260" y="359537"/>
                  </a:lnTo>
                  <a:lnTo>
                    <a:pt x="50038" y="357251"/>
                  </a:lnTo>
                  <a:lnTo>
                    <a:pt x="51689" y="354965"/>
                  </a:lnTo>
                  <a:lnTo>
                    <a:pt x="53467" y="352933"/>
                  </a:lnTo>
                  <a:lnTo>
                    <a:pt x="54991" y="350774"/>
                  </a:lnTo>
                  <a:lnTo>
                    <a:pt x="56769" y="348869"/>
                  </a:lnTo>
                  <a:lnTo>
                    <a:pt x="58293" y="346964"/>
                  </a:lnTo>
                  <a:lnTo>
                    <a:pt x="61468" y="343281"/>
                  </a:lnTo>
                  <a:lnTo>
                    <a:pt x="63119" y="341630"/>
                  </a:lnTo>
                  <a:lnTo>
                    <a:pt x="64516" y="339979"/>
                  </a:lnTo>
                  <a:lnTo>
                    <a:pt x="66040" y="338455"/>
                  </a:lnTo>
                  <a:lnTo>
                    <a:pt x="69088" y="335661"/>
                  </a:lnTo>
                  <a:lnTo>
                    <a:pt x="70612" y="334391"/>
                  </a:lnTo>
                  <a:lnTo>
                    <a:pt x="72009" y="333121"/>
                  </a:lnTo>
                  <a:lnTo>
                    <a:pt x="73406" y="331978"/>
                  </a:lnTo>
                  <a:close/>
                </a:path>
                <a:path w="73659" h="4177665">
                  <a:moveTo>
                    <a:pt x="73406" y="162814"/>
                  </a:moveTo>
                  <a:lnTo>
                    <a:pt x="71501" y="160020"/>
                  </a:lnTo>
                  <a:lnTo>
                    <a:pt x="69850" y="161036"/>
                  </a:lnTo>
                  <a:lnTo>
                    <a:pt x="64897" y="164465"/>
                  </a:lnTo>
                  <a:lnTo>
                    <a:pt x="63119" y="165735"/>
                  </a:lnTo>
                  <a:lnTo>
                    <a:pt x="61468" y="167005"/>
                  </a:lnTo>
                  <a:lnTo>
                    <a:pt x="59817" y="168402"/>
                  </a:lnTo>
                  <a:lnTo>
                    <a:pt x="58039" y="169672"/>
                  </a:lnTo>
                  <a:lnTo>
                    <a:pt x="56388" y="171196"/>
                  </a:lnTo>
                  <a:lnTo>
                    <a:pt x="54610" y="172720"/>
                  </a:lnTo>
                  <a:lnTo>
                    <a:pt x="52959" y="174371"/>
                  </a:lnTo>
                  <a:lnTo>
                    <a:pt x="51181" y="175895"/>
                  </a:lnTo>
                  <a:lnTo>
                    <a:pt x="49403" y="177546"/>
                  </a:lnTo>
                  <a:lnTo>
                    <a:pt x="47752" y="179324"/>
                  </a:lnTo>
                  <a:lnTo>
                    <a:pt x="45974" y="181102"/>
                  </a:lnTo>
                  <a:lnTo>
                    <a:pt x="40767" y="186690"/>
                  </a:lnTo>
                  <a:lnTo>
                    <a:pt x="39243" y="188595"/>
                  </a:lnTo>
                  <a:lnTo>
                    <a:pt x="35941" y="192405"/>
                  </a:lnTo>
                  <a:lnTo>
                    <a:pt x="34417" y="194310"/>
                  </a:lnTo>
                  <a:lnTo>
                    <a:pt x="33020" y="196215"/>
                  </a:lnTo>
                  <a:lnTo>
                    <a:pt x="31496" y="198120"/>
                  </a:lnTo>
                  <a:lnTo>
                    <a:pt x="21336" y="213741"/>
                  </a:lnTo>
                  <a:lnTo>
                    <a:pt x="19685" y="209804"/>
                  </a:lnTo>
                  <a:lnTo>
                    <a:pt x="19100" y="208534"/>
                  </a:lnTo>
                  <a:lnTo>
                    <a:pt x="18415" y="207137"/>
                  </a:lnTo>
                  <a:lnTo>
                    <a:pt x="17907" y="205867"/>
                  </a:lnTo>
                  <a:lnTo>
                    <a:pt x="17272" y="204724"/>
                  </a:lnTo>
                  <a:lnTo>
                    <a:pt x="16713" y="203835"/>
                  </a:lnTo>
                  <a:lnTo>
                    <a:pt x="15684" y="202057"/>
                  </a:lnTo>
                  <a:lnTo>
                    <a:pt x="15087" y="201295"/>
                  </a:lnTo>
                  <a:lnTo>
                    <a:pt x="14478" y="200406"/>
                  </a:lnTo>
                  <a:lnTo>
                    <a:pt x="13995" y="200025"/>
                  </a:lnTo>
                  <a:lnTo>
                    <a:pt x="13462" y="199517"/>
                  </a:lnTo>
                  <a:lnTo>
                    <a:pt x="12992" y="199136"/>
                  </a:lnTo>
                  <a:lnTo>
                    <a:pt x="12319" y="198628"/>
                  </a:lnTo>
                  <a:lnTo>
                    <a:pt x="8255" y="198628"/>
                  </a:lnTo>
                  <a:lnTo>
                    <a:pt x="6985" y="199136"/>
                  </a:lnTo>
                  <a:lnTo>
                    <a:pt x="6350" y="199517"/>
                  </a:lnTo>
                  <a:lnTo>
                    <a:pt x="5080" y="200025"/>
                  </a:lnTo>
                  <a:lnTo>
                    <a:pt x="5397" y="200025"/>
                  </a:lnTo>
                  <a:lnTo>
                    <a:pt x="4445" y="200787"/>
                  </a:lnTo>
                  <a:lnTo>
                    <a:pt x="3683" y="201295"/>
                  </a:lnTo>
                  <a:lnTo>
                    <a:pt x="2286" y="202438"/>
                  </a:lnTo>
                  <a:lnTo>
                    <a:pt x="1651" y="203073"/>
                  </a:lnTo>
                  <a:lnTo>
                    <a:pt x="1016" y="203835"/>
                  </a:lnTo>
                  <a:lnTo>
                    <a:pt x="127" y="204724"/>
                  </a:lnTo>
                  <a:lnTo>
                    <a:pt x="546" y="204724"/>
                  </a:lnTo>
                  <a:lnTo>
                    <a:pt x="1143" y="204978"/>
                  </a:lnTo>
                  <a:lnTo>
                    <a:pt x="6985" y="210566"/>
                  </a:lnTo>
                  <a:lnTo>
                    <a:pt x="7747" y="211582"/>
                  </a:lnTo>
                  <a:lnTo>
                    <a:pt x="8382" y="212852"/>
                  </a:lnTo>
                  <a:lnTo>
                    <a:pt x="9144" y="214249"/>
                  </a:lnTo>
                  <a:lnTo>
                    <a:pt x="9906" y="215773"/>
                  </a:lnTo>
                  <a:lnTo>
                    <a:pt x="11430" y="219075"/>
                  </a:lnTo>
                  <a:lnTo>
                    <a:pt x="12192" y="220980"/>
                  </a:lnTo>
                  <a:lnTo>
                    <a:pt x="13716" y="224536"/>
                  </a:lnTo>
                  <a:lnTo>
                    <a:pt x="15519" y="229489"/>
                  </a:lnTo>
                  <a:lnTo>
                    <a:pt x="16421" y="232156"/>
                  </a:lnTo>
                  <a:lnTo>
                    <a:pt x="16510" y="232410"/>
                  </a:lnTo>
                  <a:lnTo>
                    <a:pt x="16637" y="233172"/>
                  </a:lnTo>
                  <a:lnTo>
                    <a:pt x="17145" y="232791"/>
                  </a:lnTo>
                  <a:lnTo>
                    <a:pt x="17780" y="232156"/>
                  </a:lnTo>
                  <a:lnTo>
                    <a:pt x="21082" y="229489"/>
                  </a:lnTo>
                  <a:lnTo>
                    <a:pt x="23368" y="227838"/>
                  </a:lnTo>
                  <a:lnTo>
                    <a:pt x="27178" y="225171"/>
                  </a:lnTo>
                  <a:lnTo>
                    <a:pt x="28194" y="223139"/>
                  </a:lnTo>
                  <a:lnTo>
                    <a:pt x="29083" y="220980"/>
                  </a:lnTo>
                  <a:lnTo>
                    <a:pt x="30149" y="219075"/>
                  </a:lnTo>
                  <a:lnTo>
                    <a:pt x="31242" y="216916"/>
                  </a:lnTo>
                  <a:lnTo>
                    <a:pt x="32385" y="214757"/>
                  </a:lnTo>
                  <a:lnTo>
                    <a:pt x="32956" y="213741"/>
                  </a:lnTo>
                  <a:lnTo>
                    <a:pt x="34798" y="210566"/>
                  </a:lnTo>
                  <a:lnTo>
                    <a:pt x="35915" y="208534"/>
                  </a:lnTo>
                  <a:lnTo>
                    <a:pt x="50038" y="188087"/>
                  </a:lnTo>
                  <a:lnTo>
                    <a:pt x="51689" y="185801"/>
                  </a:lnTo>
                  <a:lnTo>
                    <a:pt x="53467" y="183769"/>
                  </a:lnTo>
                  <a:lnTo>
                    <a:pt x="54991" y="181610"/>
                  </a:lnTo>
                  <a:lnTo>
                    <a:pt x="56769" y="179705"/>
                  </a:lnTo>
                  <a:lnTo>
                    <a:pt x="58293" y="177800"/>
                  </a:lnTo>
                  <a:lnTo>
                    <a:pt x="61468" y="174117"/>
                  </a:lnTo>
                  <a:lnTo>
                    <a:pt x="63119" y="172466"/>
                  </a:lnTo>
                  <a:lnTo>
                    <a:pt x="64516" y="170815"/>
                  </a:lnTo>
                  <a:lnTo>
                    <a:pt x="66040" y="169291"/>
                  </a:lnTo>
                  <a:lnTo>
                    <a:pt x="69088" y="166497"/>
                  </a:lnTo>
                  <a:lnTo>
                    <a:pt x="70612" y="165227"/>
                  </a:lnTo>
                  <a:lnTo>
                    <a:pt x="72009" y="163957"/>
                  </a:lnTo>
                  <a:lnTo>
                    <a:pt x="73406" y="162814"/>
                  </a:lnTo>
                  <a:close/>
                </a:path>
                <a:path w="73659" h="4177665">
                  <a:moveTo>
                    <a:pt x="73406" y="2794"/>
                  </a:moveTo>
                  <a:lnTo>
                    <a:pt x="71501" y="0"/>
                  </a:lnTo>
                  <a:lnTo>
                    <a:pt x="69850" y="1016"/>
                  </a:lnTo>
                  <a:lnTo>
                    <a:pt x="64897" y="4445"/>
                  </a:lnTo>
                  <a:lnTo>
                    <a:pt x="63119" y="5715"/>
                  </a:lnTo>
                  <a:lnTo>
                    <a:pt x="61468" y="6985"/>
                  </a:lnTo>
                  <a:lnTo>
                    <a:pt x="59817" y="8382"/>
                  </a:lnTo>
                  <a:lnTo>
                    <a:pt x="58039" y="9652"/>
                  </a:lnTo>
                  <a:lnTo>
                    <a:pt x="56388" y="11176"/>
                  </a:lnTo>
                  <a:lnTo>
                    <a:pt x="54610" y="12700"/>
                  </a:lnTo>
                  <a:lnTo>
                    <a:pt x="52959" y="14351"/>
                  </a:lnTo>
                  <a:lnTo>
                    <a:pt x="51181" y="15875"/>
                  </a:lnTo>
                  <a:lnTo>
                    <a:pt x="49403" y="17526"/>
                  </a:lnTo>
                  <a:lnTo>
                    <a:pt x="47752" y="19304"/>
                  </a:lnTo>
                  <a:lnTo>
                    <a:pt x="45974" y="21082"/>
                  </a:lnTo>
                  <a:lnTo>
                    <a:pt x="40767" y="26670"/>
                  </a:lnTo>
                  <a:lnTo>
                    <a:pt x="39243" y="28575"/>
                  </a:lnTo>
                  <a:lnTo>
                    <a:pt x="35941" y="32385"/>
                  </a:lnTo>
                  <a:lnTo>
                    <a:pt x="34417" y="34290"/>
                  </a:lnTo>
                  <a:lnTo>
                    <a:pt x="33020" y="36195"/>
                  </a:lnTo>
                  <a:lnTo>
                    <a:pt x="31496" y="38100"/>
                  </a:lnTo>
                  <a:lnTo>
                    <a:pt x="30556" y="39370"/>
                  </a:lnTo>
                  <a:lnTo>
                    <a:pt x="30467" y="39497"/>
                  </a:lnTo>
                  <a:lnTo>
                    <a:pt x="41783" y="39497"/>
                  </a:lnTo>
                  <a:lnTo>
                    <a:pt x="43307" y="37211"/>
                  </a:lnTo>
                  <a:lnTo>
                    <a:pt x="48260" y="30353"/>
                  </a:lnTo>
                  <a:lnTo>
                    <a:pt x="50038" y="28067"/>
                  </a:lnTo>
                  <a:lnTo>
                    <a:pt x="51689" y="25781"/>
                  </a:lnTo>
                  <a:lnTo>
                    <a:pt x="53467" y="23749"/>
                  </a:lnTo>
                  <a:lnTo>
                    <a:pt x="54991" y="21590"/>
                  </a:lnTo>
                  <a:lnTo>
                    <a:pt x="56769" y="19685"/>
                  </a:lnTo>
                  <a:lnTo>
                    <a:pt x="58293" y="17780"/>
                  </a:lnTo>
                  <a:lnTo>
                    <a:pt x="61468" y="14097"/>
                  </a:lnTo>
                  <a:lnTo>
                    <a:pt x="63119" y="12446"/>
                  </a:lnTo>
                  <a:lnTo>
                    <a:pt x="64516" y="10795"/>
                  </a:lnTo>
                  <a:lnTo>
                    <a:pt x="66040" y="9271"/>
                  </a:lnTo>
                  <a:lnTo>
                    <a:pt x="69088" y="6477"/>
                  </a:lnTo>
                  <a:lnTo>
                    <a:pt x="70612" y="5207"/>
                  </a:lnTo>
                  <a:lnTo>
                    <a:pt x="72009" y="3937"/>
                  </a:lnTo>
                  <a:lnTo>
                    <a:pt x="73406" y="2794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7778496" y="2746247"/>
              <a:ext cx="68580" cy="3008630"/>
            </a:xfrm>
            <a:custGeom>
              <a:avLst/>
              <a:gdLst/>
              <a:ahLst/>
              <a:cxnLst/>
              <a:rect l="l" t="t" r="r" b="b"/>
              <a:pathLst>
                <a:path w="68579" h="3008629">
                  <a:moveTo>
                    <a:pt x="14478" y="2843733"/>
                  </a:moveTo>
                  <a:lnTo>
                    <a:pt x="13462" y="2843555"/>
                  </a:lnTo>
                  <a:lnTo>
                    <a:pt x="14173" y="2843733"/>
                  </a:lnTo>
                  <a:lnTo>
                    <a:pt x="14478" y="2843733"/>
                  </a:lnTo>
                  <a:close/>
                </a:path>
                <a:path w="68579" h="3008629">
                  <a:moveTo>
                    <a:pt x="23406" y="2782443"/>
                  </a:moveTo>
                  <a:lnTo>
                    <a:pt x="22987" y="2780919"/>
                  </a:lnTo>
                  <a:lnTo>
                    <a:pt x="22606" y="2779395"/>
                  </a:lnTo>
                  <a:lnTo>
                    <a:pt x="21844" y="2775204"/>
                  </a:lnTo>
                  <a:lnTo>
                    <a:pt x="20447" y="2776220"/>
                  </a:lnTo>
                  <a:lnTo>
                    <a:pt x="19304" y="2777363"/>
                  </a:lnTo>
                  <a:lnTo>
                    <a:pt x="18034" y="2778506"/>
                  </a:lnTo>
                  <a:lnTo>
                    <a:pt x="16002" y="2780538"/>
                  </a:lnTo>
                  <a:lnTo>
                    <a:pt x="15113" y="2781554"/>
                  </a:lnTo>
                  <a:lnTo>
                    <a:pt x="14541" y="2782316"/>
                  </a:lnTo>
                  <a:lnTo>
                    <a:pt x="14439" y="2782443"/>
                  </a:lnTo>
                  <a:lnTo>
                    <a:pt x="23406" y="2782443"/>
                  </a:lnTo>
                  <a:close/>
                </a:path>
                <a:path w="68579" h="3008629">
                  <a:moveTo>
                    <a:pt x="24003" y="2503297"/>
                  </a:moveTo>
                  <a:lnTo>
                    <a:pt x="5854" y="2503297"/>
                  </a:lnTo>
                  <a:lnTo>
                    <a:pt x="6731" y="2504059"/>
                  </a:lnTo>
                  <a:lnTo>
                    <a:pt x="7620" y="2505075"/>
                  </a:lnTo>
                  <a:lnTo>
                    <a:pt x="8636" y="2505837"/>
                  </a:lnTo>
                  <a:lnTo>
                    <a:pt x="9525" y="2506599"/>
                  </a:lnTo>
                  <a:lnTo>
                    <a:pt x="11557" y="2507615"/>
                  </a:lnTo>
                  <a:lnTo>
                    <a:pt x="12446" y="2507996"/>
                  </a:lnTo>
                  <a:lnTo>
                    <a:pt x="14478" y="2508504"/>
                  </a:lnTo>
                  <a:lnTo>
                    <a:pt x="15875" y="2508504"/>
                  </a:lnTo>
                  <a:lnTo>
                    <a:pt x="16256" y="2508377"/>
                  </a:lnTo>
                  <a:lnTo>
                    <a:pt x="16764" y="2508377"/>
                  </a:lnTo>
                  <a:lnTo>
                    <a:pt x="17145" y="2508250"/>
                  </a:lnTo>
                  <a:lnTo>
                    <a:pt x="17462" y="2508250"/>
                  </a:lnTo>
                  <a:lnTo>
                    <a:pt x="18034" y="2507869"/>
                  </a:lnTo>
                  <a:lnTo>
                    <a:pt x="18288" y="2507869"/>
                  </a:lnTo>
                  <a:lnTo>
                    <a:pt x="18796" y="2507615"/>
                  </a:lnTo>
                  <a:lnTo>
                    <a:pt x="20066" y="2506726"/>
                  </a:lnTo>
                  <a:lnTo>
                    <a:pt x="21082" y="2506091"/>
                  </a:lnTo>
                  <a:lnTo>
                    <a:pt x="22098" y="2505202"/>
                  </a:lnTo>
                  <a:lnTo>
                    <a:pt x="24003" y="2503297"/>
                  </a:lnTo>
                  <a:close/>
                </a:path>
                <a:path w="68579" h="3008629">
                  <a:moveTo>
                    <a:pt x="30581" y="56134"/>
                  </a:moveTo>
                  <a:lnTo>
                    <a:pt x="2032" y="56134"/>
                  </a:lnTo>
                  <a:lnTo>
                    <a:pt x="1524" y="56134"/>
                  </a:lnTo>
                  <a:lnTo>
                    <a:pt x="63" y="56134"/>
                  </a:lnTo>
                  <a:lnTo>
                    <a:pt x="889" y="57658"/>
                  </a:lnTo>
                  <a:lnTo>
                    <a:pt x="1816" y="59182"/>
                  </a:lnTo>
                  <a:lnTo>
                    <a:pt x="2794" y="60833"/>
                  </a:lnTo>
                  <a:lnTo>
                    <a:pt x="3898" y="62230"/>
                  </a:lnTo>
                  <a:lnTo>
                    <a:pt x="12141" y="69469"/>
                  </a:lnTo>
                  <a:lnTo>
                    <a:pt x="11925" y="69469"/>
                  </a:lnTo>
                  <a:lnTo>
                    <a:pt x="14478" y="70104"/>
                  </a:lnTo>
                  <a:lnTo>
                    <a:pt x="16129" y="70104"/>
                  </a:lnTo>
                  <a:lnTo>
                    <a:pt x="18669" y="69469"/>
                  </a:lnTo>
                  <a:lnTo>
                    <a:pt x="18034" y="69469"/>
                  </a:lnTo>
                  <a:lnTo>
                    <a:pt x="19050" y="68961"/>
                  </a:lnTo>
                  <a:lnTo>
                    <a:pt x="29083" y="58420"/>
                  </a:lnTo>
                  <a:lnTo>
                    <a:pt x="30581" y="56134"/>
                  </a:lnTo>
                  <a:close/>
                </a:path>
                <a:path w="68579" h="3008629">
                  <a:moveTo>
                    <a:pt x="30670" y="2830068"/>
                  </a:moveTo>
                  <a:lnTo>
                    <a:pt x="2667" y="2830068"/>
                  </a:lnTo>
                  <a:lnTo>
                    <a:pt x="1524" y="2830068"/>
                  </a:lnTo>
                  <a:lnTo>
                    <a:pt x="63" y="2830068"/>
                  </a:lnTo>
                  <a:lnTo>
                    <a:pt x="889" y="2831592"/>
                  </a:lnTo>
                  <a:lnTo>
                    <a:pt x="2794" y="2834640"/>
                  </a:lnTo>
                  <a:lnTo>
                    <a:pt x="3810" y="2836037"/>
                  </a:lnTo>
                  <a:lnTo>
                    <a:pt x="5715" y="2838450"/>
                  </a:lnTo>
                  <a:lnTo>
                    <a:pt x="6731" y="2839339"/>
                  </a:lnTo>
                  <a:lnTo>
                    <a:pt x="7620" y="2840355"/>
                  </a:lnTo>
                  <a:lnTo>
                    <a:pt x="8636" y="2841117"/>
                  </a:lnTo>
                  <a:lnTo>
                    <a:pt x="9525" y="2841828"/>
                  </a:lnTo>
                  <a:lnTo>
                    <a:pt x="10541" y="2842425"/>
                  </a:lnTo>
                  <a:lnTo>
                    <a:pt x="11607" y="2842958"/>
                  </a:lnTo>
                  <a:lnTo>
                    <a:pt x="12623" y="2843377"/>
                  </a:lnTo>
                  <a:lnTo>
                    <a:pt x="12750" y="2843377"/>
                  </a:lnTo>
                  <a:lnTo>
                    <a:pt x="17653" y="2843377"/>
                  </a:lnTo>
                  <a:lnTo>
                    <a:pt x="18034" y="2843136"/>
                  </a:lnTo>
                  <a:lnTo>
                    <a:pt x="18542" y="2842958"/>
                  </a:lnTo>
                  <a:lnTo>
                    <a:pt x="19050" y="2842704"/>
                  </a:lnTo>
                  <a:lnTo>
                    <a:pt x="30251" y="2830703"/>
                  </a:lnTo>
                  <a:lnTo>
                    <a:pt x="30670" y="2830068"/>
                  </a:lnTo>
                  <a:close/>
                </a:path>
                <a:path w="68579" h="3008629">
                  <a:moveTo>
                    <a:pt x="30670" y="2660904"/>
                  </a:moveTo>
                  <a:lnTo>
                    <a:pt x="2667" y="2660904"/>
                  </a:lnTo>
                  <a:lnTo>
                    <a:pt x="1524" y="2660904"/>
                  </a:lnTo>
                  <a:lnTo>
                    <a:pt x="63" y="2660904"/>
                  </a:lnTo>
                  <a:lnTo>
                    <a:pt x="889" y="2662428"/>
                  </a:lnTo>
                  <a:lnTo>
                    <a:pt x="6731" y="2670175"/>
                  </a:lnTo>
                  <a:lnTo>
                    <a:pt x="7620" y="2671191"/>
                  </a:lnTo>
                  <a:lnTo>
                    <a:pt x="8636" y="2671953"/>
                  </a:lnTo>
                  <a:lnTo>
                    <a:pt x="9525" y="2672715"/>
                  </a:lnTo>
                  <a:lnTo>
                    <a:pt x="11557" y="2673731"/>
                  </a:lnTo>
                  <a:lnTo>
                    <a:pt x="12446" y="2674112"/>
                  </a:lnTo>
                  <a:lnTo>
                    <a:pt x="14478" y="2674620"/>
                  </a:lnTo>
                  <a:lnTo>
                    <a:pt x="15875" y="2674620"/>
                  </a:lnTo>
                  <a:lnTo>
                    <a:pt x="16256" y="2674493"/>
                  </a:lnTo>
                  <a:lnTo>
                    <a:pt x="16764" y="2674493"/>
                  </a:lnTo>
                  <a:lnTo>
                    <a:pt x="17145" y="2674366"/>
                  </a:lnTo>
                  <a:lnTo>
                    <a:pt x="17462" y="2674366"/>
                  </a:lnTo>
                  <a:lnTo>
                    <a:pt x="17843" y="2674112"/>
                  </a:lnTo>
                  <a:lnTo>
                    <a:pt x="17513" y="2674112"/>
                  </a:lnTo>
                  <a:lnTo>
                    <a:pt x="18542" y="2673858"/>
                  </a:lnTo>
                  <a:lnTo>
                    <a:pt x="18796" y="2673731"/>
                  </a:lnTo>
                  <a:lnTo>
                    <a:pt x="20066" y="2672842"/>
                  </a:lnTo>
                  <a:lnTo>
                    <a:pt x="21082" y="2672207"/>
                  </a:lnTo>
                  <a:lnTo>
                    <a:pt x="22098" y="2671318"/>
                  </a:lnTo>
                  <a:lnTo>
                    <a:pt x="30251" y="2661539"/>
                  </a:lnTo>
                  <a:lnTo>
                    <a:pt x="30670" y="2660904"/>
                  </a:lnTo>
                  <a:close/>
                </a:path>
                <a:path w="68579" h="3008629">
                  <a:moveTo>
                    <a:pt x="30670" y="2494788"/>
                  </a:moveTo>
                  <a:lnTo>
                    <a:pt x="2667" y="2494788"/>
                  </a:lnTo>
                  <a:lnTo>
                    <a:pt x="1524" y="2494788"/>
                  </a:lnTo>
                  <a:lnTo>
                    <a:pt x="63" y="2494788"/>
                  </a:lnTo>
                  <a:lnTo>
                    <a:pt x="889" y="2496312"/>
                  </a:lnTo>
                  <a:lnTo>
                    <a:pt x="2794" y="2499360"/>
                  </a:lnTo>
                  <a:lnTo>
                    <a:pt x="3810" y="2500757"/>
                  </a:lnTo>
                  <a:lnTo>
                    <a:pt x="5511" y="2502916"/>
                  </a:lnTo>
                  <a:lnTo>
                    <a:pt x="5613" y="2503043"/>
                  </a:lnTo>
                  <a:lnTo>
                    <a:pt x="24257" y="2503043"/>
                  </a:lnTo>
                  <a:lnTo>
                    <a:pt x="25285" y="2501900"/>
                  </a:lnTo>
                  <a:lnTo>
                    <a:pt x="26670" y="2500249"/>
                  </a:lnTo>
                  <a:lnTo>
                    <a:pt x="29083" y="2497074"/>
                  </a:lnTo>
                  <a:lnTo>
                    <a:pt x="30251" y="2495423"/>
                  </a:lnTo>
                  <a:lnTo>
                    <a:pt x="30670" y="2494788"/>
                  </a:lnTo>
                  <a:close/>
                </a:path>
                <a:path w="68579" h="3008629">
                  <a:moveTo>
                    <a:pt x="30670" y="1627632"/>
                  </a:moveTo>
                  <a:lnTo>
                    <a:pt x="2667" y="1627632"/>
                  </a:lnTo>
                  <a:lnTo>
                    <a:pt x="1524" y="1627632"/>
                  </a:lnTo>
                  <a:lnTo>
                    <a:pt x="63" y="1627632"/>
                  </a:lnTo>
                  <a:lnTo>
                    <a:pt x="889" y="1629156"/>
                  </a:lnTo>
                  <a:lnTo>
                    <a:pt x="6731" y="1636903"/>
                  </a:lnTo>
                  <a:lnTo>
                    <a:pt x="7785" y="1638046"/>
                  </a:lnTo>
                  <a:lnTo>
                    <a:pt x="8636" y="1638681"/>
                  </a:lnTo>
                  <a:lnTo>
                    <a:pt x="8928" y="1638935"/>
                  </a:lnTo>
                  <a:lnTo>
                    <a:pt x="9779" y="1639570"/>
                  </a:lnTo>
                  <a:lnTo>
                    <a:pt x="11849" y="1640586"/>
                  </a:lnTo>
                  <a:lnTo>
                    <a:pt x="12738" y="1640967"/>
                  </a:lnTo>
                  <a:lnTo>
                    <a:pt x="12954" y="1640967"/>
                  </a:lnTo>
                  <a:lnTo>
                    <a:pt x="14478" y="1641348"/>
                  </a:lnTo>
                  <a:lnTo>
                    <a:pt x="15354" y="1641348"/>
                  </a:lnTo>
                  <a:lnTo>
                    <a:pt x="18034" y="1640967"/>
                  </a:lnTo>
                  <a:lnTo>
                    <a:pt x="17653" y="1640967"/>
                  </a:lnTo>
                  <a:lnTo>
                    <a:pt x="18224" y="1640586"/>
                  </a:lnTo>
                  <a:lnTo>
                    <a:pt x="18707" y="1640586"/>
                  </a:lnTo>
                  <a:lnTo>
                    <a:pt x="20066" y="1639570"/>
                  </a:lnTo>
                  <a:lnTo>
                    <a:pt x="21082" y="1638935"/>
                  </a:lnTo>
                  <a:lnTo>
                    <a:pt x="30251" y="1628267"/>
                  </a:lnTo>
                  <a:lnTo>
                    <a:pt x="30670" y="1627632"/>
                  </a:lnTo>
                  <a:close/>
                </a:path>
                <a:path w="68579" h="3008629">
                  <a:moveTo>
                    <a:pt x="30670" y="385572"/>
                  </a:moveTo>
                  <a:lnTo>
                    <a:pt x="2667" y="385572"/>
                  </a:lnTo>
                  <a:lnTo>
                    <a:pt x="1524" y="385572"/>
                  </a:lnTo>
                  <a:lnTo>
                    <a:pt x="63" y="385572"/>
                  </a:lnTo>
                  <a:lnTo>
                    <a:pt x="889" y="387096"/>
                  </a:lnTo>
                  <a:lnTo>
                    <a:pt x="6731" y="394843"/>
                  </a:lnTo>
                  <a:lnTo>
                    <a:pt x="7785" y="395986"/>
                  </a:lnTo>
                  <a:lnTo>
                    <a:pt x="8636" y="396621"/>
                  </a:lnTo>
                  <a:lnTo>
                    <a:pt x="9525" y="397383"/>
                  </a:lnTo>
                  <a:lnTo>
                    <a:pt x="12560" y="398907"/>
                  </a:lnTo>
                  <a:lnTo>
                    <a:pt x="12954" y="398907"/>
                  </a:lnTo>
                  <a:lnTo>
                    <a:pt x="14478" y="399288"/>
                  </a:lnTo>
                  <a:lnTo>
                    <a:pt x="15354" y="399288"/>
                  </a:lnTo>
                  <a:lnTo>
                    <a:pt x="18034" y="398907"/>
                  </a:lnTo>
                  <a:lnTo>
                    <a:pt x="18199" y="398907"/>
                  </a:lnTo>
                  <a:lnTo>
                    <a:pt x="20066" y="397510"/>
                  </a:lnTo>
                  <a:lnTo>
                    <a:pt x="30251" y="386207"/>
                  </a:lnTo>
                  <a:lnTo>
                    <a:pt x="30670" y="385572"/>
                  </a:lnTo>
                  <a:close/>
                </a:path>
                <a:path w="68579" h="3008629">
                  <a:moveTo>
                    <a:pt x="50673" y="2503297"/>
                  </a:moveTo>
                  <a:lnTo>
                    <a:pt x="49987" y="2503043"/>
                  </a:lnTo>
                  <a:lnTo>
                    <a:pt x="24257" y="2503043"/>
                  </a:lnTo>
                  <a:lnTo>
                    <a:pt x="24003" y="2503297"/>
                  </a:lnTo>
                  <a:lnTo>
                    <a:pt x="50673" y="2503297"/>
                  </a:lnTo>
                  <a:close/>
                </a:path>
                <a:path w="68579" h="3008629">
                  <a:moveTo>
                    <a:pt x="58166" y="1580261"/>
                  </a:moveTo>
                  <a:lnTo>
                    <a:pt x="56819" y="1579880"/>
                  </a:lnTo>
                  <a:lnTo>
                    <a:pt x="55118" y="1579880"/>
                  </a:lnTo>
                  <a:lnTo>
                    <a:pt x="51308" y="1580261"/>
                  </a:lnTo>
                  <a:lnTo>
                    <a:pt x="52260" y="1580261"/>
                  </a:lnTo>
                  <a:lnTo>
                    <a:pt x="52451" y="1580261"/>
                  </a:lnTo>
                  <a:lnTo>
                    <a:pt x="58166" y="1580261"/>
                  </a:lnTo>
                  <a:close/>
                </a:path>
                <a:path w="68579" h="3008629">
                  <a:moveTo>
                    <a:pt x="59245" y="2503297"/>
                  </a:moveTo>
                  <a:lnTo>
                    <a:pt x="50673" y="2503297"/>
                  </a:lnTo>
                  <a:lnTo>
                    <a:pt x="51689" y="2503805"/>
                  </a:lnTo>
                  <a:lnTo>
                    <a:pt x="52705" y="2504059"/>
                  </a:lnTo>
                  <a:lnTo>
                    <a:pt x="54038" y="2504440"/>
                  </a:lnTo>
                  <a:lnTo>
                    <a:pt x="54356" y="2504440"/>
                  </a:lnTo>
                  <a:lnTo>
                    <a:pt x="55245" y="2504567"/>
                  </a:lnTo>
                  <a:lnTo>
                    <a:pt x="55626" y="2504567"/>
                  </a:lnTo>
                  <a:lnTo>
                    <a:pt x="56134" y="2504440"/>
                  </a:lnTo>
                  <a:lnTo>
                    <a:pt x="56451" y="2504440"/>
                  </a:lnTo>
                  <a:lnTo>
                    <a:pt x="57785" y="2504059"/>
                  </a:lnTo>
                  <a:lnTo>
                    <a:pt x="58674" y="2503678"/>
                  </a:lnTo>
                  <a:lnTo>
                    <a:pt x="59245" y="2503297"/>
                  </a:lnTo>
                  <a:close/>
                </a:path>
                <a:path w="68579" h="3008629">
                  <a:moveTo>
                    <a:pt x="59436" y="64643"/>
                  </a:moveTo>
                  <a:lnTo>
                    <a:pt x="50165" y="64643"/>
                  </a:lnTo>
                  <a:lnTo>
                    <a:pt x="50673" y="64897"/>
                  </a:lnTo>
                  <a:lnTo>
                    <a:pt x="51346" y="65151"/>
                  </a:lnTo>
                  <a:lnTo>
                    <a:pt x="52247" y="65532"/>
                  </a:lnTo>
                  <a:lnTo>
                    <a:pt x="53594" y="65913"/>
                  </a:lnTo>
                  <a:lnTo>
                    <a:pt x="56451" y="65913"/>
                  </a:lnTo>
                  <a:lnTo>
                    <a:pt x="57785" y="65532"/>
                  </a:lnTo>
                  <a:lnTo>
                    <a:pt x="58674" y="65151"/>
                  </a:lnTo>
                  <a:lnTo>
                    <a:pt x="59436" y="64643"/>
                  </a:lnTo>
                  <a:close/>
                </a:path>
                <a:path w="68579" h="3008629">
                  <a:moveTo>
                    <a:pt x="62611" y="2785999"/>
                  </a:moveTo>
                  <a:lnTo>
                    <a:pt x="61849" y="2785237"/>
                  </a:lnTo>
                  <a:lnTo>
                    <a:pt x="61214" y="2784475"/>
                  </a:lnTo>
                  <a:lnTo>
                    <a:pt x="58928" y="2782951"/>
                  </a:lnTo>
                  <a:lnTo>
                    <a:pt x="58166" y="2782697"/>
                  </a:lnTo>
                  <a:lnTo>
                    <a:pt x="57277" y="2782443"/>
                  </a:lnTo>
                  <a:lnTo>
                    <a:pt x="56388" y="2782316"/>
                  </a:lnTo>
                  <a:lnTo>
                    <a:pt x="54356" y="2782316"/>
                  </a:lnTo>
                  <a:lnTo>
                    <a:pt x="53848" y="2782443"/>
                  </a:lnTo>
                  <a:lnTo>
                    <a:pt x="53213" y="2782443"/>
                  </a:lnTo>
                  <a:lnTo>
                    <a:pt x="52578" y="2782570"/>
                  </a:lnTo>
                  <a:lnTo>
                    <a:pt x="52895" y="2782443"/>
                  </a:lnTo>
                  <a:lnTo>
                    <a:pt x="23406" y="2782443"/>
                  </a:lnTo>
                  <a:lnTo>
                    <a:pt x="23495" y="2782697"/>
                  </a:lnTo>
                  <a:lnTo>
                    <a:pt x="51943" y="2782697"/>
                  </a:lnTo>
                  <a:lnTo>
                    <a:pt x="52260" y="2782697"/>
                  </a:lnTo>
                  <a:lnTo>
                    <a:pt x="51943" y="2782824"/>
                  </a:lnTo>
                  <a:lnTo>
                    <a:pt x="51435" y="2782951"/>
                  </a:lnTo>
                  <a:lnTo>
                    <a:pt x="49530" y="2783713"/>
                  </a:lnTo>
                  <a:lnTo>
                    <a:pt x="46990" y="2785237"/>
                  </a:lnTo>
                  <a:lnTo>
                    <a:pt x="45897" y="2785999"/>
                  </a:lnTo>
                  <a:lnTo>
                    <a:pt x="62611" y="2785999"/>
                  </a:lnTo>
                  <a:close/>
                </a:path>
                <a:path w="68579" h="3008629">
                  <a:moveTo>
                    <a:pt x="66548" y="2458847"/>
                  </a:moveTo>
                  <a:lnTo>
                    <a:pt x="65532" y="2456053"/>
                  </a:lnTo>
                  <a:lnTo>
                    <a:pt x="65024" y="2454783"/>
                  </a:lnTo>
                  <a:lnTo>
                    <a:pt x="64389" y="2453640"/>
                  </a:lnTo>
                  <a:lnTo>
                    <a:pt x="64008" y="2452878"/>
                  </a:lnTo>
                  <a:lnTo>
                    <a:pt x="63881" y="2452636"/>
                  </a:lnTo>
                  <a:lnTo>
                    <a:pt x="63246" y="2451608"/>
                  </a:lnTo>
                  <a:lnTo>
                    <a:pt x="62788" y="2450973"/>
                  </a:lnTo>
                  <a:lnTo>
                    <a:pt x="61849" y="2449957"/>
                  </a:lnTo>
                  <a:lnTo>
                    <a:pt x="61214" y="2449195"/>
                  </a:lnTo>
                  <a:lnTo>
                    <a:pt x="58928" y="2447671"/>
                  </a:lnTo>
                  <a:lnTo>
                    <a:pt x="58166" y="2447417"/>
                  </a:lnTo>
                  <a:lnTo>
                    <a:pt x="56819" y="2447036"/>
                  </a:lnTo>
                  <a:lnTo>
                    <a:pt x="55118" y="2447036"/>
                  </a:lnTo>
                  <a:lnTo>
                    <a:pt x="51308" y="2447417"/>
                  </a:lnTo>
                  <a:lnTo>
                    <a:pt x="52260" y="2447417"/>
                  </a:lnTo>
                  <a:lnTo>
                    <a:pt x="51625" y="2447671"/>
                  </a:lnTo>
                  <a:lnTo>
                    <a:pt x="51435" y="2447671"/>
                  </a:lnTo>
                  <a:lnTo>
                    <a:pt x="49530" y="2448433"/>
                  </a:lnTo>
                  <a:lnTo>
                    <a:pt x="37820" y="2458847"/>
                  </a:lnTo>
                  <a:lnTo>
                    <a:pt x="66548" y="2458847"/>
                  </a:lnTo>
                  <a:close/>
                </a:path>
                <a:path w="68579" h="3008629">
                  <a:moveTo>
                    <a:pt x="66548" y="1753235"/>
                  </a:moveTo>
                  <a:lnTo>
                    <a:pt x="65532" y="1750441"/>
                  </a:lnTo>
                  <a:lnTo>
                    <a:pt x="65024" y="1749171"/>
                  </a:lnTo>
                  <a:lnTo>
                    <a:pt x="64389" y="1748028"/>
                  </a:lnTo>
                  <a:lnTo>
                    <a:pt x="64008" y="1747266"/>
                  </a:lnTo>
                  <a:lnTo>
                    <a:pt x="63881" y="1747012"/>
                  </a:lnTo>
                  <a:lnTo>
                    <a:pt x="63246" y="1745996"/>
                  </a:lnTo>
                  <a:lnTo>
                    <a:pt x="62788" y="1745361"/>
                  </a:lnTo>
                  <a:lnTo>
                    <a:pt x="61849" y="1744345"/>
                  </a:lnTo>
                  <a:lnTo>
                    <a:pt x="61214" y="1743583"/>
                  </a:lnTo>
                  <a:lnTo>
                    <a:pt x="58928" y="1742059"/>
                  </a:lnTo>
                  <a:lnTo>
                    <a:pt x="58166" y="1741805"/>
                  </a:lnTo>
                  <a:lnTo>
                    <a:pt x="59055" y="1741805"/>
                  </a:lnTo>
                  <a:lnTo>
                    <a:pt x="57277" y="1741563"/>
                  </a:lnTo>
                  <a:lnTo>
                    <a:pt x="56388" y="1741297"/>
                  </a:lnTo>
                  <a:lnTo>
                    <a:pt x="55854" y="1741360"/>
                  </a:lnTo>
                  <a:lnTo>
                    <a:pt x="55486" y="1741297"/>
                  </a:lnTo>
                  <a:lnTo>
                    <a:pt x="54864" y="1741297"/>
                  </a:lnTo>
                  <a:lnTo>
                    <a:pt x="53848" y="1741551"/>
                  </a:lnTo>
                  <a:lnTo>
                    <a:pt x="51308" y="1741805"/>
                  </a:lnTo>
                  <a:lnTo>
                    <a:pt x="52260" y="1741805"/>
                  </a:lnTo>
                  <a:lnTo>
                    <a:pt x="51625" y="1742059"/>
                  </a:lnTo>
                  <a:lnTo>
                    <a:pt x="51435" y="1742059"/>
                  </a:lnTo>
                  <a:lnTo>
                    <a:pt x="49530" y="1742821"/>
                  </a:lnTo>
                  <a:lnTo>
                    <a:pt x="37820" y="1753235"/>
                  </a:lnTo>
                  <a:lnTo>
                    <a:pt x="66548" y="1753235"/>
                  </a:lnTo>
                  <a:close/>
                </a:path>
                <a:path w="68579" h="3008629">
                  <a:moveTo>
                    <a:pt x="67437" y="2625090"/>
                  </a:moveTo>
                  <a:lnTo>
                    <a:pt x="66535" y="2624963"/>
                  </a:lnTo>
                  <a:lnTo>
                    <a:pt x="66586" y="2625090"/>
                  </a:lnTo>
                  <a:lnTo>
                    <a:pt x="67437" y="2625090"/>
                  </a:lnTo>
                  <a:close/>
                </a:path>
                <a:path w="68579" h="3008629">
                  <a:moveTo>
                    <a:pt x="68580" y="2990100"/>
                  </a:moveTo>
                  <a:lnTo>
                    <a:pt x="67284" y="2990100"/>
                  </a:lnTo>
                  <a:lnTo>
                    <a:pt x="65659" y="2989923"/>
                  </a:lnTo>
                  <a:lnTo>
                    <a:pt x="64135" y="2989707"/>
                  </a:lnTo>
                  <a:lnTo>
                    <a:pt x="62611" y="2989364"/>
                  </a:lnTo>
                  <a:lnTo>
                    <a:pt x="61582" y="2989059"/>
                  </a:lnTo>
                  <a:lnTo>
                    <a:pt x="43688" y="2976283"/>
                  </a:lnTo>
                  <a:lnTo>
                    <a:pt x="46736" y="2971698"/>
                  </a:lnTo>
                  <a:lnTo>
                    <a:pt x="63322" y="2957728"/>
                  </a:lnTo>
                  <a:lnTo>
                    <a:pt x="66586" y="2957728"/>
                  </a:lnTo>
                  <a:lnTo>
                    <a:pt x="66040" y="2956128"/>
                  </a:lnTo>
                  <a:lnTo>
                    <a:pt x="65024" y="2953499"/>
                  </a:lnTo>
                  <a:lnTo>
                    <a:pt x="64414" y="2952356"/>
                  </a:lnTo>
                  <a:lnTo>
                    <a:pt x="63881" y="2951200"/>
                  </a:lnTo>
                  <a:lnTo>
                    <a:pt x="62915" y="2949752"/>
                  </a:lnTo>
                  <a:lnTo>
                    <a:pt x="62826" y="2949625"/>
                  </a:lnTo>
                  <a:lnTo>
                    <a:pt x="62725" y="2949460"/>
                  </a:lnTo>
                  <a:lnTo>
                    <a:pt x="62611" y="2949283"/>
                  </a:lnTo>
                  <a:lnTo>
                    <a:pt x="61874" y="2948546"/>
                  </a:lnTo>
                  <a:lnTo>
                    <a:pt x="61214" y="2947759"/>
                  </a:lnTo>
                  <a:lnTo>
                    <a:pt x="57454" y="2945688"/>
                  </a:lnTo>
                  <a:lnTo>
                    <a:pt x="53213" y="2945688"/>
                  </a:lnTo>
                  <a:lnTo>
                    <a:pt x="51943" y="2946031"/>
                  </a:lnTo>
                  <a:lnTo>
                    <a:pt x="51435" y="2946247"/>
                  </a:lnTo>
                  <a:lnTo>
                    <a:pt x="50800" y="2946476"/>
                  </a:lnTo>
                  <a:lnTo>
                    <a:pt x="43180" y="2951746"/>
                  </a:lnTo>
                  <a:lnTo>
                    <a:pt x="41783" y="2953029"/>
                  </a:lnTo>
                  <a:lnTo>
                    <a:pt x="40513" y="2954502"/>
                  </a:lnTo>
                  <a:lnTo>
                    <a:pt x="39065" y="2956128"/>
                  </a:lnTo>
                  <a:lnTo>
                    <a:pt x="37719" y="2957728"/>
                  </a:lnTo>
                  <a:lnTo>
                    <a:pt x="36322" y="2959582"/>
                  </a:lnTo>
                  <a:lnTo>
                    <a:pt x="33274" y="2963837"/>
                  </a:lnTo>
                  <a:lnTo>
                    <a:pt x="30226" y="2959582"/>
                  </a:lnTo>
                  <a:lnTo>
                    <a:pt x="28448" y="2956801"/>
                  </a:lnTo>
                  <a:lnTo>
                    <a:pt x="26924" y="2954007"/>
                  </a:lnTo>
                  <a:lnTo>
                    <a:pt x="26289" y="2952610"/>
                  </a:lnTo>
                  <a:lnTo>
                    <a:pt x="25527" y="2951200"/>
                  </a:lnTo>
                  <a:lnTo>
                    <a:pt x="24892" y="2949752"/>
                  </a:lnTo>
                  <a:lnTo>
                    <a:pt x="23964" y="2947187"/>
                  </a:lnTo>
                  <a:lnTo>
                    <a:pt x="23901" y="2947022"/>
                  </a:lnTo>
                  <a:lnTo>
                    <a:pt x="23812" y="2946768"/>
                  </a:lnTo>
                  <a:lnTo>
                    <a:pt x="23710" y="2946476"/>
                  </a:lnTo>
                  <a:lnTo>
                    <a:pt x="23622" y="2946247"/>
                  </a:lnTo>
                  <a:lnTo>
                    <a:pt x="23545" y="2946031"/>
                  </a:lnTo>
                  <a:lnTo>
                    <a:pt x="23431" y="2945688"/>
                  </a:lnTo>
                  <a:lnTo>
                    <a:pt x="22606" y="2942602"/>
                  </a:lnTo>
                  <a:lnTo>
                    <a:pt x="21844" y="2938272"/>
                  </a:lnTo>
                  <a:lnTo>
                    <a:pt x="20447" y="2939377"/>
                  </a:lnTo>
                  <a:lnTo>
                    <a:pt x="19304" y="2940469"/>
                  </a:lnTo>
                  <a:lnTo>
                    <a:pt x="18034" y="2941599"/>
                  </a:lnTo>
                  <a:lnTo>
                    <a:pt x="16002" y="2943720"/>
                  </a:lnTo>
                  <a:lnTo>
                    <a:pt x="15113" y="2944774"/>
                  </a:lnTo>
                  <a:lnTo>
                    <a:pt x="13589" y="2946768"/>
                  </a:lnTo>
                  <a:lnTo>
                    <a:pt x="12928" y="2947759"/>
                  </a:lnTo>
                  <a:lnTo>
                    <a:pt x="12128" y="2949283"/>
                  </a:lnTo>
                  <a:lnTo>
                    <a:pt x="12026" y="2949460"/>
                  </a:lnTo>
                  <a:lnTo>
                    <a:pt x="11938" y="2949625"/>
                  </a:lnTo>
                  <a:lnTo>
                    <a:pt x="11557" y="2950540"/>
                  </a:lnTo>
                  <a:lnTo>
                    <a:pt x="11214" y="2951746"/>
                  </a:lnTo>
                  <a:lnTo>
                    <a:pt x="11176" y="2957220"/>
                  </a:lnTo>
                  <a:lnTo>
                    <a:pt x="11557" y="2958376"/>
                  </a:lnTo>
                  <a:lnTo>
                    <a:pt x="11760" y="2959354"/>
                  </a:lnTo>
                  <a:lnTo>
                    <a:pt x="17526" y="2969679"/>
                  </a:lnTo>
                  <a:lnTo>
                    <a:pt x="18542" y="2971127"/>
                  </a:lnTo>
                  <a:lnTo>
                    <a:pt x="20828" y="2973984"/>
                  </a:lnTo>
                  <a:lnTo>
                    <a:pt x="23241" y="2976842"/>
                  </a:lnTo>
                  <a:lnTo>
                    <a:pt x="21463" y="2979356"/>
                  </a:lnTo>
                  <a:lnTo>
                    <a:pt x="20066" y="2981210"/>
                  </a:lnTo>
                  <a:lnTo>
                    <a:pt x="18669" y="2982861"/>
                  </a:lnTo>
                  <a:lnTo>
                    <a:pt x="17310" y="2984576"/>
                  </a:lnTo>
                  <a:lnTo>
                    <a:pt x="16002" y="2985909"/>
                  </a:lnTo>
                  <a:lnTo>
                    <a:pt x="14732" y="2987243"/>
                  </a:lnTo>
                  <a:lnTo>
                    <a:pt x="13462" y="2988500"/>
                  </a:lnTo>
                  <a:lnTo>
                    <a:pt x="3149" y="2994266"/>
                  </a:lnTo>
                  <a:lnTo>
                    <a:pt x="0" y="2994266"/>
                  </a:lnTo>
                  <a:lnTo>
                    <a:pt x="889" y="2995980"/>
                  </a:lnTo>
                  <a:lnTo>
                    <a:pt x="1905" y="2997568"/>
                  </a:lnTo>
                  <a:lnTo>
                    <a:pt x="2794" y="2999067"/>
                  </a:lnTo>
                  <a:lnTo>
                    <a:pt x="3848" y="3000489"/>
                  </a:lnTo>
                  <a:lnTo>
                    <a:pt x="5486" y="3002610"/>
                  </a:lnTo>
                  <a:lnTo>
                    <a:pt x="5588" y="3002737"/>
                  </a:lnTo>
                  <a:lnTo>
                    <a:pt x="5715" y="3002902"/>
                  </a:lnTo>
                  <a:lnTo>
                    <a:pt x="6946" y="3004134"/>
                  </a:lnTo>
                  <a:lnTo>
                    <a:pt x="7747" y="3004972"/>
                  </a:lnTo>
                  <a:lnTo>
                    <a:pt x="8636" y="3005696"/>
                  </a:lnTo>
                  <a:lnTo>
                    <a:pt x="9525" y="3006382"/>
                  </a:lnTo>
                  <a:lnTo>
                    <a:pt x="10541" y="3006991"/>
                  </a:lnTo>
                  <a:lnTo>
                    <a:pt x="11607" y="3007537"/>
                  </a:lnTo>
                  <a:lnTo>
                    <a:pt x="12039" y="3007715"/>
                  </a:lnTo>
                  <a:lnTo>
                    <a:pt x="11785" y="3007715"/>
                  </a:lnTo>
                  <a:lnTo>
                    <a:pt x="14211" y="3008325"/>
                  </a:lnTo>
                  <a:lnTo>
                    <a:pt x="16179" y="3008325"/>
                  </a:lnTo>
                  <a:lnTo>
                    <a:pt x="18618" y="3007715"/>
                  </a:lnTo>
                  <a:lnTo>
                    <a:pt x="18034" y="3007715"/>
                  </a:lnTo>
                  <a:lnTo>
                    <a:pt x="18542" y="3007537"/>
                  </a:lnTo>
                  <a:lnTo>
                    <a:pt x="32893" y="2990621"/>
                  </a:lnTo>
                  <a:lnTo>
                    <a:pt x="33909" y="2989059"/>
                  </a:lnTo>
                  <a:lnTo>
                    <a:pt x="37096" y="2992221"/>
                  </a:lnTo>
                  <a:lnTo>
                    <a:pt x="38481" y="2993669"/>
                  </a:lnTo>
                  <a:lnTo>
                    <a:pt x="40005" y="2995053"/>
                  </a:lnTo>
                  <a:lnTo>
                    <a:pt x="41275" y="2996336"/>
                  </a:lnTo>
                  <a:lnTo>
                    <a:pt x="42748" y="2997568"/>
                  </a:lnTo>
                  <a:lnTo>
                    <a:pt x="43942" y="2998597"/>
                  </a:lnTo>
                  <a:lnTo>
                    <a:pt x="45212" y="2999562"/>
                  </a:lnTo>
                  <a:lnTo>
                    <a:pt x="46355" y="3000489"/>
                  </a:lnTo>
                  <a:lnTo>
                    <a:pt x="47498" y="3001276"/>
                  </a:lnTo>
                  <a:lnTo>
                    <a:pt x="54356" y="3004261"/>
                  </a:lnTo>
                  <a:lnTo>
                    <a:pt x="56134" y="3004261"/>
                  </a:lnTo>
                  <a:lnTo>
                    <a:pt x="57340" y="3003943"/>
                  </a:lnTo>
                  <a:lnTo>
                    <a:pt x="57467" y="3003943"/>
                  </a:lnTo>
                  <a:lnTo>
                    <a:pt x="58674" y="3003448"/>
                  </a:lnTo>
                  <a:lnTo>
                    <a:pt x="60325" y="3002343"/>
                  </a:lnTo>
                  <a:lnTo>
                    <a:pt x="61214" y="3001581"/>
                  </a:lnTo>
                  <a:lnTo>
                    <a:pt x="62738" y="2999981"/>
                  </a:lnTo>
                  <a:lnTo>
                    <a:pt x="62865" y="2999854"/>
                  </a:lnTo>
                  <a:lnTo>
                    <a:pt x="63627" y="2998774"/>
                  </a:lnTo>
                  <a:lnTo>
                    <a:pt x="65405" y="2996336"/>
                  </a:lnTo>
                  <a:lnTo>
                    <a:pt x="66103" y="2995053"/>
                  </a:lnTo>
                  <a:lnTo>
                    <a:pt x="66713" y="2993847"/>
                  </a:lnTo>
                  <a:lnTo>
                    <a:pt x="67818" y="2991802"/>
                  </a:lnTo>
                  <a:lnTo>
                    <a:pt x="68580" y="2990100"/>
                  </a:lnTo>
                  <a:close/>
                </a:path>
                <a:path w="68579" h="3008629">
                  <a:moveTo>
                    <a:pt x="68580" y="2825877"/>
                  </a:moveTo>
                  <a:lnTo>
                    <a:pt x="67056" y="2825877"/>
                  </a:lnTo>
                  <a:lnTo>
                    <a:pt x="65659" y="2825750"/>
                  </a:lnTo>
                  <a:lnTo>
                    <a:pt x="62611" y="2825242"/>
                  </a:lnTo>
                  <a:lnTo>
                    <a:pt x="61556" y="2824861"/>
                  </a:lnTo>
                  <a:lnTo>
                    <a:pt x="61214" y="2824734"/>
                  </a:lnTo>
                  <a:lnTo>
                    <a:pt x="59817" y="2824353"/>
                  </a:lnTo>
                  <a:lnTo>
                    <a:pt x="43688" y="2812415"/>
                  </a:lnTo>
                  <a:lnTo>
                    <a:pt x="46736" y="2807843"/>
                  </a:lnTo>
                  <a:lnTo>
                    <a:pt x="47879" y="2806573"/>
                  </a:lnTo>
                  <a:lnTo>
                    <a:pt x="49022" y="2805049"/>
                  </a:lnTo>
                  <a:lnTo>
                    <a:pt x="52959" y="2801112"/>
                  </a:lnTo>
                  <a:lnTo>
                    <a:pt x="54038" y="2800223"/>
                  </a:lnTo>
                  <a:lnTo>
                    <a:pt x="54356" y="2799969"/>
                  </a:lnTo>
                  <a:lnTo>
                    <a:pt x="55753" y="2798699"/>
                  </a:lnTo>
                  <a:lnTo>
                    <a:pt x="57150" y="2797556"/>
                  </a:lnTo>
                  <a:lnTo>
                    <a:pt x="58547" y="2796667"/>
                  </a:lnTo>
                  <a:lnTo>
                    <a:pt x="59817" y="2795778"/>
                  </a:lnTo>
                  <a:lnTo>
                    <a:pt x="62611" y="2794381"/>
                  </a:lnTo>
                  <a:lnTo>
                    <a:pt x="64135" y="2794000"/>
                  </a:lnTo>
                  <a:lnTo>
                    <a:pt x="65659" y="2794000"/>
                  </a:lnTo>
                  <a:lnTo>
                    <a:pt x="66548" y="2794127"/>
                  </a:lnTo>
                  <a:lnTo>
                    <a:pt x="66497" y="2794000"/>
                  </a:lnTo>
                  <a:lnTo>
                    <a:pt x="65532" y="2791333"/>
                  </a:lnTo>
                  <a:lnTo>
                    <a:pt x="65024" y="2790063"/>
                  </a:lnTo>
                  <a:lnTo>
                    <a:pt x="64389" y="2788920"/>
                  </a:lnTo>
                  <a:lnTo>
                    <a:pt x="64008" y="2788158"/>
                  </a:lnTo>
                  <a:lnTo>
                    <a:pt x="63881" y="2787904"/>
                  </a:lnTo>
                  <a:lnTo>
                    <a:pt x="63246" y="2786888"/>
                  </a:lnTo>
                  <a:lnTo>
                    <a:pt x="62788" y="2786253"/>
                  </a:lnTo>
                  <a:lnTo>
                    <a:pt x="45567" y="2786253"/>
                  </a:lnTo>
                  <a:lnTo>
                    <a:pt x="33274" y="2800223"/>
                  </a:lnTo>
                  <a:lnTo>
                    <a:pt x="30226" y="2796032"/>
                  </a:lnTo>
                  <a:lnTo>
                    <a:pt x="29337" y="2794635"/>
                  </a:lnTo>
                  <a:lnTo>
                    <a:pt x="28448" y="2793365"/>
                  </a:lnTo>
                  <a:lnTo>
                    <a:pt x="26924" y="2790571"/>
                  </a:lnTo>
                  <a:lnTo>
                    <a:pt x="26289" y="2789174"/>
                  </a:lnTo>
                  <a:lnTo>
                    <a:pt x="25527" y="2787904"/>
                  </a:lnTo>
                  <a:lnTo>
                    <a:pt x="24434" y="2785237"/>
                  </a:lnTo>
                  <a:lnTo>
                    <a:pt x="23596" y="2782951"/>
                  </a:lnTo>
                  <a:lnTo>
                    <a:pt x="23495" y="2782697"/>
                  </a:lnTo>
                  <a:lnTo>
                    <a:pt x="14236" y="2782697"/>
                  </a:lnTo>
                  <a:lnTo>
                    <a:pt x="11366" y="2787904"/>
                  </a:lnTo>
                  <a:lnTo>
                    <a:pt x="11049" y="2788920"/>
                  </a:lnTo>
                  <a:lnTo>
                    <a:pt x="11137" y="2792603"/>
                  </a:lnTo>
                  <a:lnTo>
                    <a:pt x="11252" y="2794000"/>
                  </a:lnTo>
                  <a:lnTo>
                    <a:pt x="11379" y="2794381"/>
                  </a:lnTo>
                  <a:lnTo>
                    <a:pt x="11468" y="2794635"/>
                  </a:lnTo>
                  <a:lnTo>
                    <a:pt x="11557" y="2794889"/>
                  </a:lnTo>
                  <a:lnTo>
                    <a:pt x="11747" y="2795778"/>
                  </a:lnTo>
                  <a:lnTo>
                    <a:pt x="11811" y="2796032"/>
                  </a:lnTo>
                  <a:lnTo>
                    <a:pt x="12827" y="2798318"/>
                  </a:lnTo>
                  <a:lnTo>
                    <a:pt x="13462" y="2799461"/>
                  </a:lnTo>
                  <a:lnTo>
                    <a:pt x="14732" y="2802001"/>
                  </a:lnTo>
                  <a:lnTo>
                    <a:pt x="15621" y="2803271"/>
                  </a:lnTo>
                  <a:lnTo>
                    <a:pt x="16510" y="2804668"/>
                  </a:lnTo>
                  <a:lnTo>
                    <a:pt x="17526" y="2805938"/>
                  </a:lnTo>
                  <a:lnTo>
                    <a:pt x="18542" y="2807335"/>
                  </a:lnTo>
                  <a:lnTo>
                    <a:pt x="20828" y="2810129"/>
                  </a:lnTo>
                  <a:lnTo>
                    <a:pt x="23241" y="2812923"/>
                  </a:lnTo>
                  <a:lnTo>
                    <a:pt x="20066" y="2817241"/>
                  </a:lnTo>
                  <a:lnTo>
                    <a:pt x="3175" y="2829941"/>
                  </a:lnTo>
                  <a:lnTo>
                    <a:pt x="30746" y="2829941"/>
                  </a:lnTo>
                  <a:lnTo>
                    <a:pt x="31915" y="2828036"/>
                  </a:lnTo>
                  <a:lnTo>
                    <a:pt x="32893" y="2826385"/>
                  </a:lnTo>
                  <a:lnTo>
                    <a:pt x="33909" y="2824861"/>
                  </a:lnTo>
                  <a:lnTo>
                    <a:pt x="37084" y="2827909"/>
                  </a:lnTo>
                  <a:lnTo>
                    <a:pt x="38481" y="2829433"/>
                  </a:lnTo>
                  <a:lnTo>
                    <a:pt x="40005" y="2830703"/>
                  </a:lnTo>
                  <a:lnTo>
                    <a:pt x="41275" y="2831973"/>
                  </a:lnTo>
                  <a:lnTo>
                    <a:pt x="42672" y="2833116"/>
                  </a:lnTo>
                  <a:lnTo>
                    <a:pt x="43942" y="2834259"/>
                  </a:lnTo>
                  <a:lnTo>
                    <a:pt x="45212" y="2835148"/>
                  </a:lnTo>
                  <a:lnTo>
                    <a:pt x="46355" y="2836037"/>
                  </a:lnTo>
                  <a:lnTo>
                    <a:pt x="48641" y="2837561"/>
                  </a:lnTo>
                  <a:lnTo>
                    <a:pt x="49657" y="2838196"/>
                  </a:lnTo>
                  <a:lnTo>
                    <a:pt x="50673" y="2838577"/>
                  </a:lnTo>
                  <a:lnTo>
                    <a:pt x="51689" y="2839085"/>
                  </a:lnTo>
                  <a:lnTo>
                    <a:pt x="52705" y="2839339"/>
                  </a:lnTo>
                  <a:lnTo>
                    <a:pt x="53594" y="2839593"/>
                  </a:lnTo>
                  <a:lnTo>
                    <a:pt x="54356" y="2839720"/>
                  </a:lnTo>
                  <a:lnTo>
                    <a:pt x="56134" y="2839720"/>
                  </a:lnTo>
                  <a:lnTo>
                    <a:pt x="56896" y="2839593"/>
                  </a:lnTo>
                  <a:lnTo>
                    <a:pt x="57785" y="2839339"/>
                  </a:lnTo>
                  <a:lnTo>
                    <a:pt x="58674" y="2838958"/>
                  </a:lnTo>
                  <a:lnTo>
                    <a:pt x="59436" y="2838450"/>
                  </a:lnTo>
                  <a:lnTo>
                    <a:pt x="60325" y="2837942"/>
                  </a:lnTo>
                  <a:lnTo>
                    <a:pt x="61214" y="2837180"/>
                  </a:lnTo>
                  <a:lnTo>
                    <a:pt x="61976" y="2836291"/>
                  </a:lnTo>
                  <a:lnTo>
                    <a:pt x="62738" y="2835529"/>
                  </a:lnTo>
                  <a:lnTo>
                    <a:pt x="67818" y="2827528"/>
                  </a:lnTo>
                  <a:lnTo>
                    <a:pt x="68580" y="2825877"/>
                  </a:lnTo>
                  <a:close/>
                </a:path>
                <a:path w="68579" h="3008629">
                  <a:moveTo>
                    <a:pt x="68580" y="2656713"/>
                  </a:moveTo>
                  <a:lnTo>
                    <a:pt x="67056" y="2656713"/>
                  </a:lnTo>
                  <a:lnTo>
                    <a:pt x="65659" y="2656586"/>
                  </a:lnTo>
                  <a:lnTo>
                    <a:pt x="62611" y="2656078"/>
                  </a:lnTo>
                  <a:lnTo>
                    <a:pt x="61556" y="2655697"/>
                  </a:lnTo>
                  <a:lnTo>
                    <a:pt x="59817" y="2655189"/>
                  </a:lnTo>
                  <a:lnTo>
                    <a:pt x="43688" y="2643251"/>
                  </a:lnTo>
                  <a:lnTo>
                    <a:pt x="46736" y="2638679"/>
                  </a:lnTo>
                  <a:lnTo>
                    <a:pt x="47879" y="2637409"/>
                  </a:lnTo>
                  <a:lnTo>
                    <a:pt x="49022" y="2635885"/>
                  </a:lnTo>
                  <a:lnTo>
                    <a:pt x="52959" y="2631948"/>
                  </a:lnTo>
                  <a:lnTo>
                    <a:pt x="54038" y="2631059"/>
                  </a:lnTo>
                  <a:lnTo>
                    <a:pt x="54356" y="2630805"/>
                  </a:lnTo>
                  <a:lnTo>
                    <a:pt x="55753" y="2629535"/>
                  </a:lnTo>
                  <a:lnTo>
                    <a:pt x="57150" y="2628392"/>
                  </a:lnTo>
                  <a:lnTo>
                    <a:pt x="58547" y="2627503"/>
                  </a:lnTo>
                  <a:lnTo>
                    <a:pt x="59817" y="2626614"/>
                  </a:lnTo>
                  <a:lnTo>
                    <a:pt x="62611" y="2625217"/>
                  </a:lnTo>
                  <a:lnTo>
                    <a:pt x="64135" y="2624836"/>
                  </a:lnTo>
                  <a:lnTo>
                    <a:pt x="65659" y="2624836"/>
                  </a:lnTo>
                  <a:lnTo>
                    <a:pt x="66497" y="2624836"/>
                  </a:lnTo>
                  <a:lnTo>
                    <a:pt x="65532" y="2622169"/>
                  </a:lnTo>
                  <a:lnTo>
                    <a:pt x="65024" y="2620899"/>
                  </a:lnTo>
                  <a:lnTo>
                    <a:pt x="64389" y="2619756"/>
                  </a:lnTo>
                  <a:lnTo>
                    <a:pt x="64008" y="2618994"/>
                  </a:lnTo>
                  <a:lnTo>
                    <a:pt x="63881" y="2618740"/>
                  </a:lnTo>
                  <a:lnTo>
                    <a:pt x="63246" y="2617724"/>
                  </a:lnTo>
                  <a:lnTo>
                    <a:pt x="62788" y="2617089"/>
                  </a:lnTo>
                  <a:lnTo>
                    <a:pt x="62699" y="2616962"/>
                  </a:lnTo>
                  <a:lnTo>
                    <a:pt x="61849" y="2616073"/>
                  </a:lnTo>
                  <a:lnTo>
                    <a:pt x="61214" y="2615311"/>
                  </a:lnTo>
                  <a:lnTo>
                    <a:pt x="58928" y="2613787"/>
                  </a:lnTo>
                  <a:lnTo>
                    <a:pt x="58166" y="2613533"/>
                  </a:lnTo>
                  <a:lnTo>
                    <a:pt x="57721" y="2613406"/>
                  </a:lnTo>
                  <a:lnTo>
                    <a:pt x="58166" y="2613406"/>
                  </a:lnTo>
                  <a:lnTo>
                    <a:pt x="55499" y="2613025"/>
                  </a:lnTo>
                  <a:lnTo>
                    <a:pt x="54991" y="2613025"/>
                  </a:lnTo>
                  <a:lnTo>
                    <a:pt x="54356" y="2613152"/>
                  </a:lnTo>
                  <a:lnTo>
                    <a:pt x="53340" y="2613406"/>
                  </a:lnTo>
                  <a:lnTo>
                    <a:pt x="52578" y="2613406"/>
                  </a:lnTo>
                  <a:lnTo>
                    <a:pt x="51625" y="2613787"/>
                  </a:lnTo>
                  <a:lnTo>
                    <a:pt x="51435" y="2613787"/>
                  </a:lnTo>
                  <a:lnTo>
                    <a:pt x="49530" y="2614549"/>
                  </a:lnTo>
                  <a:lnTo>
                    <a:pt x="33274" y="2631059"/>
                  </a:lnTo>
                  <a:lnTo>
                    <a:pt x="30226" y="2626868"/>
                  </a:lnTo>
                  <a:lnTo>
                    <a:pt x="29159" y="2625217"/>
                  </a:lnTo>
                  <a:lnTo>
                    <a:pt x="28448" y="2624201"/>
                  </a:lnTo>
                  <a:lnTo>
                    <a:pt x="26924" y="2621407"/>
                  </a:lnTo>
                  <a:lnTo>
                    <a:pt x="26289" y="2620010"/>
                  </a:lnTo>
                  <a:lnTo>
                    <a:pt x="25527" y="2618740"/>
                  </a:lnTo>
                  <a:lnTo>
                    <a:pt x="24434" y="2616073"/>
                  </a:lnTo>
                  <a:lnTo>
                    <a:pt x="23596" y="2613787"/>
                  </a:lnTo>
                  <a:lnTo>
                    <a:pt x="23495" y="2613533"/>
                  </a:lnTo>
                  <a:lnTo>
                    <a:pt x="23456" y="2613406"/>
                  </a:lnTo>
                  <a:lnTo>
                    <a:pt x="23329" y="2613025"/>
                  </a:lnTo>
                  <a:lnTo>
                    <a:pt x="22987" y="2611755"/>
                  </a:lnTo>
                  <a:lnTo>
                    <a:pt x="22606" y="2610231"/>
                  </a:lnTo>
                  <a:lnTo>
                    <a:pt x="21844" y="2606040"/>
                  </a:lnTo>
                  <a:lnTo>
                    <a:pt x="20447" y="2607056"/>
                  </a:lnTo>
                  <a:lnTo>
                    <a:pt x="19304" y="2608199"/>
                  </a:lnTo>
                  <a:lnTo>
                    <a:pt x="18034" y="2609342"/>
                  </a:lnTo>
                  <a:lnTo>
                    <a:pt x="16002" y="2611374"/>
                  </a:lnTo>
                  <a:lnTo>
                    <a:pt x="15113" y="2612390"/>
                  </a:lnTo>
                  <a:lnTo>
                    <a:pt x="14351" y="2613406"/>
                  </a:lnTo>
                  <a:lnTo>
                    <a:pt x="13589" y="2614295"/>
                  </a:lnTo>
                  <a:lnTo>
                    <a:pt x="11366" y="2618740"/>
                  </a:lnTo>
                  <a:lnTo>
                    <a:pt x="11049" y="2619756"/>
                  </a:lnTo>
                  <a:lnTo>
                    <a:pt x="11137" y="2623439"/>
                  </a:lnTo>
                  <a:lnTo>
                    <a:pt x="11252" y="2624836"/>
                  </a:lnTo>
                  <a:lnTo>
                    <a:pt x="11341" y="2625090"/>
                  </a:lnTo>
                  <a:lnTo>
                    <a:pt x="11468" y="2625471"/>
                  </a:lnTo>
                  <a:lnTo>
                    <a:pt x="11557" y="2625725"/>
                  </a:lnTo>
                  <a:lnTo>
                    <a:pt x="11747" y="2626614"/>
                  </a:lnTo>
                  <a:lnTo>
                    <a:pt x="11811" y="2626868"/>
                  </a:lnTo>
                  <a:lnTo>
                    <a:pt x="12827" y="2629154"/>
                  </a:lnTo>
                  <a:lnTo>
                    <a:pt x="13462" y="2630297"/>
                  </a:lnTo>
                  <a:lnTo>
                    <a:pt x="14732" y="2632837"/>
                  </a:lnTo>
                  <a:lnTo>
                    <a:pt x="15621" y="2634107"/>
                  </a:lnTo>
                  <a:lnTo>
                    <a:pt x="16510" y="2635504"/>
                  </a:lnTo>
                  <a:lnTo>
                    <a:pt x="17526" y="2636774"/>
                  </a:lnTo>
                  <a:lnTo>
                    <a:pt x="18542" y="2638171"/>
                  </a:lnTo>
                  <a:lnTo>
                    <a:pt x="20828" y="2640965"/>
                  </a:lnTo>
                  <a:lnTo>
                    <a:pt x="23241" y="2643759"/>
                  </a:lnTo>
                  <a:lnTo>
                    <a:pt x="20066" y="2648077"/>
                  </a:lnTo>
                  <a:lnTo>
                    <a:pt x="3175" y="2660777"/>
                  </a:lnTo>
                  <a:lnTo>
                    <a:pt x="30746" y="2660777"/>
                  </a:lnTo>
                  <a:lnTo>
                    <a:pt x="31534" y="2659507"/>
                  </a:lnTo>
                  <a:lnTo>
                    <a:pt x="32893" y="2657221"/>
                  </a:lnTo>
                  <a:lnTo>
                    <a:pt x="33909" y="2655697"/>
                  </a:lnTo>
                  <a:lnTo>
                    <a:pt x="37198" y="2658872"/>
                  </a:lnTo>
                  <a:lnTo>
                    <a:pt x="38481" y="2660269"/>
                  </a:lnTo>
                  <a:lnTo>
                    <a:pt x="40005" y="2661539"/>
                  </a:lnTo>
                  <a:lnTo>
                    <a:pt x="41275" y="2662809"/>
                  </a:lnTo>
                  <a:lnTo>
                    <a:pt x="42672" y="2663952"/>
                  </a:lnTo>
                  <a:lnTo>
                    <a:pt x="43942" y="2665095"/>
                  </a:lnTo>
                  <a:lnTo>
                    <a:pt x="45212" y="2665984"/>
                  </a:lnTo>
                  <a:lnTo>
                    <a:pt x="46355" y="2666873"/>
                  </a:lnTo>
                  <a:lnTo>
                    <a:pt x="48641" y="2668397"/>
                  </a:lnTo>
                  <a:lnTo>
                    <a:pt x="49860" y="2669159"/>
                  </a:lnTo>
                  <a:lnTo>
                    <a:pt x="49987" y="2669159"/>
                  </a:lnTo>
                  <a:lnTo>
                    <a:pt x="50673" y="2669413"/>
                  </a:lnTo>
                  <a:lnTo>
                    <a:pt x="51689" y="2669921"/>
                  </a:lnTo>
                  <a:lnTo>
                    <a:pt x="52705" y="2670175"/>
                  </a:lnTo>
                  <a:lnTo>
                    <a:pt x="54038" y="2670556"/>
                  </a:lnTo>
                  <a:lnTo>
                    <a:pt x="54356" y="2670556"/>
                  </a:lnTo>
                  <a:lnTo>
                    <a:pt x="55245" y="2670683"/>
                  </a:lnTo>
                  <a:lnTo>
                    <a:pt x="55626" y="2670683"/>
                  </a:lnTo>
                  <a:lnTo>
                    <a:pt x="56134" y="2670556"/>
                  </a:lnTo>
                  <a:lnTo>
                    <a:pt x="56451" y="2670556"/>
                  </a:lnTo>
                  <a:lnTo>
                    <a:pt x="57785" y="2670175"/>
                  </a:lnTo>
                  <a:lnTo>
                    <a:pt x="58674" y="2669794"/>
                  </a:lnTo>
                  <a:lnTo>
                    <a:pt x="59436" y="2669286"/>
                  </a:lnTo>
                  <a:lnTo>
                    <a:pt x="60325" y="2668778"/>
                  </a:lnTo>
                  <a:lnTo>
                    <a:pt x="61214" y="2668016"/>
                  </a:lnTo>
                  <a:lnTo>
                    <a:pt x="61976" y="2667127"/>
                  </a:lnTo>
                  <a:lnTo>
                    <a:pt x="62738" y="2666365"/>
                  </a:lnTo>
                  <a:lnTo>
                    <a:pt x="67195" y="2659507"/>
                  </a:lnTo>
                  <a:lnTo>
                    <a:pt x="67818" y="2658364"/>
                  </a:lnTo>
                  <a:lnTo>
                    <a:pt x="68580" y="2656713"/>
                  </a:lnTo>
                  <a:close/>
                </a:path>
                <a:path w="68579" h="3008629">
                  <a:moveTo>
                    <a:pt x="68580" y="2490597"/>
                  </a:moveTo>
                  <a:lnTo>
                    <a:pt x="66408" y="2490597"/>
                  </a:lnTo>
                  <a:lnTo>
                    <a:pt x="62611" y="2489962"/>
                  </a:lnTo>
                  <a:lnTo>
                    <a:pt x="61556" y="2489581"/>
                  </a:lnTo>
                  <a:lnTo>
                    <a:pt x="59817" y="2489073"/>
                  </a:lnTo>
                  <a:lnTo>
                    <a:pt x="43688" y="2477135"/>
                  </a:lnTo>
                  <a:lnTo>
                    <a:pt x="46736" y="2472563"/>
                  </a:lnTo>
                  <a:lnTo>
                    <a:pt x="47879" y="2471305"/>
                  </a:lnTo>
                  <a:lnTo>
                    <a:pt x="49022" y="2469781"/>
                  </a:lnTo>
                  <a:lnTo>
                    <a:pt x="52959" y="2465832"/>
                  </a:lnTo>
                  <a:lnTo>
                    <a:pt x="54038" y="2464955"/>
                  </a:lnTo>
                  <a:lnTo>
                    <a:pt x="54356" y="2464689"/>
                  </a:lnTo>
                  <a:lnTo>
                    <a:pt x="55753" y="2463431"/>
                  </a:lnTo>
                  <a:lnTo>
                    <a:pt x="57150" y="2462276"/>
                  </a:lnTo>
                  <a:lnTo>
                    <a:pt x="58547" y="2461399"/>
                  </a:lnTo>
                  <a:lnTo>
                    <a:pt x="59817" y="2460498"/>
                  </a:lnTo>
                  <a:lnTo>
                    <a:pt x="62611" y="2459101"/>
                  </a:lnTo>
                  <a:lnTo>
                    <a:pt x="37617" y="2459101"/>
                  </a:lnTo>
                  <a:lnTo>
                    <a:pt x="36322" y="2460752"/>
                  </a:lnTo>
                  <a:lnTo>
                    <a:pt x="33274" y="2464955"/>
                  </a:lnTo>
                  <a:lnTo>
                    <a:pt x="30226" y="2460752"/>
                  </a:lnTo>
                  <a:lnTo>
                    <a:pt x="29337" y="2459355"/>
                  </a:lnTo>
                  <a:lnTo>
                    <a:pt x="28448" y="2458085"/>
                  </a:lnTo>
                  <a:lnTo>
                    <a:pt x="26924" y="2455291"/>
                  </a:lnTo>
                  <a:lnTo>
                    <a:pt x="26289" y="2453906"/>
                  </a:lnTo>
                  <a:lnTo>
                    <a:pt x="25527" y="2452636"/>
                  </a:lnTo>
                  <a:lnTo>
                    <a:pt x="24434" y="2449957"/>
                  </a:lnTo>
                  <a:lnTo>
                    <a:pt x="23368" y="2447036"/>
                  </a:lnTo>
                  <a:lnTo>
                    <a:pt x="22987" y="2445639"/>
                  </a:lnTo>
                  <a:lnTo>
                    <a:pt x="22606" y="2444115"/>
                  </a:lnTo>
                  <a:lnTo>
                    <a:pt x="21844" y="2439924"/>
                  </a:lnTo>
                  <a:lnTo>
                    <a:pt x="20447" y="2440940"/>
                  </a:lnTo>
                  <a:lnTo>
                    <a:pt x="19304" y="2442083"/>
                  </a:lnTo>
                  <a:lnTo>
                    <a:pt x="18034" y="2443226"/>
                  </a:lnTo>
                  <a:lnTo>
                    <a:pt x="16002" y="2445258"/>
                  </a:lnTo>
                  <a:lnTo>
                    <a:pt x="15113" y="2446274"/>
                  </a:lnTo>
                  <a:lnTo>
                    <a:pt x="14236" y="2447417"/>
                  </a:lnTo>
                  <a:lnTo>
                    <a:pt x="13589" y="2448179"/>
                  </a:lnTo>
                  <a:lnTo>
                    <a:pt x="12954" y="2449195"/>
                  </a:lnTo>
                  <a:lnTo>
                    <a:pt x="11938" y="2450973"/>
                  </a:lnTo>
                  <a:lnTo>
                    <a:pt x="11557" y="2451989"/>
                  </a:lnTo>
                  <a:lnTo>
                    <a:pt x="11557" y="2459609"/>
                  </a:lnTo>
                  <a:lnTo>
                    <a:pt x="11747" y="2460498"/>
                  </a:lnTo>
                  <a:lnTo>
                    <a:pt x="11811" y="2460752"/>
                  </a:lnTo>
                  <a:lnTo>
                    <a:pt x="12827" y="2463038"/>
                  </a:lnTo>
                  <a:lnTo>
                    <a:pt x="13462" y="2464193"/>
                  </a:lnTo>
                  <a:lnTo>
                    <a:pt x="14732" y="2466721"/>
                  </a:lnTo>
                  <a:lnTo>
                    <a:pt x="15621" y="2467991"/>
                  </a:lnTo>
                  <a:lnTo>
                    <a:pt x="16510" y="2469388"/>
                  </a:lnTo>
                  <a:lnTo>
                    <a:pt x="17526" y="2470658"/>
                  </a:lnTo>
                  <a:lnTo>
                    <a:pt x="18542" y="2472055"/>
                  </a:lnTo>
                  <a:lnTo>
                    <a:pt x="20828" y="2474861"/>
                  </a:lnTo>
                  <a:lnTo>
                    <a:pt x="23241" y="2477655"/>
                  </a:lnTo>
                  <a:lnTo>
                    <a:pt x="20066" y="2481961"/>
                  </a:lnTo>
                  <a:lnTo>
                    <a:pt x="3175" y="2494661"/>
                  </a:lnTo>
                  <a:lnTo>
                    <a:pt x="30746" y="2494661"/>
                  </a:lnTo>
                  <a:lnTo>
                    <a:pt x="31915" y="2492756"/>
                  </a:lnTo>
                  <a:lnTo>
                    <a:pt x="32893" y="2491105"/>
                  </a:lnTo>
                  <a:lnTo>
                    <a:pt x="33909" y="2489581"/>
                  </a:lnTo>
                  <a:lnTo>
                    <a:pt x="37198" y="2492756"/>
                  </a:lnTo>
                  <a:lnTo>
                    <a:pt x="38481" y="2494153"/>
                  </a:lnTo>
                  <a:lnTo>
                    <a:pt x="40005" y="2495423"/>
                  </a:lnTo>
                  <a:lnTo>
                    <a:pt x="41275" y="2496693"/>
                  </a:lnTo>
                  <a:lnTo>
                    <a:pt x="42672" y="2497836"/>
                  </a:lnTo>
                  <a:lnTo>
                    <a:pt x="43942" y="2498979"/>
                  </a:lnTo>
                  <a:lnTo>
                    <a:pt x="45212" y="2499868"/>
                  </a:lnTo>
                  <a:lnTo>
                    <a:pt x="46355" y="2500757"/>
                  </a:lnTo>
                  <a:lnTo>
                    <a:pt x="48641" y="2502281"/>
                  </a:lnTo>
                  <a:lnTo>
                    <a:pt x="49657" y="2502916"/>
                  </a:lnTo>
                  <a:lnTo>
                    <a:pt x="49987" y="2503043"/>
                  </a:lnTo>
                  <a:lnTo>
                    <a:pt x="59651" y="2503043"/>
                  </a:lnTo>
                  <a:lnTo>
                    <a:pt x="60325" y="2502662"/>
                  </a:lnTo>
                  <a:lnTo>
                    <a:pt x="61214" y="2501900"/>
                  </a:lnTo>
                  <a:lnTo>
                    <a:pt x="61976" y="2501011"/>
                  </a:lnTo>
                  <a:lnTo>
                    <a:pt x="62738" y="2500249"/>
                  </a:lnTo>
                  <a:lnTo>
                    <a:pt x="66738" y="2494280"/>
                  </a:lnTo>
                  <a:lnTo>
                    <a:pt x="67818" y="2492248"/>
                  </a:lnTo>
                  <a:lnTo>
                    <a:pt x="68580" y="2490597"/>
                  </a:lnTo>
                  <a:close/>
                </a:path>
                <a:path w="68579" h="3008629">
                  <a:moveTo>
                    <a:pt x="68580" y="1945005"/>
                  </a:moveTo>
                  <a:lnTo>
                    <a:pt x="66408" y="1945005"/>
                  </a:lnTo>
                  <a:lnTo>
                    <a:pt x="62611" y="1944370"/>
                  </a:lnTo>
                  <a:lnTo>
                    <a:pt x="61556" y="1943989"/>
                  </a:lnTo>
                  <a:lnTo>
                    <a:pt x="59817" y="1943481"/>
                  </a:lnTo>
                  <a:lnTo>
                    <a:pt x="43688" y="1931543"/>
                  </a:lnTo>
                  <a:lnTo>
                    <a:pt x="46736" y="1926971"/>
                  </a:lnTo>
                  <a:lnTo>
                    <a:pt x="47879" y="1925701"/>
                  </a:lnTo>
                  <a:lnTo>
                    <a:pt x="49022" y="1924177"/>
                  </a:lnTo>
                  <a:lnTo>
                    <a:pt x="52959" y="1920240"/>
                  </a:lnTo>
                  <a:lnTo>
                    <a:pt x="54038" y="1919351"/>
                  </a:lnTo>
                  <a:lnTo>
                    <a:pt x="54356" y="1919097"/>
                  </a:lnTo>
                  <a:lnTo>
                    <a:pt x="55753" y="1917827"/>
                  </a:lnTo>
                  <a:lnTo>
                    <a:pt x="57150" y="1916684"/>
                  </a:lnTo>
                  <a:lnTo>
                    <a:pt x="58547" y="1915795"/>
                  </a:lnTo>
                  <a:lnTo>
                    <a:pt x="59817" y="1914906"/>
                  </a:lnTo>
                  <a:lnTo>
                    <a:pt x="62611" y="1913509"/>
                  </a:lnTo>
                  <a:lnTo>
                    <a:pt x="63627" y="1913255"/>
                  </a:lnTo>
                  <a:lnTo>
                    <a:pt x="66548" y="1913255"/>
                  </a:lnTo>
                  <a:lnTo>
                    <a:pt x="65532" y="1910461"/>
                  </a:lnTo>
                  <a:lnTo>
                    <a:pt x="65024" y="1909191"/>
                  </a:lnTo>
                  <a:lnTo>
                    <a:pt x="64389" y="1908048"/>
                  </a:lnTo>
                  <a:lnTo>
                    <a:pt x="64008" y="1907286"/>
                  </a:lnTo>
                  <a:lnTo>
                    <a:pt x="63881" y="1907032"/>
                  </a:lnTo>
                  <a:lnTo>
                    <a:pt x="63246" y="1906016"/>
                  </a:lnTo>
                  <a:lnTo>
                    <a:pt x="62788" y="1905381"/>
                  </a:lnTo>
                  <a:lnTo>
                    <a:pt x="62699" y="1905254"/>
                  </a:lnTo>
                  <a:lnTo>
                    <a:pt x="61849" y="1904365"/>
                  </a:lnTo>
                  <a:lnTo>
                    <a:pt x="61214" y="1903603"/>
                  </a:lnTo>
                  <a:lnTo>
                    <a:pt x="58928" y="1902079"/>
                  </a:lnTo>
                  <a:lnTo>
                    <a:pt x="57772" y="1901698"/>
                  </a:lnTo>
                  <a:lnTo>
                    <a:pt x="58166" y="1901698"/>
                  </a:lnTo>
                  <a:lnTo>
                    <a:pt x="55486" y="1901317"/>
                  </a:lnTo>
                  <a:lnTo>
                    <a:pt x="54864" y="1901317"/>
                  </a:lnTo>
                  <a:lnTo>
                    <a:pt x="53340" y="1901698"/>
                  </a:lnTo>
                  <a:lnTo>
                    <a:pt x="52578" y="1901698"/>
                  </a:lnTo>
                  <a:lnTo>
                    <a:pt x="51625" y="1902079"/>
                  </a:lnTo>
                  <a:lnTo>
                    <a:pt x="51435" y="1902079"/>
                  </a:lnTo>
                  <a:lnTo>
                    <a:pt x="49530" y="1902841"/>
                  </a:lnTo>
                  <a:lnTo>
                    <a:pt x="33274" y="1919351"/>
                  </a:lnTo>
                  <a:lnTo>
                    <a:pt x="30226" y="1915160"/>
                  </a:lnTo>
                  <a:lnTo>
                    <a:pt x="29337" y="1913763"/>
                  </a:lnTo>
                  <a:lnTo>
                    <a:pt x="28448" y="1912493"/>
                  </a:lnTo>
                  <a:lnTo>
                    <a:pt x="26924" y="1909699"/>
                  </a:lnTo>
                  <a:lnTo>
                    <a:pt x="26289" y="1908302"/>
                  </a:lnTo>
                  <a:lnTo>
                    <a:pt x="25527" y="1907032"/>
                  </a:lnTo>
                  <a:lnTo>
                    <a:pt x="24434" y="1904365"/>
                  </a:lnTo>
                  <a:lnTo>
                    <a:pt x="23317" y="1901317"/>
                  </a:lnTo>
                  <a:lnTo>
                    <a:pt x="22606" y="1898523"/>
                  </a:lnTo>
                  <a:lnTo>
                    <a:pt x="21844" y="1894332"/>
                  </a:lnTo>
                  <a:lnTo>
                    <a:pt x="20447" y="1895348"/>
                  </a:lnTo>
                  <a:lnTo>
                    <a:pt x="19304" y="1896491"/>
                  </a:lnTo>
                  <a:lnTo>
                    <a:pt x="18034" y="1897634"/>
                  </a:lnTo>
                  <a:lnTo>
                    <a:pt x="16002" y="1899666"/>
                  </a:lnTo>
                  <a:lnTo>
                    <a:pt x="15113" y="1900682"/>
                  </a:lnTo>
                  <a:lnTo>
                    <a:pt x="14351" y="1901698"/>
                  </a:lnTo>
                  <a:lnTo>
                    <a:pt x="13589" y="1902587"/>
                  </a:lnTo>
                  <a:lnTo>
                    <a:pt x="12954" y="1903603"/>
                  </a:lnTo>
                  <a:lnTo>
                    <a:pt x="12001" y="1905254"/>
                  </a:lnTo>
                  <a:lnTo>
                    <a:pt x="11938" y="1905381"/>
                  </a:lnTo>
                  <a:lnTo>
                    <a:pt x="11557" y="1906397"/>
                  </a:lnTo>
                  <a:lnTo>
                    <a:pt x="11557" y="1914017"/>
                  </a:lnTo>
                  <a:lnTo>
                    <a:pt x="11747" y="1914906"/>
                  </a:lnTo>
                  <a:lnTo>
                    <a:pt x="11811" y="1915160"/>
                  </a:lnTo>
                  <a:lnTo>
                    <a:pt x="12827" y="1917446"/>
                  </a:lnTo>
                  <a:lnTo>
                    <a:pt x="13462" y="1918589"/>
                  </a:lnTo>
                  <a:lnTo>
                    <a:pt x="14732" y="1921129"/>
                  </a:lnTo>
                  <a:lnTo>
                    <a:pt x="15621" y="1922399"/>
                  </a:lnTo>
                  <a:lnTo>
                    <a:pt x="16510" y="1923796"/>
                  </a:lnTo>
                  <a:lnTo>
                    <a:pt x="17526" y="1925066"/>
                  </a:lnTo>
                  <a:lnTo>
                    <a:pt x="18542" y="1926463"/>
                  </a:lnTo>
                  <a:lnTo>
                    <a:pt x="20828" y="1929257"/>
                  </a:lnTo>
                  <a:lnTo>
                    <a:pt x="23241" y="1932051"/>
                  </a:lnTo>
                  <a:lnTo>
                    <a:pt x="20066" y="1936369"/>
                  </a:lnTo>
                  <a:lnTo>
                    <a:pt x="3175" y="1949069"/>
                  </a:lnTo>
                  <a:lnTo>
                    <a:pt x="0" y="1949069"/>
                  </a:lnTo>
                  <a:lnTo>
                    <a:pt x="889" y="1950720"/>
                  </a:lnTo>
                  <a:lnTo>
                    <a:pt x="6731" y="1958467"/>
                  </a:lnTo>
                  <a:lnTo>
                    <a:pt x="7061" y="1958848"/>
                  </a:lnTo>
                  <a:lnTo>
                    <a:pt x="7785" y="1959610"/>
                  </a:lnTo>
                  <a:lnTo>
                    <a:pt x="8636" y="1960245"/>
                  </a:lnTo>
                  <a:lnTo>
                    <a:pt x="8928" y="1960499"/>
                  </a:lnTo>
                  <a:lnTo>
                    <a:pt x="9779" y="1961134"/>
                  </a:lnTo>
                  <a:lnTo>
                    <a:pt x="11557" y="1962023"/>
                  </a:lnTo>
                  <a:lnTo>
                    <a:pt x="12446" y="1962404"/>
                  </a:lnTo>
                  <a:lnTo>
                    <a:pt x="14478" y="1962912"/>
                  </a:lnTo>
                  <a:lnTo>
                    <a:pt x="15875" y="1962912"/>
                  </a:lnTo>
                  <a:lnTo>
                    <a:pt x="16256" y="1962785"/>
                  </a:lnTo>
                  <a:lnTo>
                    <a:pt x="16637" y="1962785"/>
                  </a:lnTo>
                  <a:lnTo>
                    <a:pt x="18161" y="1962404"/>
                  </a:lnTo>
                  <a:lnTo>
                    <a:pt x="17513" y="1962404"/>
                  </a:lnTo>
                  <a:lnTo>
                    <a:pt x="19050" y="1962023"/>
                  </a:lnTo>
                  <a:lnTo>
                    <a:pt x="18872" y="1962023"/>
                  </a:lnTo>
                  <a:lnTo>
                    <a:pt x="20066" y="1961134"/>
                  </a:lnTo>
                  <a:lnTo>
                    <a:pt x="21082" y="1960499"/>
                  </a:lnTo>
                  <a:lnTo>
                    <a:pt x="22098" y="1959610"/>
                  </a:lnTo>
                  <a:lnTo>
                    <a:pt x="32893" y="1945513"/>
                  </a:lnTo>
                  <a:lnTo>
                    <a:pt x="33909" y="1943989"/>
                  </a:lnTo>
                  <a:lnTo>
                    <a:pt x="37198" y="1947164"/>
                  </a:lnTo>
                  <a:lnTo>
                    <a:pt x="38481" y="1948561"/>
                  </a:lnTo>
                  <a:lnTo>
                    <a:pt x="40005" y="1949831"/>
                  </a:lnTo>
                  <a:lnTo>
                    <a:pt x="41275" y="1951101"/>
                  </a:lnTo>
                  <a:lnTo>
                    <a:pt x="42811" y="1952371"/>
                  </a:lnTo>
                  <a:lnTo>
                    <a:pt x="43942" y="1953387"/>
                  </a:lnTo>
                  <a:lnTo>
                    <a:pt x="45212" y="1954276"/>
                  </a:lnTo>
                  <a:lnTo>
                    <a:pt x="46355" y="1955165"/>
                  </a:lnTo>
                  <a:lnTo>
                    <a:pt x="48641" y="1956689"/>
                  </a:lnTo>
                  <a:lnTo>
                    <a:pt x="49250" y="1957070"/>
                  </a:lnTo>
                  <a:lnTo>
                    <a:pt x="48971" y="1957070"/>
                  </a:lnTo>
                  <a:lnTo>
                    <a:pt x="50673" y="1957705"/>
                  </a:lnTo>
                  <a:lnTo>
                    <a:pt x="51689" y="1958213"/>
                  </a:lnTo>
                  <a:lnTo>
                    <a:pt x="52705" y="1958467"/>
                  </a:lnTo>
                  <a:lnTo>
                    <a:pt x="54038" y="1958848"/>
                  </a:lnTo>
                  <a:lnTo>
                    <a:pt x="54356" y="1958848"/>
                  </a:lnTo>
                  <a:lnTo>
                    <a:pt x="55245" y="1958975"/>
                  </a:lnTo>
                  <a:lnTo>
                    <a:pt x="55626" y="1958975"/>
                  </a:lnTo>
                  <a:lnTo>
                    <a:pt x="56134" y="1958848"/>
                  </a:lnTo>
                  <a:lnTo>
                    <a:pt x="56451" y="1958848"/>
                  </a:lnTo>
                  <a:lnTo>
                    <a:pt x="57785" y="1958467"/>
                  </a:lnTo>
                  <a:lnTo>
                    <a:pt x="58674" y="1958086"/>
                  </a:lnTo>
                  <a:lnTo>
                    <a:pt x="59245" y="1957705"/>
                  </a:lnTo>
                  <a:lnTo>
                    <a:pt x="60325" y="1957070"/>
                  </a:lnTo>
                  <a:lnTo>
                    <a:pt x="61214" y="1956308"/>
                  </a:lnTo>
                  <a:lnTo>
                    <a:pt x="61976" y="1955419"/>
                  </a:lnTo>
                  <a:lnTo>
                    <a:pt x="62738" y="1954657"/>
                  </a:lnTo>
                  <a:lnTo>
                    <a:pt x="67195" y="1947799"/>
                  </a:lnTo>
                  <a:lnTo>
                    <a:pt x="67818" y="1946656"/>
                  </a:lnTo>
                  <a:lnTo>
                    <a:pt x="68580" y="1945005"/>
                  </a:lnTo>
                  <a:close/>
                </a:path>
                <a:path w="68579" h="3008629">
                  <a:moveTo>
                    <a:pt x="68580" y="1784985"/>
                  </a:moveTo>
                  <a:lnTo>
                    <a:pt x="66408" y="1784985"/>
                  </a:lnTo>
                  <a:lnTo>
                    <a:pt x="62611" y="1784350"/>
                  </a:lnTo>
                  <a:lnTo>
                    <a:pt x="61556" y="1783969"/>
                  </a:lnTo>
                  <a:lnTo>
                    <a:pt x="61214" y="1783842"/>
                  </a:lnTo>
                  <a:lnTo>
                    <a:pt x="59817" y="1783461"/>
                  </a:lnTo>
                  <a:lnTo>
                    <a:pt x="43688" y="1771523"/>
                  </a:lnTo>
                  <a:lnTo>
                    <a:pt x="46736" y="1766951"/>
                  </a:lnTo>
                  <a:lnTo>
                    <a:pt x="47879" y="1765681"/>
                  </a:lnTo>
                  <a:lnTo>
                    <a:pt x="49022" y="1764157"/>
                  </a:lnTo>
                  <a:lnTo>
                    <a:pt x="52959" y="1760220"/>
                  </a:lnTo>
                  <a:lnTo>
                    <a:pt x="54038" y="1759331"/>
                  </a:lnTo>
                  <a:lnTo>
                    <a:pt x="54356" y="1759077"/>
                  </a:lnTo>
                  <a:lnTo>
                    <a:pt x="55753" y="1757807"/>
                  </a:lnTo>
                  <a:lnTo>
                    <a:pt x="57150" y="1756664"/>
                  </a:lnTo>
                  <a:lnTo>
                    <a:pt x="58547" y="1755775"/>
                  </a:lnTo>
                  <a:lnTo>
                    <a:pt x="59817" y="1754886"/>
                  </a:lnTo>
                  <a:lnTo>
                    <a:pt x="62611" y="1753489"/>
                  </a:lnTo>
                  <a:lnTo>
                    <a:pt x="37617" y="1753489"/>
                  </a:lnTo>
                  <a:lnTo>
                    <a:pt x="36322" y="1755140"/>
                  </a:lnTo>
                  <a:lnTo>
                    <a:pt x="33274" y="1759331"/>
                  </a:lnTo>
                  <a:lnTo>
                    <a:pt x="30226" y="1755140"/>
                  </a:lnTo>
                  <a:lnTo>
                    <a:pt x="29337" y="1753743"/>
                  </a:lnTo>
                  <a:lnTo>
                    <a:pt x="28448" y="1752473"/>
                  </a:lnTo>
                  <a:lnTo>
                    <a:pt x="26924" y="1749679"/>
                  </a:lnTo>
                  <a:lnTo>
                    <a:pt x="26289" y="1748282"/>
                  </a:lnTo>
                  <a:lnTo>
                    <a:pt x="25527" y="1747012"/>
                  </a:lnTo>
                  <a:lnTo>
                    <a:pt x="24434" y="1744345"/>
                  </a:lnTo>
                  <a:lnTo>
                    <a:pt x="23317" y="1741297"/>
                  </a:lnTo>
                  <a:lnTo>
                    <a:pt x="22606" y="1738503"/>
                  </a:lnTo>
                  <a:lnTo>
                    <a:pt x="21844" y="1734312"/>
                  </a:lnTo>
                  <a:lnTo>
                    <a:pt x="20447" y="1735328"/>
                  </a:lnTo>
                  <a:lnTo>
                    <a:pt x="19304" y="1736471"/>
                  </a:lnTo>
                  <a:lnTo>
                    <a:pt x="18034" y="1737614"/>
                  </a:lnTo>
                  <a:lnTo>
                    <a:pt x="16002" y="1739646"/>
                  </a:lnTo>
                  <a:lnTo>
                    <a:pt x="15113" y="1740662"/>
                  </a:lnTo>
                  <a:lnTo>
                    <a:pt x="14236" y="1741805"/>
                  </a:lnTo>
                  <a:lnTo>
                    <a:pt x="13589" y="1742567"/>
                  </a:lnTo>
                  <a:lnTo>
                    <a:pt x="12954" y="1743583"/>
                  </a:lnTo>
                  <a:lnTo>
                    <a:pt x="11938" y="1745361"/>
                  </a:lnTo>
                  <a:lnTo>
                    <a:pt x="11557" y="1746377"/>
                  </a:lnTo>
                  <a:lnTo>
                    <a:pt x="11557" y="1753997"/>
                  </a:lnTo>
                  <a:lnTo>
                    <a:pt x="11747" y="1754886"/>
                  </a:lnTo>
                  <a:lnTo>
                    <a:pt x="11811" y="1755140"/>
                  </a:lnTo>
                  <a:lnTo>
                    <a:pt x="12827" y="1757426"/>
                  </a:lnTo>
                  <a:lnTo>
                    <a:pt x="13462" y="1758569"/>
                  </a:lnTo>
                  <a:lnTo>
                    <a:pt x="14732" y="1761109"/>
                  </a:lnTo>
                  <a:lnTo>
                    <a:pt x="15621" y="1762379"/>
                  </a:lnTo>
                  <a:lnTo>
                    <a:pt x="16510" y="1763776"/>
                  </a:lnTo>
                  <a:lnTo>
                    <a:pt x="17526" y="1765046"/>
                  </a:lnTo>
                  <a:lnTo>
                    <a:pt x="18542" y="1766443"/>
                  </a:lnTo>
                  <a:lnTo>
                    <a:pt x="20828" y="1769237"/>
                  </a:lnTo>
                  <a:lnTo>
                    <a:pt x="23241" y="1772031"/>
                  </a:lnTo>
                  <a:lnTo>
                    <a:pt x="20066" y="1776349"/>
                  </a:lnTo>
                  <a:lnTo>
                    <a:pt x="3175" y="1789049"/>
                  </a:lnTo>
                  <a:lnTo>
                    <a:pt x="0" y="1789049"/>
                  </a:lnTo>
                  <a:lnTo>
                    <a:pt x="889" y="1790700"/>
                  </a:lnTo>
                  <a:lnTo>
                    <a:pt x="6731" y="1798447"/>
                  </a:lnTo>
                  <a:lnTo>
                    <a:pt x="7785" y="1799590"/>
                  </a:lnTo>
                  <a:lnTo>
                    <a:pt x="8636" y="1800225"/>
                  </a:lnTo>
                  <a:lnTo>
                    <a:pt x="8928" y="1800479"/>
                  </a:lnTo>
                  <a:lnTo>
                    <a:pt x="9779" y="1801114"/>
                  </a:lnTo>
                  <a:lnTo>
                    <a:pt x="11849" y="1802130"/>
                  </a:lnTo>
                  <a:lnTo>
                    <a:pt x="12738" y="1802511"/>
                  </a:lnTo>
                  <a:lnTo>
                    <a:pt x="12954" y="1802511"/>
                  </a:lnTo>
                  <a:lnTo>
                    <a:pt x="14478" y="1802892"/>
                  </a:lnTo>
                  <a:lnTo>
                    <a:pt x="15354" y="1802892"/>
                  </a:lnTo>
                  <a:lnTo>
                    <a:pt x="18034" y="1802511"/>
                  </a:lnTo>
                  <a:lnTo>
                    <a:pt x="17653" y="1802511"/>
                  </a:lnTo>
                  <a:lnTo>
                    <a:pt x="18224" y="1802130"/>
                  </a:lnTo>
                  <a:lnTo>
                    <a:pt x="18707" y="1802130"/>
                  </a:lnTo>
                  <a:lnTo>
                    <a:pt x="20066" y="1801114"/>
                  </a:lnTo>
                  <a:lnTo>
                    <a:pt x="21082" y="1800479"/>
                  </a:lnTo>
                  <a:lnTo>
                    <a:pt x="32893" y="1785493"/>
                  </a:lnTo>
                  <a:lnTo>
                    <a:pt x="33909" y="1783969"/>
                  </a:lnTo>
                  <a:lnTo>
                    <a:pt x="37084" y="1787017"/>
                  </a:lnTo>
                  <a:lnTo>
                    <a:pt x="38481" y="1788541"/>
                  </a:lnTo>
                  <a:lnTo>
                    <a:pt x="40005" y="1789811"/>
                  </a:lnTo>
                  <a:lnTo>
                    <a:pt x="41275" y="1791081"/>
                  </a:lnTo>
                  <a:lnTo>
                    <a:pt x="42811" y="1792351"/>
                  </a:lnTo>
                  <a:lnTo>
                    <a:pt x="43942" y="1793367"/>
                  </a:lnTo>
                  <a:lnTo>
                    <a:pt x="45212" y="1794256"/>
                  </a:lnTo>
                  <a:lnTo>
                    <a:pt x="46355" y="1795145"/>
                  </a:lnTo>
                  <a:lnTo>
                    <a:pt x="48641" y="1796669"/>
                  </a:lnTo>
                  <a:lnTo>
                    <a:pt x="49657" y="1797304"/>
                  </a:lnTo>
                  <a:lnTo>
                    <a:pt x="50673" y="1797685"/>
                  </a:lnTo>
                  <a:lnTo>
                    <a:pt x="51689" y="1798193"/>
                  </a:lnTo>
                  <a:lnTo>
                    <a:pt x="52705" y="1798447"/>
                  </a:lnTo>
                  <a:lnTo>
                    <a:pt x="53594" y="1798701"/>
                  </a:lnTo>
                  <a:lnTo>
                    <a:pt x="56896" y="1798701"/>
                  </a:lnTo>
                  <a:lnTo>
                    <a:pt x="57785" y="1798447"/>
                  </a:lnTo>
                  <a:lnTo>
                    <a:pt x="58674" y="1798066"/>
                  </a:lnTo>
                  <a:lnTo>
                    <a:pt x="59245" y="1797685"/>
                  </a:lnTo>
                  <a:lnTo>
                    <a:pt x="60325" y="1797050"/>
                  </a:lnTo>
                  <a:lnTo>
                    <a:pt x="61214" y="1796288"/>
                  </a:lnTo>
                  <a:lnTo>
                    <a:pt x="61976" y="1795399"/>
                  </a:lnTo>
                  <a:lnTo>
                    <a:pt x="62738" y="1794637"/>
                  </a:lnTo>
                  <a:lnTo>
                    <a:pt x="66738" y="1788668"/>
                  </a:lnTo>
                  <a:lnTo>
                    <a:pt x="67818" y="1786636"/>
                  </a:lnTo>
                  <a:lnTo>
                    <a:pt x="68580" y="1784985"/>
                  </a:lnTo>
                  <a:close/>
                </a:path>
                <a:path w="68579" h="3008629">
                  <a:moveTo>
                    <a:pt x="68580" y="1623441"/>
                  </a:moveTo>
                  <a:lnTo>
                    <a:pt x="66408" y="1623441"/>
                  </a:lnTo>
                  <a:lnTo>
                    <a:pt x="62611" y="1622806"/>
                  </a:lnTo>
                  <a:lnTo>
                    <a:pt x="61556" y="1622425"/>
                  </a:lnTo>
                  <a:lnTo>
                    <a:pt x="61214" y="1622298"/>
                  </a:lnTo>
                  <a:lnTo>
                    <a:pt x="59817" y="1621917"/>
                  </a:lnTo>
                  <a:lnTo>
                    <a:pt x="43688" y="1609979"/>
                  </a:lnTo>
                  <a:lnTo>
                    <a:pt x="46736" y="1605407"/>
                  </a:lnTo>
                  <a:lnTo>
                    <a:pt x="47879" y="1604137"/>
                  </a:lnTo>
                  <a:lnTo>
                    <a:pt x="49022" y="1602613"/>
                  </a:lnTo>
                  <a:lnTo>
                    <a:pt x="52959" y="1598676"/>
                  </a:lnTo>
                  <a:lnTo>
                    <a:pt x="54038" y="1597787"/>
                  </a:lnTo>
                  <a:lnTo>
                    <a:pt x="54356" y="1597533"/>
                  </a:lnTo>
                  <a:lnTo>
                    <a:pt x="55753" y="1596263"/>
                  </a:lnTo>
                  <a:lnTo>
                    <a:pt x="57150" y="1595120"/>
                  </a:lnTo>
                  <a:lnTo>
                    <a:pt x="58547" y="1594231"/>
                  </a:lnTo>
                  <a:lnTo>
                    <a:pt x="59817" y="1593342"/>
                  </a:lnTo>
                  <a:lnTo>
                    <a:pt x="62611" y="1591945"/>
                  </a:lnTo>
                  <a:lnTo>
                    <a:pt x="63627" y="1591691"/>
                  </a:lnTo>
                  <a:lnTo>
                    <a:pt x="66548" y="1591691"/>
                  </a:lnTo>
                  <a:lnTo>
                    <a:pt x="65532" y="1588897"/>
                  </a:lnTo>
                  <a:lnTo>
                    <a:pt x="65024" y="1587627"/>
                  </a:lnTo>
                  <a:lnTo>
                    <a:pt x="64389" y="1586484"/>
                  </a:lnTo>
                  <a:lnTo>
                    <a:pt x="64008" y="1585722"/>
                  </a:lnTo>
                  <a:lnTo>
                    <a:pt x="63881" y="1585468"/>
                  </a:lnTo>
                  <a:lnTo>
                    <a:pt x="63246" y="1584452"/>
                  </a:lnTo>
                  <a:lnTo>
                    <a:pt x="62788" y="1583817"/>
                  </a:lnTo>
                  <a:lnTo>
                    <a:pt x="61849" y="1582801"/>
                  </a:lnTo>
                  <a:lnTo>
                    <a:pt x="61214" y="1582039"/>
                  </a:lnTo>
                  <a:lnTo>
                    <a:pt x="58928" y="1580515"/>
                  </a:lnTo>
                  <a:lnTo>
                    <a:pt x="51625" y="1580515"/>
                  </a:lnTo>
                  <a:lnTo>
                    <a:pt x="51943" y="1580388"/>
                  </a:lnTo>
                  <a:lnTo>
                    <a:pt x="33274" y="1597787"/>
                  </a:lnTo>
                  <a:lnTo>
                    <a:pt x="30226" y="1593596"/>
                  </a:lnTo>
                  <a:lnTo>
                    <a:pt x="29337" y="1592199"/>
                  </a:lnTo>
                  <a:lnTo>
                    <a:pt x="28448" y="1590929"/>
                  </a:lnTo>
                  <a:lnTo>
                    <a:pt x="26924" y="1588135"/>
                  </a:lnTo>
                  <a:lnTo>
                    <a:pt x="26289" y="1586738"/>
                  </a:lnTo>
                  <a:lnTo>
                    <a:pt x="25527" y="1585468"/>
                  </a:lnTo>
                  <a:lnTo>
                    <a:pt x="24434" y="1582801"/>
                  </a:lnTo>
                  <a:lnTo>
                    <a:pt x="23368" y="1579880"/>
                  </a:lnTo>
                  <a:lnTo>
                    <a:pt x="22987" y="1578483"/>
                  </a:lnTo>
                  <a:lnTo>
                    <a:pt x="22606" y="1576959"/>
                  </a:lnTo>
                  <a:lnTo>
                    <a:pt x="21844" y="1572768"/>
                  </a:lnTo>
                  <a:lnTo>
                    <a:pt x="20447" y="1573784"/>
                  </a:lnTo>
                  <a:lnTo>
                    <a:pt x="19304" y="1574927"/>
                  </a:lnTo>
                  <a:lnTo>
                    <a:pt x="18034" y="1576070"/>
                  </a:lnTo>
                  <a:lnTo>
                    <a:pt x="16002" y="1578102"/>
                  </a:lnTo>
                  <a:lnTo>
                    <a:pt x="15113" y="1579118"/>
                  </a:lnTo>
                  <a:lnTo>
                    <a:pt x="14236" y="1580261"/>
                  </a:lnTo>
                  <a:lnTo>
                    <a:pt x="13589" y="1581023"/>
                  </a:lnTo>
                  <a:lnTo>
                    <a:pt x="12954" y="1582039"/>
                  </a:lnTo>
                  <a:lnTo>
                    <a:pt x="11938" y="1583817"/>
                  </a:lnTo>
                  <a:lnTo>
                    <a:pt x="11557" y="1584833"/>
                  </a:lnTo>
                  <a:lnTo>
                    <a:pt x="11557" y="1592453"/>
                  </a:lnTo>
                  <a:lnTo>
                    <a:pt x="11747" y="1593342"/>
                  </a:lnTo>
                  <a:lnTo>
                    <a:pt x="11811" y="1593596"/>
                  </a:lnTo>
                  <a:lnTo>
                    <a:pt x="12827" y="1595882"/>
                  </a:lnTo>
                  <a:lnTo>
                    <a:pt x="13462" y="1597025"/>
                  </a:lnTo>
                  <a:lnTo>
                    <a:pt x="14732" y="1599565"/>
                  </a:lnTo>
                  <a:lnTo>
                    <a:pt x="15621" y="1600835"/>
                  </a:lnTo>
                  <a:lnTo>
                    <a:pt x="16510" y="1602232"/>
                  </a:lnTo>
                  <a:lnTo>
                    <a:pt x="17526" y="1603502"/>
                  </a:lnTo>
                  <a:lnTo>
                    <a:pt x="18542" y="1604899"/>
                  </a:lnTo>
                  <a:lnTo>
                    <a:pt x="20828" y="1607693"/>
                  </a:lnTo>
                  <a:lnTo>
                    <a:pt x="23241" y="1610487"/>
                  </a:lnTo>
                  <a:lnTo>
                    <a:pt x="20066" y="1614805"/>
                  </a:lnTo>
                  <a:lnTo>
                    <a:pt x="3175" y="1627505"/>
                  </a:lnTo>
                  <a:lnTo>
                    <a:pt x="30746" y="1627505"/>
                  </a:lnTo>
                  <a:lnTo>
                    <a:pt x="31915" y="1625600"/>
                  </a:lnTo>
                  <a:lnTo>
                    <a:pt x="32893" y="1623949"/>
                  </a:lnTo>
                  <a:lnTo>
                    <a:pt x="33909" y="1622425"/>
                  </a:lnTo>
                  <a:lnTo>
                    <a:pt x="37084" y="1625473"/>
                  </a:lnTo>
                  <a:lnTo>
                    <a:pt x="38481" y="1626997"/>
                  </a:lnTo>
                  <a:lnTo>
                    <a:pt x="40005" y="1628267"/>
                  </a:lnTo>
                  <a:lnTo>
                    <a:pt x="41275" y="1629537"/>
                  </a:lnTo>
                  <a:lnTo>
                    <a:pt x="42672" y="1630680"/>
                  </a:lnTo>
                  <a:lnTo>
                    <a:pt x="43942" y="1631823"/>
                  </a:lnTo>
                  <a:lnTo>
                    <a:pt x="45212" y="1632712"/>
                  </a:lnTo>
                  <a:lnTo>
                    <a:pt x="46355" y="1633601"/>
                  </a:lnTo>
                  <a:lnTo>
                    <a:pt x="48641" y="1635125"/>
                  </a:lnTo>
                  <a:lnTo>
                    <a:pt x="49657" y="1635760"/>
                  </a:lnTo>
                  <a:lnTo>
                    <a:pt x="50673" y="1636141"/>
                  </a:lnTo>
                  <a:lnTo>
                    <a:pt x="51689" y="1636649"/>
                  </a:lnTo>
                  <a:lnTo>
                    <a:pt x="52705" y="1636903"/>
                  </a:lnTo>
                  <a:lnTo>
                    <a:pt x="53594" y="1637157"/>
                  </a:lnTo>
                  <a:lnTo>
                    <a:pt x="56896" y="1637157"/>
                  </a:lnTo>
                  <a:lnTo>
                    <a:pt x="57785" y="1636903"/>
                  </a:lnTo>
                  <a:lnTo>
                    <a:pt x="58674" y="1636522"/>
                  </a:lnTo>
                  <a:lnTo>
                    <a:pt x="59245" y="1636141"/>
                  </a:lnTo>
                  <a:lnTo>
                    <a:pt x="60325" y="1635506"/>
                  </a:lnTo>
                  <a:lnTo>
                    <a:pt x="61214" y="1634744"/>
                  </a:lnTo>
                  <a:lnTo>
                    <a:pt x="61976" y="1633855"/>
                  </a:lnTo>
                  <a:lnTo>
                    <a:pt x="62738" y="1633093"/>
                  </a:lnTo>
                  <a:lnTo>
                    <a:pt x="66738" y="1627124"/>
                  </a:lnTo>
                  <a:lnTo>
                    <a:pt x="67818" y="1625092"/>
                  </a:lnTo>
                  <a:lnTo>
                    <a:pt x="68580" y="1623441"/>
                  </a:lnTo>
                  <a:close/>
                </a:path>
                <a:path w="68579" h="3008629">
                  <a:moveTo>
                    <a:pt x="68580" y="381381"/>
                  </a:moveTo>
                  <a:lnTo>
                    <a:pt x="66421" y="381381"/>
                  </a:lnTo>
                  <a:lnTo>
                    <a:pt x="62611" y="380746"/>
                  </a:lnTo>
                  <a:lnTo>
                    <a:pt x="61556" y="380365"/>
                  </a:lnTo>
                  <a:lnTo>
                    <a:pt x="59817" y="379857"/>
                  </a:lnTo>
                  <a:lnTo>
                    <a:pt x="43688" y="367919"/>
                  </a:lnTo>
                  <a:lnTo>
                    <a:pt x="46736" y="363347"/>
                  </a:lnTo>
                  <a:lnTo>
                    <a:pt x="47879" y="362077"/>
                  </a:lnTo>
                  <a:lnTo>
                    <a:pt x="49022" y="360553"/>
                  </a:lnTo>
                  <a:lnTo>
                    <a:pt x="52959" y="356616"/>
                  </a:lnTo>
                  <a:lnTo>
                    <a:pt x="54038" y="355727"/>
                  </a:lnTo>
                  <a:lnTo>
                    <a:pt x="54356" y="355473"/>
                  </a:lnTo>
                  <a:lnTo>
                    <a:pt x="55753" y="354203"/>
                  </a:lnTo>
                  <a:lnTo>
                    <a:pt x="57150" y="353060"/>
                  </a:lnTo>
                  <a:lnTo>
                    <a:pt x="58547" y="352171"/>
                  </a:lnTo>
                  <a:lnTo>
                    <a:pt x="59817" y="351282"/>
                  </a:lnTo>
                  <a:lnTo>
                    <a:pt x="62611" y="349885"/>
                  </a:lnTo>
                  <a:lnTo>
                    <a:pt x="63119" y="349758"/>
                  </a:lnTo>
                  <a:lnTo>
                    <a:pt x="66586" y="349758"/>
                  </a:lnTo>
                  <a:lnTo>
                    <a:pt x="65532" y="346837"/>
                  </a:lnTo>
                  <a:lnTo>
                    <a:pt x="65024" y="345567"/>
                  </a:lnTo>
                  <a:lnTo>
                    <a:pt x="64389" y="344424"/>
                  </a:lnTo>
                  <a:lnTo>
                    <a:pt x="64008" y="343662"/>
                  </a:lnTo>
                  <a:lnTo>
                    <a:pt x="63881" y="343408"/>
                  </a:lnTo>
                  <a:lnTo>
                    <a:pt x="63246" y="342392"/>
                  </a:lnTo>
                  <a:lnTo>
                    <a:pt x="62788" y="341757"/>
                  </a:lnTo>
                  <a:lnTo>
                    <a:pt x="61849" y="340741"/>
                  </a:lnTo>
                  <a:lnTo>
                    <a:pt x="61214" y="339979"/>
                  </a:lnTo>
                  <a:lnTo>
                    <a:pt x="58928" y="338455"/>
                  </a:lnTo>
                  <a:lnTo>
                    <a:pt x="56819" y="337820"/>
                  </a:lnTo>
                  <a:lnTo>
                    <a:pt x="53213" y="337820"/>
                  </a:lnTo>
                  <a:lnTo>
                    <a:pt x="51625" y="338455"/>
                  </a:lnTo>
                  <a:lnTo>
                    <a:pt x="51435" y="338455"/>
                  </a:lnTo>
                  <a:lnTo>
                    <a:pt x="33274" y="355727"/>
                  </a:lnTo>
                  <a:lnTo>
                    <a:pt x="30226" y="351536"/>
                  </a:lnTo>
                  <a:lnTo>
                    <a:pt x="29159" y="349885"/>
                  </a:lnTo>
                  <a:lnTo>
                    <a:pt x="28448" y="348869"/>
                  </a:lnTo>
                  <a:lnTo>
                    <a:pt x="26924" y="346075"/>
                  </a:lnTo>
                  <a:lnTo>
                    <a:pt x="26289" y="344678"/>
                  </a:lnTo>
                  <a:lnTo>
                    <a:pt x="25527" y="343408"/>
                  </a:lnTo>
                  <a:lnTo>
                    <a:pt x="24434" y="340741"/>
                  </a:lnTo>
                  <a:lnTo>
                    <a:pt x="23368" y="337820"/>
                  </a:lnTo>
                  <a:lnTo>
                    <a:pt x="22987" y="336423"/>
                  </a:lnTo>
                  <a:lnTo>
                    <a:pt x="22606" y="334899"/>
                  </a:lnTo>
                  <a:lnTo>
                    <a:pt x="21844" y="330708"/>
                  </a:lnTo>
                  <a:lnTo>
                    <a:pt x="20447" y="331724"/>
                  </a:lnTo>
                  <a:lnTo>
                    <a:pt x="19304" y="332867"/>
                  </a:lnTo>
                  <a:lnTo>
                    <a:pt x="18034" y="334010"/>
                  </a:lnTo>
                  <a:lnTo>
                    <a:pt x="16002" y="336042"/>
                  </a:lnTo>
                  <a:lnTo>
                    <a:pt x="15113" y="337058"/>
                  </a:lnTo>
                  <a:lnTo>
                    <a:pt x="14566" y="337820"/>
                  </a:lnTo>
                  <a:lnTo>
                    <a:pt x="13589" y="338963"/>
                  </a:lnTo>
                  <a:lnTo>
                    <a:pt x="11176" y="349250"/>
                  </a:lnTo>
                  <a:lnTo>
                    <a:pt x="11341" y="349758"/>
                  </a:lnTo>
                  <a:lnTo>
                    <a:pt x="11468" y="350139"/>
                  </a:lnTo>
                  <a:lnTo>
                    <a:pt x="11557" y="350393"/>
                  </a:lnTo>
                  <a:lnTo>
                    <a:pt x="11747" y="351282"/>
                  </a:lnTo>
                  <a:lnTo>
                    <a:pt x="11811" y="351536"/>
                  </a:lnTo>
                  <a:lnTo>
                    <a:pt x="12827" y="353822"/>
                  </a:lnTo>
                  <a:lnTo>
                    <a:pt x="13462" y="354965"/>
                  </a:lnTo>
                  <a:lnTo>
                    <a:pt x="14732" y="357505"/>
                  </a:lnTo>
                  <a:lnTo>
                    <a:pt x="15621" y="358775"/>
                  </a:lnTo>
                  <a:lnTo>
                    <a:pt x="16510" y="360172"/>
                  </a:lnTo>
                  <a:lnTo>
                    <a:pt x="17526" y="361442"/>
                  </a:lnTo>
                  <a:lnTo>
                    <a:pt x="18542" y="362839"/>
                  </a:lnTo>
                  <a:lnTo>
                    <a:pt x="20828" y="365633"/>
                  </a:lnTo>
                  <a:lnTo>
                    <a:pt x="23241" y="368427"/>
                  </a:lnTo>
                  <a:lnTo>
                    <a:pt x="20066" y="372745"/>
                  </a:lnTo>
                  <a:lnTo>
                    <a:pt x="3175" y="385445"/>
                  </a:lnTo>
                  <a:lnTo>
                    <a:pt x="30746" y="385445"/>
                  </a:lnTo>
                  <a:lnTo>
                    <a:pt x="31915" y="383540"/>
                  </a:lnTo>
                  <a:lnTo>
                    <a:pt x="32893" y="381889"/>
                  </a:lnTo>
                  <a:lnTo>
                    <a:pt x="33909" y="380365"/>
                  </a:lnTo>
                  <a:lnTo>
                    <a:pt x="37198" y="383540"/>
                  </a:lnTo>
                  <a:lnTo>
                    <a:pt x="38239" y="384683"/>
                  </a:lnTo>
                  <a:lnTo>
                    <a:pt x="38620" y="385064"/>
                  </a:lnTo>
                  <a:lnTo>
                    <a:pt x="40005" y="386207"/>
                  </a:lnTo>
                  <a:lnTo>
                    <a:pt x="41275" y="387477"/>
                  </a:lnTo>
                  <a:lnTo>
                    <a:pt x="42672" y="388620"/>
                  </a:lnTo>
                  <a:lnTo>
                    <a:pt x="43942" y="389763"/>
                  </a:lnTo>
                  <a:lnTo>
                    <a:pt x="45212" y="390652"/>
                  </a:lnTo>
                  <a:lnTo>
                    <a:pt x="46355" y="391541"/>
                  </a:lnTo>
                  <a:lnTo>
                    <a:pt x="48641" y="393065"/>
                  </a:lnTo>
                  <a:lnTo>
                    <a:pt x="49250" y="393446"/>
                  </a:lnTo>
                  <a:lnTo>
                    <a:pt x="48971" y="393446"/>
                  </a:lnTo>
                  <a:lnTo>
                    <a:pt x="50673" y="394081"/>
                  </a:lnTo>
                  <a:lnTo>
                    <a:pt x="51689" y="394589"/>
                  </a:lnTo>
                  <a:lnTo>
                    <a:pt x="52705" y="394843"/>
                  </a:lnTo>
                  <a:lnTo>
                    <a:pt x="53594" y="395097"/>
                  </a:lnTo>
                  <a:lnTo>
                    <a:pt x="56896" y="395097"/>
                  </a:lnTo>
                  <a:lnTo>
                    <a:pt x="61976" y="391795"/>
                  </a:lnTo>
                  <a:lnTo>
                    <a:pt x="62738" y="391033"/>
                  </a:lnTo>
                  <a:lnTo>
                    <a:pt x="66929" y="384683"/>
                  </a:lnTo>
                  <a:lnTo>
                    <a:pt x="67818" y="383032"/>
                  </a:lnTo>
                  <a:lnTo>
                    <a:pt x="68580" y="381381"/>
                  </a:lnTo>
                  <a:close/>
                </a:path>
                <a:path w="68579" h="3008629">
                  <a:moveTo>
                    <a:pt x="68580" y="51816"/>
                  </a:moveTo>
                  <a:lnTo>
                    <a:pt x="66421" y="51816"/>
                  </a:lnTo>
                  <a:lnTo>
                    <a:pt x="64135" y="51435"/>
                  </a:lnTo>
                  <a:lnTo>
                    <a:pt x="62611" y="51054"/>
                  </a:lnTo>
                  <a:lnTo>
                    <a:pt x="61671" y="50800"/>
                  </a:lnTo>
                  <a:lnTo>
                    <a:pt x="43688" y="37973"/>
                  </a:lnTo>
                  <a:lnTo>
                    <a:pt x="46736" y="33401"/>
                  </a:lnTo>
                  <a:lnTo>
                    <a:pt x="49022" y="30607"/>
                  </a:lnTo>
                  <a:lnTo>
                    <a:pt x="51562" y="27813"/>
                  </a:lnTo>
                  <a:lnTo>
                    <a:pt x="54076" y="25527"/>
                  </a:lnTo>
                  <a:lnTo>
                    <a:pt x="55753" y="24003"/>
                  </a:lnTo>
                  <a:lnTo>
                    <a:pt x="57150" y="22860"/>
                  </a:lnTo>
                  <a:lnTo>
                    <a:pt x="58547" y="21971"/>
                  </a:lnTo>
                  <a:lnTo>
                    <a:pt x="59817" y="21082"/>
                  </a:lnTo>
                  <a:lnTo>
                    <a:pt x="61087" y="20447"/>
                  </a:lnTo>
                  <a:lnTo>
                    <a:pt x="62103" y="19812"/>
                  </a:lnTo>
                  <a:lnTo>
                    <a:pt x="63627" y="19431"/>
                  </a:lnTo>
                  <a:lnTo>
                    <a:pt x="66586" y="19431"/>
                  </a:lnTo>
                  <a:lnTo>
                    <a:pt x="65532" y="16510"/>
                  </a:lnTo>
                  <a:lnTo>
                    <a:pt x="61849" y="10287"/>
                  </a:lnTo>
                  <a:lnTo>
                    <a:pt x="61214" y="9525"/>
                  </a:lnTo>
                  <a:lnTo>
                    <a:pt x="60452" y="8890"/>
                  </a:lnTo>
                  <a:lnTo>
                    <a:pt x="59690" y="8382"/>
                  </a:lnTo>
                  <a:lnTo>
                    <a:pt x="58166" y="7620"/>
                  </a:lnTo>
                  <a:lnTo>
                    <a:pt x="57277" y="7366"/>
                  </a:lnTo>
                  <a:lnTo>
                    <a:pt x="53213" y="7366"/>
                  </a:lnTo>
                  <a:lnTo>
                    <a:pt x="52578" y="7620"/>
                  </a:lnTo>
                  <a:lnTo>
                    <a:pt x="51943" y="7747"/>
                  </a:lnTo>
                  <a:lnTo>
                    <a:pt x="51435" y="8001"/>
                  </a:lnTo>
                  <a:lnTo>
                    <a:pt x="50165" y="8509"/>
                  </a:lnTo>
                  <a:lnTo>
                    <a:pt x="49314" y="8890"/>
                  </a:lnTo>
                  <a:lnTo>
                    <a:pt x="46990" y="10287"/>
                  </a:lnTo>
                  <a:lnTo>
                    <a:pt x="45427" y="11430"/>
                  </a:lnTo>
                  <a:lnTo>
                    <a:pt x="41783" y="14732"/>
                  </a:lnTo>
                  <a:lnTo>
                    <a:pt x="40513" y="16256"/>
                  </a:lnTo>
                  <a:lnTo>
                    <a:pt x="39116" y="17780"/>
                  </a:lnTo>
                  <a:lnTo>
                    <a:pt x="37719" y="19431"/>
                  </a:lnTo>
                  <a:lnTo>
                    <a:pt x="33274" y="25527"/>
                  </a:lnTo>
                  <a:lnTo>
                    <a:pt x="30226" y="21336"/>
                  </a:lnTo>
                  <a:lnTo>
                    <a:pt x="28448" y="18542"/>
                  </a:lnTo>
                  <a:lnTo>
                    <a:pt x="26924" y="15748"/>
                  </a:lnTo>
                  <a:lnTo>
                    <a:pt x="26289" y="14351"/>
                  </a:lnTo>
                  <a:lnTo>
                    <a:pt x="25527" y="12954"/>
                  </a:lnTo>
                  <a:lnTo>
                    <a:pt x="24892" y="11430"/>
                  </a:lnTo>
                  <a:lnTo>
                    <a:pt x="23634" y="8001"/>
                  </a:lnTo>
                  <a:lnTo>
                    <a:pt x="23545" y="7747"/>
                  </a:lnTo>
                  <a:lnTo>
                    <a:pt x="23495" y="7620"/>
                  </a:lnTo>
                  <a:lnTo>
                    <a:pt x="23406" y="7366"/>
                  </a:lnTo>
                  <a:lnTo>
                    <a:pt x="22987" y="5842"/>
                  </a:lnTo>
                  <a:lnTo>
                    <a:pt x="22606" y="4318"/>
                  </a:lnTo>
                  <a:lnTo>
                    <a:pt x="21844" y="0"/>
                  </a:lnTo>
                  <a:lnTo>
                    <a:pt x="20447" y="1143"/>
                  </a:lnTo>
                  <a:lnTo>
                    <a:pt x="11049" y="14097"/>
                  </a:lnTo>
                  <a:lnTo>
                    <a:pt x="11176" y="18923"/>
                  </a:lnTo>
                  <a:lnTo>
                    <a:pt x="11341" y="19431"/>
                  </a:lnTo>
                  <a:lnTo>
                    <a:pt x="11468" y="19812"/>
                  </a:lnTo>
                  <a:lnTo>
                    <a:pt x="11557" y="20066"/>
                  </a:lnTo>
                  <a:lnTo>
                    <a:pt x="11772" y="21082"/>
                  </a:lnTo>
                  <a:lnTo>
                    <a:pt x="11861" y="21336"/>
                  </a:lnTo>
                  <a:lnTo>
                    <a:pt x="12319" y="22352"/>
                  </a:lnTo>
                  <a:lnTo>
                    <a:pt x="12827" y="23622"/>
                  </a:lnTo>
                  <a:lnTo>
                    <a:pt x="14732" y="27432"/>
                  </a:lnTo>
                  <a:lnTo>
                    <a:pt x="15621" y="28702"/>
                  </a:lnTo>
                  <a:lnTo>
                    <a:pt x="16510" y="30099"/>
                  </a:lnTo>
                  <a:lnTo>
                    <a:pt x="17526" y="31369"/>
                  </a:lnTo>
                  <a:lnTo>
                    <a:pt x="18542" y="32893"/>
                  </a:lnTo>
                  <a:lnTo>
                    <a:pt x="23241" y="38608"/>
                  </a:lnTo>
                  <a:lnTo>
                    <a:pt x="20066" y="42926"/>
                  </a:lnTo>
                  <a:lnTo>
                    <a:pt x="18669" y="44577"/>
                  </a:lnTo>
                  <a:lnTo>
                    <a:pt x="17272" y="46355"/>
                  </a:lnTo>
                  <a:lnTo>
                    <a:pt x="16002" y="47625"/>
                  </a:lnTo>
                  <a:lnTo>
                    <a:pt x="14846" y="48895"/>
                  </a:lnTo>
                  <a:lnTo>
                    <a:pt x="13462" y="50292"/>
                  </a:lnTo>
                  <a:lnTo>
                    <a:pt x="3225" y="56007"/>
                  </a:lnTo>
                  <a:lnTo>
                    <a:pt x="30670" y="56007"/>
                  </a:lnTo>
                  <a:lnTo>
                    <a:pt x="31534" y="54610"/>
                  </a:lnTo>
                  <a:lnTo>
                    <a:pt x="32893" y="52324"/>
                  </a:lnTo>
                  <a:lnTo>
                    <a:pt x="33909" y="50800"/>
                  </a:lnTo>
                  <a:lnTo>
                    <a:pt x="38481" y="55372"/>
                  </a:lnTo>
                  <a:lnTo>
                    <a:pt x="40005" y="56769"/>
                  </a:lnTo>
                  <a:lnTo>
                    <a:pt x="41275" y="58039"/>
                  </a:lnTo>
                  <a:lnTo>
                    <a:pt x="42811" y="59309"/>
                  </a:lnTo>
                  <a:lnTo>
                    <a:pt x="44094" y="60452"/>
                  </a:lnTo>
                  <a:lnTo>
                    <a:pt x="46355" y="62230"/>
                  </a:lnTo>
                  <a:lnTo>
                    <a:pt x="48641" y="63754"/>
                  </a:lnTo>
                  <a:lnTo>
                    <a:pt x="49250" y="64135"/>
                  </a:lnTo>
                  <a:lnTo>
                    <a:pt x="60325" y="64135"/>
                  </a:lnTo>
                  <a:lnTo>
                    <a:pt x="61061" y="63500"/>
                  </a:lnTo>
                  <a:lnTo>
                    <a:pt x="61976" y="62484"/>
                  </a:lnTo>
                  <a:lnTo>
                    <a:pt x="62738" y="61722"/>
                  </a:lnTo>
                  <a:lnTo>
                    <a:pt x="62865" y="61595"/>
                  </a:lnTo>
                  <a:lnTo>
                    <a:pt x="63627" y="60452"/>
                  </a:lnTo>
                  <a:lnTo>
                    <a:pt x="64516" y="59309"/>
                  </a:lnTo>
                  <a:lnTo>
                    <a:pt x="65405" y="58039"/>
                  </a:lnTo>
                  <a:lnTo>
                    <a:pt x="66090" y="56769"/>
                  </a:lnTo>
                  <a:lnTo>
                    <a:pt x="66675" y="55626"/>
                  </a:lnTo>
                  <a:lnTo>
                    <a:pt x="67221" y="54610"/>
                  </a:lnTo>
                  <a:lnTo>
                    <a:pt x="67818" y="53594"/>
                  </a:lnTo>
                  <a:lnTo>
                    <a:pt x="68580" y="5181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20629" y="1761743"/>
              <a:ext cx="73278" cy="73151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23549" y="2255519"/>
              <a:ext cx="73405" cy="71627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20629" y="1921763"/>
              <a:ext cx="73278" cy="73151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20756" y="2090927"/>
              <a:ext cx="73151" cy="73151"/>
            </a:xfrm>
            <a:prstGeom prst="rect">
              <a:avLst/>
            </a:prstGeom>
          </p:spPr>
        </p:pic>
        <p:sp>
          <p:nvSpPr>
            <p:cNvPr id="95" name="object 95" descr=""/>
            <p:cNvSpPr/>
            <p:nvPr/>
          </p:nvSpPr>
          <p:spPr>
            <a:xfrm>
              <a:off x="10620502" y="2753867"/>
              <a:ext cx="76835" cy="3004185"/>
            </a:xfrm>
            <a:custGeom>
              <a:avLst/>
              <a:gdLst/>
              <a:ahLst/>
              <a:cxnLst/>
              <a:rect l="l" t="t" r="r" b="b"/>
              <a:pathLst>
                <a:path w="76834" h="3004185">
                  <a:moveTo>
                    <a:pt x="6350" y="1958213"/>
                  </a:moveTo>
                  <a:lnTo>
                    <a:pt x="6032" y="1958213"/>
                  </a:lnTo>
                  <a:lnTo>
                    <a:pt x="5715" y="1958467"/>
                  </a:lnTo>
                  <a:lnTo>
                    <a:pt x="6350" y="1958213"/>
                  </a:lnTo>
                  <a:close/>
                </a:path>
                <a:path w="76834" h="3004185">
                  <a:moveTo>
                    <a:pt x="6350" y="1101725"/>
                  </a:moveTo>
                  <a:lnTo>
                    <a:pt x="6032" y="1101725"/>
                  </a:lnTo>
                  <a:lnTo>
                    <a:pt x="5715" y="1101979"/>
                  </a:lnTo>
                  <a:lnTo>
                    <a:pt x="6350" y="1101725"/>
                  </a:lnTo>
                  <a:close/>
                </a:path>
                <a:path w="76834" h="3004185">
                  <a:moveTo>
                    <a:pt x="6350" y="39497"/>
                  </a:moveTo>
                  <a:lnTo>
                    <a:pt x="6032" y="39497"/>
                  </a:lnTo>
                  <a:lnTo>
                    <a:pt x="5715" y="39751"/>
                  </a:lnTo>
                  <a:lnTo>
                    <a:pt x="6350" y="39497"/>
                  </a:lnTo>
                  <a:close/>
                </a:path>
                <a:path w="76834" h="3004185">
                  <a:moveTo>
                    <a:pt x="9398" y="371729"/>
                  </a:moveTo>
                  <a:lnTo>
                    <a:pt x="9080" y="371729"/>
                  </a:lnTo>
                  <a:lnTo>
                    <a:pt x="8763" y="371983"/>
                  </a:lnTo>
                  <a:lnTo>
                    <a:pt x="9398" y="371729"/>
                  </a:lnTo>
                  <a:close/>
                </a:path>
                <a:path w="76834" h="3004185">
                  <a:moveTo>
                    <a:pt x="12827" y="760476"/>
                  </a:moveTo>
                  <a:lnTo>
                    <a:pt x="12573" y="760349"/>
                  </a:lnTo>
                  <a:lnTo>
                    <a:pt x="11684" y="759968"/>
                  </a:lnTo>
                  <a:lnTo>
                    <a:pt x="8890" y="759968"/>
                  </a:lnTo>
                  <a:lnTo>
                    <a:pt x="7937" y="760349"/>
                  </a:lnTo>
                  <a:lnTo>
                    <a:pt x="7620" y="760349"/>
                  </a:lnTo>
                  <a:lnTo>
                    <a:pt x="6972" y="760730"/>
                  </a:lnTo>
                  <a:lnTo>
                    <a:pt x="7607" y="760476"/>
                  </a:lnTo>
                  <a:lnTo>
                    <a:pt x="12827" y="760476"/>
                  </a:lnTo>
                  <a:close/>
                </a:path>
                <a:path w="76834" h="3004185">
                  <a:moveTo>
                    <a:pt x="12827" y="207264"/>
                  </a:moveTo>
                  <a:lnTo>
                    <a:pt x="12573" y="207137"/>
                  </a:lnTo>
                  <a:lnTo>
                    <a:pt x="11684" y="206756"/>
                  </a:lnTo>
                  <a:lnTo>
                    <a:pt x="8890" y="206756"/>
                  </a:lnTo>
                  <a:lnTo>
                    <a:pt x="7937" y="207137"/>
                  </a:lnTo>
                  <a:lnTo>
                    <a:pt x="7620" y="207137"/>
                  </a:lnTo>
                  <a:lnTo>
                    <a:pt x="6972" y="207518"/>
                  </a:lnTo>
                  <a:lnTo>
                    <a:pt x="7607" y="207264"/>
                  </a:lnTo>
                  <a:lnTo>
                    <a:pt x="12827" y="207264"/>
                  </a:lnTo>
                  <a:close/>
                </a:path>
                <a:path w="76834" h="3004185">
                  <a:moveTo>
                    <a:pt x="17272" y="1787652"/>
                  </a:moveTo>
                  <a:lnTo>
                    <a:pt x="11036" y="1787652"/>
                  </a:lnTo>
                  <a:lnTo>
                    <a:pt x="11671" y="1787918"/>
                  </a:lnTo>
                  <a:lnTo>
                    <a:pt x="17272" y="1787652"/>
                  </a:lnTo>
                  <a:close/>
                </a:path>
                <a:path w="76834" h="3004185">
                  <a:moveTo>
                    <a:pt x="17272" y="38100"/>
                  </a:moveTo>
                  <a:lnTo>
                    <a:pt x="11036" y="38100"/>
                  </a:lnTo>
                  <a:lnTo>
                    <a:pt x="11671" y="38366"/>
                  </a:lnTo>
                  <a:lnTo>
                    <a:pt x="17272" y="38100"/>
                  </a:lnTo>
                  <a:close/>
                </a:path>
                <a:path w="76834" h="3004185">
                  <a:moveTo>
                    <a:pt x="30937" y="760476"/>
                  </a:moveTo>
                  <a:lnTo>
                    <a:pt x="12827" y="760476"/>
                  </a:lnTo>
                  <a:lnTo>
                    <a:pt x="13500" y="760984"/>
                  </a:lnTo>
                  <a:lnTo>
                    <a:pt x="30556" y="760984"/>
                  </a:lnTo>
                  <a:lnTo>
                    <a:pt x="30937" y="760476"/>
                  </a:lnTo>
                  <a:close/>
                </a:path>
                <a:path w="76834" h="3004185">
                  <a:moveTo>
                    <a:pt x="30937" y="207264"/>
                  </a:moveTo>
                  <a:lnTo>
                    <a:pt x="12827" y="207264"/>
                  </a:lnTo>
                  <a:lnTo>
                    <a:pt x="13500" y="207772"/>
                  </a:lnTo>
                  <a:lnTo>
                    <a:pt x="30556" y="207772"/>
                  </a:lnTo>
                  <a:lnTo>
                    <a:pt x="30937" y="207264"/>
                  </a:lnTo>
                  <a:close/>
                </a:path>
                <a:path w="76834" h="3004185">
                  <a:moveTo>
                    <a:pt x="41440" y="1958721"/>
                  </a:moveTo>
                  <a:lnTo>
                    <a:pt x="30099" y="1958721"/>
                  </a:lnTo>
                  <a:lnTo>
                    <a:pt x="28702" y="1960753"/>
                  </a:lnTo>
                  <a:lnTo>
                    <a:pt x="24892" y="1966468"/>
                  </a:lnTo>
                  <a:lnTo>
                    <a:pt x="23622" y="1968500"/>
                  </a:lnTo>
                  <a:lnTo>
                    <a:pt x="22555" y="1970278"/>
                  </a:lnTo>
                  <a:lnTo>
                    <a:pt x="21336" y="1972437"/>
                  </a:lnTo>
                  <a:lnTo>
                    <a:pt x="19685" y="1968500"/>
                  </a:lnTo>
                  <a:lnTo>
                    <a:pt x="19100" y="1967230"/>
                  </a:lnTo>
                  <a:lnTo>
                    <a:pt x="18415" y="1965833"/>
                  </a:lnTo>
                  <a:lnTo>
                    <a:pt x="17907" y="1964563"/>
                  </a:lnTo>
                  <a:lnTo>
                    <a:pt x="17272" y="1963420"/>
                  </a:lnTo>
                  <a:lnTo>
                    <a:pt x="16713" y="1962531"/>
                  </a:lnTo>
                  <a:lnTo>
                    <a:pt x="15684" y="1960753"/>
                  </a:lnTo>
                  <a:lnTo>
                    <a:pt x="15087" y="1959991"/>
                  </a:lnTo>
                  <a:lnTo>
                    <a:pt x="14478" y="1959102"/>
                  </a:lnTo>
                  <a:lnTo>
                    <a:pt x="13995" y="1958721"/>
                  </a:lnTo>
                  <a:lnTo>
                    <a:pt x="30099" y="1958721"/>
                  </a:lnTo>
                  <a:lnTo>
                    <a:pt x="30467" y="1958213"/>
                  </a:lnTo>
                  <a:lnTo>
                    <a:pt x="13500" y="1958213"/>
                  </a:lnTo>
                  <a:lnTo>
                    <a:pt x="12319" y="1957324"/>
                  </a:lnTo>
                  <a:lnTo>
                    <a:pt x="11988" y="1957197"/>
                  </a:lnTo>
                  <a:lnTo>
                    <a:pt x="8890" y="1957197"/>
                  </a:lnTo>
                  <a:lnTo>
                    <a:pt x="8255" y="1957324"/>
                  </a:lnTo>
                  <a:lnTo>
                    <a:pt x="6985" y="1957832"/>
                  </a:lnTo>
                  <a:lnTo>
                    <a:pt x="6350" y="1958213"/>
                  </a:lnTo>
                  <a:lnTo>
                    <a:pt x="13449" y="1958213"/>
                  </a:lnTo>
                  <a:lnTo>
                    <a:pt x="13970" y="1958721"/>
                  </a:lnTo>
                  <a:lnTo>
                    <a:pt x="5397" y="1958721"/>
                  </a:lnTo>
                  <a:lnTo>
                    <a:pt x="4445" y="1959483"/>
                  </a:lnTo>
                  <a:lnTo>
                    <a:pt x="3683" y="1959991"/>
                  </a:lnTo>
                  <a:lnTo>
                    <a:pt x="2286" y="1961134"/>
                  </a:lnTo>
                  <a:lnTo>
                    <a:pt x="1651" y="1961769"/>
                  </a:lnTo>
                  <a:lnTo>
                    <a:pt x="1016" y="1962531"/>
                  </a:lnTo>
                  <a:lnTo>
                    <a:pt x="127" y="1963420"/>
                  </a:lnTo>
                  <a:lnTo>
                    <a:pt x="546" y="1963420"/>
                  </a:lnTo>
                  <a:lnTo>
                    <a:pt x="1143" y="1963674"/>
                  </a:lnTo>
                  <a:lnTo>
                    <a:pt x="1905" y="1964055"/>
                  </a:lnTo>
                  <a:lnTo>
                    <a:pt x="3429" y="1965071"/>
                  </a:lnTo>
                  <a:lnTo>
                    <a:pt x="4318" y="1965833"/>
                  </a:lnTo>
                  <a:lnTo>
                    <a:pt x="5588" y="1967103"/>
                  </a:lnTo>
                  <a:lnTo>
                    <a:pt x="5715" y="1967230"/>
                  </a:lnTo>
                  <a:lnTo>
                    <a:pt x="6350" y="1968119"/>
                  </a:lnTo>
                  <a:lnTo>
                    <a:pt x="6985" y="1969262"/>
                  </a:lnTo>
                  <a:lnTo>
                    <a:pt x="7747" y="1970278"/>
                  </a:lnTo>
                  <a:lnTo>
                    <a:pt x="8318" y="1971421"/>
                  </a:lnTo>
                  <a:lnTo>
                    <a:pt x="9144" y="1972945"/>
                  </a:lnTo>
                  <a:lnTo>
                    <a:pt x="9906" y="1974469"/>
                  </a:lnTo>
                  <a:lnTo>
                    <a:pt x="11430" y="1977771"/>
                  </a:lnTo>
                  <a:lnTo>
                    <a:pt x="12192" y="1979676"/>
                  </a:lnTo>
                  <a:lnTo>
                    <a:pt x="13716" y="1983232"/>
                  </a:lnTo>
                  <a:lnTo>
                    <a:pt x="15519" y="1988185"/>
                  </a:lnTo>
                  <a:lnTo>
                    <a:pt x="16421" y="1990852"/>
                  </a:lnTo>
                  <a:lnTo>
                    <a:pt x="16510" y="1991106"/>
                  </a:lnTo>
                  <a:lnTo>
                    <a:pt x="16573" y="1991487"/>
                  </a:lnTo>
                  <a:lnTo>
                    <a:pt x="16637" y="1991868"/>
                  </a:lnTo>
                  <a:lnTo>
                    <a:pt x="17145" y="1991487"/>
                  </a:lnTo>
                  <a:lnTo>
                    <a:pt x="17780" y="1990852"/>
                  </a:lnTo>
                  <a:lnTo>
                    <a:pt x="21082" y="1988185"/>
                  </a:lnTo>
                  <a:lnTo>
                    <a:pt x="23368" y="1986534"/>
                  </a:lnTo>
                  <a:lnTo>
                    <a:pt x="27178" y="1983867"/>
                  </a:lnTo>
                  <a:lnTo>
                    <a:pt x="28194" y="1981835"/>
                  </a:lnTo>
                  <a:lnTo>
                    <a:pt x="29083" y="1979676"/>
                  </a:lnTo>
                  <a:lnTo>
                    <a:pt x="30149" y="1977771"/>
                  </a:lnTo>
                  <a:lnTo>
                    <a:pt x="31242" y="1975612"/>
                  </a:lnTo>
                  <a:lnTo>
                    <a:pt x="32385" y="1973453"/>
                  </a:lnTo>
                  <a:lnTo>
                    <a:pt x="32943" y="1972437"/>
                  </a:lnTo>
                  <a:lnTo>
                    <a:pt x="34798" y="1969262"/>
                  </a:lnTo>
                  <a:lnTo>
                    <a:pt x="35915" y="1967230"/>
                  </a:lnTo>
                  <a:lnTo>
                    <a:pt x="36385" y="1966468"/>
                  </a:lnTo>
                  <a:lnTo>
                    <a:pt x="40589" y="1959991"/>
                  </a:lnTo>
                  <a:lnTo>
                    <a:pt x="41440" y="1958721"/>
                  </a:lnTo>
                  <a:close/>
                </a:path>
                <a:path w="76834" h="3004185">
                  <a:moveTo>
                    <a:pt x="41440" y="1789557"/>
                  </a:moveTo>
                  <a:lnTo>
                    <a:pt x="30099" y="1789557"/>
                  </a:lnTo>
                  <a:lnTo>
                    <a:pt x="28702" y="1791589"/>
                  </a:lnTo>
                  <a:lnTo>
                    <a:pt x="24892" y="1797304"/>
                  </a:lnTo>
                  <a:lnTo>
                    <a:pt x="23622" y="1799336"/>
                  </a:lnTo>
                  <a:lnTo>
                    <a:pt x="22479" y="1801241"/>
                  </a:lnTo>
                  <a:lnTo>
                    <a:pt x="21336" y="1803273"/>
                  </a:lnTo>
                  <a:lnTo>
                    <a:pt x="19685" y="1799336"/>
                  </a:lnTo>
                  <a:lnTo>
                    <a:pt x="19100" y="1798066"/>
                  </a:lnTo>
                  <a:lnTo>
                    <a:pt x="18415" y="1796669"/>
                  </a:lnTo>
                  <a:lnTo>
                    <a:pt x="17907" y="1795399"/>
                  </a:lnTo>
                  <a:lnTo>
                    <a:pt x="17272" y="1794256"/>
                  </a:lnTo>
                  <a:lnTo>
                    <a:pt x="16713" y="1793367"/>
                  </a:lnTo>
                  <a:lnTo>
                    <a:pt x="15684" y="1791589"/>
                  </a:lnTo>
                  <a:lnTo>
                    <a:pt x="15506" y="1791335"/>
                  </a:lnTo>
                  <a:lnTo>
                    <a:pt x="15087" y="1790827"/>
                  </a:lnTo>
                  <a:lnTo>
                    <a:pt x="14478" y="1789938"/>
                  </a:lnTo>
                  <a:lnTo>
                    <a:pt x="14020" y="1789557"/>
                  </a:lnTo>
                  <a:lnTo>
                    <a:pt x="30099" y="1789557"/>
                  </a:lnTo>
                  <a:lnTo>
                    <a:pt x="30276" y="1789303"/>
                  </a:lnTo>
                  <a:lnTo>
                    <a:pt x="13716" y="1789303"/>
                  </a:lnTo>
                  <a:lnTo>
                    <a:pt x="13449" y="1789049"/>
                  </a:lnTo>
                  <a:lnTo>
                    <a:pt x="13335" y="1788922"/>
                  </a:lnTo>
                  <a:lnTo>
                    <a:pt x="12319" y="1788160"/>
                  </a:lnTo>
                  <a:lnTo>
                    <a:pt x="8255" y="1788160"/>
                  </a:lnTo>
                  <a:lnTo>
                    <a:pt x="6985" y="1788668"/>
                  </a:lnTo>
                  <a:lnTo>
                    <a:pt x="6350" y="1789049"/>
                  </a:lnTo>
                  <a:lnTo>
                    <a:pt x="5715" y="1789303"/>
                  </a:lnTo>
                  <a:lnTo>
                    <a:pt x="4445" y="1790319"/>
                  </a:lnTo>
                  <a:lnTo>
                    <a:pt x="3683" y="1790827"/>
                  </a:lnTo>
                  <a:lnTo>
                    <a:pt x="2286" y="1791970"/>
                  </a:lnTo>
                  <a:lnTo>
                    <a:pt x="1651" y="1792605"/>
                  </a:lnTo>
                  <a:lnTo>
                    <a:pt x="1117" y="1793240"/>
                  </a:lnTo>
                  <a:lnTo>
                    <a:pt x="1016" y="1793367"/>
                  </a:lnTo>
                  <a:lnTo>
                    <a:pt x="127" y="1794256"/>
                  </a:lnTo>
                  <a:lnTo>
                    <a:pt x="546" y="1794256"/>
                  </a:lnTo>
                  <a:lnTo>
                    <a:pt x="1143" y="1794510"/>
                  </a:lnTo>
                  <a:lnTo>
                    <a:pt x="6985" y="1800098"/>
                  </a:lnTo>
                  <a:lnTo>
                    <a:pt x="7810" y="1801241"/>
                  </a:lnTo>
                  <a:lnTo>
                    <a:pt x="8382" y="1802384"/>
                  </a:lnTo>
                  <a:lnTo>
                    <a:pt x="9144" y="1803781"/>
                  </a:lnTo>
                  <a:lnTo>
                    <a:pt x="9906" y="1805305"/>
                  </a:lnTo>
                  <a:lnTo>
                    <a:pt x="11430" y="1808607"/>
                  </a:lnTo>
                  <a:lnTo>
                    <a:pt x="12192" y="1810512"/>
                  </a:lnTo>
                  <a:lnTo>
                    <a:pt x="13716" y="1814068"/>
                  </a:lnTo>
                  <a:lnTo>
                    <a:pt x="15519" y="1819021"/>
                  </a:lnTo>
                  <a:lnTo>
                    <a:pt x="16421" y="1821688"/>
                  </a:lnTo>
                  <a:lnTo>
                    <a:pt x="16510" y="1821942"/>
                  </a:lnTo>
                  <a:lnTo>
                    <a:pt x="16573" y="1822323"/>
                  </a:lnTo>
                  <a:lnTo>
                    <a:pt x="16637" y="1822704"/>
                  </a:lnTo>
                  <a:lnTo>
                    <a:pt x="17145" y="1822323"/>
                  </a:lnTo>
                  <a:lnTo>
                    <a:pt x="17780" y="1821688"/>
                  </a:lnTo>
                  <a:lnTo>
                    <a:pt x="21082" y="1819021"/>
                  </a:lnTo>
                  <a:lnTo>
                    <a:pt x="23368" y="1817370"/>
                  </a:lnTo>
                  <a:lnTo>
                    <a:pt x="27178" y="1814703"/>
                  </a:lnTo>
                  <a:lnTo>
                    <a:pt x="28194" y="1812671"/>
                  </a:lnTo>
                  <a:lnTo>
                    <a:pt x="29083" y="1810512"/>
                  </a:lnTo>
                  <a:lnTo>
                    <a:pt x="30149" y="1808607"/>
                  </a:lnTo>
                  <a:lnTo>
                    <a:pt x="31242" y="1806448"/>
                  </a:lnTo>
                  <a:lnTo>
                    <a:pt x="32385" y="1804289"/>
                  </a:lnTo>
                  <a:lnTo>
                    <a:pt x="32943" y="1803273"/>
                  </a:lnTo>
                  <a:lnTo>
                    <a:pt x="33451" y="1802384"/>
                  </a:lnTo>
                  <a:lnTo>
                    <a:pt x="34798" y="1800098"/>
                  </a:lnTo>
                  <a:lnTo>
                    <a:pt x="35915" y="1798066"/>
                  </a:lnTo>
                  <a:lnTo>
                    <a:pt x="36385" y="1797304"/>
                  </a:lnTo>
                  <a:lnTo>
                    <a:pt x="40259" y="1791335"/>
                  </a:lnTo>
                  <a:lnTo>
                    <a:pt x="41440" y="1789557"/>
                  </a:lnTo>
                  <a:close/>
                </a:path>
                <a:path w="76834" h="3004185">
                  <a:moveTo>
                    <a:pt x="41440" y="1102233"/>
                  </a:moveTo>
                  <a:lnTo>
                    <a:pt x="30099" y="1102233"/>
                  </a:lnTo>
                  <a:lnTo>
                    <a:pt x="28702" y="1104265"/>
                  </a:lnTo>
                  <a:lnTo>
                    <a:pt x="24892" y="1109980"/>
                  </a:lnTo>
                  <a:lnTo>
                    <a:pt x="23622" y="1112012"/>
                  </a:lnTo>
                  <a:lnTo>
                    <a:pt x="22555" y="1113790"/>
                  </a:lnTo>
                  <a:lnTo>
                    <a:pt x="21336" y="1115949"/>
                  </a:lnTo>
                  <a:lnTo>
                    <a:pt x="19685" y="1112012"/>
                  </a:lnTo>
                  <a:lnTo>
                    <a:pt x="19100" y="1110742"/>
                  </a:lnTo>
                  <a:lnTo>
                    <a:pt x="18415" y="1109345"/>
                  </a:lnTo>
                  <a:lnTo>
                    <a:pt x="17907" y="1108075"/>
                  </a:lnTo>
                  <a:lnTo>
                    <a:pt x="17272" y="1106932"/>
                  </a:lnTo>
                  <a:lnTo>
                    <a:pt x="16713" y="1106043"/>
                  </a:lnTo>
                  <a:lnTo>
                    <a:pt x="15684" y="1104265"/>
                  </a:lnTo>
                  <a:lnTo>
                    <a:pt x="15087" y="1103503"/>
                  </a:lnTo>
                  <a:lnTo>
                    <a:pt x="14478" y="1102614"/>
                  </a:lnTo>
                  <a:lnTo>
                    <a:pt x="13995" y="1102233"/>
                  </a:lnTo>
                  <a:lnTo>
                    <a:pt x="30099" y="1102233"/>
                  </a:lnTo>
                  <a:lnTo>
                    <a:pt x="30467" y="1101725"/>
                  </a:lnTo>
                  <a:lnTo>
                    <a:pt x="13500" y="1101725"/>
                  </a:lnTo>
                  <a:lnTo>
                    <a:pt x="12319" y="1100836"/>
                  </a:lnTo>
                  <a:lnTo>
                    <a:pt x="11988" y="1100709"/>
                  </a:lnTo>
                  <a:lnTo>
                    <a:pt x="8890" y="1100709"/>
                  </a:lnTo>
                  <a:lnTo>
                    <a:pt x="8255" y="1100836"/>
                  </a:lnTo>
                  <a:lnTo>
                    <a:pt x="6985" y="1101344"/>
                  </a:lnTo>
                  <a:lnTo>
                    <a:pt x="6350" y="1101725"/>
                  </a:lnTo>
                  <a:lnTo>
                    <a:pt x="13449" y="1101725"/>
                  </a:lnTo>
                  <a:lnTo>
                    <a:pt x="13970" y="1102233"/>
                  </a:lnTo>
                  <a:lnTo>
                    <a:pt x="5397" y="1102233"/>
                  </a:lnTo>
                  <a:lnTo>
                    <a:pt x="4445" y="1102995"/>
                  </a:lnTo>
                  <a:lnTo>
                    <a:pt x="3683" y="1103503"/>
                  </a:lnTo>
                  <a:lnTo>
                    <a:pt x="2286" y="1104646"/>
                  </a:lnTo>
                  <a:lnTo>
                    <a:pt x="1651" y="1105281"/>
                  </a:lnTo>
                  <a:lnTo>
                    <a:pt x="1117" y="1105916"/>
                  </a:lnTo>
                  <a:lnTo>
                    <a:pt x="1016" y="1106043"/>
                  </a:lnTo>
                  <a:lnTo>
                    <a:pt x="127" y="1106932"/>
                  </a:lnTo>
                  <a:lnTo>
                    <a:pt x="546" y="1106932"/>
                  </a:lnTo>
                  <a:lnTo>
                    <a:pt x="1143" y="1107186"/>
                  </a:lnTo>
                  <a:lnTo>
                    <a:pt x="1905" y="1107567"/>
                  </a:lnTo>
                  <a:lnTo>
                    <a:pt x="3429" y="1108583"/>
                  </a:lnTo>
                  <a:lnTo>
                    <a:pt x="4318" y="1109345"/>
                  </a:lnTo>
                  <a:lnTo>
                    <a:pt x="5588" y="1110615"/>
                  </a:lnTo>
                  <a:lnTo>
                    <a:pt x="5715" y="1110742"/>
                  </a:lnTo>
                  <a:lnTo>
                    <a:pt x="6350" y="1111631"/>
                  </a:lnTo>
                  <a:lnTo>
                    <a:pt x="6985" y="1112774"/>
                  </a:lnTo>
                  <a:lnTo>
                    <a:pt x="7747" y="1113790"/>
                  </a:lnTo>
                  <a:lnTo>
                    <a:pt x="8382" y="1115060"/>
                  </a:lnTo>
                  <a:lnTo>
                    <a:pt x="9144" y="1116457"/>
                  </a:lnTo>
                  <a:lnTo>
                    <a:pt x="9906" y="1117981"/>
                  </a:lnTo>
                  <a:lnTo>
                    <a:pt x="11430" y="1121283"/>
                  </a:lnTo>
                  <a:lnTo>
                    <a:pt x="12192" y="1123188"/>
                  </a:lnTo>
                  <a:lnTo>
                    <a:pt x="13716" y="1126744"/>
                  </a:lnTo>
                  <a:lnTo>
                    <a:pt x="15519" y="1131697"/>
                  </a:lnTo>
                  <a:lnTo>
                    <a:pt x="16421" y="1134364"/>
                  </a:lnTo>
                  <a:lnTo>
                    <a:pt x="16510" y="1134618"/>
                  </a:lnTo>
                  <a:lnTo>
                    <a:pt x="16573" y="1134999"/>
                  </a:lnTo>
                  <a:lnTo>
                    <a:pt x="16637" y="1135380"/>
                  </a:lnTo>
                  <a:lnTo>
                    <a:pt x="17145" y="1134999"/>
                  </a:lnTo>
                  <a:lnTo>
                    <a:pt x="17780" y="1134364"/>
                  </a:lnTo>
                  <a:lnTo>
                    <a:pt x="21082" y="1131697"/>
                  </a:lnTo>
                  <a:lnTo>
                    <a:pt x="23368" y="1130046"/>
                  </a:lnTo>
                  <a:lnTo>
                    <a:pt x="27178" y="1127379"/>
                  </a:lnTo>
                  <a:lnTo>
                    <a:pt x="28194" y="1125347"/>
                  </a:lnTo>
                  <a:lnTo>
                    <a:pt x="29083" y="1123188"/>
                  </a:lnTo>
                  <a:lnTo>
                    <a:pt x="30149" y="1121283"/>
                  </a:lnTo>
                  <a:lnTo>
                    <a:pt x="31242" y="1119124"/>
                  </a:lnTo>
                  <a:lnTo>
                    <a:pt x="32385" y="1116965"/>
                  </a:lnTo>
                  <a:lnTo>
                    <a:pt x="32943" y="1115949"/>
                  </a:lnTo>
                  <a:lnTo>
                    <a:pt x="34798" y="1112774"/>
                  </a:lnTo>
                  <a:lnTo>
                    <a:pt x="35915" y="1110742"/>
                  </a:lnTo>
                  <a:lnTo>
                    <a:pt x="36385" y="1109980"/>
                  </a:lnTo>
                  <a:lnTo>
                    <a:pt x="40589" y="1103503"/>
                  </a:lnTo>
                  <a:lnTo>
                    <a:pt x="41440" y="1102233"/>
                  </a:lnTo>
                  <a:close/>
                </a:path>
                <a:path w="76834" h="3004185">
                  <a:moveTo>
                    <a:pt x="41440" y="933069"/>
                  </a:moveTo>
                  <a:lnTo>
                    <a:pt x="30099" y="933069"/>
                  </a:lnTo>
                  <a:lnTo>
                    <a:pt x="28702" y="935101"/>
                  </a:lnTo>
                  <a:lnTo>
                    <a:pt x="24892" y="940816"/>
                  </a:lnTo>
                  <a:lnTo>
                    <a:pt x="23622" y="942848"/>
                  </a:lnTo>
                  <a:lnTo>
                    <a:pt x="22479" y="944753"/>
                  </a:lnTo>
                  <a:lnTo>
                    <a:pt x="21336" y="946785"/>
                  </a:lnTo>
                  <a:lnTo>
                    <a:pt x="19685" y="942848"/>
                  </a:lnTo>
                  <a:lnTo>
                    <a:pt x="19100" y="941578"/>
                  </a:lnTo>
                  <a:lnTo>
                    <a:pt x="18415" y="940181"/>
                  </a:lnTo>
                  <a:lnTo>
                    <a:pt x="17907" y="938911"/>
                  </a:lnTo>
                  <a:lnTo>
                    <a:pt x="17272" y="937768"/>
                  </a:lnTo>
                  <a:lnTo>
                    <a:pt x="16713" y="936879"/>
                  </a:lnTo>
                  <a:lnTo>
                    <a:pt x="15684" y="935101"/>
                  </a:lnTo>
                  <a:lnTo>
                    <a:pt x="15506" y="934847"/>
                  </a:lnTo>
                  <a:lnTo>
                    <a:pt x="15087" y="934339"/>
                  </a:lnTo>
                  <a:lnTo>
                    <a:pt x="14478" y="933450"/>
                  </a:lnTo>
                  <a:lnTo>
                    <a:pt x="14020" y="933069"/>
                  </a:lnTo>
                  <a:lnTo>
                    <a:pt x="30099" y="933069"/>
                  </a:lnTo>
                  <a:lnTo>
                    <a:pt x="30276" y="932815"/>
                  </a:lnTo>
                  <a:lnTo>
                    <a:pt x="13716" y="932815"/>
                  </a:lnTo>
                  <a:lnTo>
                    <a:pt x="13449" y="932561"/>
                  </a:lnTo>
                  <a:lnTo>
                    <a:pt x="13335" y="932434"/>
                  </a:lnTo>
                  <a:lnTo>
                    <a:pt x="12319" y="931672"/>
                  </a:lnTo>
                  <a:lnTo>
                    <a:pt x="11353" y="931291"/>
                  </a:lnTo>
                  <a:lnTo>
                    <a:pt x="10160" y="931291"/>
                  </a:lnTo>
                  <a:lnTo>
                    <a:pt x="8255" y="931672"/>
                  </a:lnTo>
                  <a:lnTo>
                    <a:pt x="6985" y="932180"/>
                  </a:lnTo>
                  <a:lnTo>
                    <a:pt x="6350" y="932561"/>
                  </a:lnTo>
                  <a:lnTo>
                    <a:pt x="5715" y="932815"/>
                  </a:lnTo>
                  <a:lnTo>
                    <a:pt x="4445" y="933831"/>
                  </a:lnTo>
                  <a:lnTo>
                    <a:pt x="3683" y="934339"/>
                  </a:lnTo>
                  <a:lnTo>
                    <a:pt x="2286" y="935482"/>
                  </a:lnTo>
                  <a:lnTo>
                    <a:pt x="1651" y="936117"/>
                  </a:lnTo>
                  <a:lnTo>
                    <a:pt x="1117" y="936752"/>
                  </a:lnTo>
                  <a:lnTo>
                    <a:pt x="1016" y="936879"/>
                  </a:lnTo>
                  <a:lnTo>
                    <a:pt x="254" y="937641"/>
                  </a:lnTo>
                  <a:lnTo>
                    <a:pt x="6985" y="943610"/>
                  </a:lnTo>
                  <a:lnTo>
                    <a:pt x="7810" y="944753"/>
                  </a:lnTo>
                  <a:lnTo>
                    <a:pt x="8382" y="945896"/>
                  </a:lnTo>
                  <a:lnTo>
                    <a:pt x="9144" y="947293"/>
                  </a:lnTo>
                  <a:lnTo>
                    <a:pt x="9906" y="948817"/>
                  </a:lnTo>
                  <a:lnTo>
                    <a:pt x="11430" y="952119"/>
                  </a:lnTo>
                  <a:lnTo>
                    <a:pt x="12192" y="954024"/>
                  </a:lnTo>
                  <a:lnTo>
                    <a:pt x="13716" y="957580"/>
                  </a:lnTo>
                  <a:lnTo>
                    <a:pt x="15519" y="962533"/>
                  </a:lnTo>
                  <a:lnTo>
                    <a:pt x="16421" y="965200"/>
                  </a:lnTo>
                  <a:lnTo>
                    <a:pt x="16510" y="965454"/>
                  </a:lnTo>
                  <a:lnTo>
                    <a:pt x="16560" y="965835"/>
                  </a:lnTo>
                  <a:lnTo>
                    <a:pt x="16637" y="966216"/>
                  </a:lnTo>
                  <a:lnTo>
                    <a:pt x="17145" y="965835"/>
                  </a:lnTo>
                  <a:lnTo>
                    <a:pt x="17780" y="965200"/>
                  </a:lnTo>
                  <a:lnTo>
                    <a:pt x="21082" y="962533"/>
                  </a:lnTo>
                  <a:lnTo>
                    <a:pt x="23368" y="960882"/>
                  </a:lnTo>
                  <a:lnTo>
                    <a:pt x="27178" y="958215"/>
                  </a:lnTo>
                  <a:lnTo>
                    <a:pt x="28194" y="956183"/>
                  </a:lnTo>
                  <a:lnTo>
                    <a:pt x="29083" y="954024"/>
                  </a:lnTo>
                  <a:lnTo>
                    <a:pt x="30149" y="952119"/>
                  </a:lnTo>
                  <a:lnTo>
                    <a:pt x="31242" y="949960"/>
                  </a:lnTo>
                  <a:lnTo>
                    <a:pt x="32385" y="947801"/>
                  </a:lnTo>
                  <a:lnTo>
                    <a:pt x="32956" y="946785"/>
                  </a:lnTo>
                  <a:lnTo>
                    <a:pt x="33451" y="945896"/>
                  </a:lnTo>
                  <a:lnTo>
                    <a:pt x="34798" y="943610"/>
                  </a:lnTo>
                  <a:lnTo>
                    <a:pt x="35915" y="941578"/>
                  </a:lnTo>
                  <a:lnTo>
                    <a:pt x="36385" y="940816"/>
                  </a:lnTo>
                  <a:lnTo>
                    <a:pt x="40259" y="934847"/>
                  </a:lnTo>
                  <a:lnTo>
                    <a:pt x="41440" y="933069"/>
                  </a:lnTo>
                  <a:close/>
                </a:path>
                <a:path w="76834" h="3004185">
                  <a:moveTo>
                    <a:pt x="41440" y="40005"/>
                  </a:moveTo>
                  <a:lnTo>
                    <a:pt x="30099" y="40005"/>
                  </a:lnTo>
                  <a:lnTo>
                    <a:pt x="28702" y="42037"/>
                  </a:lnTo>
                  <a:lnTo>
                    <a:pt x="24892" y="47752"/>
                  </a:lnTo>
                  <a:lnTo>
                    <a:pt x="23622" y="49784"/>
                  </a:lnTo>
                  <a:lnTo>
                    <a:pt x="22555" y="51562"/>
                  </a:lnTo>
                  <a:lnTo>
                    <a:pt x="21336" y="53721"/>
                  </a:lnTo>
                  <a:lnTo>
                    <a:pt x="19685" y="49784"/>
                  </a:lnTo>
                  <a:lnTo>
                    <a:pt x="19100" y="48514"/>
                  </a:lnTo>
                  <a:lnTo>
                    <a:pt x="18415" y="47117"/>
                  </a:lnTo>
                  <a:lnTo>
                    <a:pt x="17907" y="45847"/>
                  </a:lnTo>
                  <a:lnTo>
                    <a:pt x="17272" y="44704"/>
                  </a:lnTo>
                  <a:lnTo>
                    <a:pt x="16713" y="43815"/>
                  </a:lnTo>
                  <a:lnTo>
                    <a:pt x="15684" y="42037"/>
                  </a:lnTo>
                  <a:lnTo>
                    <a:pt x="15087" y="41275"/>
                  </a:lnTo>
                  <a:lnTo>
                    <a:pt x="14478" y="40386"/>
                  </a:lnTo>
                  <a:lnTo>
                    <a:pt x="13995" y="40005"/>
                  </a:lnTo>
                  <a:lnTo>
                    <a:pt x="30099" y="40005"/>
                  </a:lnTo>
                  <a:lnTo>
                    <a:pt x="30467" y="39497"/>
                  </a:lnTo>
                  <a:lnTo>
                    <a:pt x="13500" y="39497"/>
                  </a:lnTo>
                  <a:lnTo>
                    <a:pt x="12319" y="38608"/>
                  </a:lnTo>
                  <a:lnTo>
                    <a:pt x="8255" y="38608"/>
                  </a:lnTo>
                  <a:lnTo>
                    <a:pt x="6985" y="39116"/>
                  </a:lnTo>
                  <a:lnTo>
                    <a:pt x="6350" y="39497"/>
                  </a:lnTo>
                  <a:lnTo>
                    <a:pt x="13449" y="39497"/>
                  </a:lnTo>
                  <a:lnTo>
                    <a:pt x="13970" y="40005"/>
                  </a:lnTo>
                  <a:lnTo>
                    <a:pt x="5397" y="40005"/>
                  </a:lnTo>
                  <a:lnTo>
                    <a:pt x="4445" y="40767"/>
                  </a:lnTo>
                  <a:lnTo>
                    <a:pt x="3683" y="41275"/>
                  </a:lnTo>
                  <a:lnTo>
                    <a:pt x="2286" y="42418"/>
                  </a:lnTo>
                  <a:lnTo>
                    <a:pt x="1651" y="43053"/>
                  </a:lnTo>
                  <a:lnTo>
                    <a:pt x="1117" y="43688"/>
                  </a:lnTo>
                  <a:lnTo>
                    <a:pt x="1016" y="43815"/>
                  </a:lnTo>
                  <a:lnTo>
                    <a:pt x="127" y="44704"/>
                  </a:lnTo>
                  <a:lnTo>
                    <a:pt x="546" y="44704"/>
                  </a:lnTo>
                  <a:lnTo>
                    <a:pt x="1143" y="44958"/>
                  </a:lnTo>
                  <a:lnTo>
                    <a:pt x="1905" y="45339"/>
                  </a:lnTo>
                  <a:lnTo>
                    <a:pt x="3429" y="46355"/>
                  </a:lnTo>
                  <a:lnTo>
                    <a:pt x="4318" y="47117"/>
                  </a:lnTo>
                  <a:lnTo>
                    <a:pt x="5588" y="48387"/>
                  </a:lnTo>
                  <a:lnTo>
                    <a:pt x="5715" y="48514"/>
                  </a:lnTo>
                  <a:lnTo>
                    <a:pt x="6350" y="49403"/>
                  </a:lnTo>
                  <a:lnTo>
                    <a:pt x="6985" y="50546"/>
                  </a:lnTo>
                  <a:lnTo>
                    <a:pt x="7747" y="51562"/>
                  </a:lnTo>
                  <a:lnTo>
                    <a:pt x="8382" y="52832"/>
                  </a:lnTo>
                  <a:lnTo>
                    <a:pt x="9144" y="54229"/>
                  </a:lnTo>
                  <a:lnTo>
                    <a:pt x="9906" y="55753"/>
                  </a:lnTo>
                  <a:lnTo>
                    <a:pt x="11430" y="59055"/>
                  </a:lnTo>
                  <a:lnTo>
                    <a:pt x="12192" y="60960"/>
                  </a:lnTo>
                  <a:lnTo>
                    <a:pt x="13716" y="64516"/>
                  </a:lnTo>
                  <a:lnTo>
                    <a:pt x="15519" y="69469"/>
                  </a:lnTo>
                  <a:lnTo>
                    <a:pt x="16421" y="72136"/>
                  </a:lnTo>
                  <a:lnTo>
                    <a:pt x="16510" y="72390"/>
                  </a:lnTo>
                  <a:lnTo>
                    <a:pt x="16560" y="72771"/>
                  </a:lnTo>
                  <a:lnTo>
                    <a:pt x="16637" y="73152"/>
                  </a:lnTo>
                  <a:lnTo>
                    <a:pt x="17145" y="72771"/>
                  </a:lnTo>
                  <a:lnTo>
                    <a:pt x="17780" y="72136"/>
                  </a:lnTo>
                  <a:lnTo>
                    <a:pt x="21082" y="69469"/>
                  </a:lnTo>
                  <a:lnTo>
                    <a:pt x="23368" y="67818"/>
                  </a:lnTo>
                  <a:lnTo>
                    <a:pt x="27178" y="65151"/>
                  </a:lnTo>
                  <a:lnTo>
                    <a:pt x="28194" y="63119"/>
                  </a:lnTo>
                  <a:lnTo>
                    <a:pt x="29083" y="60960"/>
                  </a:lnTo>
                  <a:lnTo>
                    <a:pt x="30149" y="59055"/>
                  </a:lnTo>
                  <a:lnTo>
                    <a:pt x="31242" y="56896"/>
                  </a:lnTo>
                  <a:lnTo>
                    <a:pt x="32385" y="54737"/>
                  </a:lnTo>
                  <a:lnTo>
                    <a:pt x="32956" y="53721"/>
                  </a:lnTo>
                  <a:lnTo>
                    <a:pt x="34798" y="50546"/>
                  </a:lnTo>
                  <a:lnTo>
                    <a:pt x="35915" y="48514"/>
                  </a:lnTo>
                  <a:lnTo>
                    <a:pt x="36385" y="47752"/>
                  </a:lnTo>
                  <a:lnTo>
                    <a:pt x="40589" y="41275"/>
                  </a:lnTo>
                  <a:lnTo>
                    <a:pt x="41440" y="40005"/>
                  </a:lnTo>
                  <a:close/>
                </a:path>
                <a:path w="76834" h="3004185">
                  <a:moveTo>
                    <a:pt x="41783" y="760984"/>
                  </a:moveTo>
                  <a:lnTo>
                    <a:pt x="30556" y="760984"/>
                  </a:lnTo>
                  <a:lnTo>
                    <a:pt x="28702" y="763524"/>
                  </a:lnTo>
                  <a:lnTo>
                    <a:pt x="23622" y="771144"/>
                  </a:lnTo>
                  <a:lnTo>
                    <a:pt x="21336" y="774954"/>
                  </a:lnTo>
                  <a:lnTo>
                    <a:pt x="19685" y="771144"/>
                  </a:lnTo>
                  <a:lnTo>
                    <a:pt x="19100" y="769874"/>
                  </a:lnTo>
                  <a:lnTo>
                    <a:pt x="18415" y="768477"/>
                  </a:lnTo>
                  <a:lnTo>
                    <a:pt x="17907" y="767334"/>
                  </a:lnTo>
                  <a:lnTo>
                    <a:pt x="17335" y="766318"/>
                  </a:lnTo>
                  <a:lnTo>
                    <a:pt x="16713" y="765302"/>
                  </a:lnTo>
                  <a:lnTo>
                    <a:pt x="15684" y="763524"/>
                  </a:lnTo>
                  <a:lnTo>
                    <a:pt x="14478" y="762000"/>
                  </a:lnTo>
                  <a:lnTo>
                    <a:pt x="13449" y="760984"/>
                  </a:lnTo>
                  <a:lnTo>
                    <a:pt x="6553" y="760984"/>
                  </a:lnTo>
                  <a:lnTo>
                    <a:pt x="6350" y="760984"/>
                  </a:lnTo>
                  <a:lnTo>
                    <a:pt x="5080" y="761746"/>
                  </a:lnTo>
                  <a:lnTo>
                    <a:pt x="4445" y="762254"/>
                  </a:lnTo>
                  <a:lnTo>
                    <a:pt x="3683" y="762762"/>
                  </a:lnTo>
                  <a:lnTo>
                    <a:pt x="2286" y="763905"/>
                  </a:lnTo>
                  <a:lnTo>
                    <a:pt x="1651" y="764540"/>
                  </a:lnTo>
                  <a:lnTo>
                    <a:pt x="1117" y="765175"/>
                  </a:lnTo>
                  <a:lnTo>
                    <a:pt x="1016" y="765302"/>
                  </a:lnTo>
                  <a:lnTo>
                    <a:pt x="0" y="766318"/>
                  </a:lnTo>
                  <a:lnTo>
                    <a:pt x="1143" y="766318"/>
                  </a:lnTo>
                  <a:lnTo>
                    <a:pt x="1905" y="766699"/>
                  </a:lnTo>
                  <a:lnTo>
                    <a:pt x="2819" y="767334"/>
                  </a:lnTo>
                  <a:lnTo>
                    <a:pt x="4191" y="768477"/>
                  </a:lnTo>
                  <a:lnTo>
                    <a:pt x="4953" y="769239"/>
                  </a:lnTo>
                  <a:lnTo>
                    <a:pt x="5715" y="769874"/>
                  </a:lnTo>
                  <a:lnTo>
                    <a:pt x="6350" y="770763"/>
                  </a:lnTo>
                  <a:lnTo>
                    <a:pt x="6985" y="771779"/>
                  </a:lnTo>
                  <a:lnTo>
                    <a:pt x="7747" y="772922"/>
                  </a:lnTo>
                  <a:lnTo>
                    <a:pt x="8255" y="773938"/>
                  </a:lnTo>
                  <a:lnTo>
                    <a:pt x="8382" y="774192"/>
                  </a:lnTo>
                  <a:lnTo>
                    <a:pt x="9144" y="775462"/>
                  </a:lnTo>
                  <a:lnTo>
                    <a:pt x="16395" y="792988"/>
                  </a:lnTo>
                  <a:lnTo>
                    <a:pt x="16510" y="793369"/>
                  </a:lnTo>
                  <a:lnTo>
                    <a:pt x="16560" y="793623"/>
                  </a:lnTo>
                  <a:lnTo>
                    <a:pt x="16637" y="794004"/>
                  </a:lnTo>
                  <a:lnTo>
                    <a:pt x="17145" y="793623"/>
                  </a:lnTo>
                  <a:lnTo>
                    <a:pt x="17780" y="792988"/>
                  </a:lnTo>
                  <a:lnTo>
                    <a:pt x="19177" y="791845"/>
                  </a:lnTo>
                  <a:lnTo>
                    <a:pt x="23368" y="788797"/>
                  </a:lnTo>
                  <a:lnTo>
                    <a:pt x="27178" y="786130"/>
                  </a:lnTo>
                  <a:lnTo>
                    <a:pt x="28194" y="784098"/>
                  </a:lnTo>
                  <a:lnTo>
                    <a:pt x="29083" y="782078"/>
                  </a:lnTo>
                  <a:lnTo>
                    <a:pt x="30226" y="780034"/>
                  </a:lnTo>
                  <a:lnTo>
                    <a:pt x="31242" y="778014"/>
                  </a:lnTo>
                  <a:lnTo>
                    <a:pt x="40589" y="762762"/>
                  </a:lnTo>
                  <a:lnTo>
                    <a:pt x="41783" y="760984"/>
                  </a:lnTo>
                  <a:close/>
                </a:path>
                <a:path w="76834" h="3004185">
                  <a:moveTo>
                    <a:pt x="41783" y="207772"/>
                  </a:moveTo>
                  <a:lnTo>
                    <a:pt x="30556" y="207772"/>
                  </a:lnTo>
                  <a:lnTo>
                    <a:pt x="28702" y="210312"/>
                  </a:lnTo>
                  <a:lnTo>
                    <a:pt x="23622" y="217932"/>
                  </a:lnTo>
                  <a:lnTo>
                    <a:pt x="21336" y="221742"/>
                  </a:lnTo>
                  <a:lnTo>
                    <a:pt x="19685" y="217932"/>
                  </a:lnTo>
                  <a:lnTo>
                    <a:pt x="19100" y="216662"/>
                  </a:lnTo>
                  <a:lnTo>
                    <a:pt x="18415" y="215265"/>
                  </a:lnTo>
                  <a:lnTo>
                    <a:pt x="17907" y="214122"/>
                  </a:lnTo>
                  <a:lnTo>
                    <a:pt x="17335" y="213106"/>
                  </a:lnTo>
                  <a:lnTo>
                    <a:pt x="16713" y="212090"/>
                  </a:lnTo>
                  <a:lnTo>
                    <a:pt x="15684" y="210312"/>
                  </a:lnTo>
                  <a:lnTo>
                    <a:pt x="14478" y="208788"/>
                  </a:lnTo>
                  <a:lnTo>
                    <a:pt x="13449" y="207772"/>
                  </a:lnTo>
                  <a:lnTo>
                    <a:pt x="6553" y="207772"/>
                  </a:lnTo>
                  <a:lnTo>
                    <a:pt x="6350" y="207772"/>
                  </a:lnTo>
                  <a:lnTo>
                    <a:pt x="5080" y="208534"/>
                  </a:lnTo>
                  <a:lnTo>
                    <a:pt x="4445" y="209042"/>
                  </a:lnTo>
                  <a:lnTo>
                    <a:pt x="3683" y="209550"/>
                  </a:lnTo>
                  <a:lnTo>
                    <a:pt x="2286" y="210693"/>
                  </a:lnTo>
                  <a:lnTo>
                    <a:pt x="1651" y="211328"/>
                  </a:lnTo>
                  <a:lnTo>
                    <a:pt x="1117" y="211963"/>
                  </a:lnTo>
                  <a:lnTo>
                    <a:pt x="1016" y="212090"/>
                  </a:lnTo>
                  <a:lnTo>
                    <a:pt x="0" y="213106"/>
                  </a:lnTo>
                  <a:lnTo>
                    <a:pt x="1143" y="213106"/>
                  </a:lnTo>
                  <a:lnTo>
                    <a:pt x="1905" y="213487"/>
                  </a:lnTo>
                  <a:lnTo>
                    <a:pt x="2819" y="214122"/>
                  </a:lnTo>
                  <a:lnTo>
                    <a:pt x="4191" y="215265"/>
                  </a:lnTo>
                  <a:lnTo>
                    <a:pt x="4953" y="216027"/>
                  </a:lnTo>
                  <a:lnTo>
                    <a:pt x="5715" y="216662"/>
                  </a:lnTo>
                  <a:lnTo>
                    <a:pt x="6350" y="217551"/>
                  </a:lnTo>
                  <a:lnTo>
                    <a:pt x="6985" y="218567"/>
                  </a:lnTo>
                  <a:lnTo>
                    <a:pt x="7747" y="219710"/>
                  </a:lnTo>
                  <a:lnTo>
                    <a:pt x="8255" y="220726"/>
                  </a:lnTo>
                  <a:lnTo>
                    <a:pt x="8382" y="220980"/>
                  </a:lnTo>
                  <a:lnTo>
                    <a:pt x="9144" y="222250"/>
                  </a:lnTo>
                  <a:lnTo>
                    <a:pt x="16395" y="239776"/>
                  </a:lnTo>
                  <a:lnTo>
                    <a:pt x="16510" y="240157"/>
                  </a:lnTo>
                  <a:lnTo>
                    <a:pt x="16560" y="240411"/>
                  </a:lnTo>
                  <a:lnTo>
                    <a:pt x="16637" y="240792"/>
                  </a:lnTo>
                  <a:lnTo>
                    <a:pt x="17145" y="240411"/>
                  </a:lnTo>
                  <a:lnTo>
                    <a:pt x="17780" y="239776"/>
                  </a:lnTo>
                  <a:lnTo>
                    <a:pt x="19177" y="238633"/>
                  </a:lnTo>
                  <a:lnTo>
                    <a:pt x="23368" y="235585"/>
                  </a:lnTo>
                  <a:lnTo>
                    <a:pt x="27178" y="232918"/>
                  </a:lnTo>
                  <a:lnTo>
                    <a:pt x="28194" y="230886"/>
                  </a:lnTo>
                  <a:lnTo>
                    <a:pt x="29083" y="228854"/>
                  </a:lnTo>
                  <a:lnTo>
                    <a:pt x="30226" y="226822"/>
                  </a:lnTo>
                  <a:lnTo>
                    <a:pt x="31242" y="224790"/>
                  </a:lnTo>
                  <a:lnTo>
                    <a:pt x="32956" y="221742"/>
                  </a:lnTo>
                  <a:lnTo>
                    <a:pt x="33528" y="220726"/>
                  </a:lnTo>
                  <a:lnTo>
                    <a:pt x="34798" y="218567"/>
                  </a:lnTo>
                  <a:lnTo>
                    <a:pt x="36385" y="216027"/>
                  </a:lnTo>
                  <a:lnTo>
                    <a:pt x="40589" y="209550"/>
                  </a:lnTo>
                  <a:lnTo>
                    <a:pt x="41783" y="207772"/>
                  </a:lnTo>
                  <a:close/>
                </a:path>
                <a:path w="76834" h="3004185">
                  <a:moveTo>
                    <a:pt x="43141" y="2125345"/>
                  </a:moveTo>
                  <a:lnTo>
                    <a:pt x="31750" y="2125345"/>
                  </a:lnTo>
                  <a:lnTo>
                    <a:pt x="27940" y="2131060"/>
                  </a:lnTo>
                  <a:lnTo>
                    <a:pt x="26670" y="2133092"/>
                  </a:lnTo>
                  <a:lnTo>
                    <a:pt x="25527" y="2134997"/>
                  </a:lnTo>
                  <a:lnTo>
                    <a:pt x="24384" y="2137029"/>
                  </a:lnTo>
                  <a:lnTo>
                    <a:pt x="22733" y="2133092"/>
                  </a:lnTo>
                  <a:lnTo>
                    <a:pt x="22148" y="2131822"/>
                  </a:lnTo>
                  <a:lnTo>
                    <a:pt x="21463" y="2130425"/>
                  </a:lnTo>
                  <a:lnTo>
                    <a:pt x="20955" y="2129155"/>
                  </a:lnTo>
                  <a:lnTo>
                    <a:pt x="20320" y="2128012"/>
                  </a:lnTo>
                  <a:lnTo>
                    <a:pt x="19761" y="2127123"/>
                  </a:lnTo>
                  <a:lnTo>
                    <a:pt x="18669" y="2125230"/>
                  </a:lnTo>
                  <a:lnTo>
                    <a:pt x="31750" y="2125345"/>
                  </a:lnTo>
                  <a:lnTo>
                    <a:pt x="31915" y="2125091"/>
                  </a:lnTo>
                  <a:lnTo>
                    <a:pt x="18592" y="2125091"/>
                  </a:lnTo>
                  <a:lnTo>
                    <a:pt x="18135" y="2124583"/>
                  </a:lnTo>
                  <a:lnTo>
                    <a:pt x="17526" y="2123694"/>
                  </a:lnTo>
                  <a:lnTo>
                    <a:pt x="16764" y="2123059"/>
                  </a:lnTo>
                  <a:lnTo>
                    <a:pt x="16510" y="2122805"/>
                  </a:lnTo>
                  <a:lnTo>
                    <a:pt x="16383" y="2122678"/>
                  </a:lnTo>
                  <a:lnTo>
                    <a:pt x="15367" y="2121916"/>
                  </a:lnTo>
                  <a:lnTo>
                    <a:pt x="14401" y="2121535"/>
                  </a:lnTo>
                  <a:lnTo>
                    <a:pt x="13208" y="2121535"/>
                  </a:lnTo>
                  <a:lnTo>
                    <a:pt x="11303" y="2121916"/>
                  </a:lnTo>
                  <a:lnTo>
                    <a:pt x="10033" y="2122424"/>
                  </a:lnTo>
                  <a:lnTo>
                    <a:pt x="9398" y="2122805"/>
                  </a:lnTo>
                  <a:lnTo>
                    <a:pt x="8763" y="2123059"/>
                  </a:lnTo>
                  <a:lnTo>
                    <a:pt x="7493" y="2124075"/>
                  </a:lnTo>
                  <a:lnTo>
                    <a:pt x="6731" y="2124583"/>
                  </a:lnTo>
                  <a:lnTo>
                    <a:pt x="5334" y="2125726"/>
                  </a:lnTo>
                  <a:lnTo>
                    <a:pt x="4699" y="2126361"/>
                  </a:lnTo>
                  <a:lnTo>
                    <a:pt x="4165" y="2126996"/>
                  </a:lnTo>
                  <a:lnTo>
                    <a:pt x="4064" y="2127123"/>
                  </a:lnTo>
                  <a:lnTo>
                    <a:pt x="3302" y="2127885"/>
                  </a:lnTo>
                  <a:lnTo>
                    <a:pt x="10033" y="2133854"/>
                  </a:lnTo>
                  <a:lnTo>
                    <a:pt x="10858" y="2134997"/>
                  </a:lnTo>
                  <a:lnTo>
                    <a:pt x="11430" y="2136140"/>
                  </a:lnTo>
                  <a:lnTo>
                    <a:pt x="12192" y="2137537"/>
                  </a:lnTo>
                  <a:lnTo>
                    <a:pt x="12954" y="2139061"/>
                  </a:lnTo>
                  <a:lnTo>
                    <a:pt x="14478" y="2142363"/>
                  </a:lnTo>
                  <a:lnTo>
                    <a:pt x="15240" y="2144268"/>
                  </a:lnTo>
                  <a:lnTo>
                    <a:pt x="16764" y="2147824"/>
                  </a:lnTo>
                  <a:lnTo>
                    <a:pt x="18567" y="2152777"/>
                  </a:lnTo>
                  <a:lnTo>
                    <a:pt x="19469" y="2155444"/>
                  </a:lnTo>
                  <a:lnTo>
                    <a:pt x="19558" y="2155698"/>
                  </a:lnTo>
                  <a:lnTo>
                    <a:pt x="19685" y="2156460"/>
                  </a:lnTo>
                  <a:lnTo>
                    <a:pt x="20193" y="2156079"/>
                  </a:lnTo>
                  <a:lnTo>
                    <a:pt x="20828" y="2155444"/>
                  </a:lnTo>
                  <a:lnTo>
                    <a:pt x="24130" y="2152777"/>
                  </a:lnTo>
                  <a:lnTo>
                    <a:pt x="26416" y="2151126"/>
                  </a:lnTo>
                  <a:lnTo>
                    <a:pt x="30226" y="2148459"/>
                  </a:lnTo>
                  <a:lnTo>
                    <a:pt x="31242" y="2146427"/>
                  </a:lnTo>
                  <a:lnTo>
                    <a:pt x="32131" y="2144268"/>
                  </a:lnTo>
                  <a:lnTo>
                    <a:pt x="33197" y="2142363"/>
                  </a:lnTo>
                  <a:lnTo>
                    <a:pt x="34290" y="2140204"/>
                  </a:lnTo>
                  <a:lnTo>
                    <a:pt x="35433" y="2138045"/>
                  </a:lnTo>
                  <a:lnTo>
                    <a:pt x="35991" y="2137029"/>
                  </a:lnTo>
                  <a:lnTo>
                    <a:pt x="36499" y="2136140"/>
                  </a:lnTo>
                  <a:lnTo>
                    <a:pt x="37846" y="2133854"/>
                  </a:lnTo>
                  <a:lnTo>
                    <a:pt x="38963" y="2131822"/>
                  </a:lnTo>
                  <a:lnTo>
                    <a:pt x="39433" y="2131060"/>
                  </a:lnTo>
                  <a:lnTo>
                    <a:pt x="43141" y="2125345"/>
                  </a:lnTo>
                  <a:close/>
                </a:path>
                <a:path w="76834" h="3004185">
                  <a:moveTo>
                    <a:pt x="43141" y="1268857"/>
                  </a:moveTo>
                  <a:lnTo>
                    <a:pt x="31750" y="1268857"/>
                  </a:lnTo>
                  <a:lnTo>
                    <a:pt x="27940" y="1274572"/>
                  </a:lnTo>
                  <a:lnTo>
                    <a:pt x="26670" y="1276604"/>
                  </a:lnTo>
                  <a:lnTo>
                    <a:pt x="25527" y="1278509"/>
                  </a:lnTo>
                  <a:lnTo>
                    <a:pt x="24384" y="1280541"/>
                  </a:lnTo>
                  <a:lnTo>
                    <a:pt x="22733" y="1276604"/>
                  </a:lnTo>
                  <a:lnTo>
                    <a:pt x="22148" y="1275334"/>
                  </a:lnTo>
                  <a:lnTo>
                    <a:pt x="21463" y="1273937"/>
                  </a:lnTo>
                  <a:lnTo>
                    <a:pt x="20955" y="1272667"/>
                  </a:lnTo>
                  <a:lnTo>
                    <a:pt x="20320" y="1271524"/>
                  </a:lnTo>
                  <a:lnTo>
                    <a:pt x="19761" y="1270635"/>
                  </a:lnTo>
                  <a:lnTo>
                    <a:pt x="18669" y="1268742"/>
                  </a:lnTo>
                  <a:lnTo>
                    <a:pt x="31750" y="1268857"/>
                  </a:lnTo>
                  <a:lnTo>
                    <a:pt x="31915" y="1268603"/>
                  </a:lnTo>
                  <a:lnTo>
                    <a:pt x="18592" y="1268603"/>
                  </a:lnTo>
                  <a:lnTo>
                    <a:pt x="18135" y="1268095"/>
                  </a:lnTo>
                  <a:lnTo>
                    <a:pt x="17526" y="1267206"/>
                  </a:lnTo>
                  <a:lnTo>
                    <a:pt x="16764" y="1266571"/>
                  </a:lnTo>
                  <a:lnTo>
                    <a:pt x="16510" y="1266317"/>
                  </a:lnTo>
                  <a:lnTo>
                    <a:pt x="16383" y="1266190"/>
                  </a:lnTo>
                  <a:lnTo>
                    <a:pt x="15367" y="1265428"/>
                  </a:lnTo>
                  <a:lnTo>
                    <a:pt x="14401" y="1265047"/>
                  </a:lnTo>
                  <a:lnTo>
                    <a:pt x="13208" y="1265047"/>
                  </a:lnTo>
                  <a:lnTo>
                    <a:pt x="11303" y="1265428"/>
                  </a:lnTo>
                  <a:lnTo>
                    <a:pt x="10033" y="1265936"/>
                  </a:lnTo>
                  <a:lnTo>
                    <a:pt x="9398" y="1266317"/>
                  </a:lnTo>
                  <a:lnTo>
                    <a:pt x="8763" y="1266571"/>
                  </a:lnTo>
                  <a:lnTo>
                    <a:pt x="7493" y="1267587"/>
                  </a:lnTo>
                  <a:lnTo>
                    <a:pt x="6731" y="1268095"/>
                  </a:lnTo>
                  <a:lnTo>
                    <a:pt x="5334" y="1269238"/>
                  </a:lnTo>
                  <a:lnTo>
                    <a:pt x="4699" y="1269873"/>
                  </a:lnTo>
                  <a:lnTo>
                    <a:pt x="4064" y="1270635"/>
                  </a:lnTo>
                  <a:lnTo>
                    <a:pt x="3302" y="1271397"/>
                  </a:lnTo>
                  <a:lnTo>
                    <a:pt x="10033" y="1277366"/>
                  </a:lnTo>
                  <a:lnTo>
                    <a:pt x="10858" y="1278509"/>
                  </a:lnTo>
                  <a:lnTo>
                    <a:pt x="11430" y="1279652"/>
                  </a:lnTo>
                  <a:lnTo>
                    <a:pt x="12192" y="1281049"/>
                  </a:lnTo>
                  <a:lnTo>
                    <a:pt x="12954" y="1282573"/>
                  </a:lnTo>
                  <a:lnTo>
                    <a:pt x="14478" y="1285875"/>
                  </a:lnTo>
                  <a:lnTo>
                    <a:pt x="15240" y="1287780"/>
                  </a:lnTo>
                  <a:lnTo>
                    <a:pt x="16764" y="1291336"/>
                  </a:lnTo>
                  <a:lnTo>
                    <a:pt x="18567" y="1296289"/>
                  </a:lnTo>
                  <a:lnTo>
                    <a:pt x="19469" y="1298956"/>
                  </a:lnTo>
                  <a:lnTo>
                    <a:pt x="19558" y="1299210"/>
                  </a:lnTo>
                  <a:lnTo>
                    <a:pt x="19685" y="1299972"/>
                  </a:lnTo>
                  <a:lnTo>
                    <a:pt x="20193" y="1299591"/>
                  </a:lnTo>
                  <a:lnTo>
                    <a:pt x="20828" y="1298956"/>
                  </a:lnTo>
                  <a:lnTo>
                    <a:pt x="24130" y="1296289"/>
                  </a:lnTo>
                  <a:lnTo>
                    <a:pt x="26416" y="1294638"/>
                  </a:lnTo>
                  <a:lnTo>
                    <a:pt x="30226" y="1291971"/>
                  </a:lnTo>
                  <a:lnTo>
                    <a:pt x="31242" y="1289939"/>
                  </a:lnTo>
                  <a:lnTo>
                    <a:pt x="32131" y="1287780"/>
                  </a:lnTo>
                  <a:lnTo>
                    <a:pt x="33197" y="1285875"/>
                  </a:lnTo>
                  <a:lnTo>
                    <a:pt x="34290" y="1283716"/>
                  </a:lnTo>
                  <a:lnTo>
                    <a:pt x="35433" y="1281557"/>
                  </a:lnTo>
                  <a:lnTo>
                    <a:pt x="36004" y="1280541"/>
                  </a:lnTo>
                  <a:lnTo>
                    <a:pt x="36499" y="1279652"/>
                  </a:lnTo>
                  <a:lnTo>
                    <a:pt x="37846" y="1277366"/>
                  </a:lnTo>
                  <a:lnTo>
                    <a:pt x="38963" y="1275334"/>
                  </a:lnTo>
                  <a:lnTo>
                    <a:pt x="43141" y="1268857"/>
                  </a:lnTo>
                  <a:close/>
                </a:path>
                <a:path w="76834" h="3004185">
                  <a:moveTo>
                    <a:pt x="44488" y="372237"/>
                  </a:moveTo>
                  <a:lnTo>
                    <a:pt x="33147" y="372237"/>
                  </a:lnTo>
                  <a:lnTo>
                    <a:pt x="31750" y="374269"/>
                  </a:lnTo>
                  <a:lnTo>
                    <a:pt x="27940" y="379984"/>
                  </a:lnTo>
                  <a:lnTo>
                    <a:pt x="26670" y="382016"/>
                  </a:lnTo>
                  <a:lnTo>
                    <a:pt x="25527" y="383921"/>
                  </a:lnTo>
                  <a:lnTo>
                    <a:pt x="24384" y="385953"/>
                  </a:lnTo>
                  <a:lnTo>
                    <a:pt x="22733" y="382016"/>
                  </a:lnTo>
                  <a:lnTo>
                    <a:pt x="22148" y="380746"/>
                  </a:lnTo>
                  <a:lnTo>
                    <a:pt x="21463" y="379349"/>
                  </a:lnTo>
                  <a:lnTo>
                    <a:pt x="20955" y="378079"/>
                  </a:lnTo>
                  <a:lnTo>
                    <a:pt x="20320" y="376936"/>
                  </a:lnTo>
                  <a:lnTo>
                    <a:pt x="19761" y="376047"/>
                  </a:lnTo>
                  <a:lnTo>
                    <a:pt x="18732" y="374269"/>
                  </a:lnTo>
                  <a:lnTo>
                    <a:pt x="18135" y="373507"/>
                  </a:lnTo>
                  <a:lnTo>
                    <a:pt x="17526" y="372618"/>
                  </a:lnTo>
                  <a:lnTo>
                    <a:pt x="17043" y="372237"/>
                  </a:lnTo>
                  <a:lnTo>
                    <a:pt x="33147" y="372237"/>
                  </a:lnTo>
                  <a:lnTo>
                    <a:pt x="33515" y="371729"/>
                  </a:lnTo>
                  <a:lnTo>
                    <a:pt x="16548" y="371729"/>
                  </a:lnTo>
                  <a:lnTo>
                    <a:pt x="15367" y="370840"/>
                  </a:lnTo>
                  <a:lnTo>
                    <a:pt x="15036" y="370713"/>
                  </a:lnTo>
                  <a:lnTo>
                    <a:pt x="11938" y="370713"/>
                  </a:lnTo>
                  <a:lnTo>
                    <a:pt x="11303" y="370840"/>
                  </a:lnTo>
                  <a:lnTo>
                    <a:pt x="10033" y="371348"/>
                  </a:lnTo>
                  <a:lnTo>
                    <a:pt x="9398" y="371729"/>
                  </a:lnTo>
                  <a:lnTo>
                    <a:pt x="16510" y="371729"/>
                  </a:lnTo>
                  <a:lnTo>
                    <a:pt x="17018" y="372237"/>
                  </a:lnTo>
                  <a:lnTo>
                    <a:pt x="8445" y="372237"/>
                  </a:lnTo>
                  <a:lnTo>
                    <a:pt x="7493" y="372999"/>
                  </a:lnTo>
                  <a:lnTo>
                    <a:pt x="6731" y="373507"/>
                  </a:lnTo>
                  <a:lnTo>
                    <a:pt x="5334" y="374650"/>
                  </a:lnTo>
                  <a:lnTo>
                    <a:pt x="4699" y="375285"/>
                  </a:lnTo>
                  <a:lnTo>
                    <a:pt x="4064" y="376047"/>
                  </a:lnTo>
                  <a:lnTo>
                    <a:pt x="3175" y="376936"/>
                  </a:lnTo>
                  <a:lnTo>
                    <a:pt x="3594" y="376936"/>
                  </a:lnTo>
                  <a:lnTo>
                    <a:pt x="4191" y="377190"/>
                  </a:lnTo>
                  <a:lnTo>
                    <a:pt x="10033" y="382778"/>
                  </a:lnTo>
                  <a:lnTo>
                    <a:pt x="10858" y="383921"/>
                  </a:lnTo>
                  <a:lnTo>
                    <a:pt x="11366" y="384937"/>
                  </a:lnTo>
                  <a:lnTo>
                    <a:pt x="12192" y="386461"/>
                  </a:lnTo>
                  <a:lnTo>
                    <a:pt x="12954" y="387985"/>
                  </a:lnTo>
                  <a:lnTo>
                    <a:pt x="14478" y="391287"/>
                  </a:lnTo>
                  <a:lnTo>
                    <a:pt x="15240" y="393192"/>
                  </a:lnTo>
                  <a:lnTo>
                    <a:pt x="16764" y="396748"/>
                  </a:lnTo>
                  <a:lnTo>
                    <a:pt x="18567" y="401701"/>
                  </a:lnTo>
                  <a:lnTo>
                    <a:pt x="19469" y="404368"/>
                  </a:lnTo>
                  <a:lnTo>
                    <a:pt x="19558" y="404622"/>
                  </a:lnTo>
                  <a:lnTo>
                    <a:pt x="19685" y="405384"/>
                  </a:lnTo>
                  <a:lnTo>
                    <a:pt x="20193" y="405003"/>
                  </a:lnTo>
                  <a:lnTo>
                    <a:pt x="20828" y="404368"/>
                  </a:lnTo>
                  <a:lnTo>
                    <a:pt x="24130" y="401701"/>
                  </a:lnTo>
                  <a:lnTo>
                    <a:pt x="26416" y="400050"/>
                  </a:lnTo>
                  <a:lnTo>
                    <a:pt x="30226" y="397383"/>
                  </a:lnTo>
                  <a:lnTo>
                    <a:pt x="31242" y="395351"/>
                  </a:lnTo>
                  <a:lnTo>
                    <a:pt x="32131" y="393192"/>
                  </a:lnTo>
                  <a:lnTo>
                    <a:pt x="33197" y="391287"/>
                  </a:lnTo>
                  <a:lnTo>
                    <a:pt x="34290" y="389128"/>
                  </a:lnTo>
                  <a:lnTo>
                    <a:pt x="35433" y="386969"/>
                  </a:lnTo>
                  <a:lnTo>
                    <a:pt x="35991" y="385953"/>
                  </a:lnTo>
                  <a:lnTo>
                    <a:pt x="36499" y="385064"/>
                  </a:lnTo>
                  <a:lnTo>
                    <a:pt x="37846" y="382778"/>
                  </a:lnTo>
                  <a:lnTo>
                    <a:pt x="38963" y="380746"/>
                  </a:lnTo>
                  <a:lnTo>
                    <a:pt x="39433" y="379984"/>
                  </a:lnTo>
                  <a:lnTo>
                    <a:pt x="43637" y="373507"/>
                  </a:lnTo>
                  <a:lnTo>
                    <a:pt x="44488" y="372237"/>
                  </a:lnTo>
                  <a:close/>
                </a:path>
                <a:path w="76834" h="3004185">
                  <a:moveTo>
                    <a:pt x="73406" y="2770251"/>
                  </a:moveTo>
                  <a:lnTo>
                    <a:pt x="71501" y="2767584"/>
                  </a:lnTo>
                  <a:lnTo>
                    <a:pt x="68199" y="2769616"/>
                  </a:lnTo>
                  <a:lnTo>
                    <a:pt x="64897" y="2771902"/>
                  </a:lnTo>
                  <a:lnTo>
                    <a:pt x="34417" y="2801112"/>
                  </a:lnTo>
                  <a:lnTo>
                    <a:pt x="33020" y="2803017"/>
                  </a:lnTo>
                  <a:lnTo>
                    <a:pt x="31394" y="2805049"/>
                  </a:lnTo>
                  <a:lnTo>
                    <a:pt x="28790" y="2808605"/>
                  </a:lnTo>
                  <a:lnTo>
                    <a:pt x="23622" y="2816352"/>
                  </a:lnTo>
                  <a:lnTo>
                    <a:pt x="21336" y="2820162"/>
                  </a:lnTo>
                  <a:lnTo>
                    <a:pt x="19685" y="2816352"/>
                  </a:lnTo>
                  <a:lnTo>
                    <a:pt x="19100" y="2815082"/>
                  </a:lnTo>
                  <a:lnTo>
                    <a:pt x="18415" y="2813685"/>
                  </a:lnTo>
                  <a:lnTo>
                    <a:pt x="17907" y="2812542"/>
                  </a:lnTo>
                  <a:lnTo>
                    <a:pt x="17335" y="2811526"/>
                  </a:lnTo>
                  <a:lnTo>
                    <a:pt x="16713" y="2810510"/>
                  </a:lnTo>
                  <a:lnTo>
                    <a:pt x="15684" y="2808732"/>
                  </a:lnTo>
                  <a:lnTo>
                    <a:pt x="11684" y="2805176"/>
                  </a:lnTo>
                  <a:lnTo>
                    <a:pt x="11430" y="2805049"/>
                  </a:lnTo>
                  <a:lnTo>
                    <a:pt x="9525" y="2805049"/>
                  </a:lnTo>
                  <a:lnTo>
                    <a:pt x="8890" y="2805176"/>
                  </a:lnTo>
                  <a:lnTo>
                    <a:pt x="8255" y="2805430"/>
                  </a:lnTo>
                  <a:lnTo>
                    <a:pt x="7620" y="2805557"/>
                  </a:lnTo>
                  <a:lnTo>
                    <a:pt x="6985" y="2805938"/>
                  </a:lnTo>
                  <a:lnTo>
                    <a:pt x="6350" y="2806192"/>
                  </a:lnTo>
                  <a:lnTo>
                    <a:pt x="5080" y="2806954"/>
                  </a:lnTo>
                  <a:lnTo>
                    <a:pt x="4445" y="2807462"/>
                  </a:lnTo>
                  <a:lnTo>
                    <a:pt x="3683" y="2807970"/>
                  </a:lnTo>
                  <a:lnTo>
                    <a:pt x="2286" y="2809113"/>
                  </a:lnTo>
                  <a:lnTo>
                    <a:pt x="1651" y="2809748"/>
                  </a:lnTo>
                  <a:lnTo>
                    <a:pt x="1117" y="2810383"/>
                  </a:lnTo>
                  <a:lnTo>
                    <a:pt x="1016" y="2810510"/>
                  </a:lnTo>
                  <a:lnTo>
                    <a:pt x="127" y="2811399"/>
                  </a:lnTo>
                  <a:lnTo>
                    <a:pt x="685" y="2811399"/>
                  </a:lnTo>
                  <a:lnTo>
                    <a:pt x="1143" y="2811526"/>
                  </a:lnTo>
                  <a:lnTo>
                    <a:pt x="1905" y="2811907"/>
                  </a:lnTo>
                  <a:lnTo>
                    <a:pt x="2819" y="2812542"/>
                  </a:lnTo>
                  <a:lnTo>
                    <a:pt x="4191" y="2813685"/>
                  </a:lnTo>
                  <a:lnTo>
                    <a:pt x="4953" y="2814447"/>
                  </a:lnTo>
                  <a:lnTo>
                    <a:pt x="5715" y="2815082"/>
                  </a:lnTo>
                  <a:lnTo>
                    <a:pt x="6350" y="2815971"/>
                  </a:lnTo>
                  <a:lnTo>
                    <a:pt x="6985" y="2816987"/>
                  </a:lnTo>
                  <a:lnTo>
                    <a:pt x="7747" y="2818130"/>
                  </a:lnTo>
                  <a:lnTo>
                    <a:pt x="8255" y="2819146"/>
                  </a:lnTo>
                  <a:lnTo>
                    <a:pt x="8382" y="2819400"/>
                  </a:lnTo>
                  <a:lnTo>
                    <a:pt x="9144" y="2820670"/>
                  </a:lnTo>
                  <a:lnTo>
                    <a:pt x="16637" y="2839212"/>
                  </a:lnTo>
                  <a:lnTo>
                    <a:pt x="19177" y="2837078"/>
                  </a:lnTo>
                  <a:lnTo>
                    <a:pt x="21082" y="2835656"/>
                  </a:lnTo>
                  <a:lnTo>
                    <a:pt x="23368" y="2834005"/>
                  </a:lnTo>
                  <a:lnTo>
                    <a:pt x="27178" y="2831338"/>
                  </a:lnTo>
                  <a:lnTo>
                    <a:pt x="28194" y="2829306"/>
                  </a:lnTo>
                  <a:lnTo>
                    <a:pt x="29083" y="2827274"/>
                  </a:lnTo>
                  <a:lnTo>
                    <a:pt x="30226" y="2825242"/>
                  </a:lnTo>
                  <a:lnTo>
                    <a:pt x="31242" y="2823210"/>
                  </a:lnTo>
                  <a:lnTo>
                    <a:pt x="32956" y="2820162"/>
                  </a:lnTo>
                  <a:lnTo>
                    <a:pt x="33528" y="2819146"/>
                  </a:lnTo>
                  <a:lnTo>
                    <a:pt x="34798" y="2816987"/>
                  </a:lnTo>
                  <a:lnTo>
                    <a:pt x="46609" y="2799588"/>
                  </a:lnTo>
                  <a:lnTo>
                    <a:pt x="48260" y="2797302"/>
                  </a:lnTo>
                  <a:lnTo>
                    <a:pt x="51689" y="2792857"/>
                  </a:lnTo>
                  <a:lnTo>
                    <a:pt x="53467" y="2790825"/>
                  </a:lnTo>
                  <a:lnTo>
                    <a:pt x="54991" y="2788793"/>
                  </a:lnTo>
                  <a:lnTo>
                    <a:pt x="56769" y="2786888"/>
                  </a:lnTo>
                  <a:lnTo>
                    <a:pt x="58293" y="2784983"/>
                  </a:lnTo>
                  <a:lnTo>
                    <a:pt x="59944" y="2783205"/>
                  </a:lnTo>
                  <a:lnTo>
                    <a:pt x="61468" y="2781427"/>
                  </a:lnTo>
                  <a:lnTo>
                    <a:pt x="63119" y="2779776"/>
                  </a:lnTo>
                  <a:lnTo>
                    <a:pt x="64516" y="2778252"/>
                  </a:lnTo>
                  <a:lnTo>
                    <a:pt x="67564" y="2775204"/>
                  </a:lnTo>
                  <a:lnTo>
                    <a:pt x="70612" y="2772664"/>
                  </a:lnTo>
                  <a:lnTo>
                    <a:pt x="72009" y="2771394"/>
                  </a:lnTo>
                  <a:lnTo>
                    <a:pt x="73406" y="2770251"/>
                  </a:lnTo>
                  <a:close/>
                </a:path>
                <a:path w="76834" h="3004185">
                  <a:moveTo>
                    <a:pt x="73406" y="2601214"/>
                  </a:moveTo>
                  <a:lnTo>
                    <a:pt x="71501" y="2598420"/>
                  </a:lnTo>
                  <a:lnTo>
                    <a:pt x="69850" y="2599436"/>
                  </a:lnTo>
                  <a:lnTo>
                    <a:pt x="64897" y="2602865"/>
                  </a:lnTo>
                  <a:lnTo>
                    <a:pt x="63119" y="2604135"/>
                  </a:lnTo>
                  <a:lnTo>
                    <a:pt x="61468" y="2605405"/>
                  </a:lnTo>
                  <a:lnTo>
                    <a:pt x="59817" y="2606802"/>
                  </a:lnTo>
                  <a:lnTo>
                    <a:pt x="58039" y="2608072"/>
                  </a:lnTo>
                  <a:lnTo>
                    <a:pt x="56388" y="2609596"/>
                  </a:lnTo>
                  <a:lnTo>
                    <a:pt x="54610" y="2611120"/>
                  </a:lnTo>
                  <a:lnTo>
                    <a:pt x="52959" y="2612771"/>
                  </a:lnTo>
                  <a:lnTo>
                    <a:pt x="51181" y="2614295"/>
                  </a:lnTo>
                  <a:lnTo>
                    <a:pt x="49403" y="2615946"/>
                  </a:lnTo>
                  <a:lnTo>
                    <a:pt x="47752" y="2617724"/>
                  </a:lnTo>
                  <a:lnTo>
                    <a:pt x="45974" y="2619502"/>
                  </a:lnTo>
                  <a:lnTo>
                    <a:pt x="40767" y="2625090"/>
                  </a:lnTo>
                  <a:lnTo>
                    <a:pt x="39243" y="2626995"/>
                  </a:lnTo>
                  <a:lnTo>
                    <a:pt x="35941" y="2630805"/>
                  </a:lnTo>
                  <a:lnTo>
                    <a:pt x="34417" y="2632710"/>
                  </a:lnTo>
                  <a:lnTo>
                    <a:pt x="33020" y="2634615"/>
                  </a:lnTo>
                  <a:lnTo>
                    <a:pt x="31496" y="2636520"/>
                  </a:lnTo>
                  <a:lnTo>
                    <a:pt x="21336" y="2652141"/>
                  </a:lnTo>
                  <a:lnTo>
                    <a:pt x="19685" y="2648204"/>
                  </a:lnTo>
                  <a:lnTo>
                    <a:pt x="19100" y="2646934"/>
                  </a:lnTo>
                  <a:lnTo>
                    <a:pt x="18415" y="2645537"/>
                  </a:lnTo>
                  <a:lnTo>
                    <a:pt x="17907" y="2644267"/>
                  </a:lnTo>
                  <a:lnTo>
                    <a:pt x="17272" y="2643124"/>
                  </a:lnTo>
                  <a:lnTo>
                    <a:pt x="16713" y="2642235"/>
                  </a:lnTo>
                  <a:lnTo>
                    <a:pt x="15684" y="2640457"/>
                  </a:lnTo>
                  <a:lnTo>
                    <a:pt x="15621" y="2640330"/>
                  </a:lnTo>
                  <a:lnTo>
                    <a:pt x="15087" y="2639695"/>
                  </a:lnTo>
                  <a:lnTo>
                    <a:pt x="14478" y="2638806"/>
                  </a:lnTo>
                  <a:lnTo>
                    <a:pt x="13843" y="2638298"/>
                  </a:lnTo>
                  <a:lnTo>
                    <a:pt x="13449" y="2637917"/>
                  </a:lnTo>
                  <a:lnTo>
                    <a:pt x="12992" y="2637536"/>
                  </a:lnTo>
                  <a:lnTo>
                    <a:pt x="12319" y="2637028"/>
                  </a:lnTo>
                  <a:lnTo>
                    <a:pt x="11684" y="2636774"/>
                  </a:lnTo>
                  <a:lnTo>
                    <a:pt x="9525" y="2636774"/>
                  </a:lnTo>
                  <a:lnTo>
                    <a:pt x="8255" y="2637028"/>
                  </a:lnTo>
                  <a:lnTo>
                    <a:pt x="6985" y="2637536"/>
                  </a:lnTo>
                  <a:lnTo>
                    <a:pt x="6350" y="2637917"/>
                  </a:lnTo>
                  <a:lnTo>
                    <a:pt x="5715" y="2638171"/>
                  </a:lnTo>
                  <a:lnTo>
                    <a:pt x="4445" y="2639187"/>
                  </a:lnTo>
                  <a:lnTo>
                    <a:pt x="3683" y="2639695"/>
                  </a:lnTo>
                  <a:lnTo>
                    <a:pt x="2286" y="2640838"/>
                  </a:lnTo>
                  <a:lnTo>
                    <a:pt x="1651" y="2641473"/>
                  </a:lnTo>
                  <a:lnTo>
                    <a:pt x="1117" y="2642108"/>
                  </a:lnTo>
                  <a:lnTo>
                    <a:pt x="1016" y="2642235"/>
                  </a:lnTo>
                  <a:lnTo>
                    <a:pt x="127" y="2643124"/>
                  </a:lnTo>
                  <a:lnTo>
                    <a:pt x="546" y="2643124"/>
                  </a:lnTo>
                  <a:lnTo>
                    <a:pt x="1143" y="2643378"/>
                  </a:lnTo>
                  <a:lnTo>
                    <a:pt x="1905" y="2643759"/>
                  </a:lnTo>
                  <a:lnTo>
                    <a:pt x="3429" y="2644775"/>
                  </a:lnTo>
                  <a:lnTo>
                    <a:pt x="4191" y="2645410"/>
                  </a:lnTo>
                  <a:lnTo>
                    <a:pt x="5461" y="2646680"/>
                  </a:lnTo>
                  <a:lnTo>
                    <a:pt x="5588" y="2646807"/>
                  </a:lnTo>
                  <a:lnTo>
                    <a:pt x="5715" y="2646934"/>
                  </a:lnTo>
                  <a:lnTo>
                    <a:pt x="6350" y="2647823"/>
                  </a:lnTo>
                  <a:lnTo>
                    <a:pt x="6985" y="2648966"/>
                  </a:lnTo>
                  <a:lnTo>
                    <a:pt x="7747" y="2649982"/>
                  </a:lnTo>
                  <a:lnTo>
                    <a:pt x="8382" y="2651252"/>
                  </a:lnTo>
                  <a:lnTo>
                    <a:pt x="9144" y="2652649"/>
                  </a:lnTo>
                  <a:lnTo>
                    <a:pt x="9906" y="2654173"/>
                  </a:lnTo>
                  <a:lnTo>
                    <a:pt x="11366" y="2657348"/>
                  </a:lnTo>
                  <a:lnTo>
                    <a:pt x="12192" y="2659380"/>
                  </a:lnTo>
                  <a:lnTo>
                    <a:pt x="13716" y="2662936"/>
                  </a:lnTo>
                  <a:lnTo>
                    <a:pt x="15519" y="2667889"/>
                  </a:lnTo>
                  <a:lnTo>
                    <a:pt x="16421" y="2670556"/>
                  </a:lnTo>
                  <a:lnTo>
                    <a:pt x="16510" y="2670810"/>
                  </a:lnTo>
                  <a:lnTo>
                    <a:pt x="16573" y="2671191"/>
                  </a:lnTo>
                  <a:lnTo>
                    <a:pt x="16637" y="2671572"/>
                  </a:lnTo>
                  <a:lnTo>
                    <a:pt x="17145" y="2671191"/>
                  </a:lnTo>
                  <a:lnTo>
                    <a:pt x="17780" y="2670556"/>
                  </a:lnTo>
                  <a:lnTo>
                    <a:pt x="21082" y="2667889"/>
                  </a:lnTo>
                  <a:lnTo>
                    <a:pt x="23368" y="2666238"/>
                  </a:lnTo>
                  <a:lnTo>
                    <a:pt x="27178" y="2663571"/>
                  </a:lnTo>
                  <a:lnTo>
                    <a:pt x="28194" y="2661539"/>
                  </a:lnTo>
                  <a:lnTo>
                    <a:pt x="29083" y="2659380"/>
                  </a:lnTo>
                  <a:lnTo>
                    <a:pt x="30149" y="2657475"/>
                  </a:lnTo>
                  <a:lnTo>
                    <a:pt x="31242" y="2655316"/>
                  </a:lnTo>
                  <a:lnTo>
                    <a:pt x="32385" y="2653157"/>
                  </a:lnTo>
                  <a:lnTo>
                    <a:pt x="32956" y="2652141"/>
                  </a:lnTo>
                  <a:lnTo>
                    <a:pt x="34798" y="2648966"/>
                  </a:lnTo>
                  <a:lnTo>
                    <a:pt x="35915" y="2646934"/>
                  </a:lnTo>
                  <a:lnTo>
                    <a:pt x="50038" y="2626487"/>
                  </a:lnTo>
                  <a:lnTo>
                    <a:pt x="51689" y="2624201"/>
                  </a:lnTo>
                  <a:lnTo>
                    <a:pt x="53467" y="2622169"/>
                  </a:lnTo>
                  <a:lnTo>
                    <a:pt x="54991" y="2620010"/>
                  </a:lnTo>
                  <a:lnTo>
                    <a:pt x="56769" y="2618105"/>
                  </a:lnTo>
                  <a:lnTo>
                    <a:pt x="58293" y="2616200"/>
                  </a:lnTo>
                  <a:lnTo>
                    <a:pt x="61468" y="2612517"/>
                  </a:lnTo>
                  <a:lnTo>
                    <a:pt x="63119" y="2610866"/>
                  </a:lnTo>
                  <a:lnTo>
                    <a:pt x="64516" y="2609215"/>
                  </a:lnTo>
                  <a:lnTo>
                    <a:pt x="66040" y="2607691"/>
                  </a:lnTo>
                  <a:lnTo>
                    <a:pt x="69088" y="2604897"/>
                  </a:lnTo>
                  <a:lnTo>
                    <a:pt x="70612" y="2603627"/>
                  </a:lnTo>
                  <a:lnTo>
                    <a:pt x="72009" y="2602357"/>
                  </a:lnTo>
                  <a:lnTo>
                    <a:pt x="73406" y="2601214"/>
                  </a:lnTo>
                  <a:close/>
                </a:path>
                <a:path w="76834" h="3004185">
                  <a:moveTo>
                    <a:pt x="73406" y="1921510"/>
                  </a:moveTo>
                  <a:lnTo>
                    <a:pt x="71501" y="1918716"/>
                  </a:lnTo>
                  <a:lnTo>
                    <a:pt x="69850" y="1919732"/>
                  </a:lnTo>
                  <a:lnTo>
                    <a:pt x="64897" y="1923161"/>
                  </a:lnTo>
                  <a:lnTo>
                    <a:pt x="63119" y="1924431"/>
                  </a:lnTo>
                  <a:lnTo>
                    <a:pt x="61468" y="1925701"/>
                  </a:lnTo>
                  <a:lnTo>
                    <a:pt x="59817" y="1927098"/>
                  </a:lnTo>
                  <a:lnTo>
                    <a:pt x="58039" y="1928368"/>
                  </a:lnTo>
                  <a:lnTo>
                    <a:pt x="56388" y="1929892"/>
                  </a:lnTo>
                  <a:lnTo>
                    <a:pt x="54610" y="1931416"/>
                  </a:lnTo>
                  <a:lnTo>
                    <a:pt x="52959" y="1933067"/>
                  </a:lnTo>
                  <a:lnTo>
                    <a:pt x="51181" y="1934591"/>
                  </a:lnTo>
                  <a:lnTo>
                    <a:pt x="49403" y="1936242"/>
                  </a:lnTo>
                  <a:lnTo>
                    <a:pt x="47752" y="1938020"/>
                  </a:lnTo>
                  <a:lnTo>
                    <a:pt x="45974" y="1939798"/>
                  </a:lnTo>
                  <a:lnTo>
                    <a:pt x="40767" y="1945386"/>
                  </a:lnTo>
                  <a:lnTo>
                    <a:pt x="39243" y="1947291"/>
                  </a:lnTo>
                  <a:lnTo>
                    <a:pt x="35941" y="1951101"/>
                  </a:lnTo>
                  <a:lnTo>
                    <a:pt x="34417" y="1953006"/>
                  </a:lnTo>
                  <a:lnTo>
                    <a:pt x="33020" y="1954911"/>
                  </a:lnTo>
                  <a:lnTo>
                    <a:pt x="31496" y="1956816"/>
                  </a:lnTo>
                  <a:lnTo>
                    <a:pt x="30467" y="1958213"/>
                  </a:lnTo>
                  <a:lnTo>
                    <a:pt x="41783" y="1958213"/>
                  </a:lnTo>
                  <a:lnTo>
                    <a:pt x="43307" y="1955927"/>
                  </a:lnTo>
                  <a:lnTo>
                    <a:pt x="48260" y="1949069"/>
                  </a:lnTo>
                  <a:lnTo>
                    <a:pt x="50038" y="1946783"/>
                  </a:lnTo>
                  <a:lnTo>
                    <a:pt x="51689" y="1944497"/>
                  </a:lnTo>
                  <a:lnTo>
                    <a:pt x="53467" y="1942465"/>
                  </a:lnTo>
                  <a:lnTo>
                    <a:pt x="54991" y="1940306"/>
                  </a:lnTo>
                  <a:lnTo>
                    <a:pt x="56769" y="1938401"/>
                  </a:lnTo>
                  <a:lnTo>
                    <a:pt x="58293" y="1936496"/>
                  </a:lnTo>
                  <a:lnTo>
                    <a:pt x="61468" y="1932813"/>
                  </a:lnTo>
                  <a:lnTo>
                    <a:pt x="63119" y="1931162"/>
                  </a:lnTo>
                  <a:lnTo>
                    <a:pt x="64516" y="1929511"/>
                  </a:lnTo>
                  <a:lnTo>
                    <a:pt x="66040" y="1927987"/>
                  </a:lnTo>
                  <a:lnTo>
                    <a:pt x="69088" y="1925193"/>
                  </a:lnTo>
                  <a:lnTo>
                    <a:pt x="70612" y="1923923"/>
                  </a:lnTo>
                  <a:lnTo>
                    <a:pt x="72009" y="1922653"/>
                  </a:lnTo>
                  <a:lnTo>
                    <a:pt x="73406" y="1921510"/>
                  </a:lnTo>
                  <a:close/>
                </a:path>
                <a:path w="76834" h="3004185">
                  <a:moveTo>
                    <a:pt x="73406" y="1752346"/>
                  </a:moveTo>
                  <a:lnTo>
                    <a:pt x="71501" y="1749552"/>
                  </a:lnTo>
                  <a:lnTo>
                    <a:pt x="69850" y="1750568"/>
                  </a:lnTo>
                  <a:lnTo>
                    <a:pt x="64897" y="1753997"/>
                  </a:lnTo>
                  <a:lnTo>
                    <a:pt x="63119" y="1755267"/>
                  </a:lnTo>
                  <a:lnTo>
                    <a:pt x="61468" y="1756537"/>
                  </a:lnTo>
                  <a:lnTo>
                    <a:pt x="59817" y="1757934"/>
                  </a:lnTo>
                  <a:lnTo>
                    <a:pt x="58039" y="1759204"/>
                  </a:lnTo>
                  <a:lnTo>
                    <a:pt x="56388" y="1760728"/>
                  </a:lnTo>
                  <a:lnTo>
                    <a:pt x="54610" y="1762252"/>
                  </a:lnTo>
                  <a:lnTo>
                    <a:pt x="52959" y="1763903"/>
                  </a:lnTo>
                  <a:lnTo>
                    <a:pt x="51181" y="1765427"/>
                  </a:lnTo>
                  <a:lnTo>
                    <a:pt x="49403" y="1767078"/>
                  </a:lnTo>
                  <a:lnTo>
                    <a:pt x="47752" y="1768856"/>
                  </a:lnTo>
                  <a:lnTo>
                    <a:pt x="45974" y="1770634"/>
                  </a:lnTo>
                  <a:lnTo>
                    <a:pt x="40767" y="1776222"/>
                  </a:lnTo>
                  <a:lnTo>
                    <a:pt x="39243" y="1778127"/>
                  </a:lnTo>
                  <a:lnTo>
                    <a:pt x="35941" y="1781937"/>
                  </a:lnTo>
                  <a:lnTo>
                    <a:pt x="34417" y="1783842"/>
                  </a:lnTo>
                  <a:lnTo>
                    <a:pt x="33020" y="1785747"/>
                  </a:lnTo>
                  <a:lnTo>
                    <a:pt x="31496" y="1787652"/>
                  </a:lnTo>
                  <a:lnTo>
                    <a:pt x="30276" y="1789303"/>
                  </a:lnTo>
                  <a:lnTo>
                    <a:pt x="41605" y="1789303"/>
                  </a:lnTo>
                  <a:lnTo>
                    <a:pt x="43307" y="1786763"/>
                  </a:lnTo>
                  <a:lnTo>
                    <a:pt x="48260" y="1779905"/>
                  </a:lnTo>
                  <a:lnTo>
                    <a:pt x="50038" y="1777619"/>
                  </a:lnTo>
                  <a:lnTo>
                    <a:pt x="51689" y="1775333"/>
                  </a:lnTo>
                  <a:lnTo>
                    <a:pt x="53467" y="1773301"/>
                  </a:lnTo>
                  <a:lnTo>
                    <a:pt x="54991" y="1771142"/>
                  </a:lnTo>
                  <a:lnTo>
                    <a:pt x="56769" y="1769237"/>
                  </a:lnTo>
                  <a:lnTo>
                    <a:pt x="58293" y="1767332"/>
                  </a:lnTo>
                  <a:lnTo>
                    <a:pt x="61468" y="1763649"/>
                  </a:lnTo>
                  <a:lnTo>
                    <a:pt x="63119" y="1761998"/>
                  </a:lnTo>
                  <a:lnTo>
                    <a:pt x="64516" y="1760347"/>
                  </a:lnTo>
                  <a:lnTo>
                    <a:pt x="66040" y="1758823"/>
                  </a:lnTo>
                  <a:lnTo>
                    <a:pt x="69088" y="1756029"/>
                  </a:lnTo>
                  <a:lnTo>
                    <a:pt x="70612" y="1754759"/>
                  </a:lnTo>
                  <a:lnTo>
                    <a:pt x="72009" y="1753489"/>
                  </a:lnTo>
                  <a:lnTo>
                    <a:pt x="73406" y="1752346"/>
                  </a:lnTo>
                  <a:close/>
                </a:path>
                <a:path w="76834" h="3004185">
                  <a:moveTo>
                    <a:pt x="73406" y="1065022"/>
                  </a:moveTo>
                  <a:lnTo>
                    <a:pt x="71501" y="1062228"/>
                  </a:lnTo>
                  <a:lnTo>
                    <a:pt x="69850" y="1063244"/>
                  </a:lnTo>
                  <a:lnTo>
                    <a:pt x="64897" y="1066673"/>
                  </a:lnTo>
                  <a:lnTo>
                    <a:pt x="63119" y="1067943"/>
                  </a:lnTo>
                  <a:lnTo>
                    <a:pt x="61468" y="1069213"/>
                  </a:lnTo>
                  <a:lnTo>
                    <a:pt x="59817" y="1070610"/>
                  </a:lnTo>
                  <a:lnTo>
                    <a:pt x="58039" y="1071880"/>
                  </a:lnTo>
                  <a:lnTo>
                    <a:pt x="56388" y="1073404"/>
                  </a:lnTo>
                  <a:lnTo>
                    <a:pt x="54610" y="1074928"/>
                  </a:lnTo>
                  <a:lnTo>
                    <a:pt x="52959" y="1076579"/>
                  </a:lnTo>
                  <a:lnTo>
                    <a:pt x="51181" y="1078103"/>
                  </a:lnTo>
                  <a:lnTo>
                    <a:pt x="49403" y="1079754"/>
                  </a:lnTo>
                  <a:lnTo>
                    <a:pt x="47752" y="1081532"/>
                  </a:lnTo>
                  <a:lnTo>
                    <a:pt x="45974" y="1083310"/>
                  </a:lnTo>
                  <a:lnTo>
                    <a:pt x="40767" y="1088898"/>
                  </a:lnTo>
                  <a:lnTo>
                    <a:pt x="39243" y="1090803"/>
                  </a:lnTo>
                  <a:lnTo>
                    <a:pt x="35941" y="1094613"/>
                  </a:lnTo>
                  <a:lnTo>
                    <a:pt x="34417" y="1096518"/>
                  </a:lnTo>
                  <a:lnTo>
                    <a:pt x="33020" y="1098423"/>
                  </a:lnTo>
                  <a:lnTo>
                    <a:pt x="31496" y="1100328"/>
                  </a:lnTo>
                  <a:lnTo>
                    <a:pt x="30467" y="1101725"/>
                  </a:lnTo>
                  <a:lnTo>
                    <a:pt x="41783" y="1101725"/>
                  </a:lnTo>
                  <a:lnTo>
                    <a:pt x="43307" y="1099439"/>
                  </a:lnTo>
                  <a:lnTo>
                    <a:pt x="48260" y="1092581"/>
                  </a:lnTo>
                  <a:lnTo>
                    <a:pt x="50038" y="1090295"/>
                  </a:lnTo>
                  <a:lnTo>
                    <a:pt x="51689" y="1088009"/>
                  </a:lnTo>
                  <a:lnTo>
                    <a:pt x="53467" y="1085977"/>
                  </a:lnTo>
                  <a:lnTo>
                    <a:pt x="54991" y="1083818"/>
                  </a:lnTo>
                  <a:lnTo>
                    <a:pt x="56769" y="1081913"/>
                  </a:lnTo>
                  <a:lnTo>
                    <a:pt x="58293" y="1080008"/>
                  </a:lnTo>
                  <a:lnTo>
                    <a:pt x="61468" y="1076325"/>
                  </a:lnTo>
                  <a:lnTo>
                    <a:pt x="63119" y="1074674"/>
                  </a:lnTo>
                  <a:lnTo>
                    <a:pt x="64516" y="1073023"/>
                  </a:lnTo>
                  <a:lnTo>
                    <a:pt x="66040" y="1071499"/>
                  </a:lnTo>
                  <a:lnTo>
                    <a:pt x="69088" y="1068705"/>
                  </a:lnTo>
                  <a:lnTo>
                    <a:pt x="70612" y="1067435"/>
                  </a:lnTo>
                  <a:lnTo>
                    <a:pt x="72009" y="1066165"/>
                  </a:lnTo>
                  <a:lnTo>
                    <a:pt x="73406" y="1065022"/>
                  </a:lnTo>
                  <a:close/>
                </a:path>
                <a:path w="76834" h="3004185">
                  <a:moveTo>
                    <a:pt x="73406" y="895858"/>
                  </a:moveTo>
                  <a:lnTo>
                    <a:pt x="71501" y="893064"/>
                  </a:lnTo>
                  <a:lnTo>
                    <a:pt x="69850" y="894080"/>
                  </a:lnTo>
                  <a:lnTo>
                    <a:pt x="64897" y="897509"/>
                  </a:lnTo>
                  <a:lnTo>
                    <a:pt x="63119" y="898779"/>
                  </a:lnTo>
                  <a:lnTo>
                    <a:pt x="61468" y="900049"/>
                  </a:lnTo>
                  <a:lnTo>
                    <a:pt x="59817" y="901446"/>
                  </a:lnTo>
                  <a:lnTo>
                    <a:pt x="58039" y="902716"/>
                  </a:lnTo>
                  <a:lnTo>
                    <a:pt x="56388" y="904240"/>
                  </a:lnTo>
                  <a:lnTo>
                    <a:pt x="54610" y="905764"/>
                  </a:lnTo>
                  <a:lnTo>
                    <a:pt x="52959" y="907415"/>
                  </a:lnTo>
                  <a:lnTo>
                    <a:pt x="51181" y="908939"/>
                  </a:lnTo>
                  <a:lnTo>
                    <a:pt x="49403" y="910590"/>
                  </a:lnTo>
                  <a:lnTo>
                    <a:pt x="47752" y="912368"/>
                  </a:lnTo>
                  <a:lnTo>
                    <a:pt x="45974" y="914146"/>
                  </a:lnTo>
                  <a:lnTo>
                    <a:pt x="40767" y="919734"/>
                  </a:lnTo>
                  <a:lnTo>
                    <a:pt x="39243" y="921639"/>
                  </a:lnTo>
                  <a:lnTo>
                    <a:pt x="35941" y="925449"/>
                  </a:lnTo>
                  <a:lnTo>
                    <a:pt x="34417" y="927354"/>
                  </a:lnTo>
                  <a:lnTo>
                    <a:pt x="33020" y="929259"/>
                  </a:lnTo>
                  <a:lnTo>
                    <a:pt x="31394" y="931291"/>
                  </a:lnTo>
                  <a:lnTo>
                    <a:pt x="30276" y="932815"/>
                  </a:lnTo>
                  <a:lnTo>
                    <a:pt x="41605" y="932815"/>
                  </a:lnTo>
                  <a:lnTo>
                    <a:pt x="43307" y="930275"/>
                  </a:lnTo>
                  <a:lnTo>
                    <a:pt x="48260" y="923417"/>
                  </a:lnTo>
                  <a:lnTo>
                    <a:pt x="50038" y="921131"/>
                  </a:lnTo>
                  <a:lnTo>
                    <a:pt x="51689" y="918845"/>
                  </a:lnTo>
                  <a:lnTo>
                    <a:pt x="53467" y="916813"/>
                  </a:lnTo>
                  <a:lnTo>
                    <a:pt x="54991" y="914654"/>
                  </a:lnTo>
                  <a:lnTo>
                    <a:pt x="56769" y="912749"/>
                  </a:lnTo>
                  <a:lnTo>
                    <a:pt x="58293" y="910844"/>
                  </a:lnTo>
                  <a:lnTo>
                    <a:pt x="61468" y="907161"/>
                  </a:lnTo>
                  <a:lnTo>
                    <a:pt x="63119" y="905510"/>
                  </a:lnTo>
                  <a:lnTo>
                    <a:pt x="64516" y="903859"/>
                  </a:lnTo>
                  <a:lnTo>
                    <a:pt x="66040" y="902335"/>
                  </a:lnTo>
                  <a:lnTo>
                    <a:pt x="69088" y="899541"/>
                  </a:lnTo>
                  <a:lnTo>
                    <a:pt x="70612" y="898271"/>
                  </a:lnTo>
                  <a:lnTo>
                    <a:pt x="72009" y="897001"/>
                  </a:lnTo>
                  <a:lnTo>
                    <a:pt x="73406" y="895858"/>
                  </a:lnTo>
                  <a:close/>
                </a:path>
                <a:path w="76834" h="3004185">
                  <a:moveTo>
                    <a:pt x="73406" y="725043"/>
                  </a:moveTo>
                  <a:lnTo>
                    <a:pt x="71501" y="722376"/>
                  </a:lnTo>
                  <a:lnTo>
                    <a:pt x="68199" y="724408"/>
                  </a:lnTo>
                  <a:lnTo>
                    <a:pt x="64897" y="726694"/>
                  </a:lnTo>
                  <a:lnTo>
                    <a:pt x="34417" y="755904"/>
                  </a:lnTo>
                  <a:lnTo>
                    <a:pt x="33020" y="757809"/>
                  </a:lnTo>
                  <a:lnTo>
                    <a:pt x="31496" y="759714"/>
                  </a:lnTo>
                  <a:lnTo>
                    <a:pt x="31026" y="760349"/>
                  </a:lnTo>
                  <a:lnTo>
                    <a:pt x="30937" y="760476"/>
                  </a:lnTo>
                  <a:lnTo>
                    <a:pt x="42138" y="760476"/>
                  </a:lnTo>
                  <a:lnTo>
                    <a:pt x="43307" y="758825"/>
                  </a:lnTo>
                  <a:lnTo>
                    <a:pt x="44958" y="756539"/>
                  </a:lnTo>
                  <a:lnTo>
                    <a:pt x="46609" y="754380"/>
                  </a:lnTo>
                  <a:lnTo>
                    <a:pt x="48260" y="752094"/>
                  </a:lnTo>
                  <a:lnTo>
                    <a:pt x="51689" y="747649"/>
                  </a:lnTo>
                  <a:lnTo>
                    <a:pt x="53467" y="745617"/>
                  </a:lnTo>
                  <a:lnTo>
                    <a:pt x="54991" y="743585"/>
                  </a:lnTo>
                  <a:lnTo>
                    <a:pt x="56769" y="741680"/>
                  </a:lnTo>
                  <a:lnTo>
                    <a:pt x="58293" y="739775"/>
                  </a:lnTo>
                  <a:lnTo>
                    <a:pt x="59944" y="737997"/>
                  </a:lnTo>
                  <a:lnTo>
                    <a:pt x="61468" y="736219"/>
                  </a:lnTo>
                  <a:lnTo>
                    <a:pt x="63119" y="734568"/>
                  </a:lnTo>
                  <a:lnTo>
                    <a:pt x="64516" y="733044"/>
                  </a:lnTo>
                  <a:lnTo>
                    <a:pt x="67564" y="729996"/>
                  </a:lnTo>
                  <a:lnTo>
                    <a:pt x="70612" y="727456"/>
                  </a:lnTo>
                  <a:lnTo>
                    <a:pt x="72009" y="726186"/>
                  </a:lnTo>
                  <a:lnTo>
                    <a:pt x="73406" y="725043"/>
                  </a:lnTo>
                  <a:close/>
                </a:path>
                <a:path w="76834" h="3004185">
                  <a:moveTo>
                    <a:pt x="73406" y="171831"/>
                  </a:moveTo>
                  <a:lnTo>
                    <a:pt x="71501" y="169164"/>
                  </a:lnTo>
                  <a:lnTo>
                    <a:pt x="68199" y="171196"/>
                  </a:lnTo>
                  <a:lnTo>
                    <a:pt x="64897" y="173482"/>
                  </a:lnTo>
                  <a:lnTo>
                    <a:pt x="34417" y="202692"/>
                  </a:lnTo>
                  <a:lnTo>
                    <a:pt x="33020" y="204597"/>
                  </a:lnTo>
                  <a:lnTo>
                    <a:pt x="31496" y="206502"/>
                  </a:lnTo>
                  <a:lnTo>
                    <a:pt x="31026" y="207137"/>
                  </a:lnTo>
                  <a:lnTo>
                    <a:pt x="30937" y="207264"/>
                  </a:lnTo>
                  <a:lnTo>
                    <a:pt x="42138" y="207264"/>
                  </a:lnTo>
                  <a:lnTo>
                    <a:pt x="43307" y="205613"/>
                  </a:lnTo>
                  <a:lnTo>
                    <a:pt x="44958" y="203327"/>
                  </a:lnTo>
                  <a:lnTo>
                    <a:pt x="46609" y="201168"/>
                  </a:lnTo>
                  <a:lnTo>
                    <a:pt x="48260" y="198882"/>
                  </a:lnTo>
                  <a:lnTo>
                    <a:pt x="51689" y="194437"/>
                  </a:lnTo>
                  <a:lnTo>
                    <a:pt x="53467" y="192405"/>
                  </a:lnTo>
                  <a:lnTo>
                    <a:pt x="54991" y="190373"/>
                  </a:lnTo>
                  <a:lnTo>
                    <a:pt x="56769" y="188468"/>
                  </a:lnTo>
                  <a:lnTo>
                    <a:pt x="58293" y="186563"/>
                  </a:lnTo>
                  <a:lnTo>
                    <a:pt x="59944" y="184785"/>
                  </a:lnTo>
                  <a:lnTo>
                    <a:pt x="61468" y="183007"/>
                  </a:lnTo>
                  <a:lnTo>
                    <a:pt x="63119" y="181356"/>
                  </a:lnTo>
                  <a:lnTo>
                    <a:pt x="64516" y="179832"/>
                  </a:lnTo>
                  <a:lnTo>
                    <a:pt x="67564" y="176784"/>
                  </a:lnTo>
                  <a:lnTo>
                    <a:pt x="70612" y="174244"/>
                  </a:lnTo>
                  <a:lnTo>
                    <a:pt x="72009" y="172974"/>
                  </a:lnTo>
                  <a:lnTo>
                    <a:pt x="73406" y="171831"/>
                  </a:lnTo>
                  <a:close/>
                </a:path>
                <a:path w="76834" h="3004185">
                  <a:moveTo>
                    <a:pt x="73406" y="2794"/>
                  </a:moveTo>
                  <a:lnTo>
                    <a:pt x="71501" y="0"/>
                  </a:lnTo>
                  <a:lnTo>
                    <a:pt x="69850" y="1016"/>
                  </a:lnTo>
                  <a:lnTo>
                    <a:pt x="64897" y="4445"/>
                  </a:lnTo>
                  <a:lnTo>
                    <a:pt x="63119" y="5715"/>
                  </a:lnTo>
                  <a:lnTo>
                    <a:pt x="61468" y="6985"/>
                  </a:lnTo>
                  <a:lnTo>
                    <a:pt x="59817" y="8382"/>
                  </a:lnTo>
                  <a:lnTo>
                    <a:pt x="58039" y="9652"/>
                  </a:lnTo>
                  <a:lnTo>
                    <a:pt x="56388" y="11176"/>
                  </a:lnTo>
                  <a:lnTo>
                    <a:pt x="54610" y="12700"/>
                  </a:lnTo>
                  <a:lnTo>
                    <a:pt x="52959" y="14351"/>
                  </a:lnTo>
                  <a:lnTo>
                    <a:pt x="51181" y="15875"/>
                  </a:lnTo>
                  <a:lnTo>
                    <a:pt x="49403" y="17526"/>
                  </a:lnTo>
                  <a:lnTo>
                    <a:pt x="47752" y="19304"/>
                  </a:lnTo>
                  <a:lnTo>
                    <a:pt x="45974" y="21082"/>
                  </a:lnTo>
                  <a:lnTo>
                    <a:pt x="40767" y="26670"/>
                  </a:lnTo>
                  <a:lnTo>
                    <a:pt x="39243" y="28575"/>
                  </a:lnTo>
                  <a:lnTo>
                    <a:pt x="35941" y="32385"/>
                  </a:lnTo>
                  <a:lnTo>
                    <a:pt x="34417" y="34290"/>
                  </a:lnTo>
                  <a:lnTo>
                    <a:pt x="33020" y="36195"/>
                  </a:lnTo>
                  <a:lnTo>
                    <a:pt x="31496" y="38100"/>
                  </a:lnTo>
                  <a:lnTo>
                    <a:pt x="30467" y="39497"/>
                  </a:lnTo>
                  <a:lnTo>
                    <a:pt x="41783" y="39497"/>
                  </a:lnTo>
                  <a:lnTo>
                    <a:pt x="43307" y="37211"/>
                  </a:lnTo>
                  <a:lnTo>
                    <a:pt x="48260" y="30353"/>
                  </a:lnTo>
                  <a:lnTo>
                    <a:pt x="50038" y="28067"/>
                  </a:lnTo>
                  <a:lnTo>
                    <a:pt x="51689" y="25781"/>
                  </a:lnTo>
                  <a:lnTo>
                    <a:pt x="53467" y="23749"/>
                  </a:lnTo>
                  <a:lnTo>
                    <a:pt x="54991" y="21590"/>
                  </a:lnTo>
                  <a:lnTo>
                    <a:pt x="56769" y="19685"/>
                  </a:lnTo>
                  <a:lnTo>
                    <a:pt x="58293" y="17780"/>
                  </a:lnTo>
                  <a:lnTo>
                    <a:pt x="61468" y="14097"/>
                  </a:lnTo>
                  <a:lnTo>
                    <a:pt x="63119" y="12446"/>
                  </a:lnTo>
                  <a:lnTo>
                    <a:pt x="64516" y="10795"/>
                  </a:lnTo>
                  <a:lnTo>
                    <a:pt x="66040" y="9271"/>
                  </a:lnTo>
                  <a:lnTo>
                    <a:pt x="69088" y="6477"/>
                  </a:lnTo>
                  <a:lnTo>
                    <a:pt x="70612" y="5207"/>
                  </a:lnTo>
                  <a:lnTo>
                    <a:pt x="72009" y="3937"/>
                  </a:lnTo>
                  <a:lnTo>
                    <a:pt x="73406" y="2794"/>
                  </a:lnTo>
                  <a:close/>
                </a:path>
                <a:path w="76834" h="3004185">
                  <a:moveTo>
                    <a:pt x="76454" y="2933420"/>
                  </a:moveTo>
                  <a:lnTo>
                    <a:pt x="74549" y="2930652"/>
                  </a:lnTo>
                  <a:lnTo>
                    <a:pt x="72898" y="2931668"/>
                  </a:lnTo>
                  <a:lnTo>
                    <a:pt x="71247" y="2932760"/>
                  </a:lnTo>
                  <a:lnTo>
                    <a:pt x="69596" y="2933903"/>
                  </a:lnTo>
                  <a:lnTo>
                    <a:pt x="67945" y="2935084"/>
                  </a:lnTo>
                  <a:lnTo>
                    <a:pt x="66167" y="2936303"/>
                  </a:lnTo>
                  <a:lnTo>
                    <a:pt x="64516" y="2937599"/>
                  </a:lnTo>
                  <a:lnTo>
                    <a:pt x="62865" y="2938970"/>
                  </a:lnTo>
                  <a:lnTo>
                    <a:pt x="61087" y="2940367"/>
                  </a:lnTo>
                  <a:lnTo>
                    <a:pt x="59436" y="2941840"/>
                  </a:lnTo>
                  <a:lnTo>
                    <a:pt x="57658" y="2943390"/>
                  </a:lnTo>
                  <a:lnTo>
                    <a:pt x="56007" y="2944952"/>
                  </a:lnTo>
                  <a:lnTo>
                    <a:pt x="54229" y="2946552"/>
                  </a:lnTo>
                  <a:lnTo>
                    <a:pt x="52451" y="2948228"/>
                  </a:lnTo>
                  <a:lnTo>
                    <a:pt x="50800" y="2949956"/>
                  </a:lnTo>
                  <a:lnTo>
                    <a:pt x="49022" y="2951734"/>
                  </a:lnTo>
                  <a:lnTo>
                    <a:pt x="47244" y="2953575"/>
                  </a:lnTo>
                  <a:lnTo>
                    <a:pt x="45593" y="2955455"/>
                  </a:lnTo>
                  <a:lnTo>
                    <a:pt x="43815" y="2957334"/>
                  </a:lnTo>
                  <a:lnTo>
                    <a:pt x="42291" y="2959239"/>
                  </a:lnTo>
                  <a:lnTo>
                    <a:pt x="38989" y="2963037"/>
                  </a:lnTo>
                  <a:lnTo>
                    <a:pt x="37465" y="2964916"/>
                  </a:lnTo>
                  <a:lnTo>
                    <a:pt x="36068" y="2966847"/>
                  </a:lnTo>
                  <a:lnTo>
                    <a:pt x="34544" y="2968777"/>
                  </a:lnTo>
                  <a:lnTo>
                    <a:pt x="31750" y="2972625"/>
                  </a:lnTo>
                  <a:lnTo>
                    <a:pt x="26644" y="2980474"/>
                  </a:lnTo>
                  <a:lnTo>
                    <a:pt x="24384" y="2984347"/>
                  </a:lnTo>
                  <a:lnTo>
                    <a:pt x="22733" y="2980474"/>
                  </a:lnTo>
                  <a:lnTo>
                    <a:pt x="22161" y="2979229"/>
                  </a:lnTo>
                  <a:lnTo>
                    <a:pt x="21463" y="2977781"/>
                  </a:lnTo>
                  <a:lnTo>
                    <a:pt x="20955" y="2976537"/>
                  </a:lnTo>
                  <a:lnTo>
                    <a:pt x="20408" y="2975546"/>
                  </a:lnTo>
                  <a:lnTo>
                    <a:pt x="19837" y="2974606"/>
                  </a:lnTo>
                  <a:lnTo>
                    <a:pt x="19177" y="2973387"/>
                  </a:lnTo>
                  <a:lnTo>
                    <a:pt x="18707" y="2972625"/>
                  </a:lnTo>
                  <a:lnTo>
                    <a:pt x="17526" y="2971088"/>
                  </a:lnTo>
                  <a:lnTo>
                    <a:pt x="16891" y="2970504"/>
                  </a:lnTo>
                  <a:lnTo>
                    <a:pt x="16383" y="2969996"/>
                  </a:lnTo>
                  <a:lnTo>
                    <a:pt x="15875" y="2969590"/>
                  </a:lnTo>
                  <a:lnTo>
                    <a:pt x="15367" y="2969285"/>
                  </a:lnTo>
                  <a:lnTo>
                    <a:pt x="14922" y="2969107"/>
                  </a:lnTo>
                  <a:lnTo>
                    <a:pt x="11938" y="2969107"/>
                  </a:lnTo>
                  <a:lnTo>
                    <a:pt x="10426" y="2969590"/>
                  </a:lnTo>
                  <a:lnTo>
                    <a:pt x="10033" y="2969768"/>
                  </a:lnTo>
                  <a:lnTo>
                    <a:pt x="8648" y="2970504"/>
                  </a:lnTo>
                  <a:lnTo>
                    <a:pt x="7493" y="2971368"/>
                  </a:lnTo>
                  <a:lnTo>
                    <a:pt x="6731" y="2971863"/>
                  </a:lnTo>
                  <a:lnTo>
                    <a:pt x="5334" y="2973057"/>
                  </a:lnTo>
                  <a:lnTo>
                    <a:pt x="4699" y="2973717"/>
                  </a:lnTo>
                  <a:lnTo>
                    <a:pt x="4064" y="2974429"/>
                  </a:lnTo>
                  <a:lnTo>
                    <a:pt x="3302" y="2975216"/>
                  </a:lnTo>
                  <a:lnTo>
                    <a:pt x="10033" y="2981147"/>
                  </a:lnTo>
                  <a:lnTo>
                    <a:pt x="10858" y="2982366"/>
                  </a:lnTo>
                  <a:lnTo>
                    <a:pt x="11315" y="2983306"/>
                  </a:lnTo>
                  <a:lnTo>
                    <a:pt x="12192" y="2984855"/>
                  </a:lnTo>
                  <a:lnTo>
                    <a:pt x="12954" y="2986379"/>
                  </a:lnTo>
                  <a:lnTo>
                    <a:pt x="13716" y="2988005"/>
                  </a:lnTo>
                  <a:lnTo>
                    <a:pt x="14401" y="2989605"/>
                  </a:lnTo>
                  <a:lnTo>
                    <a:pt x="15240" y="2991650"/>
                  </a:lnTo>
                  <a:lnTo>
                    <a:pt x="16764" y="2995231"/>
                  </a:lnTo>
                  <a:lnTo>
                    <a:pt x="17780" y="2998000"/>
                  </a:lnTo>
                  <a:lnTo>
                    <a:pt x="18592" y="3000171"/>
                  </a:lnTo>
                  <a:lnTo>
                    <a:pt x="19558" y="3003092"/>
                  </a:lnTo>
                  <a:lnTo>
                    <a:pt x="19685" y="3003804"/>
                  </a:lnTo>
                  <a:lnTo>
                    <a:pt x="22225" y="3001619"/>
                  </a:lnTo>
                  <a:lnTo>
                    <a:pt x="24130" y="3000171"/>
                  </a:lnTo>
                  <a:lnTo>
                    <a:pt x="30226" y="2995765"/>
                  </a:lnTo>
                  <a:lnTo>
                    <a:pt x="31242" y="2993707"/>
                  </a:lnTo>
                  <a:lnTo>
                    <a:pt x="32131" y="2991650"/>
                  </a:lnTo>
                  <a:lnTo>
                    <a:pt x="33185" y="2989757"/>
                  </a:lnTo>
                  <a:lnTo>
                    <a:pt x="41910" y="2974606"/>
                  </a:lnTo>
                  <a:lnTo>
                    <a:pt x="43307" y="2972371"/>
                  </a:lnTo>
                  <a:lnTo>
                    <a:pt x="46355" y="2967888"/>
                  </a:lnTo>
                  <a:lnTo>
                    <a:pt x="51308" y="2960992"/>
                  </a:lnTo>
                  <a:lnTo>
                    <a:pt x="53086" y="2958706"/>
                  </a:lnTo>
                  <a:lnTo>
                    <a:pt x="54737" y="2956471"/>
                  </a:lnTo>
                  <a:lnTo>
                    <a:pt x="56515" y="2954337"/>
                  </a:lnTo>
                  <a:lnTo>
                    <a:pt x="58039" y="2952292"/>
                  </a:lnTo>
                  <a:lnTo>
                    <a:pt x="59817" y="2950311"/>
                  </a:lnTo>
                  <a:lnTo>
                    <a:pt x="61341" y="2948381"/>
                  </a:lnTo>
                  <a:lnTo>
                    <a:pt x="62992" y="2946552"/>
                  </a:lnTo>
                  <a:lnTo>
                    <a:pt x="64516" y="2944774"/>
                  </a:lnTo>
                  <a:lnTo>
                    <a:pt x="66167" y="2943110"/>
                  </a:lnTo>
                  <a:lnTo>
                    <a:pt x="67564" y="2941510"/>
                  </a:lnTo>
                  <a:lnTo>
                    <a:pt x="69088" y="2939961"/>
                  </a:lnTo>
                  <a:lnTo>
                    <a:pt x="70612" y="2938488"/>
                  </a:lnTo>
                  <a:lnTo>
                    <a:pt x="75057" y="2934589"/>
                  </a:lnTo>
                  <a:lnTo>
                    <a:pt x="76454" y="2933420"/>
                  </a:lnTo>
                  <a:close/>
                </a:path>
                <a:path w="76834" h="3004185">
                  <a:moveTo>
                    <a:pt x="76454" y="2086102"/>
                  </a:moveTo>
                  <a:lnTo>
                    <a:pt x="74549" y="2083308"/>
                  </a:lnTo>
                  <a:lnTo>
                    <a:pt x="72898" y="2084324"/>
                  </a:lnTo>
                  <a:lnTo>
                    <a:pt x="67945" y="2087753"/>
                  </a:lnTo>
                  <a:lnTo>
                    <a:pt x="66167" y="2089023"/>
                  </a:lnTo>
                  <a:lnTo>
                    <a:pt x="64516" y="2090293"/>
                  </a:lnTo>
                  <a:lnTo>
                    <a:pt x="62865" y="2091690"/>
                  </a:lnTo>
                  <a:lnTo>
                    <a:pt x="61087" y="2092960"/>
                  </a:lnTo>
                  <a:lnTo>
                    <a:pt x="59436" y="2094484"/>
                  </a:lnTo>
                  <a:lnTo>
                    <a:pt x="57658" y="2096008"/>
                  </a:lnTo>
                  <a:lnTo>
                    <a:pt x="56007" y="2097659"/>
                  </a:lnTo>
                  <a:lnTo>
                    <a:pt x="54229" y="2099183"/>
                  </a:lnTo>
                  <a:lnTo>
                    <a:pt x="52451" y="2100834"/>
                  </a:lnTo>
                  <a:lnTo>
                    <a:pt x="50800" y="2102612"/>
                  </a:lnTo>
                  <a:lnTo>
                    <a:pt x="49022" y="2104390"/>
                  </a:lnTo>
                  <a:lnTo>
                    <a:pt x="43815" y="2109978"/>
                  </a:lnTo>
                  <a:lnTo>
                    <a:pt x="42291" y="2111883"/>
                  </a:lnTo>
                  <a:lnTo>
                    <a:pt x="38989" y="2115693"/>
                  </a:lnTo>
                  <a:lnTo>
                    <a:pt x="37465" y="2117598"/>
                  </a:lnTo>
                  <a:lnTo>
                    <a:pt x="36068" y="2119503"/>
                  </a:lnTo>
                  <a:lnTo>
                    <a:pt x="34442" y="2121535"/>
                  </a:lnTo>
                  <a:lnTo>
                    <a:pt x="33147" y="2123313"/>
                  </a:lnTo>
                  <a:lnTo>
                    <a:pt x="31915" y="2125091"/>
                  </a:lnTo>
                  <a:lnTo>
                    <a:pt x="43307" y="2125091"/>
                  </a:lnTo>
                  <a:lnTo>
                    <a:pt x="46355" y="2120519"/>
                  </a:lnTo>
                  <a:lnTo>
                    <a:pt x="51308" y="2113661"/>
                  </a:lnTo>
                  <a:lnTo>
                    <a:pt x="53086" y="2111375"/>
                  </a:lnTo>
                  <a:lnTo>
                    <a:pt x="54737" y="2109089"/>
                  </a:lnTo>
                  <a:lnTo>
                    <a:pt x="56515" y="2107057"/>
                  </a:lnTo>
                  <a:lnTo>
                    <a:pt x="58039" y="2104898"/>
                  </a:lnTo>
                  <a:lnTo>
                    <a:pt x="59817" y="2102993"/>
                  </a:lnTo>
                  <a:lnTo>
                    <a:pt x="61341" y="2101088"/>
                  </a:lnTo>
                  <a:lnTo>
                    <a:pt x="64516" y="2097405"/>
                  </a:lnTo>
                  <a:lnTo>
                    <a:pt x="66167" y="2095754"/>
                  </a:lnTo>
                  <a:lnTo>
                    <a:pt x="67564" y="2094103"/>
                  </a:lnTo>
                  <a:lnTo>
                    <a:pt x="69088" y="2092579"/>
                  </a:lnTo>
                  <a:lnTo>
                    <a:pt x="72136" y="2089785"/>
                  </a:lnTo>
                  <a:lnTo>
                    <a:pt x="73660" y="2088515"/>
                  </a:lnTo>
                  <a:lnTo>
                    <a:pt x="75057" y="2087245"/>
                  </a:lnTo>
                  <a:lnTo>
                    <a:pt x="76454" y="2086102"/>
                  </a:lnTo>
                  <a:close/>
                </a:path>
                <a:path w="76834" h="3004185">
                  <a:moveTo>
                    <a:pt x="76454" y="1229614"/>
                  </a:moveTo>
                  <a:lnTo>
                    <a:pt x="74549" y="1226820"/>
                  </a:lnTo>
                  <a:lnTo>
                    <a:pt x="72898" y="1227836"/>
                  </a:lnTo>
                  <a:lnTo>
                    <a:pt x="67945" y="1231265"/>
                  </a:lnTo>
                  <a:lnTo>
                    <a:pt x="66167" y="1232535"/>
                  </a:lnTo>
                  <a:lnTo>
                    <a:pt x="64516" y="1233805"/>
                  </a:lnTo>
                  <a:lnTo>
                    <a:pt x="62865" y="1235202"/>
                  </a:lnTo>
                  <a:lnTo>
                    <a:pt x="61087" y="1236472"/>
                  </a:lnTo>
                  <a:lnTo>
                    <a:pt x="59436" y="1237996"/>
                  </a:lnTo>
                  <a:lnTo>
                    <a:pt x="57658" y="1239520"/>
                  </a:lnTo>
                  <a:lnTo>
                    <a:pt x="56007" y="1241171"/>
                  </a:lnTo>
                  <a:lnTo>
                    <a:pt x="54229" y="1242695"/>
                  </a:lnTo>
                  <a:lnTo>
                    <a:pt x="52451" y="1244346"/>
                  </a:lnTo>
                  <a:lnTo>
                    <a:pt x="50800" y="1246124"/>
                  </a:lnTo>
                  <a:lnTo>
                    <a:pt x="49022" y="1247902"/>
                  </a:lnTo>
                  <a:lnTo>
                    <a:pt x="43815" y="1253490"/>
                  </a:lnTo>
                  <a:lnTo>
                    <a:pt x="42291" y="1255395"/>
                  </a:lnTo>
                  <a:lnTo>
                    <a:pt x="38989" y="1259205"/>
                  </a:lnTo>
                  <a:lnTo>
                    <a:pt x="37465" y="1261110"/>
                  </a:lnTo>
                  <a:lnTo>
                    <a:pt x="36068" y="1263015"/>
                  </a:lnTo>
                  <a:lnTo>
                    <a:pt x="34442" y="1265047"/>
                  </a:lnTo>
                  <a:lnTo>
                    <a:pt x="33147" y="1266825"/>
                  </a:lnTo>
                  <a:lnTo>
                    <a:pt x="31915" y="1268603"/>
                  </a:lnTo>
                  <a:lnTo>
                    <a:pt x="43307" y="1268603"/>
                  </a:lnTo>
                  <a:lnTo>
                    <a:pt x="46355" y="1264031"/>
                  </a:lnTo>
                  <a:lnTo>
                    <a:pt x="51308" y="1257173"/>
                  </a:lnTo>
                  <a:lnTo>
                    <a:pt x="53086" y="1254887"/>
                  </a:lnTo>
                  <a:lnTo>
                    <a:pt x="54737" y="1252601"/>
                  </a:lnTo>
                  <a:lnTo>
                    <a:pt x="56515" y="1250569"/>
                  </a:lnTo>
                  <a:lnTo>
                    <a:pt x="58039" y="1248410"/>
                  </a:lnTo>
                  <a:lnTo>
                    <a:pt x="59817" y="1246505"/>
                  </a:lnTo>
                  <a:lnTo>
                    <a:pt x="61341" y="1244600"/>
                  </a:lnTo>
                  <a:lnTo>
                    <a:pt x="64516" y="1240917"/>
                  </a:lnTo>
                  <a:lnTo>
                    <a:pt x="66167" y="1239266"/>
                  </a:lnTo>
                  <a:lnTo>
                    <a:pt x="67564" y="1237615"/>
                  </a:lnTo>
                  <a:lnTo>
                    <a:pt x="69088" y="1236091"/>
                  </a:lnTo>
                  <a:lnTo>
                    <a:pt x="72136" y="1233297"/>
                  </a:lnTo>
                  <a:lnTo>
                    <a:pt x="73660" y="1232027"/>
                  </a:lnTo>
                  <a:lnTo>
                    <a:pt x="75057" y="1230757"/>
                  </a:lnTo>
                  <a:lnTo>
                    <a:pt x="76454" y="1229614"/>
                  </a:lnTo>
                  <a:close/>
                </a:path>
                <a:path w="76834" h="3004185">
                  <a:moveTo>
                    <a:pt x="76454" y="335026"/>
                  </a:moveTo>
                  <a:lnTo>
                    <a:pt x="74549" y="332232"/>
                  </a:lnTo>
                  <a:lnTo>
                    <a:pt x="72898" y="333248"/>
                  </a:lnTo>
                  <a:lnTo>
                    <a:pt x="67945" y="336677"/>
                  </a:lnTo>
                  <a:lnTo>
                    <a:pt x="66167" y="337947"/>
                  </a:lnTo>
                  <a:lnTo>
                    <a:pt x="64516" y="339217"/>
                  </a:lnTo>
                  <a:lnTo>
                    <a:pt x="62865" y="340614"/>
                  </a:lnTo>
                  <a:lnTo>
                    <a:pt x="61087" y="341884"/>
                  </a:lnTo>
                  <a:lnTo>
                    <a:pt x="59436" y="343408"/>
                  </a:lnTo>
                  <a:lnTo>
                    <a:pt x="57658" y="344932"/>
                  </a:lnTo>
                  <a:lnTo>
                    <a:pt x="56007" y="346583"/>
                  </a:lnTo>
                  <a:lnTo>
                    <a:pt x="54229" y="348107"/>
                  </a:lnTo>
                  <a:lnTo>
                    <a:pt x="52451" y="349758"/>
                  </a:lnTo>
                  <a:lnTo>
                    <a:pt x="50800" y="351536"/>
                  </a:lnTo>
                  <a:lnTo>
                    <a:pt x="49022" y="353314"/>
                  </a:lnTo>
                  <a:lnTo>
                    <a:pt x="43815" y="358902"/>
                  </a:lnTo>
                  <a:lnTo>
                    <a:pt x="42291" y="360807"/>
                  </a:lnTo>
                  <a:lnTo>
                    <a:pt x="38989" y="364617"/>
                  </a:lnTo>
                  <a:lnTo>
                    <a:pt x="37465" y="366522"/>
                  </a:lnTo>
                  <a:lnTo>
                    <a:pt x="36068" y="368427"/>
                  </a:lnTo>
                  <a:lnTo>
                    <a:pt x="34544" y="370332"/>
                  </a:lnTo>
                  <a:lnTo>
                    <a:pt x="33515" y="371729"/>
                  </a:lnTo>
                  <a:lnTo>
                    <a:pt x="44831" y="371729"/>
                  </a:lnTo>
                  <a:lnTo>
                    <a:pt x="46355" y="369443"/>
                  </a:lnTo>
                  <a:lnTo>
                    <a:pt x="51308" y="362585"/>
                  </a:lnTo>
                  <a:lnTo>
                    <a:pt x="53086" y="360299"/>
                  </a:lnTo>
                  <a:lnTo>
                    <a:pt x="54737" y="358013"/>
                  </a:lnTo>
                  <a:lnTo>
                    <a:pt x="56515" y="355981"/>
                  </a:lnTo>
                  <a:lnTo>
                    <a:pt x="58039" y="353822"/>
                  </a:lnTo>
                  <a:lnTo>
                    <a:pt x="59817" y="351917"/>
                  </a:lnTo>
                  <a:lnTo>
                    <a:pt x="61341" y="350012"/>
                  </a:lnTo>
                  <a:lnTo>
                    <a:pt x="64516" y="346329"/>
                  </a:lnTo>
                  <a:lnTo>
                    <a:pt x="66167" y="344678"/>
                  </a:lnTo>
                  <a:lnTo>
                    <a:pt x="67564" y="343027"/>
                  </a:lnTo>
                  <a:lnTo>
                    <a:pt x="69088" y="341503"/>
                  </a:lnTo>
                  <a:lnTo>
                    <a:pt x="72136" y="338709"/>
                  </a:lnTo>
                  <a:lnTo>
                    <a:pt x="73660" y="337439"/>
                  </a:lnTo>
                  <a:lnTo>
                    <a:pt x="75057" y="336169"/>
                  </a:lnTo>
                  <a:lnTo>
                    <a:pt x="76454" y="335026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10623804" y="2593847"/>
              <a:ext cx="68580" cy="2656840"/>
            </a:xfrm>
            <a:custGeom>
              <a:avLst/>
              <a:gdLst/>
              <a:ahLst/>
              <a:cxnLst/>
              <a:rect l="l" t="t" r="r" b="b"/>
              <a:pathLst>
                <a:path w="68579" h="2656840">
                  <a:moveTo>
                    <a:pt x="24003" y="63373"/>
                  </a:moveTo>
                  <a:lnTo>
                    <a:pt x="5842" y="63373"/>
                  </a:lnTo>
                  <a:lnTo>
                    <a:pt x="6858" y="64389"/>
                  </a:lnTo>
                  <a:lnTo>
                    <a:pt x="7785" y="65278"/>
                  </a:lnTo>
                  <a:lnTo>
                    <a:pt x="8636" y="65913"/>
                  </a:lnTo>
                  <a:lnTo>
                    <a:pt x="8928" y="66167"/>
                  </a:lnTo>
                  <a:lnTo>
                    <a:pt x="9779" y="66802"/>
                  </a:lnTo>
                  <a:lnTo>
                    <a:pt x="12052" y="67945"/>
                  </a:lnTo>
                  <a:lnTo>
                    <a:pt x="11925" y="67945"/>
                  </a:lnTo>
                  <a:lnTo>
                    <a:pt x="14478" y="68580"/>
                  </a:lnTo>
                  <a:lnTo>
                    <a:pt x="16129" y="68580"/>
                  </a:lnTo>
                  <a:lnTo>
                    <a:pt x="18669" y="67945"/>
                  </a:lnTo>
                  <a:lnTo>
                    <a:pt x="18542" y="67945"/>
                  </a:lnTo>
                  <a:lnTo>
                    <a:pt x="20066" y="66802"/>
                  </a:lnTo>
                  <a:lnTo>
                    <a:pt x="21082" y="66167"/>
                  </a:lnTo>
                  <a:lnTo>
                    <a:pt x="22098" y="65278"/>
                  </a:lnTo>
                  <a:lnTo>
                    <a:pt x="24003" y="63373"/>
                  </a:lnTo>
                  <a:close/>
                </a:path>
                <a:path w="68579" h="2656840">
                  <a:moveTo>
                    <a:pt x="59245" y="63373"/>
                  </a:moveTo>
                  <a:lnTo>
                    <a:pt x="50673" y="63373"/>
                  </a:lnTo>
                  <a:lnTo>
                    <a:pt x="51689" y="63881"/>
                  </a:lnTo>
                  <a:lnTo>
                    <a:pt x="52705" y="64135"/>
                  </a:lnTo>
                  <a:lnTo>
                    <a:pt x="53467" y="64389"/>
                  </a:lnTo>
                  <a:lnTo>
                    <a:pt x="56896" y="64389"/>
                  </a:lnTo>
                  <a:lnTo>
                    <a:pt x="57785" y="64135"/>
                  </a:lnTo>
                  <a:lnTo>
                    <a:pt x="58369" y="63881"/>
                  </a:lnTo>
                  <a:lnTo>
                    <a:pt x="59245" y="63373"/>
                  </a:lnTo>
                  <a:close/>
                </a:path>
                <a:path w="68579" h="2656840">
                  <a:moveTo>
                    <a:pt x="62611" y="2598547"/>
                  </a:moveTo>
                  <a:lnTo>
                    <a:pt x="61849" y="2597785"/>
                  </a:lnTo>
                  <a:lnTo>
                    <a:pt x="61214" y="2597023"/>
                  </a:lnTo>
                  <a:lnTo>
                    <a:pt x="58928" y="2595499"/>
                  </a:lnTo>
                  <a:lnTo>
                    <a:pt x="57277" y="2594991"/>
                  </a:lnTo>
                  <a:lnTo>
                    <a:pt x="52895" y="2594991"/>
                  </a:lnTo>
                  <a:lnTo>
                    <a:pt x="51943" y="2595372"/>
                  </a:lnTo>
                  <a:lnTo>
                    <a:pt x="51435" y="2595499"/>
                  </a:lnTo>
                  <a:lnTo>
                    <a:pt x="49530" y="2596261"/>
                  </a:lnTo>
                  <a:lnTo>
                    <a:pt x="46990" y="2597785"/>
                  </a:lnTo>
                  <a:lnTo>
                    <a:pt x="45897" y="2598547"/>
                  </a:lnTo>
                  <a:lnTo>
                    <a:pt x="62611" y="2598547"/>
                  </a:lnTo>
                  <a:close/>
                </a:path>
                <a:path w="68579" h="2656840">
                  <a:moveTo>
                    <a:pt x="62611" y="1760347"/>
                  </a:moveTo>
                  <a:lnTo>
                    <a:pt x="61849" y="1759585"/>
                  </a:lnTo>
                  <a:lnTo>
                    <a:pt x="61214" y="1758823"/>
                  </a:lnTo>
                  <a:lnTo>
                    <a:pt x="58928" y="1757299"/>
                  </a:lnTo>
                  <a:lnTo>
                    <a:pt x="57277" y="1756791"/>
                  </a:lnTo>
                  <a:lnTo>
                    <a:pt x="52895" y="1756791"/>
                  </a:lnTo>
                  <a:lnTo>
                    <a:pt x="51943" y="1757172"/>
                  </a:lnTo>
                  <a:lnTo>
                    <a:pt x="51435" y="1757299"/>
                  </a:lnTo>
                  <a:lnTo>
                    <a:pt x="49530" y="1758061"/>
                  </a:lnTo>
                  <a:lnTo>
                    <a:pt x="46990" y="1759585"/>
                  </a:lnTo>
                  <a:lnTo>
                    <a:pt x="45897" y="1760347"/>
                  </a:lnTo>
                  <a:lnTo>
                    <a:pt x="62611" y="1760347"/>
                  </a:lnTo>
                  <a:close/>
                </a:path>
                <a:path w="68579" h="2656840">
                  <a:moveTo>
                    <a:pt x="62611" y="10795"/>
                  </a:moveTo>
                  <a:lnTo>
                    <a:pt x="61849" y="10033"/>
                  </a:lnTo>
                  <a:lnTo>
                    <a:pt x="61214" y="9271"/>
                  </a:lnTo>
                  <a:lnTo>
                    <a:pt x="58928" y="7747"/>
                  </a:lnTo>
                  <a:lnTo>
                    <a:pt x="58534" y="7620"/>
                  </a:lnTo>
                  <a:lnTo>
                    <a:pt x="51943" y="7620"/>
                  </a:lnTo>
                  <a:lnTo>
                    <a:pt x="51435" y="7747"/>
                  </a:lnTo>
                  <a:lnTo>
                    <a:pt x="49530" y="8509"/>
                  </a:lnTo>
                  <a:lnTo>
                    <a:pt x="46990" y="10033"/>
                  </a:lnTo>
                  <a:lnTo>
                    <a:pt x="45897" y="10795"/>
                  </a:lnTo>
                  <a:lnTo>
                    <a:pt x="62611" y="10795"/>
                  </a:lnTo>
                  <a:close/>
                </a:path>
                <a:path w="68579" h="2656840">
                  <a:moveTo>
                    <a:pt x="68580" y="2638437"/>
                  </a:moveTo>
                  <a:lnTo>
                    <a:pt x="67056" y="2638437"/>
                  </a:lnTo>
                  <a:lnTo>
                    <a:pt x="65659" y="2638298"/>
                  </a:lnTo>
                  <a:lnTo>
                    <a:pt x="62611" y="2637790"/>
                  </a:lnTo>
                  <a:lnTo>
                    <a:pt x="61556" y="2637409"/>
                  </a:lnTo>
                  <a:lnTo>
                    <a:pt x="59817" y="2636901"/>
                  </a:lnTo>
                  <a:lnTo>
                    <a:pt x="43688" y="2624963"/>
                  </a:lnTo>
                  <a:lnTo>
                    <a:pt x="46736" y="2620391"/>
                  </a:lnTo>
                  <a:lnTo>
                    <a:pt x="47879" y="2619121"/>
                  </a:lnTo>
                  <a:lnTo>
                    <a:pt x="49022" y="2617597"/>
                  </a:lnTo>
                  <a:lnTo>
                    <a:pt x="58547" y="2609215"/>
                  </a:lnTo>
                  <a:lnTo>
                    <a:pt x="59817" y="2608326"/>
                  </a:lnTo>
                  <a:lnTo>
                    <a:pt x="62611" y="2606929"/>
                  </a:lnTo>
                  <a:lnTo>
                    <a:pt x="64135" y="2606548"/>
                  </a:lnTo>
                  <a:lnTo>
                    <a:pt x="66497" y="2606548"/>
                  </a:lnTo>
                  <a:lnTo>
                    <a:pt x="65532" y="2603893"/>
                  </a:lnTo>
                  <a:lnTo>
                    <a:pt x="65024" y="2602611"/>
                  </a:lnTo>
                  <a:lnTo>
                    <a:pt x="64389" y="2601480"/>
                  </a:lnTo>
                  <a:lnTo>
                    <a:pt x="64008" y="2600718"/>
                  </a:lnTo>
                  <a:lnTo>
                    <a:pt x="63881" y="2600452"/>
                  </a:lnTo>
                  <a:lnTo>
                    <a:pt x="63246" y="2599436"/>
                  </a:lnTo>
                  <a:lnTo>
                    <a:pt x="62788" y="2598801"/>
                  </a:lnTo>
                  <a:lnTo>
                    <a:pt x="45567" y="2598801"/>
                  </a:lnTo>
                  <a:lnTo>
                    <a:pt x="33274" y="2612771"/>
                  </a:lnTo>
                  <a:lnTo>
                    <a:pt x="30226" y="2608580"/>
                  </a:lnTo>
                  <a:lnTo>
                    <a:pt x="29337" y="2607183"/>
                  </a:lnTo>
                  <a:lnTo>
                    <a:pt x="28448" y="2605913"/>
                  </a:lnTo>
                  <a:lnTo>
                    <a:pt x="26924" y="2603131"/>
                  </a:lnTo>
                  <a:lnTo>
                    <a:pt x="26289" y="2601722"/>
                  </a:lnTo>
                  <a:lnTo>
                    <a:pt x="25527" y="2600452"/>
                  </a:lnTo>
                  <a:lnTo>
                    <a:pt x="24434" y="2597785"/>
                  </a:lnTo>
                  <a:lnTo>
                    <a:pt x="23406" y="2594991"/>
                  </a:lnTo>
                  <a:lnTo>
                    <a:pt x="22987" y="2593467"/>
                  </a:lnTo>
                  <a:lnTo>
                    <a:pt x="22606" y="2591943"/>
                  </a:lnTo>
                  <a:lnTo>
                    <a:pt x="21844" y="2587752"/>
                  </a:lnTo>
                  <a:lnTo>
                    <a:pt x="20447" y="2588768"/>
                  </a:lnTo>
                  <a:lnTo>
                    <a:pt x="19304" y="2589911"/>
                  </a:lnTo>
                  <a:lnTo>
                    <a:pt x="18034" y="2591054"/>
                  </a:lnTo>
                  <a:lnTo>
                    <a:pt x="16002" y="2593086"/>
                  </a:lnTo>
                  <a:lnTo>
                    <a:pt x="15113" y="2594102"/>
                  </a:lnTo>
                  <a:lnTo>
                    <a:pt x="14452" y="2594991"/>
                  </a:lnTo>
                  <a:lnTo>
                    <a:pt x="13589" y="2596007"/>
                  </a:lnTo>
                  <a:lnTo>
                    <a:pt x="12954" y="2597023"/>
                  </a:lnTo>
                  <a:lnTo>
                    <a:pt x="11938" y="2598801"/>
                  </a:lnTo>
                  <a:lnTo>
                    <a:pt x="11557" y="2599817"/>
                  </a:lnTo>
                  <a:lnTo>
                    <a:pt x="11366" y="2600452"/>
                  </a:lnTo>
                  <a:lnTo>
                    <a:pt x="11049" y="2601480"/>
                  </a:lnTo>
                  <a:lnTo>
                    <a:pt x="11137" y="2605151"/>
                  </a:lnTo>
                  <a:lnTo>
                    <a:pt x="11252" y="2606548"/>
                  </a:lnTo>
                  <a:lnTo>
                    <a:pt x="11379" y="2606929"/>
                  </a:lnTo>
                  <a:lnTo>
                    <a:pt x="11468" y="2607183"/>
                  </a:lnTo>
                  <a:lnTo>
                    <a:pt x="11557" y="2607449"/>
                  </a:lnTo>
                  <a:lnTo>
                    <a:pt x="11747" y="2608326"/>
                  </a:lnTo>
                  <a:lnTo>
                    <a:pt x="11811" y="2608580"/>
                  </a:lnTo>
                  <a:lnTo>
                    <a:pt x="12827" y="2610866"/>
                  </a:lnTo>
                  <a:lnTo>
                    <a:pt x="13462" y="2612009"/>
                  </a:lnTo>
                  <a:lnTo>
                    <a:pt x="14732" y="2614561"/>
                  </a:lnTo>
                  <a:lnTo>
                    <a:pt x="15621" y="2615831"/>
                  </a:lnTo>
                  <a:lnTo>
                    <a:pt x="16510" y="2617216"/>
                  </a:lnTo>
                  <a:lnTo>
                    <a:pt x="17526" y="2618486"/>
                  </a:lnTo>
                  <a:lnTo>
                    <a:pt x="18542" y="2619883"/>
                  </a:lnTo>
                  <a:lnTo>
                    <a:pt x="20828" y="2622677"/>
                  </a:lnTo>
                  <a:lnTo>
                    <a:pt x="23241" y="2625471"/>
                  </a:lnTo>
                  <a:lnTo>
                    <a:pt x="20066" y="2629789"/>
                  </a:lnTo>
                  <a:lnTo>
                    <a:pt x="3175" y="2642489"/>
                  </a:lnTo>
                  <a:lnTo>
                    <a:pt x="0" y="2642489"/>
                  </a:lnTo>
                  <a:lnTo>
                    <a:pt x="889" y="2644140"/>
                  </a:lnTo>
                  <a:lnTo>
                    <a:pt x="8636" y="2653665"/>
                  </a:lnTo>
                  <a:lnTo>
                    <a:pt x="9525" y="2654427"/>
                  </a:lnTo>
                  <a:lnTo>
                    <a:pt x="11557" y="2655443"/>
                  </a:lnTo>
                  <a:lnTo>
                    <a:pt x="12446" y="2655824"/>
                  </a:lnTo>
                  <a:lnTo>
                    <a:pt x="14478" y="2656332"/>
                  </a:lnTo>
                  <a:lnTo>
                    <a:pt x="15875" y="2656332"/>
                  </a:lnTo>
                  <a:lnTo>
                    <a:pt x="16256" y="2656205"/>
                  </a:lnTo>
                  <a:lnTo>
                    <a:pt x="16764" y="2656205"/>
                  </a:lnTo>
                  <a:lnTo>
                    <a:pt x="17145" y="2656078"/>
                  </a:lnTo>
                  <a:lnTo>
                    <a:pt x="17462" y="2656078"/>
                  </a:lnTo>
                  <a:lnTo>
                    <a:pt x="18034" y="2655697"/>
                  </a:lnTo>
                  <a:lnTo>
                    <a:pt x="18288" y="2655697"/>
                  </a:lnTo>
                  <a:lnTo>
                    <a:pt x="19050" y="2655316"/>
                  </a:lnTo>
                  <a:lnTo>
                    <a:pt x="20066" y="2654554"/>
                  </a:lnTo>
                  <a:lnTo>
                    <a:pt x="21082" y="2653919"/>
                  </a:lnTo>
                  <a:lnTo>
                    <a:pt x="32893" y="2638933"/>
                  </a:lnTo>
                  <a:lnTo>
                    <a:pt x="33909" y="2637409"/>
                  </a:lnTo>
                  <a:lnTo>
                    <a:pt x="37198" y="2640584"/>
                  </a:lnTo>
                  <a:lnTo>
                    <a:pt x="38481" y="2641981"/>
                  </a:lnTo>
                  <a:lnTo>
                    <a:pt x="40005" y="2643251"/>
                  </a:lnTo>
                  <a:lnTo>
                    <a:pt x="41275" y="2644521"/>
                  </a:lnTo>
                  <a:lnTo>
                    <a:pt x="42811" y="2645791"/>
                  </a:lnTo>
                  <a:lnTo>
                    <a:pt x="43942" y="2646807"/>
                  </a:lnTo>
                  <a:lnTo>
                    <a:pt x="45212" y="2647696"/>
                  </a:lnTo>
                  <a:lnTo>
                    <a:pt x="46355" y="2648585"/>
                  </a:lnTo>
                  <a:lnTo>
                    <a:pt x="48641" y="2650109"/>
                  </a:lnTo>
                  <a:lnTo>
                    <a:pt x="49657" y="2650744"/>
                  </a:lnTo>
                  <a:lnTo>
                    <a:pt x="50673" y="2651125"/>
                  </a:lnTo>
                  <a:lnTo>
                    <a:pt x="51689" y="2651633"/>
                  </a:lnTo>
                  <a:lnTo>
                    <a:pt x="52705" y="2651887"/>
                  </a:lnTo>
                  <a:lnTo>
                    <a:pt x="53467" y="2652141"/>
                  </a:lnTo>
                  <a:lnTo>
                    <a:pt x="55245" y="2652395"/>
                  </a:lnTo>
                  <a:lnTo>
                    <a:pt x="55626" y="2652395"/>
                  </a:lnTo>
                  <a:lnTo>
                    <a:pt x="56134" y="2652268"/>
                  </a:lnTo>
                  <a:lnTo>
                    <a:pt x="56896" y="2652141"/>
                  </a:lnTo>
                  <a:lnTo>
                    <a:pt x="57785" y="2651887"/>
                  </a:lnTo>
                  <a:lnTo>
                    <a:pt x="58674" y="2651506"/>
                  </a:lnTo>
                  <a:lnTo>
                    <a:pt x="59651" y="2650871"/>
                  </a:lnTo>
                  <a:lnTo>
                    <a:pt x="60325" y="2650490"/>
                  </a:lnTo>
                  <a:lnTo>
                    <a:pt x="61214" y="2649728"/>
                  </a:lnTo>
                  <a:lnTo>
                    <a:pt x="61976" y="2648839"/>
                  </a:lnTo>
                  <a:lnTo>
                    <a:pt x="62738" y="2648077"/>
                  </a:lnTo>
                  <a:lnTo>
                    <a:pt x="62865" y="2647950"/>
                  </a:lnTo>
                  <a:lnTo>
                    <a:pt x="64516" y="2645791"/>
                  </a:lnTo>
                  <a:lnTo>
                    <a:pt x="65278" y="2644521"/>
                  </a:lnTo>
                  <a:lnTo>
                    <a:pt x="66167" y="2643251"/>
                  </a:lnTo>
                  <a:lnTo>
                    <a:pt x="66738" y="2642108"/>
                  </a:lnTo>
                  <a:lnTo>
                    <a:pt x="67818" y="2640076"/>
                  </a:lnTo>
                  <a:lnTo>
                    <a:pt x="68580" y="2638437"/>
                  </a:lnTo>
                  <a:close/>
                </a:path>
                <a:path w="68579" h="2656840">
                  <a:moveTo>
                    <a:pt x="68580" y="1800225"/>
                  </a:moveTo>
                  <a:lnTo>
                    <a:pt x="67056" y="1800225"/>
                  </a:lnTo>
                  <a:lnTo>
                    <a:pt x="65659" y="1800098"/>
                  </a:lnTo>
                  <a:lnTo>
                    <a:pt x="62611" y="1799590"/>
                  </a:lnTo>
                  <a:lnTo>
                    <a:pt x="61556" y="1799209"/>
                  </a:lnTo>
                  <a:lnTo>
                    <a:pt x="59817" y="1798701"/>
                  </a:lnTo>
                  <a:lnTo>
                    <a:pt x="43688" y="1786763"/>
                  </a:lnTo>
                  <a:lnTo>
                    <a:pt x="46736" y="1782191"/>
                  </a:lnTo>
                  <a:lnTo>
                    <a:pt x="47879" y="1780921"/>
                  </a:lnTo>
                  <a:lnTo>
                    <a:pt x="49022" y="1779397"/>
                  </a:lnTo>
                  <a:lnTo>
                    <a:pt x="58547" y="1771015"/>
                  </a:lnTo>
                  <a:lnTo>
                    <a:pt x="59817" y="1770126"/>
                  </a:lnTo>
                  <a:lnTo>
                    <a:pt x="62611" y="1768729"/>
                  </a:lnTo>
                  <a:lnTo>
                    <a:pt x="64135" y="1768348"/>
                  </a:lnTo>
                  <a:lnTo>
                    <a:pt x="66497" y="1768348"/>
                  </a:lnTo>
                  <a:lnTo>
                    <a:pt x="65532" y="1765681"/>
                  </a:lnTo>
                  <a:lnTo>
                    <a:pt x="65024" y="1764411"/>
                  </a:lnTo>
                  <a:lnTo>
                    <a:pt x="64389" y="1763268"/>
                  </a:lnTo>
                  <a:lnTo>
                    <a:pt x="64008" y="1762506"/>
                  </a:lnTo>
                  <a:lnTo>
                    <a:pt x="63881" y="1762252"/>
                  </a:lnTo>
                  <a:lnTo>
                    <a:pt x="63246" y="1761236"/>
                  </a:lnTo>
                  <a:lnTo>
                    <a:pt x="62788" y="1760601"/>
                  </a:lnTo>
                  <a:lnTo>
                    <a:pt x="45567" y="1760601"/>
                  </a:lnTo>
                  <a:lnTo>
                    <a:pt x="33274" y="1774571"/>
                  </a:lnTo>
                  <a:lnTo>
                    <a:pt x="30226" y="1770380"/>
                  </a:lnTo>
                  <a:lnTo>
                    <a:pt x="29337" y="1768983"/>
                  </a:lnTo>
                  <a:lnTo>
                    <a:pt x="28448" y="1767713"/>
                  </a:lnTo>
                  <a:lnTo>
                    <a:pt x="26924" y="1764919"/>
                  </a:lnTo>
                  <a:lnTo>
                    <a:pt x="26289" y="1763522"/>
                  </a:lnTo>
                  <a:lnTo>
                    <a:pt x="25527" y="1762252"/>
                  </a:lnTo>
                  <a:lnTo>
                    <a:pt x="24434" y="1759585"/>
                  </a:lnTo>
                  <a:lnTo>
                    <a:pt x="23406" y="1756791"/>
                  </a:lnTo>
                  <a:lnTo>
                    <a:pt x="22987" y="1755267"/>
                  </a:lnTo>
                  <a:lnTo>
                    <a:pt x="22606" y="1753743"/>
                  </a:lnTo>
                  <a:lnTo>
                    <a:pt x="21844" y="1749552"/>
                  </a:lnTo>
                  <a:lnTo>
                    <a:pt x="20447" y="1750568"/>
                  </a:lnTo>
                  <a:lnTo>
                    <a:pt x="19304" y="1751711"/>
                  </a:lnTo>
                  <a:lnTo>
                    <a:pt x="18034" y="1752854"/>
                  </a:lnTo>
                  <a:lnTo>
                    <a:pt x="16002" y="1754886"/>
                  </a:lnTo>
                  <a:lnTo>
                    <a:pt x="15113" y="1755902"/>
                  </a:lnTo>
                  <a:lnTo>
                    <a:pt x="14452" y="1756791"/>
                  </a:lnTo>
                  <a:lnTo>
                    <a:pt x="13589" y="1757807"/>
                  </a:lnTo>
                  <a:lnTo>
                    <a:pt x="12954" y="1758823"/>
                  </a:lnTo>
                  <a:lnTo>
                    <a:pt x="11938" y="1760601"/>
                  </a:lnTo>
                  <a:lnTo>
                    <a:pt x="11557" y="1761617"/>
                  </a:lnTo>
                  <a:lnTo>
                    <a:pt x="11366" y="1762252"/>
                  </a:lnTo>
                  <a:lnTo>
                    <a:pt x="11049" y="1763268"/>
                  </a:lnTo>
                  <a:lnTo>
                    <a:pt x="11137" y="1766951"/>
                  </a:lnTo>
                  <a:lnTo>
                    <a:pt x="11252" y="1768348"/>
                  </a:lnTo>
                  <a:lnTo>
                    <a:pt x="11379" y="1768729"/>
                  </a:lnTo>
                  <a:lnTo>
                    <a:pt x="11468" y="1768983"/>
                  </a:lnTo>
                  <a:lnTo>
                    <a:pt x="11557" y="1769237"/>
                  </a:lnTo>
                  <a:lnTo>
                    <a:pt x="11747" y="1770126"/>
                  </a:lnTo>
                  <a:lnTo>
                    <a:pt x="11811" y="1770380"/>
                  </a:lnTo>
                  <a:lnTo>
                    <a:pt x="12827" y="1772666"/>
                  </a:lnTo>
                  <a:lnTo>
                    <a:pt x="13462" y="1773809"/>
                  </a:lnTo>
                  <a:lnTo>
                    <a:pt x="14732" y="1776349"/>
                  </a:lnTo>
                  <a:lnTo>
                    <a:pt x="15621" y="1777619"/>
                  </a:lnTo>
                  <a:lnTo>
                    <a:pt x="16510" y="1779016"/>
                  </a:lnTo>
                  <a:lnTo>
                    <a:pt x="17526" y="1780286"/>
                  </a:lnTo>
                  <a:lnTo>
                    <a:pt x="18542" y="1781683"/>
                  </a:lnTo>
                  <a:lnTo>
                    <a:pt x="20828" y="1784477"/>
                  </a:lnTo>
                  <a:lnTo>
                    <a:pt x="23241" y="1787271"/>
                  </a:lnTo>
                  <a:lnTo>
                    <a:pt x="20066" y="1791589"/>
                  </a:lnTo>
                  <a:lnTo>
                    <a:pt x="3238" y="1804289"/>
                  </a:lnTo>
                  <a:lnTo>
                    <a:pt x="0" y="1804289"/>
                  </a:lnTo>
                  <a:lnTo>
                    <a:pt x="889" y="1805940"/>
                  </a:lnTo>
                  <a:lnTo>
                    <a:pt x="8636" y="1815465"/>
                  </a:lnTo>
                  <a:lnTo>
                    <a:pt x="8928" y="1815719"/>
                  </a:lnTo>
                  <a:lnTo>
                    <a:pt x="9779" y="1816354"/>
                  </a:lnTo>
                  <a:lnTo>
                    <a:pt x="11252" y="1817116"/>
                  </a:lnTo>
                  <a:lnTo>
                    <a:pt x="12141" y="1817497"/>
                  </a:lnTo>
                  <a:lnTo>
                    <a:pt x="11925" y="1817497"/>
                  </a:lnTo>
                  <a:lnTo>
                    <a:pt x="14478" y="1818132"/>
                  </a:lnTo>
                  <a:lnTo>
                    <a:pt x="15875" y="1818132"/>
                  </a:lnTo>
                  <a:lnTo>
                    <a:pt x="16256" y="1818005"/>
                  </a:lnTo>
                  <a:lnTo>
                    <a:pt x="17259" y="1818005"/>
                  </a:lnTo>
                  <a:lnTo>
                    <a:pt x="18034" y="1817497"/>
                  </a:lnTo>
                  <a:lnTo>
                    <a:pt x="18288" y="1817497"/>
                  </a:lnTo>
                  <a:lnTo>
                    <a:pt x="19050" y="1817116"/>
                  </a:lnTo>
                  <a:lnTo>
                    <a:pt x="20066" y="1816354"/>
                  </a:lnTo>
                  <a:lnTo>
                    <a:pt x="21082" y="1815719"/>
                  </a:lnTo>
                  <a:lnTo>
                    <a:pt x="22098" y="1814830"/>
                  </a:lnTo>
                  <a:lnTo>
                    <a:pt x="32893" y="1800733"/>
                  </a:lnTo>
                  <a:lnTo>
                    <a:pt x="33909" y="1799209"/>
                  </a:lnTo>
                  <a:lnTo>
                    <a:pt x="37198" y="1802384"/>
                  </a:lnTo>
                  <a:lnTo>
                    <a:pt x="38239" y="1803527"/>
                  </a:lnTo>
                  <a:lnTo>
                    <a:pt x="38620" y="1803908"/>
                  </a:lnTo>
                  <a:lnTo>
                    <a:pt x="40005" y="1805051"/>
                  </a:lnTo>
                  <a:lnTo>
                    <a:pt x="41275" y="1806321"/>
                  </a:lnTo>
                  <a:lnTo>
                    <a:pt x="42811" y="1807591"/>
                  </a:lnTo>
                  <a:lnTo>
                    <a:pt x="43942" y="1808607"/>
                  </a:lnTo>
                  <a:lnTo>
                    <a:pt x="45212" y="1809496"/>
                  </a:lnTo>
                  <a:lnTo>
                    <a:pt x="46355" y="1810385"/>
                  </a:lnTo>
                  <a:lnTo>
                    <a:pt x="48641" y="1811909"/>
                  </a:lnTo>
                  <a:lnTo>
                    <a:pt x="50050" y="1812798"/>
                  </a:lnTo>
                  <a:lnTo>
                    <a:pt x="50330" y="1812798"/>
                  </a:lnTo>
                  <a:lnTo>
                    <a:pt x="50673" y="1812925"/>
                  </a:lnTo>
                  <a:lnTo>
                    <a:pt x="51689" y="1813433"/>
                  </a:lnTo>
                  <a:lnTo>
                    <a:pt x="52705" y="1813687"/>
                  </a:lnTo>
                  <a:lnTo>
                    <a:pt x="53467" y="1813941"/>
                  </a:lnTo>
                  <a:lnTo>
                    <a:pt x="54356" y="1814068"/>
                  </a:lnTo>
                  <a:lnTo>
                    <a:pt x="56134" y="1814068"/>
                  </a:lnTo>
                  <a:lnTo>
                    <a:pt x="61976" y="1810639"/>
                  </a:lnTo>
                  <a:lnTo>
                    <a:pt x="62738" y="1809877"/>
                  </a:lnTo>
                  <a:lnTo>
                    <a:pt x="63055" y="1809496"/>
                  </a:lnTo>
                  <a:lnTo>
                    <a:pt x="64516" y="1807591"/>
                  </a:lnTo>
                  <a:lnTo>
                    <a:pt x="65278" y="1806321"/>
                  </a:lnTo>
                  <a:lnTo>
                    <a:pt x="66167" y="1805051"/>
                  </a:lnTo>
                  <a:lnTo>
                    <a:pt x="66929" y="1803527"/>
                  </a:lnTo>
                  <a:lnTo>
                    <a:pt x="67818" y="1801876"/>
                  </a:lnTo>
                  <a:lnTo>
                    <a:pt x="68580" y="1800225"/>
                  </a:lnTo>
                  <a:close/>
                </a:path>
                <a:path w="68579" h="2656840">
                  <a:moveTo>
                    <a:pt x="68580" y="50673"/>
                  </a:moveTo>
                  <a:lnTo>
                    <a:pt x="66421" y="50673"/>
                  </a:lnTo>
                  <a:lnTo>
                    <a:pt x="62611" y="50038"/>
                  </a:lnTo>
                  <a:lnTo>
                    <a:pt x="61556" y="49657"/>
                  </a:lnTo>
                  <a:lnTo>
                    <a:pt x="59817" y="49149"/>
                  </a:lnTo>
                  <a:lnTo>
                    <a:pt x="43688" y="37211"/>
                  </a:lnTo>
                  <a:lnTo>
                    <a:pt x="46736" y="32639"/>
                  </a:lnTo>
                  <a:lnTo>
                    <a:pt x="47879" y="31369"/>
                  </a:lnTo>
                  <a:lnTo>
                    <a:pt x="49022" y="29845"/>
                  </a:lnTo>
                  <a:lnTo>
                    <a:pt x="58547" y="21463"/>
                  </a:lnTo>
                  <a:lnTo>
                    <a:pt x="59817" y="20574"/>
                  </a:lnTo>
                  <a:lnTo>
                    <a:pt x="62611" y="19177"/>
                  </a:lnTo>
                  <a:lnTo>
                    <a:pt x="66636" y="19177"/>
                  </a:lnTo>
                  <a:lnTo>
                    <a:pt x="65532" y="16129"/>
                  </a:lnTo>
                  <a:lnTo>
                    <a:pt x="65024" y="14859"/>
                  </a:lnTo>
                  <a:lnTo>
                    <a:pt x="64389" y="13716"/>
                  </a:lnTo>
                  <a:lnTo>
                    <a:pt x="64008" y="12954"/>
                  </a:lnTo>
                  <a:lnTo>
                    <a:pt x="63881" y="12700"/>
                  </a:lnTo>
                  <a:lnTo>
                    <a:pt x="63246" y="11684"/>
                  </a:lnTo>
                  <a:lnTo>
                    <a:pt x="62788" y="11049"/>
                  </a:lnTo>
                  <a:lnTo>
                    <a:pt x="45567" y="11049"/>
                  </a:lnTo>
                  <a:lnTo>
                    <a:pt x="33274" y="25019"/>
                  </a:lnTo>
                  <a:lnTo>
                    <a:pt x="30226" y="20828"/>
                  </a:lnTo>
                  <a:lnTo>
                    <a:pt x="29337" y="19431"/>
                  </a:lnTo>
                  <a:lnTo>
                    <a:pt x="28448" y="18161"/>
                  </a:lnTo>
                  <a:lnTo>
                    <a:pt x="26924" y="15367"/>
                  </a:lnTo>
                  <a:lnTo>
                    <a:pt x="26289" y="13970"/>
                  </a:lnTo>
                  <a:lnTo>
                    <a:pt x="25527" y="12700"/>
                  </a:lnTo>
                  <a:lnTo>
                    <a:pt x="24434" y="10033"/>
                  </a:lnTo>
                  <a:lnTo>
                    <a:pt x="23596" y="7747"/>
                  </a:lnTo>
                  <a:lnTo>
                    <a:pt x="23152" y="6350"/>
                  </a:lnTo>
                  <a:lnTo>
                    <a:pt x="22606" y="4191"/>
                  </a:lnTo>
                  <a:lnTo>
                    <a:pt x="21844" y="0"/>
                  </a:lnTo>
                  <a:lnTo>
                    <a:pt x="20447" y="1016"/>
                  </a:lnTo>
                  <a:lnTo>
                    <a:pt x="19304" y="2159"/>
                  </a:lnTo>
                  <a:lnTo>
                    <a:pt x="18034" y="3302"/>
                  </a:lnTo>
                  <a:lnTo>
                    <a:pt x="16002" y="5334"/>
                  </a:lnTo>
                  <a:lnTo>
                    <a:pt x="15113" y="6350"/>
                  </a:lnTo>
                  <a:lnTo>
                    <a:pt x="14122" y="7620"/>
                  </a:lnTo>
                  <a:lnTo>
                    <a:pt x="13589" y="8255"/>
                  </a:lnTo>
                  <a:lnTo>
                    <a:pt x="11176" y="18542"/>
                  </a:lnTo>
                  <a:lnTo>
                    <a:pt x="11379" y="19177"/>
                  </a:lnTo>
                  <a:lnTo>
                    <a:pt x="11468" y="19431"/>
                  </a:lnTo>
                  <a:lnTo>
                    <a:pt x="11557" y="19685"/>
                  </a:lnTo>
                  <a:lnTo>
                    <a:pt x="11747" y="20574"/>
                  </a:lnTo>
                  <a:lnTo>
                    <a:pt x="11811" y="20828"/>
                  </a:lnTo>
                  <a:lnTo>
                    <a:pt x="12827" y="23114"/>
                  </a:lnTo>
                  <a:lnTo>
                    <a:pt x="13462" y="24257"/>
                  </a:lnTo>
                  <a:lnTo>
                    <a:pt x="14732" y="26797"/>
                  </a:lnTo>
                  <a:lnTo>
                    <a:pt x="15621" y="28067"/>
                  </a:lnTo>
                  <a:lnTo>
                    <a:pt x="16510" y="29464"/>
                  </a:lnTo>
                  <a:lnTo>
                    <a:pt x="17526" y="30734"/>
                  </a:lnTo>
                  <a:lnTo>
                    <a:pt x="18542" y="32131"/>
                  </a:lnTo>
                  <a:lnTo>
                    <a:pt x="20828" y="34925"/>
                  </a:lnTo>
                  <a:lnTo>
                    <a:pt x="23241" y="37719"/>
                  </a:lnTo>
                  <a:lnTo>
                    <a:pt x="20066" y="42037"/>
                  </a:lnTo>
                  <a:lnTo>
                    <a:pt x="3238" y="54737"/>
                  </a:lnTo>
                  <a:lnTo>
                    <a:pt x="0" y="54737"/>
                  </a:lnTo>
                  <a:lnTo>
                    <a:pt x="889" y="56388"/>
                  </a:lnTo>
                  <a:lnTo>
                    <a:pt x="1905" y="58039"/>
                  </a:lnTo>
                  <a:lnTo>
                    <a:pt x="2794" y="59436"/>
                  </a:lnTo>
                  <a:lnTo>
                    <a:pt x="3810" y="60833"/>
                  </a:lnTo>
                  <a:lnTo>
                    <a:pt x="5613" y="63119"/>
                  </a:lnTo>
                  <a:lnTo>
                    <a:pt x="24257" y="63119"/>
                  </a:lnTo>
                  <a:lnTo>
                    <a:pt x="32893" y="51181"/>
                  </a:lnTo>
                  <a:lnTo>
                    <a:pt x="33909" y="49657"/>
                  </a:lnTo>
                  <a:lnTo>
                    <a:pt x="37198" y="52832"/>
                  </a:lnTo>
                  <a:lnTo>
                    <a:pt x="38239" y="53975"/>
                  </a:lnTo>
                  <a:lnTo>
                    <a:pt x="38620" y="54356"/>
                  </a:lnTo>
                  <a:lnTo>
                    <a:pt x="40005" y="55499"/>
                  </a:lnTo>
                  <a:lnTo>
                    <a:pt x="41275" y="56769"/>
                  </a:lnTo>
                  <a:lnTo>
                    <a:pt x="42811" y="58039"/>
                  </a:lnTo>
                  <a:lnTo>
                    <a:pt x="43942" y="59055"/>
                  </a:lnTo>
                  <a:lnTo>
                    <a:pt x="45212" y="59944"/>
                  </a:lnTo>
                  <a:lnTo>
                    <a:pt x="46355" y="60833"/>
                  </a:lnTo>
                  <a:lnTo>
                    <a:pt x="48641" y="62357"/>
                  </a:lnTo>
                  <a:lnTo>
                    <a:pt x="49847" y="63119"/>
                  </a:lnTo>
                  <a:lnTo>
                    <a:pt x="24257" y="63119"/>
                  </a:lnTo>
                  <a:lnTo>
                    <a:pt x="24003" y="63373"/>
                  </a:lnTo>
                  <a:lnTo>
                    <a:pt x="50673" y="63373"/>
                  </a:lnTo>
                  <a:lnTo>
                    <a:pt x="49987" y="63119"/>
                  </a:lnTo>
                  <a:lnTo>
                    <a:pt x="59651" y="63119"/>
                  </a:lnTo>
                  <a:lnTo>
                    <a:pt x="60325" y="62738"/>
                  </a:lnTo>
                  <a:lnTo>
                    <a:pt x="61214" y="61976"/>
                  </a:lnTo>
                  <a:lnTo>
                    <a:pt x="61976" y="61087"/>
                  </a:lnTo>
                  <a:lnTo>
                    <a:pt x="62738" y="60325"/>
                  </a:lnTo>
                  <a:lnTo>
                    <a:pt x="63055" y="59944"/>
                  </a:lnTo>
                  <a:lnTo>
                    <a:pt x="64516" y="58039"/>
                  </a:lnTo>
                  <a:lnTo>
                    <a:pt x="65278" y="56769"/>
                  </a:lnTo>
                  <a:lnTo>
                    <a:pt x="66167" y="55499"/>
                  </a:lnTo>
                  <a:lnTo>
                    <a:pt x="66929" y="53975"/>
                  </a:lnTo>
                  <a:lnTo>
                    <a:pt x="67818" y="52324"/>
                  </a:lnTo>
                  <a:lnTo>
                    <a:pt x="68580" y="5067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 descr=""/>
          <p:cNvSpPr txBox="1"/>
          <p:nvPr/>
        </p:nvSpPr>
        <p:spPr>
          <a:xfrm>
            <a:off x="10535157" y="5849518"/>
            <a:ext cx="2667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 MT"/>
                <a:cs typeface="Arial MT"/>
              </a:rPr>
              <a:t>Yes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11304778" y="5849518"/>
            <a:ext cx="2044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latin typeface="Arial MT"/>
                <a:cs typeface="Arial MT"/>
              </a:rPr>
              <a:t>No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99" name="object 99" descr=""/>
          <p:cNvSpPr/>
          <p:nvPr/>
        </p:nvSpPr>
        <p:spPr>
          <a:xfrm>
            <a:off x="11100894" y="2756916"/>
            <a:ext cx="307975" cy="288290"/>
          </a:xfrm>
          <a:custGeom>
            <a:avLst/>
            <a:gdLst/>
            <a:ahLst/>
            <a:cxnLst/>
            <a:rect l="l" t="t" r="r" b="b"/>
            <a:pathLst>
              <a:path w="307975" h="288289">
                <a:moveTo>
                  <a:pt x="3287" y="230250"/>
                </a:moveTo>
                <a:lnTo>
                  <a:pt x="0" y="230250"/>
                </a:lnTo>
                <a:lnTo>
                  <a:pt x="8303" y="243712"/>
                </a:lnTo>
                <a:lnTo>
                  <a:pt x="29893" y="269621"/>
                </a:lnTo>
                <a:lnTo>
                  <a:pt x="34084" y="273558"/>
                </a:lnTo>
                <a:lnTo>
                  <a:pt x="69136" y="288036"/>
                </a:lnTo>
                <a:lnTo>
                  <a:pt x="71041" y="288036"/>
                </a:lnTo>
                <a:lnTo>
                  <a:pt x="72480" y="287782"/>
                </a:lnTo>
                <a:lnTo>
                  <a:pt x="74115" y="287782"/>
                </a:lnTo>
                <a:lnTo>
                  <a:pt x="76705" y="287020"/>
                </a:lnTo>
                <a:lnTo>
                  <a:pt x="79169" y="286258"/>
                </a:lnTo>
                <a:lnTo>
                  <a:pt x="81201" y="285369"/>
                </a:lnTo>
                <a:lnTo>
                  <a:pt x="83233" y="284607"/>
                </a:lnTo>
                <a:lnTo>
                  <a:pt x="114221" y="259587"/>
                </a:lnTo>
                <a:lnTo>
                  <a:pt x="137236" y="230378"/>
                </a:lnTo>
                <a:lnTo>
                  <a:pt x="6652" y="230378"/>
                </a:lnTo>
                <a:lnTo>
                  <a:pt x="3287" y="230250"/>
                </a:lnTo>
                <a:close/>
              </a:path>
              <a:path w="307975" h="288289">
                <a:moveTo>
                  <a:pt x="276146" y="208661"/>
                </a:moveTo>
                <a:lnTo>
                  <a:pt x="152194" y="208661"/>
                </a:lnTo>
                <a:lnTo>
                  <a:pt x="166291" y="221614"/>
                </a:lnTo>
                <a:lnTo>
                  <a:pt x="185214" y="238633"/>
                </a:lnTo>
                <a:lnTo>
                  <a:pt x="191310" y="243332"/>
                </a:lnTo>
                <a:lnTo>
                  <a:pt x="197152" y="247904"/>
                </a:lnTo>
                <a:lnTo>
                  <a:pt x="232077" y="268350"/>
                </a:lnTo>
                <a:lnTo>
                  <a:pt x="247698" y="271399"/>
                </a:lnTo>
                <a:lnTo>
                  <a:pt x="249603" y="271399"/>
                </a:lnTo>
                <a:lnTo>
                  <a:pt x="285798" y="248666"/>
                </a:lnTo>
                <a:lnTo>
                  <a:pt x="289481" y="243712"/>
                </a:lnTo>
                <a:lnTo>
                  <a:pt x="293291" y="238633"/>
                </a:lnTo>
                <a:lnTo>
                  <a:pt x="296847" y="232918"/>
                </a:lnTo>
                <a:lnTo>
                  <a:pt x="300657" y="226695"/>
                </a:lnTo>
                <a:lnTo>
                  <a:pt x="304213" y="219963"/>
                </a:lnTo>
                <a:lnTo>
                  <a:pt x="307769" y="212979"/>
                </a:lnTo>
                <a:lnTo>
                  <a:pt x="301038" y="212851"/>
                </a:lnTo>
                <a:lnTo>
                  <a:pt x="294434" y="212217"/>
                </a:lnTo>
                <a:lnTo>
                  <a:pt x="287830" y="211328"/>
                </a:lnTo>
                <a:lnTo>
                  <a:pt x="281226" y="209931"/>
                </a:lnTo>
                <a:lnTo>
                  <a:pt x="276146" y="208661"/>
                </a:lnTo>
                <a:close/>
              </a:path>
              <a:path w="307975" h="288289">
                <a:moveTo>
                  <a:pt x="97965" y="0"/>
                </a:moveTo>
                <a:lnTo>
                  <a:pt x="67993" y="26670"/>
                </a:lnTo>
                <a:lnTo>
                  <a:pt x="49057" y="60706"/>
                </a:lnTo>
                <a:lnTo>
                  <a:pt x="48943" y="69214"/>
                </a:lnTo>
                <a:lnTo>
                  <a:pt x="49522" y="73151"/>
                </a:lnTo>
                <a:lnTo>
                  <a:pt x="66342" y="112522"/>
                </a:lnTo>
                <a:lnTo>
                  <a:pt x="93647" y="146685"/>
                </a:lnTo>
                <a:lnTo>
                  <a:pt x="104315" y="158496"/>
                </a:lnTo>
                <a:lnTo>
                  <a:pt x="96060" y="168783"/>
                </a:lnTo>
                <a:lnTo>
                  <a:pt x="90191" y="176275"/>
                </a:lnTo>
                <a:lnTo>
                  <a:pt x="83868" y="183261"/>
                </a:lnTo>
                <a:lnTo>
                  <a:pt x="54658" y="210947"/>
                </a:lnTo>
                <a:lnTo>
                  <a:pt x="16812" y="229488"/>
                </a:lnTo>
                <a:lnTo>
                  <a:pt x="9065" y="230378"/>
                </a:lnTo>
                <a:lnTo>
                  <a:pt x="137236" y="230378"/>
                </a:lnTo>
                <a:lnTo>
                  <a:pt x="147622" y="215137"/>
                </a:lnTo>
                <a:lnTo>
                  <a:pt x="152194" y="208661"/>
                </a:lnTo>
                <a:lnTo>
                  <a:pt x="276146" y="208661"/>
                </a:lnTo>
                <a:lnTo>
                  <a:pt x="274622" y="208280"/>
                </a:lnTo>
                <a:lnTo>
                  <a:pt x="236014" y="190246"/>
                </a:lnTo>
                <a:lnTo>
                  <a:pt x="204772" y="164973"/>
                </a:lnTo>
                <a:lnTo>
                  <a:pt x="196009" y="156210"/>
                </a:lnTo>
                <a:lnTo>
                  <a:pt x="209979" y="137287"/>
                </a:lnTo>
                <a:lnTo>
                  <a:pt x="237411" y="108966"/>
                </a:lnTo>
                <a:lnTo>
                  <a:pt x="242234" y="105029"/>
                </a:lnTo>
                <a:lnTo>
                  <a:pt x="149146" y="105029"/>
                </a:lnTo>
                <a:lnTo>
                  <a:pt x="124127" y="70485"/>
                </a:lnTo>
                <a:lnTo>
                  <a:pt x="117777" y="58928"/>
                </a:lnTo>
                <a:lnTo>
                  <a:pt x="114729" y="53086"/>
                </a:lnTo>
                <a:lnTo>
                  <a:pt x="100124" y="11937"/>
                </a:lnTo>
                <a:lnTo>
                  <a:pt x="98854" y="5969"/>
                </a:lnTo>
                <a:lnTo>
                  <a:pt x="97965" y="0"/>
                </a:lnTo>
                <a:close/>
              </a:path>
              <a:path w="307975" h="288289">
                <a:moveTo>
                  <a:pt x="249349" y="29463"/>
                </a:moveTo>
                <a:lnTo>
                  <a:pt x="246682" y="29463"/>
                </a:lnTo>
                <a:lnTo>
                  <a:pt x="244015" y="29718"/>
                </a:lnTo>
                <a:lnTo>
                  <a:pt x="238681" y="30480"/>
                </a:lnTo>
                <a:lnTo>
                  <a:pt x="236014" y="31114"/>
                </a:lnTo>
                <a:lnTo>
                  <a:pt x="233220" y="31876"/>
                </a:lnTo>
                <a:lnTo>
                  <a:pt x="230553" y="32766"/>
                </a:lnTo>
                <a:lnTo>
                  <a:pt x="227759" y="33655"/>
                </a:lnTo>
                <a:lnTo>
                  <a:pt x="193469" y="55372"/>
                </a:lnTo>
                <a:lnTo>
                  <a:pt x="156512" y="95504"/>
                </a:lnTo>
                <a:lnTo>
                  <a:pt x="149146" y="105029"/>
                </a:lnTo>
                <a:lnTo>
                  <a:pt x="242234" y="105029"/>
                </a:lnTo>
                <a:lnTo>
                  <a:pt x="243634" y="103886"/>
                </a:lnTo>
                <a:lnTo>
                  <a:pt x="250111" y="98806"/>
                </a:lnTo>
                <a:lnTo>
                  <a:pt x="283512" y="80137"/>
                </a:lnTo>
                <a:lnTo>
                  <a:pt x="285544" y="79629"/>
                </a:lnTo>
                <a:lnTo>
                  <a:pt x="287703" y="79121"/>
                </a:lnTo>
                <a:lnTo>
                  <a:pt x="289735" y="78867"/>
                </a:lnTo>
                <a:lnTo>
                  <a:pt x="298441" y="78867"/>
                </a:lnTo>
                <a:lnTo>
                  <a:pt x="296512" y="73533"/>
                </a:lnTo>
                <a:lnTo>
                  <a:pt x="293926" y="67818"/>
                </a:lnTo>
                <a:lnTo>
                  <a:pt x="291767" y="62611"/>
                </a:lnTo>
                <a:lnTo>
                  <a:pt x="289292" y="57785"/>
                </a:lnTo>
                <a:lnTo>
                  <a:pt x="260906" y="31242"/>
                </a:lnTo>
                <a:lnTo>
                  <a:pt x="253159" y="29718"/>
                </a:lnTo>
                <a:lnTo>
                  <a:pt x="249349" y="29463"/>
                </a:lnTo>
                <a:close/>
              </a:path>
              <a:path w="307975" h="288289">
                <a:moveTo>
                  <a:pt x="298441" y="78867"/>
                </a:moveTo>
                <a:lnTo>
                  <a:pt x="291640" y="78867"/>
                </a:lnTo>
                <a:lnTo>
                  <a:pt x="294434" y="79121"/>
                </a:lnTo>
                <a:lnTo>
                  <a:pt x="298625" y="79375"/>
                </a:lnTo>
                <a:lnTo>
                  <a:pt x="298533" y="79121"/>
                </a:lnTo>
                <a:lnTo>
                  <a:pt x="298441" y="7886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 txBox="1"/>
          <p:nvPr/>
        </p:nvSpPr>
        <p:spPr>
          <a:xfrm>
            <a:off x="574649" y="216154"/>
            <a:ext cx="29317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SELECTION</a:t>
            </a:r>
            <a:r>
              <a:rPr dirty="0" sz="1600" spc="-2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OF</a:t>
            </a:r>
            <a:r>
              <a:rPr dirty="0" sz="1600" spc="-1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PEER</a:t>
            </a:r>
            <a:r>
              <a:rPr dirty="0" sz="1600" spc="-4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GROUP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243840"/>
                <a:gridCol w="1196340"/>
                <a:gridCol w="243839"/>
                <a:gridCol w="1443990"/>
                <a:gridCol w="1200785"/>
                <a:gridCol w="1443990"/>
                <a:gridCol w="243840"/>
                <a:gridCol w="1200150"/>
                <a:gridCol w="243840"/>
                <a:gridCol w="1200150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36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583565" y="1833245"/>
            <a:ext cx="11021695" cy="4008754"/>
            <a:chOff x="583565" y="1833245"/>
            <a:chExt cx="11021695" cy="4008754"/>
          </a:xfrm>
        </p:grpSpPr>
        <p:sp>
          <p:nvSpPr>
            <p:cNvPr id="8" name="object 8" descr=""/>
            <p:cNvSpPr/>
            <p:nvPr/>
          </p:nvSpPr>
          <p:spPr>
            <a:xfrm>
              <a:off x="1647444" y="1836419"/>
              <a:ext cx="9958070" cy="662940"/>
            </a:xfrm>
            <a:custGeom>
              <a:avLst/>
              <a:gdLst/>
              <a:ahLst/>
              <a:cxnLst/>
              <a:rect l="l" t="t" r="r" b="b"/>
              <a:pathLst>
                <a:path w="9958070" h="662939">
                  <a:moveTo>
                    <a:pt x="4305300" y="0"/>
                  </a:moveTo>
                  <a:lnTo>
                    <a:pt x="0" y="0"/>
                  </a:lnTo>
                  <a:lnTo>
                    <a:pt x="0" y="662940"/>
                  </a:lnTo>
                  <a:lnTo>
                    <a:pt x="4305300" y="662940"/>
                  </a:lnTo>
                  <a:lnTo>
                    <a:pt x="4305300" y="0"/>
                  </a:lnTo>
                  <a:close/>
                </a:path>
                <a:path w="9958070" h="662939">
                  <a:moveTo>
                    <a:pt x="9957816" y="0"/>
                  </a:moveTo>
                  <a:lnTo>
                    <a:pt x="4937760" y="0"/>
                  </a:lnTo>
                  <a:lnTo>
                    <a:pt x="4937760" y="662940"/>
                  </a:lnTo>
                  <a:lnTo>
                    <a:pt x="9957816" y="662940"/>
                  </a:lnTo>
                  <a:lnTo>
                    <a:pt x="9957816" y="0"/>
                  </a:lnTo>
                  <a:close/>
                </a:path>
              </a:pathLst>
            </a:custGeom>
            <a:solidFill>
              <a:srgbClr val="C00000">
                <a:alpha val="9803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251" y="3371088"/>
              <a:ext cx="416051" cy="31241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952743" y="1836420"/>
              <a:ext cx="632460" cy="4002404"/>
            </a:xfrm>
            <a:custGeom>
              <a:avLst/>
              <a:gdLst/>
              <a:ahLst/>
              <a:cxnLst/>
              <a:rect l="l" t="t" r="r" b="b"/>
              <a:pathLst>
                <a:path w="632459" h="4002404">
                  <a:moveTo>
                    <a:pt x="632459" y="0"/>
                  </a:moveTo>
                  <a:lnTo>
                    <a:pt x="0" y="0"/>
                  </a:lnTo>
                  <a:lnTo>
                    <a:pt x="0" y="4002024"/>
                  </a:lnTo>
                  <a:lnTo>
                    <a:pt x="632459" y="4002024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251" y="5378196"/>
              <a:ext cx="416051" cy="3124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251" y="4002024"/>
              <a:ext cx="416051" cy="3108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251" y="4701540"/>
              <a:ext cx="416051" cy="31241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251" y="2680716"/>
              <a:ext cx="416051" cy="31089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647443" y="2502408"/>
              <a:ext cx="9745345" cy="2668905"/>
            </a:xfrm>
            <a:custGeom>
              <a:avLst/>
              <a:gdLst/>
              <a:ahLst/>
              <a:cxnLst/>
              <a:rect l="l" t="t" r="r" b="b"/>
              <a:pathLst>
                <a:path w="9745345" h="2668904">
                  <a:moveTo>
                    <a:pt x="0" y="0"/>
                  </a:moveTo>
                  <a:lnTo>
                    <a:pt x="5148072" y="0"/>
                  </a:lnTo>
                </a:path>
                <a:path w="9745345" h="2668904">
                  <a:moveTo>
                    <a:pt x="6618732" y="0"/>
                  </a:moveTo>
                  <a:lnTo>
                    <a:pt x="6792467" y="0"/>
                  </a:lnTo>
                </a:path>
                <a:path w="9745345" h="2668904">
                  <a:moveTo>
                    <a:pt x="8263127" y="0"/>
                  </a:moveTo>
                  <a:lnTo>
                    <a:pt x="8555736" y="0"/>
                  </a:lnTo>
                </a:path>
                <a:path w="9745345" h="2668904">
                  <a:moveTo>
                    <a:pt x="0" y="667512"/>
                  </a:moveTo>
                  <a:lnTo>
                    <a:pt x="9745345" y="667512"/>
                  </a:lnTo>
                </a:path>
                <a:path w="9745345" h="2668904">
                  <a:moveTo>
                    <a:pt x="0" y="1335023"/>
                  </a:moveTo>
                  <a:lnTo>
                    <a:pt x="9745345" y="1335023"/>
                  </a:lnTo>
                </a:path>
                <a:path w="9745345" h="2668904">
                  <a:moveTo>
                    <a:pt x="0" y="2001011"/>
                  </a:moveTo>
                  <a:lnTo>
                    <a:pt x="9745345" y="2001011"/>
                  </a:lnTo>
                </a:path>
                <a:path w="9745345" h="2668904">
                  <a:moveTo>
                    <a:pt x="0" y="2668523"/>
                  </a:moveTo>
                  <a:lnTo>
                    <a:pt x="9745345" y="2668523"/>
                  </a:lnTo>
                </a:path>
              </a:pathLst>
            </a:custGeom>
            <a:ln w="6096">
              <a:solidFill>
                <a:srgbClr val="BAD3E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86740" y="1836420"/>
              <a:ext cx="1061085" cy="4002404"/>
            </a:xfrm>
            <a:custGeom>
              <a:avLst/>
              <a:gdLst/>
              <a:ahLst/>
              <a:cxnLst/>
              <a:rect l="l" t="t" r="r" b="b"/>
              <a:pathLst>
                <a:path w="1061085" h="4002404">
                  <a:moveTo>
                    <a:pt x="1060704" y="0"/>
                  </a:moveTo>
                  <a:lnTo>
                    <a:pt x="0" y="0"/>
                  </a:lnTo>
                  <a:lnTo>
                    <a:pt x="0" y="4002024"/>
                  </a:lnTo>
                  <a:lnTo>
                    <a:pt x="1060704" y="4002024"/>
                  </a:lnTo>
                  <a:lnTo>
                    <a:pt x="1060704" y="0"/>
                  </a:lnTo>
                  <a:close/>
                </a:path>
              </a:pathLst>
            </a:custGeom>
            <a:solidFill>
              <a:srgbClr val="0D57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86740" y="1836420"/>
              <a:ext cx="1061085" cy="4002404"/>
            </a:xfrm>
            <a:custGeom>
              <a:avLst/>
              <a:gdLst/>
              <a:ahLst/>
              <a:cxnLst/>
              <a:rect l="l" t="t" r="r" b="b"/>
              <a:pathLst>
                <a:path w="1061085" h="4002404">
                  <a:moveTo>
                    <a:pt x="0" y="4002024"/>
                  </a:moveTo>
                  <a:lnTo>
                    <a:pt x="1060704" y="4002024"/>
                  </a:lnTo>
                  <a:lnTo>
                    <a:pt x="1060704" y="0"/>
                  </a:lnTo>
                  <a:lnTo>
                    <a:pt x="0" y="0"/>
                  </a:lnTo>
                  <a:lnTo>
                    <a:pt x="0" y="4002024"/>
                  </a:lnTo>
                  <a:close/>
                </a:path>
              </a:pathLst>
            </a:custGeom>
            <a:ln w="6096">
              <a:solidFill>
                <a:srgbClr val="0D57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87742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We</a:t>
            </a:r>
            <a:r>
              <a:rPr dirty="0" spc="-35"/>
              <a:t> </a:t>
            </a:r>
            <a:r>
              <a:rPr dirty="0"/>
              <a:t>identified</a:t>
            </a:r>
            <a:r>
              <a:rPr dirty="0" spc="-35"/>
              <a:t> </a:t>
            </a:r>
            <a:r>
              <a:rPr dirty="0"/>
              <a:t>five</a:t>
            </a:r>
            <a:r>
              <a:rPr dirty="0" spc="-20"/>
              <a:t> </a:t>
            </a:r>
            <a:r>
              <a:rPr dirty="0"/>
              <a:t>prospective</a:t>
            </a:r>
            <a:r>
              <a:rPr dirty="0" spc="-45"/>
              <a:t> </a:t>
            </a:r>
            <a:r>
              <a:rPr dirty="0"/>
              <a:t>pure</a:t>
            </a:r>
            <a:r>
              <a:rPr dirty="0" spc="-50"/>
              <a:t> </a:t>
            </a:r>
            <a:r>
              <a:rPr dirty="0"/>
              <a:t>EV</a:t>
            </a:r>
            <a:r>
              <a:rPr dirty="0" spc="-30"/>
              <a:t> </a:t>
            </a:r>
            <a:r>
              <a:rPr dirty="0"/>
              <a:t>manufacturing</a:t>
            </a:r>
            <a:r>
              <a:rPr dirty="0" spc="-70"/>
              <a:t> </a:t>
            </a:r>
            <a:r>
              <a:rPr dirty="0"/>
              <a:t>peers</a:t>
            </a:r>
            <a:r>
              <a:rPr dirty="0" spc="-45"/>
              <a:t> </a:t>
            </a:r>
            <a:r>
              <a:rPr dirty="0"/>
              <a:t>which</a:t>
            </a:r>
            <a:r>
              <a:rPr dirty="0" spc="-35"/>
              <a:t> </a:t>
            </a:r>
            <a:r>
              <a:rPr dirty="0"/>
              <a:t>are</a:t>
            </a:r>
            <a:r>
              <a:rPr dirty="0" spc="-50"/>
              <a:t> </a:t>
            </a:r>
            <a:r>
              <a:rPr dirty="0"/>
              <a:t>projected</a:t>
            </a:r>
            <a:r>
              <a:rPr dirty="0" spc="-45"/>
              <a:t> </a:t>
            </a:r>
            <a:r>
              <a:rPr dirty="0"/>
              <a:t>to</a:t>
            </a:r>
            <a:r>
              <a:rPr dirty="0" spc="-40"/>
              <a:t> </a:t>
            </a:r>
            <a:r>
              <a:rPr dirty="0"/>
              <a:t>be</a:t>
            </a:r>
            <a:r>
              <a:rPr dirty="0" spc="-35"/>
              <a:t> </a:t>
            </a:r>
            <a:r>
              <a:rPr dirty="0" spc="-25"/>
              <a:t>at</a:t>
            </a:r>
          </a:p>
          <a:p>
            <a:pPr marL="12700">
              <a:lnSpc>
                <a:spcPts val="2280"/>
              </a:lnSpc>
            </a:pPr>
            <a:r>
              <a:rPr dirty="0"/>
              <a:t>least</a:t>
            </a:r>
            <a:r>
              <a:rPr dirty="0" spc="-25"/>
              <a:t> </a:t>
            </a:r>
            <a:r>
              <a:rPr dirty="0"/>
              <a:t>60%</a:t>
            </a:r>
            <a:r>
              <a:rPr dirty="0" spc="-25"/>
              <a:t> </a:t>
            </a:r>
            <a:r>
              <a:rPr dirty="0"/>
              <a:t>electric</a:t>
            </a:r>
            <a:r>
              <a:rPr dirty="0" spc="-30"/>
              <a:t> </a:t>
            </a:r>
            <a:r>
              <a:rPr dirty="0"/>
              <a:t>by</a:t>
            </a:r>
            <a:r>
              <a:rPr dirty="0" spc="-10"/>
              <a:t> </a:t>
            </a:r>
            <a:r>
              <a:rPr dirty="0"/>
              <a:t>2025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20"/>
              <a:t> </a:t>
            </a:r>
            <a:r>
              <a:rPr dirty="0"/>
              <a:t>show</a:t>
            </a:r>
            <a:r>
              <a:rPr dirty="0" spc="-25"/>
              <a:t> </a:t>
            </a:r>
            <a:r>
              <a:rPr dirty="0"/>
              <a:t>similar</a:t>
            </a:r>
            <a:r>
              <a:rPr dirty="0" spc="-20"/>
              <a:t> </a:t>
            </a:r>
            <a:r>
              <a:rPr dirty="0"/>
              <a:t>margins</a:t>
            </a:r>
            <a:r>
              <a:rPr dirty="0" spc="-25"/>
              <a:t> </a:t>
            </a:r>
            <a:r>
              <a:rPr dirty="0"/>
              <a:t>as</a:t>
            </a:r>
            <a:r>
              <a:rPr dirty="0" spc="-50"/>
              <a:t> </a:t>
            </a:r>
            <a:r>
              <a:rPr dirty="0" spc="-10"/>
              <a:t>Tesla</a:t>
            </a:r>
          </a:p>
        </p:txBody>
      </p:sp>
      <p:sp>
        <p:nvSpPr>
          <p:cNvPr id="19" name="object 19" descr=""/>
          <p:cNvSpPr txBox="1"/>
          <p:nvPr/>
        </p:nvSpPr>
        <p:spPr>
          <a:xfrm>
            <a:off x="574649" y="5899505"/>
            <a:ext cx="5786120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600"/>
              </a:lnSpc>
              <a:spcBef>
                <a:spcPts val="100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EV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share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representing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share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sales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respective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years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that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relates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electric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vehicles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Hevi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(2017),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BYD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pp.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1-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Volvo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(2018),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Geely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(2018)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74954" y="3546094"/>
            <a:ext cx="10845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127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Prospective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pure</a:t>
            </a:r>
            <a:r>
              <a:rPr dirty="0" sz="1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EV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manufacturing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1851660" y="1830070"/>
            <a:ext cx="4806950" cy="3816350"/>
            <a:chOff x="1851660" y="1830070"/>
            <a:chExt cx="4806950" cy="381635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6148" y="5340096"/>
              <a:ext cx="579119" cy="3063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7964" y="1905000"/>
              <a:ext cx="475488" cy="4754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7484" y="3368040"/>
              <a:ext cx="536448" cy="33070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7484" y="3916680"/>
              <a:ext cx="536448" cy="44958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1660" y="4626864"/>
              <a:ext cx="768095" cy="422148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2455164" y="1836420"/>
              <a:ext cx="4197350" cy="0"/>
            </a:xfrm>
            <a:custGeom>
              <a:avLst/>
              <a:gdLst/>
              <a:ahLst/>
              <a:cxnLst/>
              <a:rect l="l" t="t" r="r" b="b"/>
              <a:pathLst>
                <a:path w="4197350" h="0">
                  <a:moveTo>
                    <a:pt x="0" y="0"/>
                  </a:moveTo>
                  <a:lnTo>
                    <a:pt x="2699004" y="0"/>
                  </a:lnTo>
                </a:path>
                <a:path w="4197350" h="0">
                  <a:moveTo>
                    <a:pt x="2811780" y="0"/>
                  </a:moveTo>
                  <a:lnTo>
                    <a:pt x="3444240" y="0"/>
                  </a:lnTo>
                </a:path>
                <a:path w="4197350" h="0">
                  <a:moveTo>
                    <a:pt x="3461004" y="0"/>
                  </a:moveTo>
                  <a:lnTo>
                    <a:pt x="4197095" y="0"/>
                  </a:lnTo>
                </a:path>
              </a:pathLst>
            </a:custGeom>
            <a:ln w="12192">
              <a:solidFill>
                <a:srgbClr val="7884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2719577" y="1569465"/>
            <a:ext cx="22821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Short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description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and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rationale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378958" y="1276858"/>
            <a:ext cx="433070" cy="501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ts val="1295"/>
              </a:lnSpc>
              <a:spcBef>
                <a:spcPts val="100"/>
              </a:spcBef>
            </a:pPr>
            <a:r>
              <a:rPr dirty="0" sz="1200" spc="-25" b="1">
                <a:latin typeface="Arial"/>
                <a:cs typeface="Arial"/>
              </a:rPr>
              <a:t>EV</a:t>
            </a:r>
            <a:endParaRPr sz="1200">
              <a:latin typeface="Arial"/>
              <a:cs typeface="Arial"/>
            </a:endParaRPr>
          </a:p>
          <a:p>
            <a:pPr algn="ctr" marL="12700" marR="5080">
              <a:lnSpc>
                <a:spcPct val="80000"/>
              </a:lnSpc>
              <a:spcBef>
                <a:spcPts val="140"/>
              </a:spcBef>
            </a:pPr>
            <a:r>
              <a:rPr dirty="0" sz="1200" spc="-20" b="1">
                <a:latin typeface="Arial"/>
                <a:cs typeface="Arial"/>
              </a:rPr>
              <a:t>share </a:t>
            </a:r>
            <a:r>
              <a:rPr dirty="0" sz="1200" spc="-10" b="1">
                <a:latin typeface="Arial"/>
                <a:cs typeface="Arial"/>
              </a:rPr>
              <a:t>2018*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044310" y="1276858"/>
            <a:ext cx="509270" cy="501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ts val="1295"/>
              </a:lnSpc>
              <a:spcBef>
                <a:spcPts val="100"/>
              </a:spcBef>
            </a:pPr>
            <a:r>
              <a:rPr dirty="0" sz="1200" spc="-25" b="1">
                <a:latin typeface="Arial"/>
                <a:cs typeface="Arial"/>
              </a:rPr>
              <a:t>EV</a:t>
            </a:r>
            <a:endParaRPr sz="1200">
              <a:latin typeface="Arial"/>
              <a:cs typeface="Arial"/>
            </a:endParaRPr>
          </a:p>
          <a:p>
            <a:pPr algn="ctr" marL="12700" marR="5080" indent="-635">
              <a:lnSpc>
                <a:spcPct val="80000"/>
              </a:lnSpc>
              <a:spcBef>
                <a:spcPts val="140"/>
              </a:spcBef>
            </a:pPr>
            <a:r>
              <a:rPr dirty="0" sz="1200" spc="-20" b="1">
                <a:latin typeface="Arial"/>
                <a:cs typeface="Arial"/>
              </a:rPr>
              <a:t>share </a:t>
            </a:r>
            <a:r>
              <a:rPr dirty="0" sz="1200" spc="-10" b="1">
                <a:latin typeface="Arial"/>
                <a:cs typeface="Arial"/>
              </a:rPr>
              <a:t>2025e*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556636" y="1902714"/>
            <a:ext cx="24136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7800" marR="5080" indent="-178435">
              <a:lnSpc>
                <a:spcPct val="100000"/>
              </a:lnSpc>
              <a:spcBef>
                <a:spcPts val="100"/>
              </a:spcBef>
              <a:buChar char="•"/>
              <a:tabLst>
                <a:tab pos="177800" algn="l"/>
              </a:tabLst>
            </a:pPr>
            <a:r>
              <a:rPr dirty="0" sz="1200">
                <a:latin typeface="Arial MT"/>
                <a:cs typeface="Arial MT"/>
              </a:rPr>
              <a:t>Automotive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energy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company </a:t>
            </a:r>
            <a:r>
              <a:rPr dirty="0" sz="1200">
                <a:latin typeface="Arial MT"/>
                <a:cs typeface="Arial MT"/>
              </a:rPr>
              <a:t>based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 </a:t>
            </a:r>
            <a:r>
              <a:rPr dirty="0" sz="1200" spc="-10">
                <a:latin typeface="Arial MT"/>
                <a:cs typeface="Arial MT"/>
              </a:rPr>
              <a:t>Palo</a:t>
            </a:r>
            <a:r>
              <a:rPr dirty="0" sz="1200" spc="-7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Alto</a:t>
            </a:r>
            <a:endParaRPr sz="1200">
              <a:latin typeface="Arial MT"/>
              <a:cs typeface="Arial MT"/>
            </a:endParaRPr>
          </a:p>
          <a:p>
            <a:pPr marL="179070" indent="-179070">
              <a:lnSpc>
                <a:spcPct val="100000"/>
              </a:lnSpc>
              <a:buChar char="•"/>
              <a:tabLst>
                <a:tab pos="179070" algn="l"/>
              </a:tabLst>
            </a:pPr>
            <a:r>
              <a:rPr dirty="0" sz="1200">
                <a:latin typeface="Arial MT"/>
                <a:cs typeface="Arial MT"/>
              </a:rPr>
              <a:t>Specialized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EV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manufacturing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543936" y="2501646"/>
            <a:ext cx="25463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marR="5080" indent="-178435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dirty="0" sz="1200">
                <a:latin typeface="Arial MT"/>
                <a:cs typeface="Arial MT"/>
              </a:rPr>
              <a:t>One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top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4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automakers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the </a:t>
            </a:r>
            <a:r>
              <a:rPr dirty="0" sz="1200" spc="-10">
                <a:latin typeface="Arial MT"/>
                <a:cs typeface="Arial MT"/>
              </a:rPr>
              <a:t>country</a:t>
            </a:r>
            <a:endParaRPr sz="120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buChar char="•"/>
              <a:tabLst>
                <a:tab pos="191770" algn="l"/>
              </a:tabLst>
            </a:pPr>
            <a:r>
              <a:rPr dirty="0" sz="1200">
                <a:latin typeface="Arial MT"/>
                <a:cs typeface="Arial MT"/>
              </a:rPr>
              <a:t>34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new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energy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models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2025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518536" y="3243198"/>
            <a:ext cx="25939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900" marR="43180" indent="-178435">
              <a:lnSpc>
                <a:spcPct val="100000"/>
              </a:lnSpc>
              <a:spcBef>
                <a:spcPts val="100"/>
              </a:spcBef>
              <a:buChar char="•"/>
              <a:tabLst>
                <a:tab pos="215900" algn="l"/>
              </a:tabLst>
            </a:pPr>
            <a:r>
              <a:rPr dirty="0" sz="1200">
                <a:latin typeface="Arial MT"/>
                <a:cs typeface="Arial MT"/>
              </a:rPr>
              <a:t>BYD</a:t>
            </a:r>
            <a:r>
              <a:rPr dirty="0" sz="1200" spc="-7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Auto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OEMs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which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the </a:t>
            </a:r>
            <a:r>
              <a:rPr dirty="0" sz="1200">
                <a:latin typeface="Arial MT"/>
                <a:cs typeface="Arial MT"/>
              </a:rPr>
              <a:t>2</a:t>
            </a:r>
            <a:r>
              <a:rPr dirty="0" baseline="24305" sz="1200">
                <a:latin typeface="Arial MT"/>
                <a:cs typeface="Arial MT"/>
              </a:rPr>
              <a:t>nd</a:t>
            </a:r>
            <a:r>
              <a:rPr dirty="0" baseline="24305" sz="1200" spc="1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largest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global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plug-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5">
                <a:latin typeface="Arial MT"/>
                <a:cs typeface="Arial MT"/>
              </a:rPr>
              <a:t> car </a:t>
            </a:r>
            <a:r>
              <a:rPr dirty="0" sz="1200" spc="-10">
                <a:latin typeface="Arial MT"/>
                <a:cs typeface="Arial MT"/>
              </a:rPr>
              <a:t>manufacturer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543936" y="3883279"/>
            <a:ext cx="24530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1770" indent="-179070">
              <a:lnSpc>
                <a:spcPct val="100000"/>
              </a:lnSpc>
              <a:spcBef>
                <a:spcPts val="100"/>
              </a:spcBef>
              <a:buChar char="•"/>
              <a:tabLst>
                <a:tab pos="191770" algn="l"/>
              </a:tabLst>
            </a:pPr>
            <a:r>
              <a:rPr dirty="0" sz="1200">
                <a:latin typeface="Arial MT"/>
                <a:cs typeface="Arial MT"/>
              </a:rPr>
              <a:t>Holding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automotive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company</a:t>
            </a:r>
            <a:endParaRPr sz="1200">
              <a:latin typeface="Arial MT"/>
              <a:cs typeface="Arial MT"/>
            </a:endParaRPr>
          </a:p>
          <a:p>
            <a:pPr marL="190500" marR="5080" indent="-178435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200">
                <a:latin typeface="Arial MT"/>
                <a:cs typeface="Arial MT"/>
              </a:rPr>
              <a:t>Company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highest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EV</a:t>
            </a:r>
            <a:r>
              <a:rPr dirty="0" sz="1200" spc="-10">
                <a:latin typeface="Arial MT"/>
                <a:cs typeface="Arial MT"/>
              </a:rPr>
              <a:t> market </a:t>
            </a:r>
            <a:r>
              <a:rPr dirty="0" sz="1200">
                <a:latin typeface="Arial MT"/>
                <a:cs typeface="Arial MT"/>
              </a:rPr>
              <a:t>share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China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(7%)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543936" y="4554473"/>
            <a:ext cx="26943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marR="5080" indent="-178435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dirty="0" sz="1200">
                <a:latin typeface="Arial MT"/>
                <a:cs typeface="Arial MT"/>
              </a:rPr>
              <a:t>Automotive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company,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owner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Volvo </a:t>
            </a:r>
            <a:r>
              <a:rPr dirty="0" sz="1200">
                <a:latin typeface="Arial MT"/>
                <a:cs typeface="Arial MT"/>
              </a:rPr>
              <a:t>since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2010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(100%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electric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-20">
                <a:latin typeface="Arial MT"/>
                <a:cs typeface="Arial MT"/>
              </a:rPr>
              <a:t> 2019)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543936" y="5203647"/>
            <a:ext cx="241427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marR="5080" indent="-178435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dirty="0" sz="1200">
                <a:latin typeface="Arial MT"/>
                <a:cs typeface="Arial MT"/>
              </a:rPr>
              <a:t>Manufacturer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electric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cars, </a:t>
            </a:r>
            <a:r>
              <a:rPr dirty="0" sz="1200">
                <a:latin typeface="Arial MT"/>
                <a:cs typeface="Arial MT"/>
              </a:rPr>
              <a:t>specialized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production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 </a:t>
            </a:r>
            <a:r>
              <a:rPr dirty="0" sz="1200">
                <a:latin typeface="Arial MT"/>
                <a:cs typeface="Arial MT"/>
              </a:rPr>
              <a:t>sale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SUVs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5391150" y="1943099"/>
            <a:ext cx="474980" cy="474980"/>
          </a:xfrm>
          <a:custGeom>
            <a:avLst/>
            <a:gdLst/>
            <a:ahLst/>
            <a:cxnLst/>
            <a:rect l="l" t="t" r="r" b="b"/>
            <a:pathLst>
              <a:path w="474979" h="474980">
                <a:moveTo>
                  <a:pt x="474599" y="237363"/>
                </a:moveTo>
                <a:lnTo>
                  <a:pt x="451866" y="237363"/>
                </a:lnTo>
                <a:lnTo>
                  <a:pt x="451866" y="187464"/>
                </a:lnTo>
                <a:lnTo>
                  <a:pt x="237363" y="187464"/>
                </a:lnTo>
                <a:lnTo>
                  <a:pt x="237363" y="0"/>
                </a:lnTo>
                <a:lnTo>
                  <a:pt x="189522" y="4826"/>
                </a:lnTo>
                <a:lnTo>
                  <a:pt x="144970" y="18669"/>
                </a:lnTo>
                <a:lnTo>
                  <a:pt x="104660" y="40551"/>
                </a:lnTo>
                <a:lnTo>
                  <a:pt x="69532" y="69532"/>
                </a:lnTo>
                <a:lnTo>
                  <a:pt x="40538" y="104673"/>
                </a:lnTo>
                <a:lnTo>
                  <a:pt x="18656" y="144983"/>
                </a:lnTo>
                <a:lnTo>
                  <a:pt x="4813" y="189534"/>
                </a:lnTo>
                <a:lnTo>
                  <a:pt x="0" y="237363"/>
                </a:lnTo>
                <a:lnTo>
                  <a:pt x="4813" y="285191"/>
                </a:lnTo>
                <a:lnTo>
                  <a:pt x="18656" y="329730"/>
                </a:lnTo>
                <a:lnTo>
                  <a:pt x="20574" y="333273"/>
                </a:lnTo>
                <a:lnTo>
                  <a:pt x="20574" y="352044"/>
                </a:lnTo>
                <a:lnTo>
                  <a:pt x="30772" y="352044"/>
                </a:lnTo>
                <a:lnTo>
                  <a:pt x="40538" y="370027"/>
                </a:lnTo>
                <a:lnTo>
                  <a:pt x="69532" y="405142"/>
                </a:lnTo>
                <a:lnTo>
                  <a:pt x="104660" y="434098"/>
                </a:lnTo>
                <a:lnTo>
                  <a:pt x="144970" y="455968"/>
                </a:lnTo>
                <a:lnTo>
                  <a:pt x="189522" y="469785"/>
                </a:lnTo>
                <a:lnTo>
                  <a:pt x="237363" y="474599"/>
                </a:lnTo>
                <a:lnTo>
                  <a:pt x="285178" y="469785"/>
                </a:lnTo>
                <a:lnTo>
                  <a:pt x="329717" y="455968"/>
                </a:lnTo>
                <a:lnTo>
                  <a:pt x="370014" y="434098"/>
                </a:lnTo>
                <a:lnTo>
                  <a:pt x="405130" y="405142"/>
                </a:lnTo>
                <a:lnTo>
                  <a:pt x="434086" y="370027"/>
                </a:lnTo>
                <a:lnTo>
                  <a:pt x="443839" y="352044"/>
                </a:lnTo>
                <a:lnTo>
                  <a:pt x="451866" y="352044"/>
                </a:lnTo>
                <a:lnTo>
                  <a:pt x="451866" y="337273"/>
                </a:lnTo>
                <a:lnTo>
                  <a:pt x="455955" y="329730"/>
                </a:lnTo>
                <a:lnTo>
                  <a:pt x="469773" y="285191"/>
                </a:lnTo>
                <a:lnTo>
                  <a:pt x="474599" y="237363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5433059" y="2095627"/>
            <a:ext cx="4064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6062726" y="1943099"/>
            <a:ext cx="474980" cy="474980"/>
          </a:xfrm>
          <a:custGeom>
            <a:avLst/>
            <a:gdLst/>
            <a:ahLst/>
            <a:cxnLst/>
            <a:rect l="l" t="t" r="r" b="b"/>
            <a:pathLst>
              <a:path w="474979" h="474980">
                <a:moveTo>
                  <a:pt x="474599" y="237363"/>
                </a:moveTo>
                <a:lnTo>
                  <a:pt x="452374" y="237363"/>
                </a:lnTo>
                <a:lnTo>
                  <a:pt x="452374" y="187464"/>
                </a:lnTo>
                <a:lnTo>
                  <a:pt x="237236" y="187464"/>
                </a:lnTo>
                <a:lnTo>
                  <a:pt x="237236" y="0"/>
                </a:lnTo>
                <a:lnTo>
                  <a:pt x="189407" y="4826"/>
                </a:lnTo>
                <a:lnTo>
                  <a:pt x="144868" y="18669"/>
                </a:lnTo>
                <a:lnTo>
                  <a:pt x="104571" y="40551"/>
                </a:lnTo>
                <a:lnTo>
                  <a:pt x="69456" y="69532"/>
                </a:lnTo>
                <a:lnTo>
                  <a:pt x="40500" y="104673"/>
                </a:lnTo>
                <a:lnTo>
                  <a:pt x="18630" y="144983"/>
                </a:lnTo>
                <a:lnTo>
                  <a:pt x="4813" y="189534"/>
                </a:lnTo>
                <a:lnTo>
                  <a:pt x="0" y="237363"/>
                </a:lnTo>
                <a:lnTo>
                  <a:pt x="4813" y="285191"/>
                </a:lnTo>
                <a:lnTo>
                  <a:pt x="18630" y="329730"/>
                </a:lnTo>
                <a:lnTo>
                  <a:pt x="21082" y="334251"/>
                </a:lnTo>
                <a:lnTo>
                  <a:pt x="21082" y="352044"/>
                </a:lnTo>
                <a:lnTo>
                  <a:pt x="30734" y="352044"/>
                </a:lnTo>
                <a:lnTo>
                  <a:pt x="40500" y="370027"/>
                </a:lnTo>
                <a:lnTo>
                  <a:pt x="69456" y="405142"/>
                </a:lnTo>
                <a:lnTo>
                  <a:pt x="104571" y="434098"/>
                </a:lnTo>
                <a:lnTo>
                  <a:pt x="144868" y="455968"/>
                </a:lnTo>
                <a:lnTo>
                  <a:pt x="189407" y="469785"/>
                </a:lnTo>
                <a:lnTo>
                  <a:pt x="237236" y="474599"/>
                </a:lnTo>
                <a:lnTo>
                  <a:pt x="285064" y="469785"/>
                </a:lnTo>
                <a:lnTo>
                  <a:pt x="329615" y="455968"/>
                </a:lnTo>
                <a:lnTo>
                  <a:pt x="369925" y="434098"/>
                </a:lnTo>
                <a:lnTo>
                  <a:pt x="405053" y="405142"/>
                </a:lnTo>
                <a:lnTo>
                  <a:pt x="434047" y="370027"/>
                </a:lnTo>
                <a:lnTo>
                  <a:pt x="443801" y="352044"/>
                </a:lnTo>
                <a:lnTo>
                  <a:pt x="452374" y="352044"/>
                </a:lnTo>
                <a:lnTo>
                  <a:pt x="452374" y="336283"/>
                </a:lnTo>
                <a:lnTo>
                  <a:pt x="455930" y="329730"/>
                </a:lnTo>
                <a:lnTo>
                  <a:pt x="469773" y="285191"/>
                </a:lnTo>
                <a:lnTo>
                  <a:pt x="474599" y="237363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6104890" y="2095627"/>
            <a:ext cx="4051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5391118" y="2592451"/>
            <a:ext cx="474980" cy="474980"/>
            <a:chOff x="5391118" y="2592451"/>
            <a:chExt cx="474980" cy="474980"/>
          </a:xfrm>
        </p:grpSpPr>
        <p:pic>
          <p:nvPicPr>
            <p:cNvPr id="42" name="object 4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28512" y="2592451"/>
              <a:ext cx="87375" cy="237236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5391118" y="2592451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80">
                  <a:moveTo>
                    <a:pt x="237394" y="0"/>
                  </a:moveTo>
                  <a:lnTo>
                    <a:pt x="189709" y="4821"/>
                  </a:lnTo>
                  <a:lnTo>
                    <a:pt x="144835" y="18758"/>
                  </a:lnTo>
                  <a:lnTo>
                    <a:pt x="103933" y="41020"/>
                  </a:lnTo>
                  <a:lnTo>
                    <a:pt x="68164" y="70818"/>
                  </a:lnTo>
                  <a:lnTo>
                    <a:pt x="38689" y="107362"/>
                  </a:lnTo>
                  <a:lnTo>
                    <a:pt x="16668" y="149860"/>
                  </a:lnTo>
                  <a:lnTo>
                    <a:pt x="3542" y="196123"/>
                  </a:lnTo>
                  <a:lnTo>
                    <a:pt x="0" y="242649"/>
                  </a:lnTo>
                  <a:lnTo>
                    <a:pt x="5506" y="288198"/>
                  </a:lnTo>
                  <a:lnTo>
                    <a:pt x="19526" y="331533"/>
                  </a:lnTo>
                  <a:lnTo>
                    <a:pt x="41523" y="371415"/>
                  </a:lnTo>
                  <a:lnTo>
                    <a:pt x="70961" y="406606"/>
                  </a:lnTo>
                  <a:lnTo>
                    <a:pt x="107305" y="435867"/>
                  </a:lnTo>
                  <a:lnTo>
                    <a:pt x="150018" y="457962"/>
                  </a:lnTo>
                  <a:lnTo>
                    <a:pt x="196240" y="471088"/>
                  </a:lnTo>
                  <a:lnTo>
                    <a:pt x="242734" y="474630"/>
                  </a:lnTo>
                  <a:lnTo>
                    <a:pt x="288261" y="469124"/>
                  </a:lnTo>
                  <a:lnTo>
                    <a:pt x="331581" y="455104"/>
                  </a:lnTo>
                  <a:lnTo>
                    <a:pt x="371453" y="433107"/>
                  </a:lnTo>
                  <a:lnTo>
                    <a:pt x="406640" y="403669"/>
                  </a:lnTo>
                  <a:lnTo>
                    <a:pt x="435899" y="367325"/>
                  </a:lnTo>
                  <a:lnTo>
                    <a:pt x="457993" y="324612"/>
                  </a:lnTo>
                  <a:lnTo>
                    <a:pt x="471120" y="278390"/>
                  </a:lnTo>
                  <a:lnTo>
                    <a:pt x="474664" y="231896"/>
                  </a:lnTo>
                  <a:lnTo>
                    <a:pt x="469162" y="186369"/>
                  </a:lnTo>
                  <a:lnTo>
                    <a:pt x="455152" y="143049"/>
                  </a:lnTo>
                  <a:lnTo>
                    <a:pt x="433170" y="103176"/>
                  </a:lnTo>
                  <a:lnTo>
                    <a:pt x="403754" y="67990"/>
                  </a:lnTo>
                  <a:lnTo>
                    <a:pt x="367442" y="38730"/>
                  </a:lnTo>
                  <a:lnTo>
                    <a:pt x="324770" y="16637"/>
                  </a:lnTo>
                  <a:lnTo>
                    <a:pt x="237394" y="237236"/>
                  </a:lnTo>
                  <a:lnTo>
                    <a:pt x="237394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5515355" y="2644139"/>
            <a:ext cx="264160" cy="166370"/>
          </a:xfrm>
          <a:prstGeom prst="rect">
            <a:avLst/>
          </a:prstGeom>
          <a:solidFill>
            <a:srgbClr val="4966AC"/>
          </a:solidFill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ts val="1270"/>
              </a:lnSpc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6%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5" name="object 45" descr=""/>
          <p:cNvSpPr/>
          <p:nvPr/>
        </p:nvSpPr>
        <p:spPr>
          <a:xfrm>
            <a:off x="6062726" y="2592450"/>
            <a:ext cx="474980" cy="474980"/>
          </a:xfrm>
          <a:custGeom>
            <a:avLst/>
            <a:gdLst/>
            <a:ahLst/>
            <a:cxnLst/>
            <a:rect l="l" t="t" r="r" b="b"/>
            <a:pathLst>
              <a:path w="474979" h="474980">
                <a:moveTo>
                  <a:pt x="474599" y="237236"/>
                </a:moveTo>
                <a:lnTo>
                  <a:pt x="452374" y="237236"/>
                </a:lnTo>
                <a:lnTo>
                  <a:pt x="452374" y="187325"/>
                </a:lnTo>
                <a:lnTo>
                  <a:pt x="237236" y="187325"/>
                </a:lnTo>
                <a:lnTo>
                  <a:pt x="237236" y="0"/>
                </a:lnTo>
                <a:lnTo>
                  <a:pt x="189407" y="4826"/>
                </a:lnTo>
                <a:lnTo>
                  <a:pt x="144868" y="18643"/>
                </a:lnTo>
                <a:lnTo>
                  <a:pt x="104571" y="40513"/>
                </a:lnTo>
                <a:lnTo>
                  <a:pt x="69456" y="69469"/>
                </a:lnTo>
                <a:lnTo>
                  <a:pt x="40500" y="104584"/>
                </a:lnTo>
                <a:lnTo>
                  <a:pt x="18630" y="144881"/>
                </a:lnTo>
                <a:lnTo>
                  <a:pt x="4813" y="189420"/>
                </a:lnTo>
                <a:lnTo>
                  <a:pt x="0" y="237236"/>
                </a:lnTo>
                <a:lnTo>
                  <a:pt x="4813" y="285076"/>
                </a:lnTo>
                <a:lnTo>
                  <a:pt x="18630" y="329628"/>
                </a:lnTo>
                <a:lnTo>
                  <a:pt x="21082" y="334149"/>
                </a:lnTo>
                <a:lnTo>
                  <a:pt x="21082" y="351917"/>
                </a:lnTo>
                <a:lnTo>
                  <a:pt x="30721" y="351917"/>
                </a:lnTo>
                <a:lnTo>
                  <a:pt x="40500" y="369938"/>
                </a:lnTo>
                <a:lnTo>
                  <a:pt x="69456" y="405066"/>
                </a:lnTo>
                <a:lnTo>
                  <a:pt x="104571" y="434060"/>
                </a:lnTo>
                <a:lnTo>
                  <a:pt x="144868" y="455942"/>
                </a:lnTo>
                <a:lnTo>
                  <a:pt x="189407" y="469785"/>
                </a:lnTo>
                <a:lnTo>
                  <a:pt x="237236" y="474599"/>
                </a:lnTo>
                <a:lnTo>
                  <a:pt x="285064" y="469785"/>
                </a:lnTo>
                <a:lnTo>
                  <a:pt x="329615" y="455942"/>
                </a:lnTo>
                <a:lnTo>
                  <a:pt x="369925" y="434060"/>
                </a:lnTo>
                <a:lnTo>
                  <a:pt x="405053" y="405066"/>
                </a:lnTo>
                <a:lnTo>
                  <a:pt x="434047" y="369938"/>
                </a:lnTo>
                <a:lnTo>
                  <a:pt x="443826" y="351917"/>
                </a:lnTo>
                <a:lnTo>
                  <a:pt x="452374" y="351917"/>
                </a:lnTo>
                <a:lnTo>
                  <a:pt x="452374" y="336181"/>
                </a:lnTo>
                <a:lnTo>
                  <a:pt x="455930" y="329628"/>
                </a:lnTo>
                <a:lnTo>
                  <a:pt x="469773" y="285076"/>
                </a:lnTo>
                <a:lnTo>
                  <a:pt x="474599" y="237236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6092190" y="2745104"/>
            <a:ext cx="4178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5391150" y="3273425"/>
            <a:ext cx="474980" cy="474980"/>
          </a:xfrm>
          <a:custGeom>
            <a:avLst/>
            <a:gdLst/>
            <a:ahLst/>
            <a:cxnLst/>
            <a:rect l="l" t="t" r="r" b="b"/>
            <a:pathLst>
              <a:path w="474979" h="474979">
                <a:moveTo>
                  <a:pt x="474599" y="237363"/>
                </a:moveTo>
                <a:lnTo>
                  <a:pt x="451866" y="237363"/>
                </a:lnTo>
                <a:lnTo>
                  <a:pt x="451866" y="187579"/>
                </a:lnTo>
                <a:lnTo>
                  <a:pt x="237363" y="187579"/>
                </a:lnTo>
                <a:lnTo>
                  <a:pt x="237363" y="0"/>
                </a:lnTo>
                <a:lnTo>
                  <a:pt x="189522" y="4826"/>
                </a:lnTo>
                <a:lnTo>
                  <a:pt x="144970" y="18669"/>
                </a:lnTo>
                <a:lnTo>
                  <a:pt x="104660" y="40551"/>
                </a:lnTo>
                <a:lnTo>
                  <a:pt x="69532" y="69532"/>
                </a:lnTo>
                <a:lnTo>
                  <a:pt x="40538" y="104673"/>
                </a:lnTo>
                <a:lnTo>
                  <a:pt x="18656" y="144983"/>
                </a:lnTo>
                <a:lnTo>
                  <a:pt x="4813" y="189534"/>
                </a:lnTo>
                <a:lnTo>
                  <a:pt x="0" y="237363"/>
                </a:lnTo>
                <a:lnTo>
                  <a:pt x="4813" y="285191"/>
                </a:lnTo>
                <a:lnTo>
                  <a:pt x="18656" y="329730"/>
                </a:lnTo>
                <a:lnTo>
                  <a:pt x="20574" y="333273"/>
                </a:lnTo>
                <a:lnTo>
                  <a:pt x="20574" y="352171"/>
                </a:lnTo>
                <a:lnTo>
                  <a:pt x="30835" y="352171"/>
                </a:lnTo>
                <a:lnTo>
                  <a:pt x="40538" y="370027"/>
                </a:lnTo>
                <a:lnTo>
                  <a:pt x="69532" y="405130"/>
                </a:lnTo>
                <a:lnTo>
                  <a:pt x="104660" y="434098"/>
                </a:lnTo>
                <a:lnTo>
                  <a:pt x="144970" y="455968"/>
                </a:lnTo>
                <a:lnTo>
                  <a:pt x="189522" y="469785"/>
                </a:lnTo>
                <a:lnTo>
                  <a:pt x="237363" y="474599"/>
                </a:lnTo>
                <a:lnTo>
                  <a:pt x="285178" y="469785"/>
                </a:lnTo>
                <a:lnTo>
                  <a:pt x="329717" y="455968"/>
                </a:lnTo>
                <a:lnTo>
                  <a:pt x="370014" y="434098"/>
                </a:lnTo>
                <a:lnTo>
                  <a:pt x="405130" y="405130"/>
                </a:lnTo>
                <a:lnTo>
                  <a:pt x="434086" y="370027"/>
                </a:lnTo>
                <a:lnTo>
                  <a:pt x="443776" y="352171"/>
                </a:lnTo>
                <a:lnTo>
                  <a:pt x="451866" y="352171"/>
                </a:lnTo>
                <a:lnTo>
                  <a:pt x="451866" y="337273"/>
                </a:lnTo>
                <a:lnTo>
                  <a:pt x="455955" y="329730"/>
                </a:lnTo>
                <a:lnTo>
                  <a:pt x="469773" y="285191"/>
                </a:lnTo>
                <a:lnTo>
                  <a:pt x="474599" y="237363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 txBox="1"/>
          <p:nvPr/>
        </p:nvSpPr>
        <p:spPr>
          <a:xfrm>
            <a:off x="5420359" y="3426078"/>
            <a:ext cx="4191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9" name="object 49" descr=""/>
          <p:cNvSpPr/>
          <p:nvPr/>
        </p:nvSpPr>
        <p:spPr>
          <a:xfrm>
            <a:off x="6062726" y="3273425"/>
            <a:ext cx="474980" cy="474980"/>
          </a:xfrm>
          <a:custGeom>
            <a:avLst/>
            <a:gdLst/>
            <a:ahLst/>
            <a:cxnLst/>
            <a:rect l="l" t="t" r="r" b="b"/>
            <a:pathLst>
              <a:path w="474979" h="474979">
                <a:moveTo>
                  <a:pt x="474599" y="237363"/>
                </a:moveTo>
                <a:lnTo>
                  <a:pt x="452374" y="237363"/>
                </a:lnTo>
                <a:lnTo>
                  <a:pt x="452374" y="187579"/>
                </a:lnTo>
                <a:lnTo>
                  <a:pt x="237236" y="187579"/>
                </a:lnTo>
                <a:lnTo>
                  <a:pt x="237236" y="0"/>
                </a:lnTo>
                <a:lnTo>
                  <a:pt x="189407" y="4826"/>
                </a:lnTo>
                <a:lnTo>
                  <a:pt x="144868" y="18669"/>
                </a:lnTo>
                <a:lnTo>
                  <a:pt x="104571" y="40551"/>
                </a:lnTo>
                <a:lnTo>
                  <a:pt x="69456" y="69532"/>
                </a:lnTo>
                <a:lnTo>
                  <a:pt x="40500" y="104673"/>
                </a:lnTo>
                <a:lnTo>
                  <a:pt x="18630" y="144983"/>
                </a:lnTo>
                <a:lnTo>
                  <a:pt x="4813" y="189534"/>
                </a:lnTo>
                <a:lnTo>
                  <a:pt x="0" y="237363"/>
                </a:lnTo>
                <a:lnTo>
                  <a:pt x="4813" y="285191"/>
                </a:lnTo>
                <a:lnTo>
                  <a:pt x="18630" y="329730"/>
                </a:lnTo>
                <a:lnTo>
                  <a:pt x="21082" y="334251"/>
                </a:lnTo>
                <a:lnTo>
                  <a:pt x="21082" y="352171"/>
                </a:lnTo>
                <a:lnTo>
                  <a:pt x="30797" y="352171"/>
                </a:lnTo>
                <a:lnTo>
                  <a:pt x="40500" y="370027"/>
                </a:lnTo>
                <a:lnTo>
                  <a:pt x="69456" y="405130"/>
                </a:lnTo>
                <a:lnTo>
                  <a:pt x="104571" y="434098"/>
                </a:lnTo>
                <a:lnTo>
                  <a:pt x="144868" y="455968"/>
                </a:lnTo>
                <a:lnTo>
                  <a:pt x="189407" y="469785"/>
                </a:lnTo>
                <a:lnTo>
                  <a:pt x="237236" y="474599"/>
                </a:lnTo>
                <a:lnTo>
                  <a:pt x="285064" y="469785"/>
                </a:lnTo>
                <a:lnTo>
                  <a:pt x="329615" y="455968"/>
                </a:lnTo>
                <a:lnTo>
                  <a:pt x="369925" y="434098"/>
                </a:lnTo>
                <a:lnTo>
                  <a:pt x="405053" y="405130"/>
                </a:lnTo>
                <a:lnTo>
                  <a:pt x="434047" y="370027"/>
                </a:lnTo>
                <a:lnTo>
                  <a:pt x="443738" y="352171"/>
                </a:lnTo>
                <a:lnTo>
                  <a:pt x="452374" y="352171"/>
                </a:lnTo>
                <a:lnTo>
                  <a:pt x="452374" y="336283"/>
                </a:lnTo>
                <a:lnTo>
                  <a:pt x="455930" y="329730"/>
                </a:lnTo>
                <a:lnTo>
                  <a:pt x="469773" y="285191"/>
                </a:lnTo>
                <a:lnTo>
                  <a:pt x="474599" y="237363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 txBox="1"/>
          <p:nvPr/>
        </p:nvSpPr>
        <p:spPr>
          <a:xfrm>
            <a:off x="6092190" y="3426078"/>
            <a:ext cx="4178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5391961" y="3937000"/>
            <a:ext cx="473075" cy="474345"/>
            <a:chOff x="5391961" y="3937000"/>
            <a:chExt cx="473075" cy="474345"/>
          </a:xfrm>
        </p:grpSpPr>
        <p:pic>
          <p:nvPicPr>
            <p:cNvPr id="52" name="object 5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28512" y="3937000"/>
              <a:ext cx="73278" cy="237362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5391961" y="3937000"/>
              <a:ext cx="473075" cy="474345"/>
            </a:xfrm>
            <a:custGeom>
              <a:avLst/>
              <a:gdLst/>
              <a:ahLst/>
              <a:cxnLst/>
              <a:rect l="l" t="t" r="r" b="b"/>
              <a:pathLst>
                <a:path w="473075" h="474345">
                  <a:moveTo>
                    <a:pt x="236551" y="0"/>
                  </a:moveTo>
                  <a:lnTo>
                    <a:pt x="186319" y="5353"/>
                  </a:lnTo>
                  <a:lnTo>
                    <a:pt x="139372" y="20776"/>
                  </a:lnTo>
                  <a:lnTo>
                    <a:pt x="97026" y="45307"/>
                  </a:lnTo>
                  <a:lnTo>
                    <a:pt x="60595" y="77987"/>
                  </a:lnTo>
                  <a:lnTo>
                    <a:pt x="31396" y="117857"/>
                  </a:lnTo>
                  <a:lnTo>
                    <a:pt x="10745" y="163956"/>
                  </a:lnTo>
                  <a:lnTo>
                    <a:pt x="588" y="210953"/>
                  </a:lnTo>
                  <a:lnTo>
                    <a:pt x="0" y="257605"/>
                  </a:lnTo>
                  <a:lnTo>
                    <a:pt x="8367" y="302713"/>
                  </a:lnTo>
                  <a:lnTo>
                    <a:pt x="25080" y="345074"/>
                  </a:lnTo>
                  <a:lnTo>
                    <a:pt x="49526" y="383489"/>
                  </a:lnTo>
                  <a:lnTo>
                    <a:pt x="81093" y="416756"/>
                  </a:lnTo>
                  <a:lnTo>
                    <a:pt x="119170" y="443674"/>
                  </a:lnTo>
                  <a:lnTo>
                    <a:pt x="163145" y="463042"/>
                  </a:lnTo>
                  <a:lnTo>
                    <a:pt x="210141" y="473240"/>
                  </a:lnTo>
                  <a:lnTo>
                    <a:pt x="256793" y="473858"/>
                  </a:lnTo>
                  <a:lnTo>
                    <a:pt x="301901" y="465508"/>
                  </a:lnTo>
                  <a:lnTo>
                    <a:pt x="344263" y="448802"/>
                  </a:lnTo>
                  <a:lnTo>
                    <a:pt x="382678" y="424350"/>
                  </a:lnTo>
                  <a:lnTo>
                    <a:pt x="415944" y="392765"/>
                  </a:lnTo>
                  <a:lnTo>
                    <a:pt x="442862" y="354658"/>
                  </a:lnTo>
                  <a:lnTo>
                    <a:pt x="462230" y="310642"/>
                  </a:lnTo>
                  <a:lnTo>
                    <a:pt x="472428" y="263682"/>
                  </a:lnTo>
                  <a:lnTo>
                    <a:pt x="473047" y="217046"/>
                  </a:lnTo>
                  <a:lnTo>
                    <a:pt x="464697" y="171941"/>
                  </a:lnTo>
                  <a:lnTo>
                    <a:pt x="447990" y="129571"/>
                  </a:lnTo>
                  <a:lnTo>
                    <a:pt x="423538" y="91142"/>
                  </a:lnTo>
                  <a:lnTo>
                    <a:pt x="391953" y="57860"/>
                  </a:lnTo>
                  <a:lnTo>
                    <a:pt x="353847" y="30929"/>
                  </a:lnTo>
                  <a:lnTo>
                    <a:pt x="309830" y="11556"/>
                  </a:lnTo>
                  <a:lnTo>
                    <a:pt x="236551" y="237362"/>
                  </a:lnTo>
                  <a:lnTo>
                    <a:pt x="236551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5512308" y="3986784"/>
            <a:ext cx="264160" cy="165100"/>
          </a:xfrm>
          <a:prstGeom prst="rect">
            <a:avLst/>
          </a:prstGeom>
          <a:solidFill>
            <a:srgbClr val="4966AC"/>
          </a:solidFill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ts val="1265"/>
              </a:lnSpc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5" name="object 55" descr=""/>
          <p:cNvSpPr/>
          <p:nvPr/>
        </p:nvSpPr>
        <p:spPr>
          <a:xfrm>
            <a:off x="6062726" y="3937000"/>
            <a:ext cx="474980" cy="474980"/>
          </a:xfrm>
          <a:custGeom>
            <a:avLst/>
            <a:gdLst/>
            <a:ahLst/>
            <a:cxnLst/>
            <a:rect l="l" t="t" r="r" b="b"/>
            <a:pathLst>
              <a:path w="474979" h="474979">
                <a:moveTo>
                  <a:pt x="474599" y="237363"/>
                </a:moveTo>
                <a:lnTo>
                  <a:pt x="452374" y="237363"/>
                </a:lnTo>
                <a:lnTo>
                  <a:pt x="452374" y="186944"/>
                </a:lnTo>
                <a:lnTo>
                  <a:pt x="237236" y="186944"/>
                </a:lnTo>
                <a:lnTo>
                  <a:pt x="237236" y="0"/>
                </a:lnTo>
                <a:lnTo>
                  <a:pt x="189407" y="4826"/>
                </a:lnTo>
                <a:lnTo>
                  <a:pt x="144868" y="18669"/>
                </a:lnTo>
                <a:lnTo>
                  <a:pt x="104571" y="40551"/>
                </a:lnTo>
                <a:lnTo>
                  <a:pt x="69456" y="69532"/>
                </a:lnTo>
                <a:lnTo>
                  <a:pt x="40500" y="104673"/>
                </a:lnTo>
                <a:lnTo>
                  <a:pt x="18630" y="144983"/>
                </a:lnTo>
                <a:lnTo>
                  <a:pt x="4813" y="189534"/>
                </a:lnTo>
                <a:lnTo>
                  <a:pt x="0" y="237363"/>
                </a:lnTo>
                <a:lnTo>
                  <a:pt x="4813" y="285191"/>
                </a:lnTo>
                <a:lnTo>
                  <a:pt x="18630" y="329730"/>
                </a:lnTo>
                <a:lnTo>
                  <a:pt x="21082" y="334251"/>
                </a:lnTo>
                <a:lnTo>
                  <a:pt x="21082" y="353060"/>
                </a:lnTo>
                <a:lnTo>
                  <a:pt x="31280" y="353060"/>
                </a:lnTo>
                <a:lnTo>
                  <a:pt x="40500" y="370027"/>
                </a:lnTo>
                <a:lnTo>
                  <a:pt x="69469" y="405130"/>
                </a:lnTo>
                <a:lnTo>
                  <a:pt x="104571" y="434098"/>
                </a:lnTo>
                <a:lnTo>
                  <a:pt x="144868" y="455968"/>
                </a:lnTo>
                <a:lnTo>
                  <a:pt x="189407" y="469785"/>
                </a:lnTo>
                <a:lnTo>
                  <a:pt x="237236" y="474599"/>
                </a:lnTo>
                <a:lnTo>
                  <a:pt x="285064" y="469785"/>
                </a:lnTo>
                <a:lnTo>
                  <a:pt x="329615" y="455968"/>
                </a:lnTo>
                <a:lnTo>
                  <a:pt x="369925" y="434098"/>
                </a:lnTo>
                <a:lnTo>
                  <a:pt x="405053" y="405130"/>
                </a:lnTo>
                <a:lnTo>
                  <a:pt x="434047" y="370027"/>
                </a:lnTo>
                <a:lnTo>
                  <a:pt x="443255" y="353060"/>
                </a:lnTo>
                <a:lnTo>
                  <a:pt x="452374" y="353060"/>
                </a:lnTo>
                <a:lnTo>
                  <a:pt x="452374" y="336283"/>
                </a:lnTo>
                <a:lnTo>
                  <a:pt x="455930" y="329730"/>
                </a:lnTo>
                <a:lnTo>
                  <a:pt x="469773" y="285191"/>
                </a:lnTo>
                <a:lnTo>
                  <a:pt x="474599" y="237363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 txBox="1"/>
          <p:nvPr/>
        </p:nvSpPr>
        <p:spPr>
          <a:xfrm>
            <a:off x="6092190" y="4089907"/>
            <a:ext cx="4178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5391118" y="4608576"/>
            <a:ext cx="474980" cy="474980"/>
            <a:chOff x="5391118" y="4608576"/>
            <a:chExt cx="474980" cy="474980"/>
          </a:xfrm>
        </p:grpSpPr>
        <p:pic>
          <p:nvPicPr>
            <p:cNvPr id="58" name="object 5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28512" y="4608576"/>
              <a:ext cx="87375" cy="237236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5391118" y="4608576"/>
              <a:ext cx="474980" cy="474980"/>
            </a:xfrm>
            <a:custGeom>
              <a:avLst/>
              <a:gdLst/>
              <a:ahLst/>
              <a:cxnLst/>
              <a:rect l="l" t="t" r="r" b="b"/>
              <a:pathLst>
                <a:path w="474979" h="474979">
                  <a:moveTo>
                    <a:pt x="237394" y="0"/>
                  </a:moveTo>
                  <a:lnTo>
                    <a:pt x="189709" y="4821"/>
                  </a:lnTo>
                  <a:lnTo>
                    <a:pt x="144835" y="18758"/>
                  </a:lnTo>
                  <a:lnTo>
                    <a:pt x="103933" y="41021"/>
                  </a:lnTo>
                  <a:lnTo>
                    <a:pt x="68164" y="70818"/>
                  </a:lnTo>
                  <a:lnTo>
                    <a:pt x="38689" y="107362"/>
                  </a:lnTo>
                  <a:lnTo>
                    <a:pt x="16668" y="149860"/>
                  </a:lnTo>
                  <a:lnTo>
                    <a:pt x="3542" y="196123"/>
                  </a:lnTo>
                  <a:lnTo>
                    <a:pt x="0" y="242649"/>
                  </a:lnTo>
                  <a:lnTo>
                    <a:pt x="5506" y="288198"/>
                  </a:lnTo>
                  <a:lnTo>
                    <a:pt x="19526" y="331533"/>
                  </a:lnTo>
                  <a:lnTo>
                    <a:pt x="41523" y="371415"/>
                  </a:lnTo>
                  <a:lnTo>
                    <a:pt x="70961" y="406606"/>
                  </a:lnTo>
                  <a:lnTo>
                    <a:pt x="107305" y="435867"/>
                  </a:lnTo>
                  <a:lnTo>
                    <a:pt x="150018" y="457962"/>
                  </a:lnTo>
                  <a:lnTo>
                    <a:pt x="196240" y="471088"/>
                  </a:lnTo>
                  <a:lnTo>
                    <a:pt x="242734" y="474630"/>
                  </a:lnTo>
                  <a:lnTo>
                    <a:pt x="288261" y="469124"/>
                  </a:lnTo>
                  <a:lnTo>
                    <a:pt x="331581" y="455104"/>
                  </a:lnTo>
                  <a:lnTo>
                    <a:pt x="371453" y="433107"/>
                  </a:lnTo>
                  <a:lnTo>
                    <a:pt x="406640" y="403669"/>
                  </a:lnTo>
                  <a:lnTo>
                    <a:pt x="435899" y="367325"/>
                  </a:lnTo>
                  <a:lnTo>
                    <a:pt x="457993" y="324612"/>
                  </a:lnTo>
                  <a:lnTo>
                    <a:pt x="471120" y="278390"/>
                  </a:lnTo>
                  <a:lnTo>
                    <a:pt x="474664" y="231896"/>
                  </a:lnTo>
                  <a:lnTo>
                    <a:pt x="469162" y="186369"/>
                  </a:lnTo>
                  <a:lnTo>
                    <a:pt x="455152" y="143049"/>
                  </a:lnTo>
                  <a:lnTo>
                    <a:pt x="433170" y="103176"/>
                  </a:lnTo>
                  <a:lnTo>
                    <a:pt x="403754" y="67990"/>
                  </a:lnTo>
                  <a:lnTo>
                    <a:pt x="367442" y="38730"/>
                  </a:lnTo>
                  <a:lnTo>
                    <a:pt x="324770" y="16637"/>
                  </a:lnTo>
                  <a:lnTo>
                    <a:pt x="237394" y="237236"/>
                  </a:lnTo>
                  <a:lnTo>
                    <a:pt x="237394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5515355" y="4660391"/>
            <a:ext cx="264160" cy="166370"/>
          </a:xfrm>
          <a:prstGeom prst="rect">
            <a:avLst/>
          </a:prstGeom>
          <a:solidFill>
            <a:srgbClr val="4966AC"/>
          </a:solidFill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ts val="1275"/>
              </a:lnSpc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6%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6062791" y="4608576"/>
            <a:ext cx="474980" cy="474980"/>
            <a:chOff x="6062791" y="4608576"/>
            <a:chExt cx="474980" cy="474980"/>
          </a:xfrm>
        </p:grpSpPr>
        <p:sp>
          <p:nvSpPr>
            <p:cNvPr id="62" name="object 62" descr=""/>
            <p:cNvSpPr/>
            <p:nvPr/>
          </p:nvSpPr>
          <p:spPr>
            <a:xfrm>
              <a:off x="6160515" y="4608576"/>
              <a:ext cx="377190" cy="474980"/>
            </a:xfrm>
            <a:custGeom>
              <a:avLst/>
              <a:gdLst/>
              <a:ahLst/>
              <a:cxnLst/>
              <a:rect l="l" t="t" r="r" b="b"/>
              <a:pathLst>
                <a:path w="377190" h="474979">
                  <a:moveTo>
                    <a:pt x="139446" y="0"/>
                  </a:moveTo>
                  <a:lnTo>
                    <a:pt x="139446" y="237236"/>
                  </a:lnTo>
                  <a:lnTo>
                    <a:pt x="0" y="429260"/>
                  </a:lnTo>
                  <a:lnTo>
                    <a:pt x="31843" y="448774"/>
                  </a:lnTo>
                  <a:lnTo>
                    <a:pt x="66151" y="462978"/>
                  </a:lnTo>
                  <a:lnTo>
                    <a:pt x="102244" y="471658"/>
                  </a:lnTo>
                  <a:lnTo>
                    <a:pt x="139446" y="474599"/>
                  </a:lnTo>
                  <a:lnTo>
                    <a:pt x="187274" y="469775"/>
                  </a:lnTo>
                  <a:lnTo>
                    <a:pt x="231826" y="455941"/>
                  </a:lnTo>
                  <a:lnTo>
                    <a:pt x="272145" y="434053"/>
                  </a:lnTo>
                  <a:lnTo>
                    <a:pt x="307276" y="405066"/>
                  </a:lnTo>
                  <a:lnTo>
                    <a:pt x="336263" y="369935"/>
                  </a:lnTo>
                  <a:lnTo>
                    <a:pt x="358151" y="329616"/>
                  </a:lnTo>
                  <a:lnTo>
                    <a:pt x="371985" y="285064"/>
                  </a:lnTo>
                  <a:lnTo>
                    <a:pt x="376809" y="237236"/>
                  </a:lnTo>
                  <a:lnTo>
                    <a:pt x="371985" y="189412"/>
                  </a:lnTo>
                  <a:lnTo>
                    <a:pt x="358151" y="144875"/>
                  </a:lnTo>
                  <a:lnTo>
                    <a:pt x="336263" y="104576"/>
                  </a:lnTo>
                  <a:lnTo>
                    <a:pt x="307276" y="69469"/>
                  </a:lnTo>
                  <a:lnTo>
                    <a:pt x="272145" y="40505"/>
                  </a:lnTo>
                  <a:lnTo>
                    <a:pt x="231826" y="18637"/>
                  </a:lnTo>
                  <a:lnTo>
                    <a:pt x="187274" y="4818"/>
                  </a:lnTo>
                  <a:lnTo>
                    <a:pt x="139446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6062791" y="4608576"/>
              <a:ext cx="237490" cy="429259"/>
            </a:xfrm>
            <a:custGeom>
              <a:avLst/>
              <a:gdLst/>
              <a:ahLst/>
              <a:cxnLst/>
              <a:rect l="l" t="t" r="r" b="b"/>
              <a:pathLst>
                <a:path w="237489" h="429260">
                  <a:moveTo>
                    <a:pt x="237170" y="0"/>
                  </a:moveTo>
                  <a:lnTo>
                    <a:pt x="192328" y="4269"/>
                  </a:lnTo>
                  <a:lnTo>
                    <a:pt x="149643" y="16719"/>
                  </a:lnTo>
                  <a:lnTo>
                    <a:pt x="110178" y="36813"/>
                  </a:lnTo>
                  <a:lnTo>
                    <a:pt x="74992" y="64016"/>
                  </a:lnTo>
                  <a:lnTo>
                    <a:pt x="45146" y="97790"/>
                  </a:lnTo>
                  <a:lnTo>
                    <a:pt x="20959" y="139317"/>
                  </a:lnTo>
                  <a:lnTo>
                    <a:pt x="5980" y="183479"/>
                  </a:lnTo>
                  <a:lnTo>
                    <a:pt x="0" y="228944"/>
                  </a:lnTo>
                  <a:lnTo>
                    <a:pt x="2807" y="274383"/>
                  </a:lnTo>
                  <a:lnTo>
                    <a:pt x="14193" y="318464"/>
                  </a:lnTo>
                  <a:lnTo>
                    <a:pt x="33948" y="359858"/>
                  </a:lnTo>
                  <a:lnTo>
                    <a:pt x="61861" y="397233"/>
                  </a:lnTo>
                  <a:lnTo>
                    <a:pt x="97724" y="429260"/>
                  </a:lnTo>
                  <a:lnTo>
                    <a:pt x="237170" y="237236"/>
                  </a:lnTo>
                  <a:lnTo>
                    <a:pt x="237170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6176771" y="4777740"/>
              <a:ext cx="347980" cy="166370"/>
            </a:xfrm>
            <a:custGeom>
              <a:avLst/>
              <a:gdLst/>
              <a:ahLst/>
              <a:cxnLst/>
              <a:rect l="l" t="t" r="r" b="b"/>
              <a:pathLst>
                <a:path w="347979" h="166370">
                  <a:moveTo>
                    <a:pt x="347472" y="0"/>
                  </a:moveTo>
                  <a:lnTo>
                    <a:pt x="0" y="0"/>
                  </a:lnTo>
                  <a:lnTo>
                    <a:pt x="0" y="166116"/>
                  </a:lnTo>
                  <a:lnTo>
                    <a:pt x="347472" y="166116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6185661" y="4743957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60%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6" name="object 66" descr=""/>
          <p:cNvSpPr/>
          <p:nvPr/>
        </p:nvSpPr>
        <p:spPr>
          <a:xfrm>
            <a:off x="5391150" y="5256276"/>
            <a:ext cx="474980" cy="474980"/>
          </a:xfrm>
          <a:custGeom>
            <a:avLst/>
            <a:gdLst/>
            <a:ahLst/>
            <a:cxnLst/>
            <a:rect l="l" t="t" r="r" b="b"/>
            <a:pathLst>
              <a:path w="474979" h="474979">
                <a:moveTo>
                  <a:pt x="474599" y="237236"/>
                </a:moveTo>
                <a:lnTo>
                  <a:pt x="451866" y="237236"/>
                </a:lnTo>
                <a:lnTo>
                  <a:pt x="451866" y="187452"/>
                </a:lnTo>
                <a:lnTo>
                  <a:pt x="237363" y="187452"/>
                </a:lnTo>
                <a:lnTo>
                  <a:pt x="237363" y="0"/>
                </a:lnTo>
                <a:lnTo>
                  <a:pt x="189522" y="4826"/>
                </a:lnTo>
                <a:lnTo>
                  <a:pt x="144970" y="18643"/>
                </a:lnTo>
                <a:lnTo>
                  <a:pt x="104660" y="40513"/>
                </a:lnTo>
                <a:lnTo>
                  <a:pt x="69532" y="69469"/>
                </a:lnTo>
                <a:lnTo>
                  <a:pt x="40538" y="104584"/>
                </a:lnTo>
                <a:lnTo>
                  <a:pt x="18656" y="144881"/>
                </a:lnTo>
                <a:lnTo>
                  <a:pt x="4813" y="189420"/>
                </a:lnTo>
                <a:lnTo>
                  <a:pt x="0" y="237236"/>
                </a:lnTo>
                <a:lnTo>
                  <a:pt x="4813" y="285076"/>
                </a:lnTo>
                <a:lnTo>
                  <a:pt x="18656" y="329641"/>
                </a:lnTo>
                <a:lnTo>
                  <a:pt x="20574" y="333184"/>
                </a:lnTo>
                <a:lnTo>
                  <a:pt x="20574" y="352044"/>
                </a:lnTo>
                <a:lnTo>
                  <a:pt x="30810" y="352044"/>
                </a:lnTo>
                <a:lnTo>
                  <a:pt x="40538" y="369963"/>
                </a:lnTo>
                <a:lnTo>
                  <a:pt x="69532" y="405091"/>
                </a:lnTo>
                <a:lnTo>
                  <a:pt x="104660" y="434073"/>
                </a:lnTo>
                <a:lnTo>
                  <a:pt x="144970" y="455955"/>
                </a:lnTo>
                <a:lnTo>
                  <a:pt x="189522" y="469785"/>
                </a:lnTo>
                <a:lnTo>
                  <a:pt x="237363" y="474599"/>
                </a:lnTo>
                <a:lnTo>
                  <a:pt x="285178" y="469785"/>
                </a:lnTo>
                <a:lnTo>
                  <a:pt x="329717" y="455955"/>
                </a:lnTo>
                <a:lnTo>
                  <a:pt x="370014" y="434073"/>
                </a:lnTo>
                <a:lnTo>
                  <a:pt x="405130" y="405091"/>
                </a:lnTo>
                <a:lnTo>
                  <a:pt x="434086" y="369963"/>
                </a:lnTo>
                <a:lnTo>
                  <a:pt x="443801" y="352044"/>
                </a:lnTo>
                <a:lnTo>
                  <a:pt x="451866" y="352044"/>
                </a:lnTo>
                <a:lnTo>
                  <a:pt x="451866" y="337185"/>
                </a:lnTo>
                <a:lnTo>
                  <a:pt x="455955" y="329641"/>
                </a:lnTo>
                <a:lnTo>
                  <a:pt x="469773" y="285076"/>
                </a:lnTo>
                <a:lnTo>
                  <a:pt x="474599" y="237236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 txBox="1"/>
          <p:nvPr/>
        </p:nvSpPr>
        <p:spPr>
          <a:xfrm>
            <a:off x="5420359" y="5409438"/>
            <a:ext cx="4191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8" name="object 68" descr=""/>
          <p:cNvSpPr/>
          <p:nvPr/>
        </p:nvSpPr>
        <p:spPr>
          <a:xfrm>
            <a:off x="6062726" y="5256276"/>
            <a:ext cx="474980" cy="474980"/>
          </a:xfrm>
          <a:custGeom>
            <a:avLst/>
            <a:gdLst/>
            <a:ahLst/>
            <a:cxnLst/>
            <a:rect l="l" t="t" r="r" b="b"/>
            <a:pathLst>
              <a:path w="474979" h="474979">
                <a:moveTo>
                  <a:pt x="474599" y="237236"/>
                </a:moveTo>
                <a:lnTo>
                  <a:pt x="452374" y="237236"/>
                </a:lnTo>
                <a:lnTo>
                  <a:pt x="452374" y="187452"/>
                </a:lnTo>
                <a:lnTo>
                  <a:pt x="237236" y="187452"/>
                </a:lnTo>
                <a:lnTo>
                  <a:pt x="237236" y="0"/>
                </a:lnTo>
                <a:lnTo>
                  <a:pt x="189407" y="4826"/>
                </a:lnTo>
                <a:lnTo>
                  <a:pt x="144868" y="18643"/>
                </a:lnTo>
                <a:lnTo>
                  <a:pt x="104571" y="40513"/>
                </a:lnTo>
                <a:lnTo>
                  <a:pt x="69456" y="69469"/>
                </a:lnTo>
                <a:lnTo>
                  <a:pt x="40500" y="104584"/>
                </a:lnTo>
                <a:lnTo>
                  <a:pt x="18630" y="144881"/>
                </a:lnTo>
                <a:lnTo>
                  <a:pt x="4813" y="189420"/>
                </a:lnTo>
                <a:lnTo>
                  <a:pt x="0" y="237236"/>
                </a:lnTo>
                <a:lnTo>
                  <a:pt x="4813" y="285076"/>
                </a:lnTo>
                <a:lnTo>
                  <a:pt x="18630" y="329641"/>
                </a:lnTo>
                <a:lnTo>
                  <a:pt x="21082" y="334162"/>
                </a:lnTo>
                <a:lnTo>
                  <a:pt x="21082" y="352044"/>
                </a:lnTo>
                <a:lnTo>
                  <a:pt x="30772" y="352044"/>
                </a:lnTo>
                <a:lnTo>
                  <a:pt x="40500" y="369963"/>
                </a:lnTo>
                <a:lnTo>
                  <a:pt x="69456" y="405091"/>
                </a:lnTo>
                <a:lnTo>
                  <a:pt x="104571" y="434073"/>
                </a:lnTo>
                <a:lnTo>
                  <a:pt x="144868" y="455955"/>
                </a:lnTo>
                <a:lnTo>
                  <a:pt x="189407" y="469785"/>
                </a:lnTo>
                <a:lnTo>
                  <a:pt x="237236" y="474599"/>
                </a:lnTo>
                <a:lnTo>
                  <a:pt x="285064" y="469785"/>
                </a:lnTo>
                <a:lnTo>
                  <a:pt x="329615" y="455955"/>
                </a:lnTo>
                <a:lnTo>
                  <a:pt x="369925" y="434073"/>
                </a:lnTo>
                <a:lnTo>
                  <a:pt x="405053" y="405091"/>
                </a:lnTo>
                <a:lnTo>
                  <a:pt x="434047" y="369963"/>
                </a:lnTo>
                <a:lnTo>
                  <a:pt x="443763" y="352044"/>
                </a:lnTo>
                <a:lnTo>
                  <a:pt x="452374" y="352044"/>
                </a:lnTo>
                <a:lnTo>
                  <a:pt x="452374" y="336194"/>
                </a:lnTo>
                <a:lnTo>
                  <a:pt x="455930" y="329641"/>
                </a:lnTo>
                <a:lnTo>
                  <a:pt x="469773" y="285076"/>
                </a:lnTo>
                <a:lnTo>
                  <a:pt x="474599" y="237236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 txBox="1"/>
          <p:nvPr/>
        </p:nvSpPr>
        <p:spPr>
          <a:xfrm>
            <a:off x="6092190" y="5409438"/>
            <a:ext cx="4178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0" name="object 70" descr=""/>
          <p:cNvSpPr/>
          <p:nvPr/>
        </p:nvSpPr>
        <p:spPr>
          <a:xfrm>
            <a:off x="601980" y="1194816"/>
            <a:ext cx="2018030" cy="855980"/>
          </a:xfrm>
          <a:custGeom>
            <a:avLst/>
            <a:gdLst/>
            <a:ahLst/>
            <a:cxnLst/>
            <a:rect l="l" t="t" r="r" b="b"/>
            <a:pathLst>
              <a:path w="2018030" h="855980">
                <a:moveTo>
                  <a:pt x="840739" y="568451"/>
                </a:moveTo>
                <a:lnTo>
                  <a:pt x="336295" y="568451"/>
                </a:lnTo>
                <a:lnTo>
                  <a:pt x="718185" y="855472"/>
                </a:lnTo>
                <a:lnTo>
                  <a:pt x="840739" y="568451"/>
                </a:lnTo>
                <a:close/>
              </a:path>
              <a:path w="2018030" h="855980">
                <a:moveTo>
                  <a:pt x="1923033" y="0"/>
                </a:moveTo>
                <a:lnTo>
                  <a:pt x="94742" y="0"/>
                </a:lnTo>
                <a:lnTo>
                  <a:pt x="57864" y="7445"/>
                </a:lnTo>
                <a:lnTo>
                  <a:pt x="27749" y="27749"/>
                </a:lnTo>
                <a:lnTo>
                  <a:pt x="7445" y="57864"/>
                </a:lnTo>
                <a:lnTo>
                  <a:pt x="0" y="94742"/>
                </a:lnTo>
                <a:lnTo>
                  <a:pt x="0" y="473710"/>
                </a:lnTo>
                <a:lnTo>
                  <a:pt x="7445" y="510587"/>
                </a:lnTo>
                <a:lnTo>
                  <a:pt x="27749" y="540702"/>
                </a:lnTo>
                <a:lnTo>
                  <a:pt x="57864" y="561006"/>
                </a:lnTo>
                <a:lnTo>
                  <a:pt x="94742" y="568451"/>
                </a:lnTo>
                <a:lnTo>
                  <a:pt x="1923033" y="568451"/>
                </a:lnTo>
                <a:lnTo>
                  <a:pt x="1959911" y="561006"/>
                </a:lnTo>
                <a:lnTo>
                  <a:pt x="1990026" y="540702"/>
                </a:lnTo>
                <a:lnTo>
                  <a:pt x="2010330" y="510587"/>
                </a:lnTo>
                <a:lnTo>
                  <a:pt x="2017776" y="473710"/>
                </a:lnTo>
                <a:lnTo>
                  <a:pt x="2017776" y="94742"/>
                </a:lnTo>
                <a:lnTo>
                  <a:pt x="2010330" y="57864"/>
                </a:lnTo>
                <a:lnTo>
                  <a:pt x="1990026" y="27749"/>
                </a:lnTo>
                <a:lnTo>
                  <a:pt x="1959911" y="7445"/>
                </a:lnTo>
                <a:lnTo>
                  <a:pt x="1923033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 txBox="1"/>
          <p:nvPr/>
        </p:nvSpPr>
        <p:spPr>
          <a:xfrm>
            <a:off x="727049" y="1197355"/>
            <a:ext cx="1765300" cy="53784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algn="ctr" marL="12065" marR="5080" indent="1905">
              <a:lnSpc>
                <a:spcPts val="1300"/>
              </a:lnSpc>
              <a:spcBef>
                <a:spcPts val="26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2017:</a:t>
            </a:r>
            <a:r>
              <a:rPr dirty="0" sz="12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China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announces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ban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fossil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fuel</a:t>
            </a:r>
            <a:r>
              <a:rPr dirty="0" sz="1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vehicles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2040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2" name="object 72" descr=""/>
          <p:cNvGrpSpPr/>
          <p:nvPr/>
        </p:nvGrpSpPr>
        <p:grpSpPr>
          <a:xfrm>
            <a:off x="6679501" y="1845373"/>
            <a:ext cx="889000" cy="4060825"/>
            <a:chOff x="6679501" y="1845373"/>
            <a:chExt cx="889000" cy="4060825"/>
          </a:xfrm>
        </p:grpSpPr>
        <p:sp>
          <p:nvSpPr>
            <p:cNvPr id="73" name="object 73" descr=""/>
            <p:cNvSpPr/>
            <p:nvPr/>
          </p:nvSpPr>
          <p:spPr>
            <a:xfrm>
              <a:off x="6684264" y="1999487"/>
              <a:ext cx="556260" cy="375285"/>
            </a:xfrm>
            <a:custGeom>
              <a:avLst/>
              <a:gdLst/>
              <a:ahLst/>
              <a:cxnLst/>
              <a:rect l="l" t="t" r="r" b="b"/>
              <a:pathLst>
                <a:path w="556259" h="375285">
                  <a:moveTo>
                    <a:pt x="556259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556259" y="374903"/>
                  </a:lnTo>
                  <a:lnTo>
                    <a:pt x="556259" y="0"/>
                  </a:lnTo>
                  <a:close/>
                </a:path>
              </a:pathLst>
            </a:custGeom>
            <a:solidFill>
              <a:srgbClr val="C30C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6684264" y="2674619"/>
              <a:ext cx="883919" cy="3075940"/>
            </a:xfrm>
            <a:custGeom>
              <a:avLst/>
              <a:gdLst/>
              <a:ahLst/>
              <a:cxnLst/>
              <a:rect l="l" t="t" r="r" b="b"/>
              <a:pathLst>
                <a:path w="883920" h="3075940">
                  <a:moveTo>
                    <a:pt x="259080" y="0"/>
                  </a:moveTo>
                  <a:lnTo>
                    <a:pt x="0" y="0"/>
                  </a:lnTo>
                  <a:lnTo>
                    <a:pt x="0" y="374904"/>
                  </a:lnTo>
                  <a:lnTo>
                    <a:pt x="259080" y="374904"/>
                  </a:lnTo>
                  <a:lnTo>
                    <a:pt x="259080" y="0"/>
                  </a:lnTo>
                  <a:close/>
                </a:path>
                <a:path w="883920" h="3075940">
                  <a:moveTo>
                    <a:pt x="594360" y="675132"/>
                  </a:moveTo>
                  <a:lnTo>
                    <a:pt x="0" y="675132"/>
                  </a:lnTo>
                  <a:lnTo>
                    <a:pt x="0" y="1050036"/>
                  </a:lnTo>
                  <a:lnTo>
                    <a:pt x="594360" y="1050036"/>
                  </a:lnTo>
                  <a:lnTo>
                    <a:pt x="594360" y="675132"/>
                  </a:lnTo>
                  <a:close/>
                </a:path>
                <a:path w="883920" h="3075940">
                  <a:moveTo>
                    <a:pt x="638556" y="2700528"/>
                  </a:moveTo>
                  <a:lnTo>
                    <a:pt x="0" y="2700528"/>
                  </a:lnTo>
                  <a:lnTo>
                    <a:pt x="0" y="3075432"/>
                  </a:lnTo>
                  <a:lnTo>
                    <a:pt x="638556" y="3075432"/>
                  </a:lnTo>
                  <a:lnTo>
                    <a:pt x="638556" y="2700528"/>
                  </a:lnTo>
                  <a:close/>
                </a:path>
                <a:path w="883920" h="3075940">
                  <a:moveTo>
                    <a:pt x="810768" y="2025396"/>
                  </a:moveTo>
                  <a:lnTo>
                    <a:pt x="0" y="2025396"/>
                  </a:lnTo>
                  <a:lnTo>
                    <a:pt x="0" y="2400300"/>
                  </a:lnTo>
                  <a:lnTo>
                    <a:pt x="810768" y="2400300"/>
                  </a:lnTo>
                  <a:lnTo>
                    <a:pt x="810768" y="2025396"/>
                  </a:lnTo>
                  <a:close/>
                </a:path>
                <a:path w="883920" h="3075940">
                  <a:moveTo>
                    <a:pt x="883920" y="1350264"/>
                  </a:moveTo>
                  <a:lnTo>
                    <a:pt x="0" y="1350264"/>
                  </a:lnTo>
                  <a:lnTo>
                    <a:pt x="0" y="1725168"/>
                  </a:lnTo>
                  <a:lnTo>
                    <a:pt x="883920" y="1725168"/>
                  </a:lnTo>
                  <a:lnTo>
                    <a:pt x="883920" y="1350264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6684264" y="1850135"/>
              <a:ext cx="0" cy="4051300"/>
            </a:xfrm>
            <a:custGeom>
              <a:avLst/>
              <a:gdLst/>
              <a:ahLst/>
              <a:cxnLst/>
              <a:rect l="l" t="t" r="r" b="b"/>
              <a:pathLst>
                <a:path w="0" h="4051300">
                  <a:moveTo>
                    <a:pt x="0" y="0"/>
                  </a:moveTo>
                  <a:lnTo>
                    <a:pt x="0" y="405079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 descr=""/>
          <p:cNvSpPr txBox="1"/>
          <p:nvPr/>
        </p:nvSpPr>
        <p:spPr>
          <a:xfrm>
            <a:off x="7358888" y="5445963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13%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7276592" y="2068448"/>
            <a:ext cx="3213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11%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7319771" y="4769053"/>
            <a:ext cx="109918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479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16%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7319771" y="4094175"/>
            <a:ext cx="109918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6545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17%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6979411" y="2743327"/>
            <a:ext cx="2476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7319771" y="3419983"/>
            <a:ext cx="10991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12%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2" name="object 82" descr=""/>
          <p:cNvGrpSpPr/>
          <p:nvPr/>
        </p:nvGrpSpPr>
        <p:grpSpPr>
          <a:xfrm>
            <a:off x="8418385" y="1845373"/>
            <a:ext cx="739775" cy="4060825"/>
            <a:chOff x="8418385" y="1845373"/>
            <a:chExt cx="739775" cy="4060825"/>
          </a:xfrm>
        </p:grpSpPr>
        <p:sp>
          <p:nvSpPr>
            <p:cNvPr id="83" name="object 83" descr=""/>
            <p:cNvSpPr/>
            <p:nvPr/>
          </p:nvSpPr>
          <p:spPr>
            <a:xfrm>
              <a:off x="8423147" y="1999487"/>
              <a:ext cx="100965" cy="375285"/>
            </a:xfrm>
            <a:custGeom>
              <a:avLst/>
              <a:gdLst/>
              <a:ahLst/>
              <a:cxnLst/>
              <a:rect l="l" t="t" r="r" b="b"/>
              <a:pathLst>
                <a:path w="100965" h="375285">
                  <a:moveTo>
                    <a:pt x="100583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100583" y="374903"/>
                  </a:lnTo>
                  <a:lnTo>
                    <a:pt x="100583" y="0"/>
                  </a:lnTo>
                  <a:close/>
                </a:path>
              </a:pathLst>
            </a:custGeom>
            <a:solidFill>
              <a:srgbClr val="C30C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8423148" y="2674619"/>
              <a:ext cx="734695" cy="3075940"/>
            </a:xfrm>
            <a:custGeom>
              <a:avLst/>
              <a:gdLst/>
              <a:ahLst/>
              <a:cxnLst/>
              <a:rect l="l" t="t" r="r" b="b"/>
              <a:pathLst>
                <a:path w="734695" h="3075940">
                  <a:moveTo>
                    <a:pt x="135636" y="2700528"/>
                  </a:moveTo>
                  <a:lnTo>
                    <a:pt x="0" y="2700528"/>
                  </a:lnTo>
                  <a:lnTo>
                    <a:pt x="0" y="3075432"/>
                  </a:lnTo>
                  <a:lnTo>
                    <a:pt x="135636" y="3075432"/>
                  </a:lnTo>
                  <a:lnTo>
                    <a:pt x="135636" y="2700528"/>
                  </a:lnTo>
                  <a:close/>
                </a:path>
                <a:path w="734695" h="3075940">
                  <a:moveTo>
                    <a:pt x="246888" y="0"/>
                  </a:moveTo>
                  <a:lnTo>
                    <a:pt x="0" y="0"/>
                  </a:lnTo>
                  <a:lnTo>
                    <a:pt x="0" y="374904"/>
                  </a:lnTo>
                  <a:lnTo>
                    <a:pt x="246888" y="374904"/>
                  </a:lnTo>
                  <a:lnTo>
                    <a:pt x="246888" y="0"/>
                  </a:lnTo>
                  <a:close/>
                </a:path>
                <a:path w="734695" h="3075940">
                  <a:moveTo>
                    <a:pt x="274320" y="675132"/>
                  </a:moveTo>
                  <a:lnTo>
                    <a:pt x="0" y="675132"/>
                  </a:lnTo>
                  <a:lnTo>
                    <a:pt x="0" y="1050036"/>
                  </a:lnTo>
                  <a:lnTo>
                    <a:pt x="274320" y="1050036"/>
                  </a:lnTo>
                  <a:lnTo>
                    <a:pt x="274320" y="675132"/>
                  </a:lnTo>
                  <a:close/>
                </a:path>
                <a:path w="734695" h="3075940">
                  <a:moveTo>
                    <a:pt x="717804" y="1350264"/>
                  </a:moveTo>
                  <a:lnTo>
                    <a:pt x="0" y="1350264"/>
                  </a:lnTo>
                  <a:lnTo>
                    <a:pt x="0" y="1725168"/>
                  </a:lnTo>
                  <a:lnTo>
                    <a:pt x="717804" y="1725168"/>
                  </a:lnTo>
                  <a:lnTo>
                    <a:pt x="717804" y="1350264"/>
                  </a:lnTo>
                  <a:close/>
                </a:path>
                <a:path w="734695" h="3075940">
                  <a:moveTo>
                    <a:pt x="734568" y="2025396"/>
                  </a:moveTo>
                  <a:lnTo>
                    <a:pt x="0" y="2025396"/>
                  </a:lnTo>
                  <a:lnTo>
                    <a:pt x="0" y="2400300"/>
                  </a:lnTo>
                  <a:lnTo>
                    <a:pt x="734568" y="2400300"/>
                  </a:lnTo>
                  <a:lnTo>
                    <a:pt x="734568" y="2025396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8423147" y="1850135"/>
              <a:ext cx="0" cy="4051300"/>
            </a:xfrm>
            <a:custGeom>
              <a:avLst/>
              <a:gdLst/>
              <a:ahLst/>
              <a:cxnLst/>
              <a:rect l="l" t="t" r="r" b="b"/>
              <a:pathLst>
                <a:path w="0" h="4051300">
                  <a:moveTo>
                    <a:pt x="0" y="0"/>
                  </a:moveTo>
                  <a:lnTo>
                    <a:pt x="0" y="405079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 descr=""/>
          <p:cNvSpPr txBox="1"/>
          <p:nvPr/>
        </p:nvSpPr>
        <p:spPr>
          <a:xfrm>
            <a:off x="8698992" y="3419983"/>
            <a:ext cx="13963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8706993" y="2743327"/>
            <a:ext cx="247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8698992" y="4769053"/>
            <a:ext cx="13963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64769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8561069" y="2068448"/>
            <a:ext cx="247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8698992" y="4094175"/>
            <a:ext cx="13963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99695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14%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8594217" y="5445963"/>
            <a:ext cx="247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3%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92" name="object 92" descr=""/>
          <p:cNvGrpSpPr/>
          <p:nvPr/>
        </p:nvGrpSpPr>
        <p:grpSpPr>
          <a:xfrm>
            <a:off x="10094785" y="1845373"/>
            <a:ext cx="782320" cy="4060825"/>
            <a:chOff x="10094785" y="1845373"/>
            <a:chExt cx="782320" cy="4060825"/>
          </a:xfrm>
        </p:grpSpPr>
        <p:sp>
          <p:nvSpPr>
            <p:cNvPr id="93" name="object 93" descr=""/>
            <p:cNvSpPr/>
            <p:nvPr/>
          </p:nvSpPr>
          <p:spPr>
            <a:xfrm>
              <a:off x="10099547" y="1999487"/>
              <a:ext cx="88900" cy="375285"/>
            </a:xfrm>
            <a:custGeom>
              <a:avLst/>
              <a:gdLst/>
              <a:ahLst/>
              <a:cxnLst/>
              <a:rect l="l" t="t" r="r" b="b"/>
              <a:pathLst>
                <a:path w="88900" h="375285">
                  <a:moveTo>
                    <a:pt x="88392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88392" y="374903"/>
                  </a:lnTo>
                  <a:lnTo>
                    <a:pt x="88392" y="0"/>
                  </a:lnTo>
                  <a:close/>
                </a:path>
              </a:pathLst>
            </a:custGeom>
            <a:solidFill>
              <a:srgbClr val="C30C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10099548" y="2674619"/>
              <a:ext cx="777240" cy="3075940"/>
            </a:xfrm>
            <a:custGeom>
              <a:avLst/>
              <a:gdLst/>
              <a:ahLst/>
              <a:cxnLst/>
              <a:rect l="l" t="t" r="r" b="b"/>
              <a:pathLst>
                <a:path w="777240" h="3075940">
                  <a:moveTo>
                    <a:pt x="38100" y="2700528"/>
                  </a:moveTo>
                  <a:lnTo>
                    <a:pt x="0" y="2700528"/>
                  </a:lnTo>
                  <a:lnTo>
                    <a:pt x="0" y="3075432"/>
                  </a:lnTo>
                  <a:lnTo>
                    <a:pt x="38100" y="3075432"/>
                  </a:lnTo>
                  <a:lnTo>
                    <a:pt x="38100" y="2700528"/>
                  </a:lnTo>
                  <a:close/>
                </a:path>
                <a:path w="777240" h="3075940">
                  <a:moveTo>
                    <a:pt x="178308" y="675132"/>
                  </a:moveTo>
                  <a:lnTo>
                    <a:pt x="0" y="675132"/>
                  </a:lnTo>
                  <a:lnTo>
                    <a:pt x="0" y="1050036"/>
                  </a:lnTo>
                  <a:lnTo>
                    <a:pt x="178308" y="1050036"/>
                  </a:lnTo>
                  <a:lnTo>
                    <a:pt x="178308" y="675132"/>
                  </a:lnTo>
                  <a:close/>
                </a:path>
                <a:path w="777240" h="3075940">
                  <a:moveTo>
                    <a:pt x="220980" y="1350264"/>
                  </a:moveTo>
                  <a:lnTo>
                    <a:pt x="0" y="1350264"/>
                  </a:lnTo>
                  <a:lnTo>
                    <a:pt x="0" y="1725168"/>
                  </a:lnTo>
                  <a:lnTo>
                    <a:pt x="220980" y="1725168"/>
                  </a:lnTo>
                  <a:lnTo>
                    <a:pt x="220980" y="1350264"/>
                  </a:lnTo>
                  <a:close/>
                </a:path>
                <a:path w="777240" h="3075940">
                  <a:moveTo>
                    <a:pt x="246888" y="0"/>
                  </a:moveTo>
                  <a:lnTo>
                    <a:pt x="0" y="0"/>
                  </a:lnTo>
                  <a:lnTo>
                    <a:pt x="0" y="374904"/>
                  </a:lnTo>
                  <a:lnTo>
                    <a:pt x="246888" y="374904"/>
                  </a:lnTo>
                  <a:lnTo>
                    <a:pt x="246888" y="0"/>
                  </a:lnTo>
                  <a:close/>
                </a:path>
                <a:path w="777240" h="3075940">
                  <a:moveTo>
                    <a:pt x="777240" y="2025396"/>
                  </a:moveTo>
                  <a:lnTo>
                    <a:pt x="0" y="2025396"/>
                  </a:lnTo>
                  <a:lnTo>
                    <a:pt x="0" y="2400300"/>
                  </a:lnTo>
                  <a:lnTo>
                    <a:pt x="777240" y="2400300"/>
                  </a:lnTo>
                  <a:lnTo>
                    <a:pt x="777240" y="2025396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10099547" y="1850135"/>
              <a:ext cx="0" cy="4051300"/>
            </a:xfrm>
            <a:custGeom>
              <a:avLst/>
              <a:gdLst/>
              <a:ahLst/>
              <a:cxnLst/>
              <a:rect l="l" t="t" r="r" b="b"/>
              <a:pathLst>
                <a:path w="0" h="4051300">
                  <a:moveTo>
                    <a:pt x="0" y="0"/>
                  </a:moveTo>
                  <a:lnTo>
                    <a:pt x="0" y="405079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 descr=""/>
          <p:cNvSpPr txBox="1"/>
          <p:nvPr/>
        </p:nvSpPr>
        <p:spPr>
          <a:xfrm>
            <a:off x="10912220" y="4769053"/>
            <a:ext cx="3327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12%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10381868" y="2743327"/>
            <a:ext cx="247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4%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10223118" y="2068448"/>
            <a:ext cx="2476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10356595" y="4094175"/>
            <a:ext cx="2470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3%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10313669" y="3419983"/>
            <a:ext cx="247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3%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10173969" y="5445963"/>
            <a:ext cx="247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1%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02" name="object 102" descr=""/>
          <p:cNvGrpSpPr/>
          <p:nvPr/>
        </p:nvGrpSpPr>
        <p:grpSpPr>
          <a:xfrm>
            <a:off x="1729739" y="1827022"/>
            <a:ext cx="9881870" cy="1247140"/>
            <a:chOff x="1729739" y="1827022"/>
            <a:chExt cx="9881870" cy="1247140"/>
          </a:xfrm>
        </p:grpSpPr>
        <p:pic>
          <p:nvPicPr>
            <p:cNvPr id="103" name="object 10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29739" y="2051314"/>
              <a:ext cx="246914" cy="24689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39468" y="2630423"/>
              <a:ext cx="787907" cy="443484"/>
            </a:xfrm>
            <a:prstGeom prst="rect">
              <a:avLst/>
            </a:prstGeom>
          </p:spPr>
        </p:pic>
        <p:sp>
          <p:nvSpPr>
            <p:cNvPr id="105" name="object 105" descr=""/>
            <p:cNvSpPr/>
            <p:nvPr/>
          </p:nvSpPr>
          <p:spPr>
            <a:xfrm>
              <a:off x="6679692" y="1833372"/>
              <a:ext cx="4925695" cy="3175"/>
            </a:xfrm>
            <a:custGeom>
              <a:avLst/>
              <a:gdLst/>
              <a:ahLst/>
              <a:cxnLst/>
              <a:rect l="l" t="t" r="r" b="b"/>
              <a:pathLst>
                <a:path w="4925695" h="3175">
                  <a:moveTo>
                    <a:pt x="0" y="3048"/>
                  </a:moveTo>
                  <a:lnTo>
                    <a:pt x="1586483" y="3048"/>
                  </a:lnTo>
                </a:path>
                <a:path w="4925695" h="3175">
                  <a:moveTo>
                    <a:pt x="1711452" y="3048"/>
                  </a:moveTo>
                  <a:lnTo>
                    <a:pt x="3297935" y="3048"/>
                  </a:lnTo>
                </a:path>
                <a:path w="4925695" h="3175">
                  <a:moveTo>
                    <a:pt x="3422904" y="3048"/>
                  </a:moveTo>
                  <a:lnTo>
                    <a:pt x="4925567" y="0"/>
                  </a:lnTo>
                </a:path>
              </a:pathLst>
            </a:custGeom>
            <a:ln w="12192">
              <a:solidFill>
                <a:srgbClr val="7884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6795516" y="2400300"/>
              <a:ext cx="1470660" cy="189230"/>
            </a:xfrm>
            <a:custGeom>
              <a:avLst/>
              <a:gdLst/>
              <a:ahLst/>
              <a:cxnLst/>
              <a:rect l="l" t="t" r="r" b="b"/>
              <a:pathLst>
                <a:path w="1470659" h="189230">
                  <a:moveTo>
                    <a:pt x="1470659" y="0"/>
                  </a:moveTo>
                  <a:lnTo>
                    <a:pt x="0" y="0"/>
                  </a:lnTo>
                  <a:lnTo>
                    <a:pt x="0" y="188975"/>
                  </a:lnTo>
                  <a:lnTo>
                    <a:pt x="1470659" y="188975"/>
                  </a:lnTo>
                  <a:lnTo>
                    <a:pt x="14706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6795516" y="2400300"/>
              <a:ext cx="1470660" cy="189230"/>
            </a:xfrm>
            <a:custGeom>
              <a:avLst/>
              <a:gdLst/>
              <a:ahLst/>
              <a:cxnLst/>
              <a:rect l="l" t="t" r="r" b="b"/>
              <a:pathLst>
                <a:path w="1470659" h="189230">
                  <a:moveTo>
                    <a:pt x="0" y="188975"/>
                  </a:moveTo>
                  <a:lnTo>
                    <a:pt x="1470659" y="188975"/>
                  </a:lnTo>
                  <a:lnTo>
                    <a:pt x="1470659" y="0"/>
                  </a:lnTo>
                  <a:lnTo>
                    <a:pt x="0" y="0"/>
                  </a:lnTo>
                  <a:lnTo>
                    <a:pt x="0" y="1889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 descr=""/>
          <p:cNvSpPr txBox="1"/>
          <p:nvPr/>
        </p:nvSpPr>
        <p:spPr>
          <a:xfrm>
            <a:off x="6938518" y="1423161"/>
            <a:ext cx="1137920" cy="35496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355600" marR="5080" indent="-342900">
              <a:lnSpc>
                <a:spcPct val="80000"/>
              </a:lnSpc>
              <a:spcBef>
                <a:spcPts val="385"/>
              </a:spcBef>
            </a:pPr>
            <a:r>
              <a:rPr dirty="0" sz="1200" b="1">
                <a:latin typeface="Arial"/>
                <a:cs typeface="Arial"/>
              </a:rPr>
              <a:t>EBITDA</a:t>
            </a:r>
            <a:r>
              <a:rPr dirty="0" sz="1200" spc="-8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margin 2019e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8756650" y="1423161"/>
            <a:ext cx="924560" cy="35496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269875" marR="5080" indent="-257810">
              <a:lnSpc>
                <a:spcPct val="80000"/>
              </a:lnSpc>
              <a:spcBef>
                <a:spcPts val="385"/>
              </a:spcBef>
            </a:pPr>
            <a:r>
              <a:rPr dirty="0" sz="1200" b="1">
                <a:latin typeface="Arial"/>
                <a:cs typeface="Arial"/>
              </a:rPr>
              <a:t>EBIT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margin 2019e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10230357" y="1423161"/>
            <a:ext cx="1398270" cy="35496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486409" marR="5080" indent="-474345">
              <a:lnSpc>
                <a:spcPct val="80000"/>
              </a:lnSpc>
              <a:spcBef>
                <a:spcPts val="385"/>
              </a:spcBef>
            </a:pPr>
            <a:r>
              <a:rPr dirty="0" sz="1200" b="1">
                <a:latin typeface="Arial"/>
                <a:cs typeface="Arial"/>
              </a:rPr>
              <a:t>Net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income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margin 2019e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7074154" y="2386710"/>
            <a:ext cx="9131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Median: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13%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12" name="object 112" descr=""/>
          <p:cNvGrpSpPr/>
          <p:nvPr/>
        </p:nvGrpSpPr>
        <p:grpSpPr>
          <a:xfrm>
            <a:off x="7290689" y="2393950"/>
            <a:ext cx="2626360" cy="3514725"/>
            <a:chOff x="7290689" y="2393950"/>
            <a:chExt cx="2626360" cy="3514725"/>
          </a:xfrm>
        </p:grpSpPr>
        <p:sp>
          <p:nvSpPr>
            <p:cNvPr id="113" name="object 113" descr=""/>
            <p:cNvSpPr/>
            <p:nvPr/>
          </p:nvSpPr>
          <p:spPr>
            <a:xfrm>
              <a:off x="7305294" y="2481834"/>
              <a:ext cx="0" cy="3412490"/>
            </a:xfrm>
            <a:custGeom>
              <a:avLst/>
              <a:gdLst/>
              <a:ahLst/>
              <a:cxnLst/>
              <a:rect l="l" t="t" r="r" b="b"/>
              <a:pathLst>
                <a:path w="0" h="3412490">
                  <a:moveTo>
                    <a:pt x="0" y="3412134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8439912" y="2400300"/>
              <a:ext cx="1470660" cy="189230"/>
            </a:xfrm>
            <a:custGeom>
              <a:avLst/>
              <a:gdLst/>
              <a:ahLst/>
              <a:cxnLst/>
              <a:rect l="l" t="t" r="r" b="b"/>
              <a:pathLst>
                <a:path w="1470659" h="189230">
                  <a:moveTo>
                    <a:pt x="1470659" y="0"/>
                  </a:moveTo>
                  <a:lnTo>
                    <a:pt x="0" y="0"/>
                  </a:lnTo>
                  <a:lnTo>
                    <a:pt x="0" y="188975"/>
                  </a:lnTo>
                  <a:lnTo>
                    <a:pt x="1470659" y="188975"/>
                  </a:lnTo>
                  <a:lnTo>
                    <a:pt x="14706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8439912" y="2400300"/>
              <a:ext cx="1470660" cy="189230"/>
            </a:xfrm>
            <a:custGeom>
              <a:avLst/>
              <a:gdLst/>
              <a:ahLst/>
              <a:cxnLst/>
              <a:rect l="l" t="t" r="r" b="b"/>
              <a:pathLst>
                <a:path w="1470659" h="189230">
                  <a:moveTo>
                    <a:pt x="0" y="188975"/>
                  </a:moveTo>
                  <a:lnTo>
                    <a:pt x="1470659" y="188975"/>
                  </a:lnTo>
                  <a:lnTo>
                    <a:pt x="1470659" y="0"/>
                  </a:lnTo>
                  <a:lnTo>
                    <a:pt x="0" y="0"/>
                  </a:lnTo>
                  <a:lnTo>
                    <a:pt x="0" y="1889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 descr=""/>
          <p:cNvSpPr txBox="1"/>
          <p:nvPr/>
        </p:nvSpPr>
        <p:spPr>
          <a:xfrm>
            <a:off x="8761603" y="2386710"/>
            <a:ext cx="8280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Median: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5%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17" name="object 117" descr=""/>
          <p:cNvGrpSpPr/>
          <p:nvPr/>
        </p:nvGrpSpPr>
        <p:grpSpPr>
          <a:xfrm>
            <a:off x="8669908" y="2393950"/>
            <a:ext cx="2923540" cy="3514725"/>
            <a:chOff x="8669908" y="2393950"/>
            <a:chExt cx="2923540" cy="3514725"/>
          </a:xfrm>
        </p:grpSpPr>
        <p:sp>
          <p:nvSpPr>
            <p:cNvPr id="118" name="object 118" descr=""/>
            <p:cNvSpPr/>
            <p:nvPr/>
          </p:nvSpPr>
          <p:spPr>
            <a:xfrm>
              <a:off x="8684513" y="2481834"/>
              <a:ext cx="0" cy="3412490"/>
            </a:xfrm>
            <a:custGeom>
              <a:avLst/>
              <a:gdLst/>
              <a:ahLst/>
              <a:cxnLst/>
              <a:rect l="l" t="t" r="r" b="b"/>
              <a:pathLst>
                <a:path w="0" h="3412490">
                  <a:moveTo>
                    <a:pt x="0" y="3412134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10203179" y="2400300"/>
              <a:ext cx="1384300" cy="189230"/>
            </a:xfrm>
            <a:custGeom>
              <a:avLst/>
              <a:gdLst/>
              <a:ahLst/>
              <a:cxnLst/>
              <a:rect l="l" t="t" r="r" b="b"/>
              <a:pathLst>
                <a:path w="1384300" h="189230">
                  <a:moveTo>
                    <a:pt x="1383792" y="0"/>
                  </a:moveTo>
                  <a:lnTo>
                    <a:pt x="0" y="0"/>
                  </a:lnTo>
                  <a:lnTo>
                    <a:pt x="0" y="188975"/>
                  </a:lnTo>
                  <a:lnTo>
                    <a:pt x="1383792" y="188975"/>
                  </a:lnTo>
                  <a:lnTo>
                    <a:pt x="1383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10203179" y="2400300"/>
              <a:ext cx="1384300" cy="189230"/>
            </a:xfrm>
            <a:custGeom>
              <a:avLst/>
              <a:gdLst/>
              <a:ahLst/>
              <a:cxnLst/>
              <a:rect l="l" t="t" r="r" b="b"/>
              <a:pathLst>
                <a:path w="1384300" h="189230">
                  <a:moveTo>
                    <a:pt x="0" y="188975"/>
                  </a:moveTo>
                  <a:lnTo>
                    <a:pt x="1383792" y="188975"/>
                  </a:lnTo>
                  <a:lnTo>
                    <a:pt x="1383792" y="0"/>
                  </a:lnTo>
                  <a:lnTo>
                    <a:pt x="0" y="0"/>
                  </a:lnTo>
                  <a:lnTo>
                    <a:pt x="0" y="1889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1" name="object 121" descr=""/>
          <p:cNvSpPr txBox="1"/>
          <p:nvPr/>
        </p:nvSpPr>
        <p:spPr>
          <a:xfrm>
            <a:off x="10481818" y="2386710"/>
            <a:ext cx="8280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Median: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3%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2" name="object 122" descr=""/>
          <p:cNvSpPr/>
          <p:nvPr/>
        </p:nvSpPr>
        <p:spPr>
          <a:xfrm>
            <a:off x="10333481" y="2481833"/>
            <a:ext cx="0" cy="3412490"/>
          </a:xfrm>
          <a:custGeom>
            <a:avLst/>
            <a:gdLst/>
            <a:ahLst/>
            <a:cxnLst/>
            <a:rect l="l" t="t" r="r" b="b"/>
            <a:pathLst>
              <a:path w="0" h="3412490">
                <a:moveTo>
                  <a:pt x="0" y="3412134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 descr=""/>
          <p:cNvSpPr txBox="1"/>
          <p:nvPr/>
        </p:nvSpPr>
        <p:spPr>
          <a:xfrm>
            <a:off x="574649" y="216154"/>
            <a:ext cx="32524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FINANCIAL</a:t>
            </a:r>
            <a:r>
              <a:rPr dirty="0" sz="1600" spc="-7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ANALYSIS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 OF</a:t>
            </a:r>
            <a:r>
              <a:rPr dirty="0" sz="1600" spc="-4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PEERS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243840"/>
                <a:gridCol w="1196340"/>
                <a:gridCol w="243839"/>
                <a:gridCol w="1443990"/>
                <a:gridCol w="1200785"/>
                <a:gridCol w="1443990"/>
                <a:gridCol w="243840"/>
                <a:gridCol w="1200150"/>
                <a:gridCol w="243840"/>
                <a:gridCol w="1200150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37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583565" y="2037588"/>
            <a:ext cx="11021695" cy="3816350"/>
            <a:chOff x="583565" y="2037588"/>
            <a:chExt cx="11021695" cy="3816350"/>
          </a:xfrm>
        </p:grpSpPr>
        <p:sp>
          <p:nvSpPr>
            <p:cNvPr id="8" name="object 8" descr=""/>
            <p:cNvSpPr/>
            <p:nvPr/>
          </p:nvSpPr>
          <p:spPr>
            <a:xfrm>
              <a:off x="586740" y="2037588"/>
              <a:ext cx="11018520" cy="664845"/>
            </a:xfrm>
            <a:custGeom>
              <a:avLst/>
              <a:gdLst/>
              <a:ahLst/>
              <a:cxnLst/>
              <a:rect l="l" t="t" r="r" b="b"/>
              <a:pathLst>
                <a:path w="11018520" h="664844">
                  <a:moveTo>
                    <a:pt x="11018520" y="0"/>
                  </a:moveTo>
                  <a:lnTo>
                    <a:pt x="0" y="0"/>
                  </a:lnTo>
                  <a:lnTo>
                    <a:pt x="0" y="664463"/>
                  </a:lnTo>
                  <a:lnTo>
                    <a:pt x="11018520" y="664463"/>
                  </a:lnTo>
                  <a:lnTo>
                    <a:pt x="11018520" y="0"/>
                  </a:lnTo>
                  <a:close/>
                </a:path>
              </a:pathLst>
            </a:custGeom>
            <a:solidFill>
              <a:srgbClr val="C00000">
                <a:alpha val="980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172206" y="2490216"/>
              <a:ext cx="7089775" cy="3348990"/>
            </a:xfrm>
            <a:custGeom>
              <a:avLst/>
              <a:gdLst/>
              <a:ahLst/>
              <a:cxnLst/>
              <a:rect l="l" t="t" r="r" b="b"/>
              <a:pathLst>
                <a:path w="7089775" h="3348990">
                  <a:moveTo>
                    <a:pt x="0" y="0"/>
                  </a:moveTo>
                  <a:lnTo>
                    <a:pt x="0" y="195072"/>
                  </a:lnTo>
                </a:path>
                <a:path w="7089775" h="3348990">
                  <a:moveTo>
                    <a:pt x="0" y="3227832"/>
                  </a:moveTo>
                  <a:lnTo>
                    <a:pt x="0" y="3348888"/>
                  </a:lnTo>
                </a:path>
                <a:path w="7089775" h="3348990">
                  <a:moveTo>
                    <a:pt x="0" y="472439"/>
                  </a:moveTo>
                  <a:lnTo>
                    <a:pt x="0" y="1315212"/>
                  </a:lnTo>
                </a:path>
                <a:path w="7089775" h="3348990">
                  <a:moveTo>
                    <a:pt x="0" y="1613916"/>
                  </a:moveTo>
                  <a:lnTo>
                    <a:pt x="0" y="2391156"/>
                  </a:lnTo>
                </a:path>
                <a:path w="7089775" h="3348990">
                  <a:moveTo>
                    <a:pt x="0" y="2689860"/>
                  </a:moveTo>
                  <a:lnTo>
                    <a:pt x="0" y="2929128"/>
                  </a:lnTo>
                </a:path>
                <a:path w="7089775" h="3348990">
                  <a:moveTo>
                    <a:pt x="1694688" y="3227832"/>
                  </a:moveTo>
                  <a:lnTo>
                    <a:pt x="1694688" y="3348888"/>
                  </a:lnTo>
                </a:path>
                <a:path w="7089775" h="3348990">
                  <a:moveTo>
                    <a:pt x="1694688" y="0"/>
                  </a:moveTo>
                  <a:lnTo>
                    <a:pt x="1694688" y="195072"/>
                  </a:lnTo>
                </a:path>
                <a:path w="7089775" h="3348990">
                  <a:moveTo>
                    <a:pt x="1694688" y="1075944"/>
                  </a:moveTo>
                  <a:lnTo>
                    <a:pt x="1694688" y="2929128"/>
                  </a:lnTo>
                </a:path>
                <a:path w="7089775" h="3348990">
                  <a:moveTo>
                    <a:pt x="1694688" y="472439"/>
                  </a:moveTo>
                  <a:lnTo>
                    <a:pt x="1694688" y="777239"/>
                  </a:lnTo>
                </a:path>
                <a:path w="7089775" h="3348990">
                  <a:moveTo>
                    <a:pt x="3150108" y="3227832"/>
                  </a:moveTo>
                  <a:lnTo>
                    <a:pt x="3150108" y="3348888"/>
                  </a:lnTo>
                </a:path>
                <a:path w="7089775" h="3348990">
                  <a:moveTo>
                    <a:pt x="3150108" y="1075944"/>
                  </a:moveTo>
                  <a:lnTo>
                    <a:pt x="3150108" y="2929128"/>
                  </a:lnTo>
                </a:path>
                <a:path w="7089775" h="3348990">
                  <a:moveTo>
                    <a:pt x="3150108" y="0"/>
                  </a:moveTo>
                  <a:lnTo>
                    <a:pt x="3150108" y="195072"/>
                  </a:lnTo>
                </a:path>
                <a:path w="7089775" h="3348990">
                  <a:moveTo>
                    <a:pt x="3150108" y="472439"/>
                  </a:moveTo>
                  <a:lnTo>
                    <a:pt x="3150108" y="777239"/>
                  </a:lnTo>
                </a:path>
                <a:path w="7089775" h="3348990">
                  <a:moveTo>
                    <a:pt x="5001768" y="472439"/>
                  </a:moveTo>
                  <a:lnTo>
                    <a:pt x="5001768" y="777239"/>
                  </a:lnTo>
                </a:path>
                <a:path w="7089775" h="3348990">
                  <a:moveTo>
                    <a:pt x="5001768" y="0"/>
                  </a:moveTo>
                  <a:lnTo>
                    <a:pt x="5001768" y="195072"/>
                  </a:lnTo>
                </a:path>
                <a:path w="7089775" h="3348990">
                  <a:moveTo>
                    <a:pt x="5001768" y="1075944"/>
                  </a:moveTo>
                  <a:lnTo>
                    <a:pt x="5001768" y="2391156"/>
                  </a:lnTo>
                </a:path>
                <a:path w="7089775" h="3348990">
                  <a:moveTo>
                    <a:pt x="5001768" y="2689860"/>
                  </a:moveTo>
                  <a:lnTo>
                    <a:pt x="5001768" y="3348888"/>
                  </a:lnTo>
                </a:path>
                <a:path w="7089775" h="3348990">
                  <a:moveTo>
                    <a:pt x="7089648" y="57150"/>
                  </a:moveTo>
                  <a:lnTo>
                    <a:pt x="7089648" y="195072"/>
                  </a:lnTo>
                </a:path>
                <a:path w="7089775" h="3348990">
                  <a:moveTo>
                    <a:pt x="7089648" y="472439"/>
                  </a:moveTo>
                  <a:lnTo>
                    <a:pt x="7089648" y="1853184"/>
                  </a:lnTo>
                </a:path>
                <a:path w="7089775" h="3348990">
                  <a:moveTo>
                    <a:pt x="7089648" y="2151888"/>
                  </a:moveTo>
                  <a:lnTo>
                    <a:pt x="7089648" y="2391156"/>
                  </a:lnTo>
                </a:path>
                <a:path w="7089775" h="3348990">
                  <a:moveTo>
                    <a:pt x="7089648" y="2689860"/>
                  </a:moveTo>
                  <a:lnTo>
                    <a:pt x="7089648" y="3347986"/>
                  </a:lnTo>
                </a:path>
              </a:pathLst>
            </a:custGeom>
            <a:ln w="2895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47443" y="3685032"/>
              <a:ext cx="9745345" cy="1074420"/>
            </a:xfrm>
            <a:custGeom>
              <a:avLst/>
              <a:gdLst/>
              <a:ahLst/>
              <a:cxnLst/>
              <a:rect l="l" t="t" r="r" b="b"/>
              <a:pathLst>
                <a:path w="9745345" h="1074420">
                  <a:moveTo>
                    <a:pt x="0" y="0"/>
                  </a:moveTo>
                  <a:lnTo>
                    <a:pt x="9745345" y="0"/>
                  </a:lnTo>
                </a:path>
                <a:path w="9745345" h="1074420">
                  <a:moveTo>
                    <a:pt x="0" y="524256"/>
                  </a:moveTo>
                  <a:lnTo>
                    <a:pt x="9745345" y="524256"/>
                  </a:lnTo>
                </a:path>
                <a:path w="9745345" h="1074420">
                  <a:moveTo>
                    <a:pt x="0" y="1074420"/>
                  </a:moveTo>
                  <a:lnTo>
                    <a:pt x="9745345" y="1074420"/>
                  </a:lnTo>
                </a:path>
              </a:pathLst>
            </a:custGeom>
            <a:ln w="6096">
              <a:solidFill>
                <a:srgbClr val="BAD3E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47443" y="5301996"/>
              <a:ext cx="9745345" cy="0"/>
            </a:xfrm>
            <a:custGeom>
              <a:avLst/>
              <a:gdLst/>
              <a:ahLst/>
              <a:cxnLst/>
              <a:rect l="l" t="t" r="r" b="b"/>
              <a:pathLst>
                <a:path w="9745345" h="0">
                  <a:moveTo>
                    <a:pt x="0" y="0"/>
                  </a:moveTo>
                  <a:lnTo>
                    <a:pt x="9745345" y="0"/>
                  </a:lnTo>
                </a:path>
              </a:pathLst>
            </a:custGeom>
            <a:ln w="6095">
              <a:solidFill>
                <a:srgbClr val="BAD3EB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251" y="3817620"/>
              <a:ext cx="416051" cy="3108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251" y="5484876"/>
              <a:ext cx="416051" cy="3124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5251" y="4358639"/>
              <a:ext cx="416051" cy="2895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251" y="4896611"/>
              <a:ext cx="416051" cy="31089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251" y="3255263"/>
              <a:ext cx="416051" cy="31089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586740" y="2049780"/>
              <a:ext cx="1061085" cy="3789045"/>
            </a:xfrm>
            <a:custGeom>
              <a:avLst/>
              <a:gdLst/>
              <a:ahLst/>
              <a:cxnLst/>
              <a:rect l="l" t="t" r="r" b="b"/>
              <a:pathLst>
                <a:path w="1061085" h="3789045">
                  <a:moveTo>
                    <a:pt x="1060704" y="0"/>
                  </a:moveTo>
                  <a:lnTo>
                    <a:pt x="0" y="0"/>
                  </a:lnTo>
                  <a:lnTo>
                    <a:pt x="0" y="3788664"/>
                  </a:lnTo>
                  <a:lnTo>
                    <a:pt x="1060704" y="3788664"/>
                  </a:lnTo>
                  <a:lnTo>
                    <a:pt x="1060704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86740" y="2049780"/>
              <a:ext cx="1061085" cy="3789045"/>
            </a:xfrm>
            <a:custGeom>
              <a:avLst/>
              <a:gdLst/>
              <a:ahLst/>
              <a:cxnLst/>
              <a:rect l="l" t="t" r="r" b="b"/>
              <a:pathLst>
                <a:path w="1061085" h="3789045">
                  <a:moveTo>
                    <a:pt x="0" y="3788664"/>
                  </a:moveTo>
                  <a:lnTo>
                    <a:pt x="1060704" y="3788664"/>
                  </a:lnTo>
                  <a:lnTo>
                    <a:pt x="1060704" y="0"/>
                  </a:lnTo>
                  <a:lnTo>
                    <a:pt x="0" y="0"/>
                  </a:lnTo>
                  <a:lnTo>
                    <a:pt x="0" y="3788664"/>
                  </a:lnTo>
                  <a:close/>
                </a:path>
              </a:pathLst>
            </a:custGeom>
            <a:ln w="6096">
              <a:solidFill>
                <a:srgbClr val="0D57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1009713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  <a:tabLst>
                <a:tab pos="7682230" algn="l"/>
              </a:tabLst>
            </a:pPr>
            <a:r>
              <a:rPr dirty="0"/>
              <a:t>Based</a:t>
            </a:r>
            <a:r>
              <a:rPr dirty="0" spc="-35"/>
              <a:t> </a:t>
            </a:r>
            <a:r>
              <a:rPr dirty="0"/>
              <a:t>on</a:t>
            </a:r>
            <a:r>
              <a:rPr dirty="0" spc="-35"/>
              <a:t> </a:t>
            </a:r>
            <a:r>
              <a:rPr dirty="0"/>
              <a:t>financial</a:t>
            </a:r>
            <a:r>
              <a:rPr dirty="0" spc="-40"/>
              <a:t> </a:t>
            </a:r>
            <a:r>
              <a:rPr dirty="0"/>
              <a:t>peer</a:t>
            </a:r>
            <a:r>
              <a:rPr dirty="0" spc="-30"/>
              <a:t> </a:t>
            </a:r>
            <a:r>
              <a:rPr dirty="0"/>
              <a:t>group</a:t>
            </a:r>
            <a:r>
              <a:rPr dirty="0" spc="-55"/>
              <a:t> </a:t>
            </a:r>
            <a:r>
              <a:rPr dirty="0"/>
              <a:t>multiples,</a:t>
            </a:r>
            <a:r>
              <a:rPr dirty="0" spc="-75"/>
              <a:t> </a:t>
            </a:r>
            <a:r>
              <a:rPr dirty="0" spc="-35"/>
              <a:t>Tesla </a:t>
            </a:r>
            <a:r>
              <a:rPr dirty="0"/>
              <a:t>appears</a:t>
            </a:r>
            <a:r>
              <a:rPr dirty="0" spc="-55"/>
              <a:t> </a:t>
            </a:r>
            <a:r>
              <a:rPr dirty="0"/>
              <a:t>to</a:t>
            </a:r>
            <a:r>
              <a:rPr dirty="0" spc="-40"/>
              <a:t> </a:t>
            </a:r>
            <a:r>
              <a:rPr dirty="0"/>
              <a:t>be</a:t>
            </a:r>
            <a:r>
              <a:rPr dirty="0" spc="-20"/>
              <a:t> </a:t>
            </a:r>
            <a:r>
              <a:rPr dirty="0" spc="-10"/>
              <a:t>highly</a:t>
            </a:r>
            <a:r>
              <a:rPr dirty="0"/>
              <a:t>	overvalued;</a:t>
            </a:r>
            <a:r>
              <a:rPr dirty="0" spc="-55"/>
              <a:t> </a:t>
            </a:r>
            <a:r>
              <a:rPr dirty="0" spc="-10"/>
              <a:t>however,</a:t>
            </a:r>
          </a:p>
          <a:p>
            <a:pPr marL="12700">
              <a:lnSpc>
                <a:spcPts val="2280"/>
              </a:lnSpc>
            </a:pPr>
            <a:r>
              <a:rPr dirty="0"/>
              <a:t>innovation</a:t>
            </a:r>
            <a:r>
              <a:rPr dirty="0" spc="-40"/>
              <a:t> </a:t>
            </a:r>
            <a:r>
              <a:rPr dirty="0"/>
              <a:t>multiples</a:t>
            </a:r>
            <a:r>
              <a:rPr dirty="0" spc="-35"/>
              <a:t> </a:t>
            </a:r>
            <a:r>
              <a:rPr dirty="0"/>
              <a:t>are</a:t>
            </a:r>
            <a:r>
              <a:rPr dirty="0" spc="-35"/>
              <a:t> </a:t>
            </a:r>
            <a:r>
              <a:rPr dirty="0"/>
              <a:t>more</a:t>
            </a:r>
            <a:r>
              <a:rPr dirty="0" spc="-50"/>
              <a:t> </a:t>
            </a:r>
            <a:r>
              <a:rPr dirty="0"/>
              <a:t>in</a:t>
            </a:r>
            <a:r>
              <a:rPr dirty="0" spc="-25"/>
              <a:t> </a:t>
            </a:r>
            <a:r>
              <a:rPr dirty="0"/>
              <a:t>line</a:t>
            </a:r>
            <a:r>
              <a:rPr dirty="0" spc="-35"/>
              <a:t> </a:t>
            </a:r>
            <a:r>
              <a:rPr dirty="0"/>
              <a:t>with</a:t>
            </a:r>
            <a:r>
              <a:rPr dirty="0" spc="-30"/>
              <a:t> </a:t>
            </a:r>
            <a:r>
              <a:rPr dirty="0"/>
              <a:t>market</a:t>
            </a:r>
            <a:r>
              <a:rPr dirty="0" spc="-70"/>
              <a:t> </a:t>
            </a:r>
            <a:r>
              <a:rPr dirty="0" spc="-10"/>
              <a:t>expectations</a:t>
            </a:r>
          </a:p>
        </p:txBody>
      </p:sp>
      <p:sp>
        <p:nvSpPr>
          <p:cNvPr id="20" name="object 20" descr=""/>
          <p:cNvSpPr txBox="1"/>
          <p:nvPr/>
        </p:nvSpPr>
        <p:spPr>
          <a:xfrm>
            <a:off x="672490" y="3653154"/>
            <a:ext cx="8883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5575" marR="5080" indent="-14351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Prospective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pure</a:t>
            </a:r>
            <a:r>
              <a:rPr dirty="0" sz="1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EV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74954" y="4018915"/>
            <a:ext cx="1084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manufacturing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1839467" y="2025142"/>
            <a:ext cx="5883275" cy="3728085"/>
            <a:chOff x="1839467" y="2025142"/>
            <a:chExt cx="5883275" cy="372808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6147" y="5448300"/>
              <a:ext cx="579119" cy="3048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7483" y="3813048"/>
              <a:ext cx="536448" cy="3322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7483" y="4274820"/>
              <a:ext cx="536448" cy="41605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1659" y="4821936"/>
              <a:ext cx="768095" cy="42214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9467" y="3204972"/>
              <a:ext cx="787907" cy="443483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2563367" y="2031492"/>
              <a:ext cx="5153025" cy="0"/>
            </a:xfrm>
            <a:custGeom>
              <a:avLst/>
              <a:gdLst/>
              <a:ahLst/>
              <a:cxnLst/>
              <a:rect l="l" t="t" r="r" b="b"/>
              <a:pathLst>
                <a:path w="5153025" h="0">
                  <a:moveTo>
                    <a:pt x="0" y="0"/>
                  </a:moveTo>
                  <a:lnTo>
                    <a:pt x="1632204" y="0"/>
                  </a:lnTo>
                </a:path>
                <a:path w="5153025" h="0">
                  <a:moveTo>
                    <a:pt x="1760220" y="0"/>
                  </a:moveTo>
                  <a:lnTo>
                    <a:pt x="3392424" y="0"/>
                  </a:lnTo>
                </a:path>
                <a:path w="5153025" h="0">
                  <a:moveTo>
                    <a:pt x="3520440" y="0"/>
                  </a:moveTo>
                  <a:lnTo>
                    <a:pt x="5152643" y="0"/>
                  </a:lnTo>
                </a:path>
              </a:pathLst>
            </a:custGeom>
            <a:ln w="12192">
              <a:solidFill>
                <a:srgbClr val="7884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8094091" y="1672844"/>
            <a:ext cx="1200150" cy="35496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 marR="5080" indent="71120">
              <a:lnSpc>
                <a:spcPct val="80000"/>
              </a:lnSpc>
              <a:spcBef>
                <a:spcPts val="385"/>
              </a:spcBef>
            </a:pPr>
            <a:r>
              <a:rPr dirty="0" sz="1200" b="1">
                <a:latin typeface="Arial"/>
                <a:cs typeface="Arial"/>
              </a:rPr>
              <a:t>EV*/Patents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in </a:t>
            </a:r>
            <a:r>
              <a:rPr dirty="0" sz="1200" b="1">
                <a:latin typeface="Arial"/>
                <a:cs typeface="Arial"/>
              </a:rPr>
              <a:t>electric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vehicles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7844028" y="2031492"/>
            <a:ext cx="1632585" cy="0"/>
          </a:xfrm>
          <a:custGeom>
            <a:avLst/>
            <a:gdLst/>
            <a:ahLst/>
            <a:cxnLst/>
            <a:rect l="l" t="t" r="r" b="b"/>
            <a:pathLst>
              <a:path w="1632584" h="0">
                <a:moveTo>
                  <a:pt x="0" y="0"/>
                </a:moveTo>
                <a:lnTo>
                  <a:pt x="1632203" y="0"/>
                </a:lnTo>
              </a:path>
            </a:pathLst>
          </a:custGeom>
          <a:ln w="12192">
            <a:solidFill>
              <a:srgbClr val="7884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10004806" y="1675257"/>
            <a:ext cx="1501140" cy="35496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 marR="5080" indent="142875">
              <a:lnSpc>
                <a:spcPct val="80000"/>
              </a:lnSpc>
              <a:spcBef>
                <a:spcPts val="385"/>
              </a:spcBef>
            </a:pPr>
            <a:r>
              <a:rPr dirty="0" sz="1200" spc="-10" b="1">
                <a:latin typeface="Arial"/>
                <a:cs typeface="Arial"/>
              </a:rPr>
              <a:t>EV*/Engineering </a:t>
            </a:r>
            <a:r>
              <a:rPr dirty="0" sz="1200" b="1">
                <a:latin typeface="Arial"/>
                <a:cs typeface="Arial"/>
              </a:rPr>
              <a:t>FTEs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focused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on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EV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2622613" y="2025142"/>
            <a:ext cx="8920480" cy="3816985"/>
            <a:chOff x="2622613" y="2025142"/>
            <a:chExt cx="8920480" cy="3816985"/>
          </a:xfrm>
        </p:grpSpPr>
        <p:sp>
          <p:nvSpPr>
            <p:cNvPr id="33" name="object 33" descr=""/>
            <p:cNvSpPr/>
            <p:nvPr/>
          </p:nvSpPr>
          <p:spPr>
            <a:xfrm>
              <a:off x="9904476" y="2031492"/>
              <a:ext cx="1632585" cy="0"/>
            </a:xfrm>
            <a:custGeom>
              <a:avLst/>
              <a:gdLst/>
              <a:ahLst/>
              <a:cxnLst/>
              <a:rect l="l" t="t" r="r" b="b"/>
              <a:pathLst>
                <a:path w="1632584" h="0">
                  <a:moveTo>
                    <a:pt x="0" y="0"/>
                  </a:moveTo>
                  <a:lnTo>
                    <a:pt x="1632203" y="0"/>
                  </a:lnTo>
                </a:path>
              </a:pathLst>
            </a:custGeom>
            <a:ln w="12192">
              <a:solidFill>
                <a:srgbClr val="78848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627376" y="2191512"/>
              <a:ext cx="1001394" cy="299085"/>
            </a:xfrm>
            <a:custGeom>
              <a:avLst/>
              <a:gdLst/>
              <a:ahLst/>
              <a:cxnLst/>
              <a:rect l="l" t="t" r="r" b="b"/>
              <a:pathLst>
                <a:path w="1001395" h="299085">
                  <a:moveTo>
                    <a:pt x="1001268" y="0"/>
                  </a:moveTo>
                  <a:lnTo>
                    <a:pt x="0" y="0"/>
                  </a:lnTo>
                  <a:lnTo>
                    <a:pt x="0" y="298703"/>
                  </a:lnTo>
                  <a:lnTo>
                    <a:pt x="1001268" y="298703"/>
                  </a:lnTo>
                  <a:lnTo>
                    <a:pt x="1001268" y="0"/>
                  </a:lnTo>
                  <a:close/>
                </a:path>
              </a:pathLst>
            </a:custGeom>
            <a:solidFill>
              <a:srgbClr val="C30C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627376" y="3267455"/>
              <a:ext cx="914400" cy="2451100"/>
            </a:xfrm>
            <a:custGeom>
              <a:avLst/>
              <a:gdLst/>
              <a:ahLst/>
              <a:cxnLst/>
              <a:rect l="l" t="t" r="r" b="b"/>
              <a:pathLst>
                <a:path w="914400" h="2451100">
                  <a:moveTo>
                    <a:pt x="190500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190500" y="298704"/>
                  </a:lnTo>
                  <a:lnTo>
                    <a:pt x="190500" y="0"/>
                  </a:lnTo>
                  <a:close/>
                </a:path>
                <a:path w="914400" h="2451100">
                  <a:moveTo>
                    <a:pt x="213360" y="1075944"/>
                  </a:moveTo>
                  <a:lnTo>
                    <a:pt x="0" y="1075944"/>
                  </a:lnTo>
                  <a:lnTo>
                    <a:pt x="0" y="1374648"/>
                  </a:lnTo>
                  <a:lnTo>
                    <a:pt x="213360" y="1374648"/>
                  </a:lnTo>
                  <a:lnTo>
                    <a:pt x="213360" y="1075944"/>
                  </a:lnTo>
                  <a:close/>
                </a:path>
                <a:path w="914400" h="2451100">
                  <a:moveTo>
                    <a:pt x="560832" y="537972"/>
                  </a:moveTo>
                  <a:lnTo>
                    <a:pt x="0" y="537972"/>
                  </a:lnTo>
                  <a:lnTo>
                    <a:pt x="0" y="836676"/>
                  </a:lnTo>
                  <a:lnTo>
                    <a:pt x="560832" y="836676"/>
                  </a:lnTo>
                  <a:lnTo>
                    <a:pt x="560832" y="537972"/>
                  </a:lnTo>
                  <a:close/>
                </a:path>
                <a:path w="914400" h="2451100">
                  <a:moveTo>
                    <a:pt x="774192" y="1613916"/>
                  </a:moveTo>
                  <a:lnTo>
                    <a:pt x="0" y="1613916"/>
                  </a:lnTo>
                  <a:lnTo>
                    <a:pt x="0" y="1912620"/>
                  </a:lnTo>
                  <a:lnTo>
                    <a:pt x="774192" y="1912620"/>
                  </a:lnTo>
                  <a:lnTo>
                    <a:pt x="774192" y="1613916"/>
                  </a:lnTo>
                  <a:close/>
                </a:path>
                <a:path w="914400" h="2451100">
                  <a:moveTo>
                    <a:pt x="914400" y="2151888"/>
                  </a:moveTo>
                  <a:lnTo>
                    <a:pt x="0" y="2151888"/>
                  </a:lnTo>
                  <a:lnTo>
                    <a:pt x="0" y="2450592"/>
                  </a:lnTo>
                  <a:lnTo>
                    <a:pt x="914400" y="2450592"/>
                  </a:lnTo>
                  <a:lnTo>
                    <a:pt x="914400" y="2151888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627376" y="2071116"/>
              <a:ext cx="0" cy="3766185"/>
            </a:xfrm>
            <a:custGeom>
              <a:avLst/>
              <a:gdLst/>
              <a:ahLst/>
              <a:cxnLst/>
              <a:rect l="l" t="t" r="r" b="b"/>
              <a:pathLst>
                <a:path w="0" h="3766185">
                  <a:moveTo>
                    <a:pt x="0" y="0"/>
                  </a:moveTo>
                  <a:lnTo>
                    <a:pt x="0" y="37658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3437382" y="4912232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1,7x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853054" y="3299205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0,4x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224529" y="3837558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1,3x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875279" y="4374007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0,5x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4317301" y="2066353"/>
            <a:ext cx="1035050" cy="3775710"/>
            <a:chOff x="4317301" y="2066353"/>
            <a:chExt cx="1035050" cy="3775710"/>
          </a:xfrm>
        </p:grpSpPr>
        <p:sp>
          <p:nvSpPr>
            <p:cNvPr id="42" name="object 42" descr=""/>
            <p:cNvSpPr/>
            <p:nvPr/>
          </p:nvSpPr>
          <p:spPr>
            <a:xfrm>
              <a:off x="4322064" y="2191512"/>
              <a:ext cx="1030605" cy="299085"/>
            </a:xfrm>
            <a:custGeom>
              <a:avLst/>
              <a:gdLst/>
              <a:ahLst/>
              <a:cxnLst/>
              <a:rect l="l" t="t" r="r" b="b"/>
              <a:pathLst>
                <a:path w="1030604" h="299085">
                  <a:moveTo>
                    <a:pt x="1030224" y="0"/>
                  </a:moveTo>
                  <a:lnTo>
                    <a:pt x="0" y="0"/>
                  </a:lnTo>
                  <a:lnTo>
                    <a:pt x="0" y="298703"/>
                  </a:lnTo>
                  <a:lnTo>
                    <a:pt x="1030224" y="298703"/>
                  </a:lnTo>
                  <a:lnTo>
                    <a:pt x="1030224" y="0"/>
                  </a:lnTo>
                  <a:close/>
                </a:path>
              </a:pathLst>
            </a:custGeom>
            <a:solidFill>
              <a:srgbClr val="C30C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4322064" y="3267455"/>
              <a:ext cx="820419" cy="2451100"/>
            </a:xfrm>
            <a:custGeom>
              <a:avLst/>
              <a:gdLst/>
              <a:ahLst/>
              <a:cxnLst/>
              <a:rect l="l" t="t" r="r" b="b"/>
              <a:pathLst>
                <a:path w="820420" h="2451100">
                  <a:moveTo>
                    <a:pt x="138684" y="1075944"/>
                  </a:moveTo>
                  <a:lnTo>
                    <a:pt x="0" y="1075944"/>
                  </a:lnTo>
                  <a:lnTo>
                    <a:pt x="0" y="1374648"/>
                  </a:lnTo>
                  <a:lnTo>
                    <a:pt x="138684" y="1374648"/>
                  </a:lnTo>
                  <a:lnTo>
                    <a:pt x="138684" y="1075944"/>
                  </a:lnTo>
                  <a:close/>
                </a:path>
                <a:path w="820420" h="2451100">
                  <a:moveTo>
                    <a:pt x="541020" y="537972"/>
                  </a:moveTo>
                  <a:lnTo>
                    <a:pt x="0" y="537972"/>
                  </a:lnTo>
                  <a:lnTo>
                    <a:pt x="0" y="836676"/>
                  </a:lnTo>
                  <a:lnTo>
                    <a:pt x="541020" y="836676"/>
                  </a:lnTo>
                  <a:lnTo>
                    <a:pt x="541020" y="537972"/>
                  </a:lnTo>
                  <a:close/>
                </a:path>
                <a:path w="820420" h="2451100">
                  <a:moveTo>
                    <a:pt x="547116" y="1613916"/>
                  </a:moveTo>
                  <a:lnTo>
                    <a:pt x="0" y="1613916"/>
                  </a:lnTo>
                  <a:lnTo>
                    <a:pt x="0" y="1912620"/>
                  </a:lnTo>
                  <a:lnTo>
                    <a:pt x="547116" y="1912620"/>
                  </a:lnTo>
                  <a:lnTo>
                    <a:pt x="547116" y="1613916"/>
                  </a:lnTo>
                  <a:close/>
                </a:path>
                <a:path w="820420" h="2451100">
                  <a:moveTo>
                    <a:pt x="710184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710184" y="298704"/>
                  </a:lnTo>
                  <a:lnTo>
                    <a:pt x="710184" y="0"/>
                  </a:lnTo>
                  <a:close/>
                </a:path>
                <a:path w="820420" h="2451100">
                  <a:moveTo>
                    <a:pt x="819912" y="2151888"/>
                  </a:moveTo>
                  <a:lnTo>
                    <a:pt x="0" y="2151888"/>
                  </a:lnTo>
                  <a:lnTo>
                    <a:pt x="0" y="2450592"/>
                  </a:lnTo>
                  <a:lnTo>
                    <a:pt x="819912" y="2450592"/>
                  </a:lnTo>
                  <a:lnTo>
                    <a:pt x="819912" y="2151888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4322064" y="2071116"/>
              <a:ext cx="0" cy="3766185"/>
            </a:xfrm>
            <a:custGeom>
              <a:avLst/>
              <a:gdLst/>
              <a:ahLst/>
              <a:cxnLst/>
              <a:rect l="l" t="t" r="r" b="b"/>
              <a:pathLst>
                <a:path w="0" h="3766185">
                  <a:moveTo>
                    <a:pt x="0" y="0"/>
                  </a:moveTo>
                  <a:lnTo>
                    <a:pt x="0" y="37658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5068061" y="3299205"/>
            <a:ext cx="4006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14,1x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897882" y="3837558"/>
            <a:ext cx="4006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10,7x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496561" y="4374007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2,7x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904359" y="4912232"/>
            <a:ext cx="4006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10,8x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6079045" y="2066353"/>
            <a:ext cx="1189355" cy="3775710"/>
            <a:chOff x="6079045" y="2066353"/>
            <a:chExt cx="1189355" cy="3775710"/>
          </a:xfrm>
        </p:grpSpPr>
        <p:sp>
          <p:nvSpPr>
            <p:cNvPr id="50" name="object 50" descr=""/>
            <p:cNvSpPr/>
            <p:nvPr/>
          </p:nvSpPr>
          <p:spPr>
            <a:xfrm>
              <a:off x="6083808" y="2191512"/>
              <a:ext cx="1184275" cy="299085"/>
            </a:xfrm>
            <a:custGeom>
              <a:avLst/>
              <a:gdLst/>
              <a:ahLst/>
              <a:cxnLst/>
              <a:rect l="l" t="t" r="r" b="b"/>
              <a:pathLst>
                <a:path w="1184275" h="299085">
                  <a:moveTo>
                    <a:pt x="1184147" y="0"/>
                  </a:moveTo>
                  <a:lnTo>
                    <a:pt x="0" y="0"/>
                  </a:lnTo>
                  <a:lnTo>
                    <a:pt x="0" y="298703"/>
                  </a:lnTo>
                  <a:lnTo>
                    <a:pt x="1184147" y="298703"/>
                  </a:lnTo>
                  <a:lnTo>
                    <a:pt x="1184147" y="0"/>
                  </a:lnTo>
                  <a:close/>
                </a:path>
              </a:pathLst>
            </a:custGeom>
            <a:solidFill>
              <a:srgbClr val="C30C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083808" y="3267455"/>
              <a:ext cx="805180" cy="2451100"/>
            </a:xfrm>
            <a:custGeom>
              <a:avLst/>
              <a:gdLst/>
              <a:ahLst/>
              <a:cxnLst/>
              <a:rect l="l" t="t" r="r" b="b"/>
              <a:pathLst>
                <a:path w="805179" h="2451100">
                  <a:moveTo>
                    <a:pt x="35052" y="1075944"/>
                  </a:moveTo>
                  <a:lnTo>
                    <a:pt x="0" y="1075944"/>
                  </a:lnTo>
                  <a:lnTo>
                    <a:pt x="0" y="1374648"/>
                  </a:lnTo>
                  <a:lnTo>
                    <a:pt x="35052" y="1374648"/>
                  </a:lnTo>
                  <a:lnTo>
                    <a:pt x="35052" y="1075944"/>
                  </a:lnTo>
                  <a:close/>
                </a:path>
                <a:path w="805179" h="2451100">
                  <a:moveTo>
                    <a:pt x="124968" y="1613916"/>
                  </a:moveTo>
                  <a:lnTo>
                    <a:pt x="0" y="1613916"/>
                  </a:lnTo>
                  <a:lnTo>
                    <a:pt x="0" y="1912620"/>
                  </a:lnTo>
                  <a:lnTo>
                    <a:pt x="124968" y="1912620"/>
                  </a:lnTo>
                  <a:lnTo>
                    <a:pt x="124968" y="1613916"/>
                  </a:lnTo>
                  <a:close/>
                </a:path>
                <a:path w="805179" h="2451100">
                  <a:moveTo>
                    <a:pt x="243840" y="537972"/>
                  </a:moveTo>
                  <a:lnTo>
                    <a:pt x="0" y="537972"/>
                  </a:lnTo>
                  <a:lnTo>
                    <a:pt x="0" y="836676"/>
                  </a:lnTo>
                  <a:lnTo>
                    <a:pt x="243840" y="836676"/>
                  </a:lnTo>
                  <a:lnTo>
                    <a:pt x="243840" y="537972"/>
                  </a:lnTo>
                  <a:close/>
                </a:path>
                <a:path w="805179" h="2451100">
                  <a:moveTo>
                    <a:pt x="323088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323088" y="298704"/>
                  </a:lnTo>
                  <a:lnTo>
                    <a:pt x="323088" y="0"/>
                  </a:lnTo>
                  <a:close/>
                </a:path>
                <a:path w="805179" h="2451100">
                  <a:moveTo>
                    <a:pt x="804672" y="2151888"/>
                  </a:moveTo>
                  <a:lnTo>
                    <a:pt x="0" y="2151888"/>
                  </a:lnTo>
                  <a:lnTo>
                    <a:pt x="0" y="2450592"/>
                  </a:lnTo>
                  <a:lnTo>
                    <a:pt x="804672" y="2450592"/>
                  </a:lnTo>
                  <a:lnTo>
                    <a:pt x="804672" y="2151888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6083808" y="2071116"/>
              <a:ext cx="0" cy="3766185"/>
            </a:xfrm>
            <a:custGeom>
              <a:avLst/>
              <a:gdLst/>
              <a:ahLst/>
              <a:cxnLst/>
              <a:rect l="l" t="t" r="r" b="b"/>
              <a:pathLst>
                <a:path w="0" h="3766185">
                  <a:moveTo>
                    <a:pt x="0" y="0"/>
                  </a:moveTo>
                  <a:lnTo>
                    <a:pt x="0" y="37658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2757042" y="1765808"/>
            <a:ext cx="4941570" cy="669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90370" algn="l"/>
                <a:tab pos="3557904" algn="l"/>
              </a:tabLst>
            </a:pPr>
            <a:r>
              <a:rPr dirty="0" sz="1200" b="1">
                <a:latin typeface="Arial"/>
                <a:cs typeface="Arial"/>
              </a:rPr>
              <a:t>EV*/Sales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2019e**</a:t>
            </a:r>
            <a:r>
              <a:rPr dirty="0" sz="1200" b="1">
                <a:latin typeface="Arial"/>
                <a:cs typeface="Arial"/>
              </a:rPr>
              <a:t>	</a:t>
            </a:r>
            <a:r>
              <a:rPr dirty="0" sz="1200" spc="-10" b="1">
                <a:latin typeface="Arial"/>
                <a:cs typeface="Arial"/>
              </a:rPr>
              <a:t>EV*/EBITDA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2019e**</a:t>
            </a:r>
            <a:r>
              <a:rPr dirty="0" sz="1200" b="1">
                <a:latin typeface="Arial"/>
                <a:cs typeface="Arial"/>
              </a:rPr>
              <a:t>	EV*/EBIT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2019e**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1200">
              <a:latin typeface="Arial"/>
              <a:cs typeface="Arial"/>
            </a:endParaRPr>
          </a:p>
          <a:p>
            <a:pPr marL="919480">
              <a:lnSpc>
                <a:spcPct val="100000"/>
              </a:lnSpc>
              <a:tabLst>
                <a:tab pos="2644140" algn="l"/>
                <a:tab pos="4556125" algn="l"/>
              </a:tabLst>
            </a:pPr>
            <a:r>
              <a:rPr dirty="0" sz="1200" spc="-25">
                <a:latin typeface="Arial MT"/>
                <a:cs typeface="Arial MT"/>
              </a:rPr>
              <a:t>2,3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20,5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112,6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6442964" y="3299205"/>
            <a:ext cx="4006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30,8x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6363461" y="3837558"/>
            <a:ext cx="4006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23,2x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6154039" y="4374007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3,4x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6244590" y="4912232"/>
            <a:ext cx="4006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12,0x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7839265" y="2066353"/>
            <a:ext cx="1324610" cy="3775710"/>
            <a:chOff x="7839265" y="2066353"/>
            <a:chExt cx="1324610" cy="3775710"/>
          </a:xfrm>
        </p:grpSpPr>
        <p:sp>
          <p:nvSpPr>
            <p:cNvPr id="59" name="object 59" descr=""/>
            <p:cNvSpPr/>
            <p:nvPr/>
          </p:nvSpPr>
          <p:spPr>
            <a:xfrm>
              <a:off x="7844028" y="2191512"/>
              <a:ext cx="355600" cy="299085"/>
            </a:xfrm>
            <a:custGeom>
              <a:avLst/>
              <a:gdLst/>
              <a:ahLst/>
              <a:cxnLst/>
              <a:rect l="l" t="t" r="r" b="b"/>
              <a:pathLst>
                <a:path w="355600" h="299085">
                  <a:moveTo>
                    <a:pt x="355092" y="0"/>
                  </a:moveTo>
                  <a:lnTo>
                    <a:pt x="0" y="0"/>
                  </a:lnTo>
                  <a:lnTo>
                    <a:pt x="0" y="298703"/>
                  </a:lnTo>
                  <a:lnTo>
                    <a:pt x="355092" y="298703"/>
                  </a:lnTo>
                  <a:lnTo>
                    <a:pt x="355092" y="0"/>
                  </a:lnTo>
                  <a:close/>
                </a:path>
              </a:pathLst>
            </a:custGeom>
            <a:solidFill>
              <a:srgbClr val="C30C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7844028" y="3267455"/>
              <a:ext cx="1320165" cy="2451100"/>
            </a:xfrm>
            <a:custGeom>
              <a:avLst/>
              <a:gdLst/>
              <a:ahLst/>
              <a:cxnLst/>
              <a:rect l="l" t="t" r="r" b="b"/>
              <a:pathLst>
                <a:path w="1320165" h="2451100">
                  <a:moveTo>
                    <a:pt x="32004" y="2151888"/>
                  </a:moveTo>
                  <a:lnTo>
                    <a:pt x="0" y="2151888"/>
                  </a:lnTo>
                  <a:lnTo>
                    <a:pt x="0" y="2450592"/>
                  </a:lnTo>
                  <a:lnTo>
                    <a:pt x="32004" y="2450592"/>
                  </a:lnTo>
                  <a:lnTo>
                    <a:pt x="32004" y="2151888"/>
                  </a:lnTo>
                  <a:close/>
                </a:path>
                <a:path w="1320165" h="2451100">
                  <a:moveTo>
                    <a:pt x="62484" y="537972"/>
                  </a:moveTo>
                  <a:lnTo>
                    <a:pt x="0" y="537972"/>
                  </a:lnTo>
                  <a:lnTo>
                    <a:pt x="0" y="836676"/>
                  </a:lnTo>
                  <a:lnTo>
                    <a:pt x="62484" y="836676"/>
                  </a:lnTo>
                  <a:lnTo>
                    <a:pt x="62484" y="537972"/>
                  </a:lnTo>
                  <a:close/>
                </a:path>
                <a:path w="1320165" h="2451100">
                  <a:moveTo>
                    <a:pt x="329184" y="1075944"/>
                  </a:moveTo>
                  <a:lnTo>
                    <a:pt x="0" y="1075944"/>
                  </a:lnTo>
                  <a:lnTo>
                    <a:pt x="0" y="1374648"/>
                  </a:lnTo>
                  <a:lnTo>
                    <a:pt x="329184" y="1374648"/>
                  </a:lnTo>
                  <a:lnTo>
                    <a:pt x="329184" y="1075944"/>
                  </a:lnTo>
                  <a:close/>
                </a:path>
                <a:path w="1320165" h="2451100">
                  <a:moveTo>
                    <a:pt x="1104900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1104900" y="298704"/>
                  </a:lnTo>
                  <a:lnTo>
                    <a:pt x="1104900" y="0"/>
                  </a:lnTo>
                  <a:close/>
                </a:path>
                <a:path w="1320165" h="2451100">
                  <a:moveTo>
                    <a:pt x="1319784" y="1613916"/>
                  </a:moveTo>
                  <a:lnTo>
                    <a:pt x="0" y="1613916"/>
                  </a:lnTo>
                  <a:lnTo>
                    <a:pt x="0" y="1912620"/>
                  </a:lnTo>
                  <a:lnTo>
                    <a:pt x="1319784" y="1912620"/>
                  </a:lnTo>
                  <a:lnTo>
                    <a:pt x="1319784" y="1613916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7844028" y="2071116"/>
              <a:ext cx="0" cy="3766185"/>
            </a:xfrm>
            <a:custGeom>
              <a:avLst/>
              <a:gdLst/>
              <a:ahLst/>
              <a:cxnLst/>
              <a:rect l="l" t="t" r="r" b="b"/>
              <a:pathLst>
                <a:path w="0" h="3766185">
                  <a:moveTo>
                    <a:pt x="0" y="0"/>
                  </a:moveTo>
                  <a:lnTo>
                    <a:pt x="0" y="37658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 txBox="1"/>
          <p:nvPr/>
        </p:nvSpPr>
        <p:spPr>
          <a:xfrm>
            <a:off x="8232140" y="2226945"/>
            <a:ext cx="4083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232,4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3" name="object 63" descr=""/>
          <p:cNvGrpSpPr/>
          <p:nvPr/>
        </p:nvGrpSpPr>
        <p:grpSpPr>
          <a:xfrm>
            <a:off x="8971597" y="2066353"/>
            <a:ext cx="2421890" cy="3775710"/>
            <a:chOff x="8971597" y="2066353"/>
            <a:chExt cx="2421890" cy="3775710"/>
          </a:xfrm>
        </p:grpSpPr>
        <p:sp>
          <p:nvSpPr>
            <p:cNvPr id="64" name="object 64" descr=""/>
            <p:cNvSpPr/>
            <p:nvPr/>
          </p:nvSpPr>
          <p:spPr>
            <a:xfrm>
              <a:off x="8976359" y="4834127"/>
              <a:ext cx="163195" cy="391795"/>
            </a:xfrm>
            <a:custGeom>
              <a:avLst/>
              <a:gdLst/>
              <a:ahLst/>
              <a:cxnLst/>
              <a:rect l="l" t="t" r="r" b="b"/>
              <a:pathLst>
                <a:path w="163195" h="391795">
                  <a:moveTo>
                    <a:pt x="163068" y="0"/>
                  </a:moveTo>
                  <a:lnTo>
                    <a:pt x="106045" y="0"/>
                  </a:lnTo>
                  <a:lnTo>
                    <a:pt x="0" y="391668"/>
                  </a:lnTo>
                  <a:lnTo>
                    <a:pt x="57023" y="391668"/>
                  </a:lnTo>
                  <a:lnTo>
                    <a:pt x="163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8976359" y="4834127"/>
              <a:ext cx="163195" cy="391795"/>
            </a:xfrm>
            <a:custGeom>
              <a:avLst/>
              <a:gdLst/>
              <a:ahLst/>
              <a:cxnLst/>
              <a:rect l="l" t="t" r="r" b="b"/>
              <a:pathLst>
                <a:path w="163195" h="391795">
                  <a:moveTo>
                    <a:pt x="105156" y="0"/>
                  </a:moveTo>
                  <a:lnTo>
                    <a:pt x="0" y="391668"/>
                  </a:lnTo>
                </a:path>
                <a:path w="163195" h="391795">
                  <a:moveTo>
                    <a:pt x="163068" y="0"/>
                  </a:moveTo>
                  <a:lnTo>
                    <a:pt x="56388" y="39166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9904475" y="2191512"/>
              <a:ext cx="228600" cy="299085"/>
            </a:xfrm>
            <a:custGeom>
              <a:avLst/>
              <a:gdLst/>
              <a:ahLst/>
              <a:cxnLst/>
              <a:rect l="l" t="t" r="r" b="b"/>
              <a:pathLst>
                <a:path w="228600" h="299085">
                  <a:moveTo>
                    <a:pt x="228600" y="0"/>
                  </a:moveTo>
                  <a:lnTo>
                    <a:pt x="0" y="0"/>
                  </a:lnTo>
                  <a:lnTo>
                    <a:pt x="0" y="298703"/>
                  </a:lnTo>
                  <a:lnTo>
                    <a:pt x="228600" y="298703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C30C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9904476" y="3267455"/>
              <a:ext cx="1489075" cy="2451100"/>
            </a:xfrm>
            <a:custGeom>
              <a:avLst/>
              <a:gdLst/>
              <a:ahLst/>
              <a:cxnLst/>
              <a:rect l="l" t="t" r="r" b="b"/>
              <a:pathLst>
                <a:path w="1489075" h="2451100">
                  <a:moveTo>
                    <a:pt x="25908" y="2151888"/>
                  </a:moveTo>
                  <a:lnTo>
                    <a:pt x="0" y="2151888"/>
                  </a:lnTo>
                  <a:lnTo>
                    <a:pt x="0" y="2450592"/>
                  </a:lnTo>
                  <a:lnTo>
                    <a:pt x="25908" y="2450592"/>
                  </a:lnTo>
                  <a:lnTo>
                    <a:pt x="25908" y="2151888"/>
                  </a:lnTo>
                  <a:close/>
                </a:path>
                <a:path w="1489075" h="2451100">
                  <a:moveTo>
                    <a:pt x="140208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140208" y="298704"/>
                  </a:lnTo>
                  <a:lnTo>
                    <a:pt x="140208" y="0"/>
                  </a:lnTo>
                  <a:close/>
                </a:path>
                <a:path w="1489075" h="2451100">
                  <a:moveTo>
                    <a:pt x="348996" y="537972"/>
                  </a:moveTo>
                  <a:lnTo>
                    <a:pt x="0" y="537972"/>
                  </a:lnTo>
                  <a:lnTo>
                    <a:pt x="0" y="836676"/>
                  </a:lnTo>
                  <a:lnTo>
                    <a:pt x="348996" y="836676"/>
                  </a:lnTo>
                  <a:lnTo>
                    <a:pt x="348996" y="537972"/>
                  </a:lnTo>
                  <a:close/>
                </a:path>
                <a:path w="1489075" h="2451100">
                  <a:moveTo>
                    <a:pt x="762000" y="1613916"/>
                  </a:moveTo>
                  <a:lnTo>
                    <a:pt x="0" y="1613916"/>
                  </a:lnTo>
                  <a:lnTo>
                    <a:pt x="0" y="1912620"/>
                  </a:lnTo>
                  <a:lnTo>
                    <a:pt x="762000" y="1912620"/>
                  </a:lnTo>
                  <a:lnTo>
                    <a:pt x="762000" y="1613916"/>
                  </a:lnTo>
                  <a:close/>
                </a:path>
                <a:path w="1489075" h="2451100">
                  <a:moveTo>
                    <a:pt x="1488948" y="1075944"/>
                  </a:moveTo>
                  <a:lnTo>
                    <a:pt x="0" y="1075944"/>
                  </a:lnTo>
                  <a:lnTo>
                    <a:pt x="0" y="1374648"/>
                  </a:lnTo>
                  <a:lnTo>
                    <a:pt x="1488948" y="1374648"/>
                  </a:lnTo>
                  <a:lnTo>
                    <a:pt x="1488948" y="1075944"/>
                  </a:lnTo>
                  <a:close/>
                </a:path>
              </a:pathLst>
            </a:custGeom>
            <a:solidFill>
              <a:srgbClr val="ACCA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9904475" y="2071116"/>
              <a:ext cx="0" cy="3766185"/>
            </a:xfrm>
            <a:custGeom>
              <a:avLst/>
              <a:gdLst/>
              <a:ahLst/>
              <a:cxnLst/>
              <a:rect l="l" t="t" r="r" b="b"/>
              <a:pathLst>
                <a:path w="0" h="3766185">
                  <a:moveTo>
                    <a:pt x="0" y="0"/>
                  </a:moveTo>
                  <a:lnTo>
                    <a:pt x="0" y="37658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 descr=""/>
          <p:cNvSpPr txBox="1"/>
          <p:nvPr/>
        </p:nvSpPr>
        <p:spPr>
          <a:xfrm>
            <a:off x="8984742" y="3299205"/>
            <a:ext cx="48640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722,4x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574649" y="5450535"/>
            <a:ext cx="8735695" cy="8394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14980">
              <a:lnSpc>
                <a:spcPct val="100000"/>
              </a:lnSpc>
              <a:spcBef>
                <a:spcPts val="100"/>
              </a:spcBef>
              <a:tabLst>
                <a:tab pos="4615180" algn="l"/>
                <a:tab pos="6361430" algn="l"/>
                <a:tab pos="7348855" algn="l"/>
              </a:tabLst>
            </a:pPr>
            <a:r>
              <a:rPr dirty="0" sz="1200" spc="-20">
                <a:latin typeface="Arial MT"/>
                <a:cs typeface="Arial MT"/>
              </a:rPr>
              <a:t>2,1x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16,3x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76,6x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20,7x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19600"/>
              </a:lnSpc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EV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aligned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with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whole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financial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analysis</a:t>
            </a:r>
            <a:r>
              <a:rPr dirty="0" sz="1000" spc="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as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22nd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February,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2019;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**: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Applied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multiples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based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on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forecasts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due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growth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profile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Tesla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Bloomberg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Thomson</a:t>
            </a:r>
            <a:r>
              <a:rPr dirty="0" sz="1000" spc="-7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Reuters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Eikon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Justia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BAIC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(2018)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7943215" y="3837558"/>
            <a:ext cx="4006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41,3x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8208391" y="4374007"/>
            <a:ext cx="4857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215,3x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9199244" y="4912232"/>
            <a:ext cx="6121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1.889,0x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10168508" y="2226945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9,2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10082021" y="3299205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5,7x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10289793" y="3837558"/>
            <a:ext cx="4006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14,0x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9966197" y="5450535"/>
            <a:ext cx="314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1,0x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11429745" y="4374007"/>
            <a:ext cx="4006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60,0x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10702797" y="4912232"/>
            <a:ext cx="4006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30,7x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0" name="object 80" descr=""/>
          <p:cNvGrpSpPr/>
          <p:nvPr/>
        </p:nvGrpSpPr>
        <p:grpSpPr>
          <a:xfrm>
            <a:off x="2675889" y="2678938"/>
            <a:ext cx="1526540" cy="290195"/>
            <a:chOff x="2675889" y="2678938"/>
            <a:chExt cx="1526540" cy="290195"/>
          </a:xfrm>
        </p:grpSpPr>
        <p:sp>
          <p:nvSpPr>
            <p:cNvPr id="81" name="object 81" descr=""/>
            <p:cNvSpPr/>
            <p:nvPr/>
          </p:nvSpPr>
          <p:spPr>
            <a:xfrm>
              <a:off x="2682239" y="2685288"/>
              <a:ext cx="1513840" cy="277495"/>
            </a:xfrm>
            <a:custGeom>
              <a:avLst/>
              <a:gdLst/>
              <a:ahLst/>
              <a:cxnLst/>
              <a:rect l="l" t="t" r="r" b="b"/>
              <a:pathLst>
                <a:path w="1513839" h="277494">
                  <a:moveTo>
                    <a:pt x="1513332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1513332" y="277367"/>
                  </a:lnTo>
                  <a:lnTo>
                    <a:pt x="151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2682239" y="2685288"/>
              <a:ext cx="1513840" cy="277495"/>
            </a:xfrm>
            <a:custGeom>
              <a:avLst/>
              <a:gdLst/>
              <a:ahLst/>
              <a:cxnLst/>
              <a:rect l="l" t="t" r="r" b="b"/>
              <a:pathLst>
                <a:path w="1513839" h="277494">
                  <a:moveTo>
                    <a:pt x="0" y="277367"/>
                  </a:moveTo>
                  <a:lnTo>
                    <a:pt x="1513332" y="277367"/>
                  </a:lnTo>
                  <a:lnTo>
                    <a:pt x="1513332" y="0"/>
                  </a:lnTo>
                  <a:lnTo>
                    <a:pt x="0" y="0"/>
                  </a:lnTo>
                  <a:lnTo>
                    <a:pt x="0" y="27736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 descr=""/>
          <p:cNvSpPr txBox="1"/>
          <p:nvPr/>
        </p:nvSpPr>
        <p:spPr>
          <a:xfrm>
            <a:off x="2990850" y="2715895"/>
            <a:ext cx="89661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Median: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1.3x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4" name="object 84" descr=""/>
          <p:cNvGrpSpPr/>
          <p:nvPr/>
        </p:nvGrpSpPr>
        <p:grpSpPr>
          <a:xfrm>
            <a:off x="4376673" y="2678938"/>
            <a:ext cx="1584325" cy="290195"/>
            <a:chOff x="4376673" y="2678938"/>
            <a:chExt cx="1584325" cy="290195"/>
          </a:xfrm>
        </p:grpSpPr>
        <p:sp>
          <p:nvSpPr>
            <p:cNvPr id="85" name="object 85" descr=""/>
            <p:cNvSpPr/>
            <p:nvPr/>
          </p:nvSpPr>
          <p:spPr>
            <a:xfrm>
              <a:off x="4383023" y="2685288"/>
              <a:ext cx="1571625" cy="277495"/>
            </a:xfrm>
            <a:custGeom>
              <a:avLst/>
              <a:gdLst/>
              <a:ahLst/>
              <a:cxnLst/>
              <a:rect l="l" t="t" r="r" b="b"/>
              <a:pathLst>
                <a:path w="1571625" h="277494">
                  <a:moveTo>
                    <a:pt x="1571244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1571244" y="277367"/>
                  </a:lnTo>
                  <a:lnTo>
                    <a:pt x="15712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4383023" y="2685288"/>
              <a:ext cx="1571625" cy="277495"/>
            </a:xfrm>
            <a:custGeom>
              <a:avLst/>
              <a:gdLst/>
              <a:ahLst/>
              <a:cxnLst/>
              <a:rect l="l" t="t" r="r" b="b"/>
              <a:pathLst>
                <a:path w="1571625" h="277494">
                  <a:moveTo>
                    <a:pt x="0" y="277367"/>
                  </a:moveTo>
                  <a:lnTo>
                    <a:pt x="1571244" y="277367"/>
                  </a:lnTo>
                  <a:lnTo>
                    <a:pt x="1571244" y="0"/>
                  </a:lnTo>
                  <a:lnTo>
                    <a:pt x="0" y="0"/>
                  </a:lnTo>
                  <a:lnTo>
                    <a:pt x="0" y="27736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 descr=""/>
          <p:cNvSpPr txBox="1"/>
          <p:nvPr/>
        </p:nvSpPr>
        <p:spPr>
          <a:xfrm>
            <a:off x="4678171" y="2715895"/>
            <a:ext cx="9817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Median: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10.8x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8" name="object 88" descr=""/>
          <p:cNvGrpSpPr/>
          <p:nvPr/>
        </p:nvGrpSpPr>
        <p:grpSpPr>
          <a:xfrm>
            <a:off x="6139941" y="2678938"/>
            <a:ext cx="1585595" cy="290195"/>
            <a:chOff x="6139941" y="2678938"/>
            <a:chExt cx="1585595" cy="290195"/>
          </a:xfrm>
        </p:grpSpPr>
        <p:sp>
          <p:nvSpPr>
            <p:cNvPr id="89" name="object 89" descr=""/>
            <p:cNvSpPr/>
            <p:nvPr/>
          </p:nvSpPr>
          <p:spPr>
            <a:xfrm>
              <a:off x="6146291" y="2685288"/>
              <a:ext cx="1572895" cy="277495"/>
            </a:xfrm>
            <a:custGeom>
              <a:avLst/>
              <a:gdLst/>
              <a:ahLst/>
              <a:cxnLst/>
              <a:rect l="l" t="t" r="r" b="b"/>
              <a:pathLst>
                <a:path w="1572895" h="277494">
                  <a:moveTo>
                    <a:pt x="1572767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1572767" y="277367"/>
                  </a:lnTo>
                  <a:lnTo>
                    <a:pt x="15727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6146291" y="2685288"/>
              <a:ext cx="1572895" cy="277495"/>
            </a:xfrm>
            <a:custGeom>
              <a:avLst/>
              <a:gdLst/>
              <a:ahLst/>
              <a:cxnLst/>
              <a:rect l="l" t="t" r="r" b="b"/>
              <a:pathLst>
                <a:path w="1572895" h="277494">
                  <a:moveTo>
                    <a:pt x="0" y="277367"/>
                  </a:moveTo>
                  <a:lnTo>
                    <a:pt x="1572767" y="277367"/>
                  </a:lnTo>
                  <a:lnTo>
                    <a:pt x="1572767" y="0"/>
                  </a:lnTo>
                  <a:lnTo>
                    <a:pt x="0" y="0"/>
                  </a:lnTo>
                  <a:lnTo>
                    <a:pt x="0" y="27736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 descr=""/>
          <p:cNvSpPr txBox="1"/>
          <p:nvPr/>
        </p:nvSpPr>
        <p:spPr>
          <a:xfrm>
            <a:off x="6442709" y="2715895"/>
            <a:ext cx="9817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Median: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23.2x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92" name="object 92" descr=""/>
          <p:cNvGrpSpPr/>
          <p:nvPr/>
        </p:nvGrpSpPr>
        <p:grpSpPr>
          <a:xfrm>
            <a:off x="7884921" y="2678938"/>
            <a:ext cx="1584325" cy="290195"/>
            <a:chOff x="7884921" y="2678938"/>
            <a:chExt cx="1584325" cy="290195"/>
          </a:xfrm>
        </p:grpSpPr>
        <p:sp>
          <p:nvSpPr>
            <p:cNvPr id="93" name="object 93" descr=""/>
            <p:cNvSpPr/>
            <p:nvPr/>
          </p:nvSpPr>
          <p:spPr>
            <a:xfrm>
              <a:off x="7891271" y="2685288"/>
              <a:ext cx="1571625" cy="277495"/>
            </a:xfrm>
            <a:custGeom>
              <a:avLst/>
              <a:gdLst/>
              <a:ahLst/>
              <a:cxnLst/>
              <a:rect l="l" t="t" r="r" b="b"/>
              <a:pathLst>
                <a:path w="1571625" h="277494">
                  <a:moveTo>
                    <a:pt x="1571244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1571244" y="277367"/>
                  </a:lnTo>
                  <a:lnTo>
                    <a:pt x="15712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7891271" y="2685288"/>
              <a:ext cx="1571625" cy="277495"/>
            </a:xfrm>
            <a:custGeom>
              <a:avLst/>
              <a:gdLst/>
              <a:ahLst/>
              <a:cxnLst/>
              <a:rect l="l" t="t" r="r" b="b"/>
              <a:pathLst>
                <a:path w="1571625" h="277494">
                  <a:moveTo>
                    <a:pt x="0" y="277367"/>
                  </a:moveTo>
                  <a:lnTo>
                    <a:pt x="1571244" y="277367"/>
                  </a:lnTo>
                  <a:lnTo>
                    <a:pt x="1571244" y="0"/>
                  </a:lnTo>
                  <a:lnTo>
                    <a:pt x="0" y="0"/>
                  </a:lnTo>
                  <a:lnTo>
                    <a:pt x="0" y="27736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 descr=""/>
          <p:cNvSpPr txBox="1"/>
          <p:nvPr/>
        </p:nvSpPr>
        <p:spPr>
          <a:xfrm>
            <a:off x="8144636" y="2715895"/>
            <a:ext cx="1066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Median: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215.3x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96" name="object 96" descr=""/>
          <p:cNvGrpSpPr/>
          <p:nvPr/>
        </p:nvGrpSpPr>
        <p:grpSpPr>
          <a:xfrm>
            <a:off x="9956038" y="2678938"/>
            <a:ext cx="1584325" cy="290195"/>
            <a:chOff x="9956038" y="2678938"/>
            <a:chExt cx="1584325" cy="290195"/>
          </a:xfrm>
        </p:grpSpPr>
        <p:sp>
          <p:nvSpPr>
            <p:cNvPr id="97" name="object 97" descr=""/>
            <p:cNvSpPr/>
            <p:nvPr/>
          </p:nvSpPr>
          <p:spPr>
            <a:xfrm>
              <a:off x="9962388" y="2685288"/>
              <a:ext cx="1571625" cy="277495"/>
            </a:xfrm>
            <a:custGeom>
              <a:avLst/>
              <a:gdLst/>
              <a:ahLst/>
              <a:cxnLst/>
              <a:rect l="l" t="t" r="r" b="b"/>
              <a:pathLst>
                <a:path w="1571625" h="277494">
                  <a:moveTo>
                    <a:pt x="1571244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1571244" y="277367"/>
                  </a:lnTo>
                  <a:lnTo>
                    <a:pt x="15712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9962388" y="2685288"/>
              <a:ext cx="1571625" cy="277495"/>
            </a:xfrm>
            <a:custGeom>
              <a:avLst/>
              <a:gdLst/>
              <a:ahLst/>
              <a:cxnLst/>
              <a:rect l="l" t="t" r="r" b="b"/>
              <a:pathLst>
                <a:path w="1571625" h="277494">
                  <a:moveTo>
                    <a:pt x="0" y="277367"/>
                  </a:moveTo>
                  <a:lnTo>
                    <a:pt x="1571244" y="277367"/>
                  </a:lnTo>
                  <a:lnTo>
                    <a:pt x="1571244" y="0"/>
                  </a:lnTo>
                  <a:lnTo>
                    <a:pt x="0" y="0"/>
                  </a:lnTo>
                  <a:lnTo>
                    <a:pt x="0" y="27736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 descr=""/>
          <p:cNvSpPr txBox="1"/>
          <p:nvPr/>
        </p:nvSpPr>
        <p:spPr>
          <a:xfrm>
            <a:off x="10258425" y="2715895"/>
            <a:ext cx="9817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Median: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14.0x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2584704" y="1159763"/>
            <a:ext cx="5134610" cy="274320"/>
          </a:xfrm>
          <a:prstGeom prst="rect">
            <a:avLst/>
          </a:prstGeom>
          <a:solidFill>
            <a:srgbClr val="4966AC"/>
          </a:solidFill>
          <a:ln w="6096">
            <a:solidFill>
              <a:srgbClr val="0D57C4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dirty="0" sz="12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multiples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1" name="object 101" descr=""/>
          <p:cNvSpPr/>
          <p:nvPr/>
        </p:nvSpPr>
        <p:spPr>
          <a:xfrm>
            <a:off x="7845552" y="1159763"/>
            <a:ext cx="3756660" cy="274320"/>
          </a:xfrm>
          <a:custGeom>
            <a:avLst/>
            <a:gdLst/>
            <a:ahLst/>
            <a:cxnLst/>
            <a:rect l="l" t="t" r="r" b="b"/>
            <a:pathLst>
              <a:path w="3756659" h="274319">
                <a:moveTo>
                  <a:pt x="3756659" y="0"/>
                </a:moveTo>
                <a:lnTo>
                  <a:pt x="0" y="0"/>
                </a:lnTo>
                <a:lnTo>
                  <a:pt x="0" y="274320"/>
                </a:lnTo>
                <a:lnTo>
                  <a:pt x="3756659" y="274320"/>
                </a:lnTo>
                <a:lnTo>
                  <a:pt x="3756659" y="0"/>
                </a:lnTo>
                <a:close/>
              </a:path>
            </a:pathLst>
          </a:custGeom>
          <a:solidFill>
            <a:srgbClr val="ACCA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 txBox="1"/>
          <p:nvPr/>
        </p:nvSpPr>
        <p:spPr>
          <a:xfrm>
            <a:off x="8968867" y="1188465"/>
            <a:ext cx="1510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Innovation</a:t>
            </a:r>
            <a:r>
              <a:rPr dirty="0" sz="12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multiples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3" name="object 103" descr=""/>
          <p:cNvGrpSpPr/>
          <p:nvPr/>
        </p:nvGrpSpPr>
        <p:grpSpPr>
          <a:xfrm>
            <a:off x="1729739" y="2159507"/>
            <a:ext cx="655320" cy="340360"/>
            <a:chOff x="1729739" y="2159507"/>
            <a:chExt cx="655320" cy="340360"/>
          </a:xfrm>
        </p:grpSpPr>
        <p:pic>
          <p:nvPicPr>
            <p:cNvPr id="104" name="object 10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45208" y="2159507"/>
              <a:ext cx="339851" cy="339851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9739" y="2188474"/>
              <a:ext cx="246914" cy="246892"/>
            </a:xfrm>
            <a:prstGeom prst="rect">
              <a:avLst/>
            </a:prstGeom>
          </p:spPr>
        </p:pic>
      </p:grpSp>
      <p:sp>
        <p:nvSpPr>
          <p:cNvPr id="106" name="object 106" descr=""/>
          <p:cNvSpPr txBox="1"/>
          <p:nvPr/>
        </p:nvSpPr>
        <p:spPr>
          <a:xfrm>
            <a:off x="2584704" y="1481327"/>
            <a:ext cx="5120640" cy="200025"/>
          </a:xfrm>
          <a:prstGeom prst="rect">
            <a:avLst/>
          </a:prstGeom>
          <a:solidFill>
            <a:srgbClr val="FFC000"/>
          </a:solidFill>
        </p:spPr>
        <p:txBody>
          <a:bodyPr wrap="square" lIns="0" tIns="38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Overvalued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7" name="object 107" descr=""/>
          <p:cNvSpPr/>
          <p:nvPr/>
        </p:nvSpPr>
        <p:spPr>
          <a:xfrm>
            <a:off x="7830311" y="1397000"/>
            <a:ext cx="3771900" cy="287020"/>
          </a:xfrm>
          <a:custGeom>
            <a:avLst/>
            <a:gdLst/>
            <a:ahLst/>
            <a:cxnLst/>
            <a:rect l="l" t="t" r="r" b="b"/>
            <a:pathLst>
              <a:path w="3771900" h="287019">
                <a:moveTo>
                  <a:pt x="3733038" y="53848"/>
                </a:moveTo>
                <a:lnTo>
                  <a:pt x="38862" y="53848"/>
                </a:lnTo>
                <a:lnTo>
                  <a:pt x="23735" y="56901"/>
                </a:lnTo>
                <a:lnTo>
                  <a:pt x="11382" y="65230"/>
                </a:lnTo>
                <a:lnTo>
                  <a:pt x="3053" y="77583"/>
                </a:lnTo>
                <a:lnTo>
                  <a:pt x="0" y="92710"/>
                </a:lnTo>
                <a:lnTo>
                  <a:pt x="0" y="248158"/>
                </a:lnTo>
                <a:lnTo>
                  <a:pt x="3053" y="263284"/>
                </a:lnTo>
                <a:lnTo>
                  <a:pt x="11382" y="275637"/>
                </a:lnTo>
                <a:lnTo>
                  <a:pt x="23735" y="283966"/>
                </a:lnTo>
                <a:lnTo>
                  <a:pt x="38862" y="287020"/>
                </a:lnTo>
                <a:lnTo>
                  <a:pt x="3733038" y="287020"/>
                </a:lnTo>
                <a:lnTo>
                  <a:pt x="3748164" y="283966"/>
                </a:lnTo>
                <a:lnTo>
                  <a:pt x="3760517" y="275637"/>
                </a:lnTo>
                <a:lnTo>
                  <a:pt x="3768846" y="263284"/>
                </a:lnTo>
                <a:lnTo>
                  <a:pt x="3771900" y="248158"/>
                </a:lnTo>
                <a:lnTo>
                  <a:pt x="3771900" y="92710"/>
                </a:lnTo>
                <a:lnTo>
                  <a:pt x="3768846" y="77583"/>
                </a:lnTo>
                <a:lnTo>
                  <a:pt x="3760517" y="65230"/>
                </a:lnTo>
                <a:lnTo>
                  <a:pt x="3748164" y="56901"/>
                </a:lnTo>
                <a:lnTo>
                  <a:pt x="3733038" y="53848"/>
                </a:lnTo>
                <a:close/>
              </a:path>
              <a:path w="3771900" h="287019">
                <a:moveTo>
                  <a:pt x="1264412" y="0"/>
                </a:moveTo>
                <a:lnTo>
                  <a:pt x="628650" y="53848"/>
                </a:lnTo>
                <a:lnTo>
                  <a:pt x="1571625" y="53848"/>
                </a:lnTo>
                <a:lnTo>
                  <a:pt x="1264412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 descr=""/>
          <p:cNvSpPr txBox="1"/>
          <p:nvPr/>
        </p:nvSpPr>
        <p:spPr>
          <a:xfrm>
            <a:off x="8064245" y="1449704"/>
            <a:ext cx="3302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Good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proxy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innovation</a:t>
            </a:r>
            <a:r>
              <a:rPr dirty="0" sz="12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efforts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574649" y="216154"/>
            <a:ext cx="21399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TRADING</a:t>
            </a:r>
            <a:r>
              <a:rPr dirty="0" sz="1600" spc="-3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MULTIPLES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243840"/>
                <a:gridCol w="1196340"/>
                <a:gridCol w="243839"/>
                <a:gridCol w="1443990"/>
                <a:gridCol w="1200785"/>
                <a:gridCol w="1443990"/>
                <a:gridCol w="243840"/>
                <a:gridCol w="1200150"/>
                <a:gridCol w="243840"/>
                <a:gridCol w="1200150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38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1412557" y="1685289"/>
            <a:ext cx="7640955" cy="3283585"/>
            <a:chOff x="1412557" y="1685289"/>
            <a:chExt cx="7640955" cy="3283585"/>
          </a:xfrm>
        </p:grpSpPr>
        <p:sp>
          <p:nvSpPr>
            <p:cNvPr id="8" name="object 8" descr=""/>
            <p:cNvSpPr/>
            <p:nvPr/>
          </p:nvSpPr>
          <p:spPr>
            <a:xfrm>
              <a:off x="1461515" y="2291651"/>
              <a:ext cx="7556500" cy="0"/>
            </a:xfrm>
            <a:custGeom>
              <a:avLst/>
              <a:gdLst/>
              <a:ahLst/>
              <a:cxnLst/>
              <a:rect l="l" t="t" r="r" b="b"/>
              <a:pathLst>
                <a:path w="7556500" h="0">
                  <a:moveTo>
                    <a:pt x="0" y="0"/>
                  </a:moveTo>
                  <a:lnTo>
                    <a:pt x="684276" y="0"/>
                  </a:lnTo>
                </a:path>
                <a:path w="7556500" h="0">
                  <a:moveTo>
                    <a:pt x="2638044" y="0"/>
                  </a:moveTo>
                  <a:lnTo>
                    <a:pt x="7556373" y="0"/>
                  </a:lnTo>
                </a:path>
              </a:pathLst>
            </a:custGeom>
            <a:ln w="17399">
              <a:solidFill>
                <a:srgbClr val="C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49323" y="1823021"/>
              <a:ext cx="7582534" cy="0"/>
            </a:xfrm>
            <a:custGeom>
              <a:avLst/>
              <a:gdLst/>
              <a:ahLst/>
              <a:cxnLst/>
              <a:rect l="l" t="t" r="r" b="b"/>
              <a:pathLst>
                <a:path w="7582534" h="0">
                  <a:moveTo>
                    <a:pt x="0" y="0"/>
                  </a:moveTo>
                  <a:lnTo>
                    <a:pt x="231648" y="0"/>
                  </a:lnTo>
                </a:path>
                <a:path w="7582534" h="0">
                  <a:moveTo>
                    <a:pt x="4547616" y="0"/>
                  </a:moveTo>
                  <a:lnTo>
                    <a:pt x="7582281" y="0"/>
                  </a:lnTo>
                </a:path>
              </a:pathLst>
            </a:custGeom>
            <a:ln w="43306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17319" y="1723643"/>
              <a:ext cx="7600315" cy="3240405"/>
            </a:xfrm>
            <a:custGeom>
              <a:avLst/>
              <a:gdLst/>
              <a:ahLst/>
              <a:cxnLst/>
              <a:rect l="l" t="t" r="r" b="b"/>
              <a:pathLst>
                <a:path w="7600315" h="3240404">
                  <a:moveTo>
                    <a:pt x="45720" y="3194304"/>
                  </a:moveTo>
                  <a:lnTo>
                    <a:pt x="45720" y="0"/>
                  </a:lnTo>
                </a:path>
                <a:path w="7600315" h="3240404">
                  <a:moveTo>
                    <a:pt x="0" y="3194304"/>
                  </a:moveTo>
                  <a:lnTo>
                    <a:pt x="45720" y="3194304"/>
                  </a:lnTo>
                </a:path>
                <a:path w="7600315" h="3240404">
                  <a:moveTo>
                    <a:pt x="0" y="2965704"/>
                  </a:moveTo>
                  <a:lnTo>
                    <a:pt x="45720" y="2965704"/>
                  </a:lnTo>
                </a:path>
                <a:path w="7600315" h="3240404">
                  <a:moveTo>
                    <a:pt x="0" y="2738628"/>
                  </a:moveTo>
                  <a:lnTo>
                    <a:pt x="45720" y="2738628"/>
                  </a:lnTo>
                </a:path>
                <a:path w="7600315" h="3240404">
                  <a:moveTo>
                    <a:pt x="0" y="2510028"/>
                  </a:moveTo>
                  <a:lnTo>
                    <a:pt x="45720" y="2510028"/>
                  </a:lnTo>
                </a:path>
                <a:path w="7600315" h="3240404">
                  <a:moveTo>
                    <a:pt x="0" y="2281428"/>
                  </a:moveTo>
                  <a:lnTo>
                    <a:pt x="45720" y="2281428"/>
                  </a:lnTo>
                </a:path>
                <a:path w="7600315" h="3240404">
                  <a:moveTo>
                    <a:pt x="0" y="2054351"/>
                  </a:moveTo>
                  <a:lnTo>
                    <a:pt x="45720" y="2054351"/>
                  </a:lnTo>
                </a:path>
                <a:path w="7600315" h="3240404">
                  <a:moveTo>
                    <a:pt x="0" y="1825752"/>
                  </a:moveTo>
                  <a:lnTo>
                    <a:pt x="45720" y="1825752"/>
                  </a:lnTo>
                </a:path>
                <a:path w="7600315" h="3240404">
                  <a:moveTo>
                    <a:pt x="0" y="1597152"/>
                  </a:moveTo>
                  <a:lnTo>
                    <a:pt x="45720" y="1597152"/>
                  </a:lnTo>
                </a:path>
                <a:path w="7600315" h="3240404">
                  <a:moveTo>
                    <a:pt x="0" y="1368552"/>
                  </a:moveTo>
                  <a:lnTo>
                    <a:pt x="45720" y="1368552"/>
                  </a:lnTo>
                </a:path>
                <a:path w="7600315" h="3240404">
                  <a:moveTo>
                    <a:pt x="0" y="1141476"/>
                  </a:moveTo>
                  <a:lnTo>
                    <a:pt x="45720" y="1141476"/>
                  </a:lnTo>
                </a:path>
                <a:path w="7600315" h="3240404">
                  <a:moveTo>
                    <a:pt x="0" y="912876"/>
                  </a:moveTo>
                  <a:lnTo>
                    <a:pt x="45720" y="912876"/>
                  </a:lnTo>
                </a:path>
                <a:path w="7600315" h="3240404">
                  <a:moveTo>
                    <a:pt x="0" y="684276"/>
                  </a:moveTo>
                  <a:lnTo>
                    <a:pt x="45720" y="684276"/>
                  </a:lnTo>
                </a:path>
                <a:path w="7600315" h="3240404">
                  <a:moveTo>
                    <a:pt x="0" y="457200"/>
                  </a:moveTo>
                  <a:lnTo>
                    <a:pt x="45720" y="457200"/>
                  </a:lnTo>
                </a:path>
                <a:path w="7600315" h="3240404">
                  <a:moveTo>
                    <a:pt x="0" y="228600"/>
                  </a:moveTo>
                  <a:lnTo>
                    <a:pt x="45720" y="228600"/>
                  </a:lnTo>
                </a:path>
                <a:path w="7600315" h="3240404">
                  <a:moveTo>
                    <a:pt x="0" y="0"/>
                  </a:moveTo>
                  <a:lnTo>
                    <a:pt x="45720" y="0"/>
                  </a:lnTo>
                </a:path>
                <a:path w="7600315" h="3240404">
                  <a:moveTo>
                    <a:pt x="45720" y="3194304"/>
                  </a:moveTo>
                  <a:lnTo>
                    <a:pt x="7600187" y="3194304"/>
                  </a:lnTo>
                </a:path>
                <a:path w="7600315" h="3240404">
                  <a:moveTo>
                    <a:pt x="45720" y="3194304"/>
                  </a:moveTo>
                  <a:lnTo>
                    <a:pt x="45720" y="3240023"/>
                  </a:lnTo>
                </a:path>
                <a:path w="7600315" h="3240404">
                  <a:moveTo>
                    <a:pt x="298704" y="3194304"/>
                  </a:moveTo>
                  <a:lnTo>
                    <a:pt x="298704" y="3240023"/>
                  </a:lnTo>
                </a:path>
                <a:path w="7600315" h="3240404">
                  <a:moveTo>
                    <a:pt x="550163" y="3194304"/>
                  </a:moveTo>
                  <a:lnTo>
                    <a:pt x="550163" y="3240023"/>
                  </a:lnTo>
                </a:path>
                <a:path w="7600315" h="3240404">
                  <a:moveTo>
                    <a:pt x="801624" y="3194304"/>
                  </a:moveTo>
                  <a:lnTo>
                    <a:pt x="801624" y="3240023"/>
                  </a:lnTo>
                </a:path>
                <a:path w="7600315" h="3240404">
                  <a:moveTo>
                    <a:pt x="1053084" y="3194304"/>
                  </a:moveTo>
                  <a:lnTo>
                    <a:pt x="1053084" y="3240023"/>
                  </a:lnTo>
                </a:path>
                <a:path w="7600315" h="3240404">
                  <a:moveTo>
                    <a:pt x="1304544" y="3194304"/>
                  </a:moveTo>
                  <a:lnTo>
                    <a:pt x="1304544" y="3240023"/>
                  </a:lnTo>
                </a:path>
                <a:path w="7600315" h="3240404">
                  <a:moveTo>
                    <a:pt x="1557528" y="3194304"/>
                  </a:moveTo>
                  <a:lnTo>
                    <a:pt x="1557528" y="3240023"/>
                  </a:lnTo>
                </a:path>
                <a:path w="7600315" h="3240404">
                  <a:moveTo>
                    <a:pt x="1808988" y="3194304"/>
                  </a:moveTo>
                  <a:lnTo>
                    <a:pt x="1808988" y="3240023"/>
                  </a:lnTo>
                </a:path>
                <a:path w="7600315" h="3240404">
                  <a:moveTo>
                    <a:pt x="2060447" y="3194304"/>
                  </a:moveTo>
                  <a:lnTo>
                    <a:pt x="2060447" y="3240023"/>
                  </a:lnTo>
                </a:path>
                <a:path w="7600315" h="3240404">
                  <a:moveTo>
                    <a:pt x="2311908" y="3194304"/>
                  </a:moveTo>
                  <a:lnTo>
                    <a:pt x="2311908" y="3240023"/>
                  </a:lnTo>
                </a:path>
                <a:path w="7600315" h="3240404">
                  <a:moveTo>
                    <a:pt x="2564892" y="3194304"/>
                  </a:moveTo>
                  <a:lnTo>
                    <a:pt x="2564892" y="3240023"/>
                  </a:lnTo>
                </a:path>
                <a:path w="7600315" h="3240404">
                  <a:moveTo>
                    <a:pt x="2816352" y="3194304"/>
                  </a:moveTo>
                  <a:lnTo>
                    <a:pt x="2816352" y="3240023"/>
                  </a:lnTo>
                </a:path>
                <a:path w="7600315" h="3240404">
                  <a:moveTo>
                    <a:pt x="3067812" y="3194304"/>
                  </a:moveTo>
                  <a:lnTo>
                    <a:pt x="3067812" y="3240023"/>
                  </a:lnTo>
                </a:path>
                <a:path w="7600315" h="3240404">
                  <a:moveTo>
                    <a:pt x="3319272" y="3194304"/>
                  </a:moveTo>
                  <a:lnTo>
                    <a:pt x="3319272" y="3240023"/>
                  </a:lnTo>
                </a:path>
                <a:path w="7600315" h="3240404">
                  <a:moveTo>
                    <a:pt x="3570731" y="3194304"/>
                  </a:moveTo>
                  <a:lnTo>
                    <a:pt x="3570731" y="3240023"/>
                  </a:lnTo>
                </a:path>
                <a:path w="7600315" h="3240404">
                  <a:moveTo>
                    <a:pt x="3823716" y="3194304"/>
                  </a:moveTo>
                  <a:lnTo>
                    <a:pt x="3823716" y="3240023"/>
                  </a:lnTo>
                </a:path>
                <a:path w="7600315" h="3240404">
                  <a:moveTo>
                    <a:pt x="4075176" y="3194304"/>
                  </a:moveTo>
                  <a:lnTo>
                    <a:pt x="4075176" y="3240023"/>
                  </a:lnTo>
                </a:path>
                <a:path w="7600315" h="3240404">
                  <a:moveTo>
                    <a:pt x="4326635" y="3194304"/>
                  </a:moveTo>
                  <a:lnTo>
                    <a:pt x="4326635" y="3240023"/>
                  </a:lnTo>
                </a:path>
                <a:path w="7600315" h="3240404">
                  <a:moveTo>
                    <a:pt x="4578096" y="3194304"/>
                  </a:moveTo>
                  <a:lnTo>
                    <a:pt x="4578096" y="3240023"/>
                  </a:lnTo>
                </a:path>
                <a:path w="7600315" h="3240404">
                  <a:moveTo>
                    <a:pt x="4829556" y="3194304"/>
                  </a:moveTo>
                  <a:lnTo>
                    <a:pt x="4829556" y="3240023"/>
                  </a:lnTo>
                </a:path>
                <a:path w="7600315" h="3240404">
                  <a:moveTo>
                    <a:pt x="5082540" y="3194304"/>
                  </a:moveTo>
                  <a:lnTo>
                    <a:pt x="5082540" y="3240023"/>
                  </a:lnTo>
                </a:path>
                <a:path w="7600315" h="3240404">
                  <a:moveTo>
                    <a:pt x="5334000" y="3194304"/>
                  </a:moveTo>
                  <a:lnTo>
                    <a:pt x="5334000" y="3240023"/>
                  </a:lnTo>
                </a:path>
                <a:path w="7600315" h="3240404">
                  <a:moveTo>
                    <a:pt x="5585459" y="3194304"/>
                  </a:moveTo>
                  <a:lnTo>
                    <a:pt x="5585459" y="3240023"/>
                  </a:lnTo>
                </a:path>
                <a:path w="7600315" h="3240404">
                  <a:moveTo>
                    <a:pt x="5836920" y="3194304"/>
                  </a:moveTo>
                  <a:lnTo>
                    <a:pt x="5836920" y="3240023"/>
                  </a:lnTo>
                </a:path>
                <a:path w="7600315" h="3240404">
                  <a:moveTo>
                    <a:pt x="6088380" y="3194304"/>
                  </a:moveTo>
                  <a:lnTo>
                    <a:pt x="6088380" y="3240023"/>
                  </a:lnTo>
                </a:path>
                <a:path w="7600315" h="3240404">
                  <a:moveTo>
                    <a:pt x="6341363" y="3194304"/>
                  </a:moveTo>
                  <a:lnTo>
                    <a:pt x="6341363" y="3240023"/>
                  </a:lnTo>
                </a:path>
                <a:path w="7600315" h="3240404">
                  <a:moveTo>
                    <a:pt x="6592824" y="3194304"/>
                  </a:moveTo>
                  <a:lnTo>
                    <a:pt x="6592824" y="3240023"/>
                  </a:lnTo>
                </a:path>
                <a:path w="7600315" h="3240404">
                  <a:moveTo>
                    <a:pt x="6844283" y="3194304"/>
                  </a:moveTo>
                  <a:lnTo>
                    <a:pt x="6844283" y="3240023"/>
                  </a:lnTo>
                </a:path>
                <a:path w="7600315" h="3240404">
                  <a:moveTo>
                    <a:pt x="7095744" y="3194304"/>
                  </a:moveTo>
                  <a:lnTo>
                    <a:pt x="7095744" y="3240023"/>
                  </a:lnTo>
                </a:path>
                <a:path w="7600315" h="3240404">
                  <a:moveTo>
                    <a:pt x="7347204" y="3194304"/>
                  </a:moveTo>
                  <a:lnTo>
                    <a:pt x="7347204" y="3240023"/>
                  </a:lnTo>
                </a:path>
                <a:path w="7600315" h="3240404">
                  <a:moveTo>
                    <a:pt x="7600187" y="3194304"/>
                  </a:moveTo>
                  <a:lnTo>
                    <a:pt x="7600187" y="324002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3905" y="4388104"/>
              <a:ext cx="85343" cy="8534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9109" y="3435604"/>
              <a:ext cx="85344" cy="8534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1162" y="4328667"/>
              <a:ext cx="85344" cy="8534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1809" y="2888487"/>
              <a:ext cx="85344" cy="8534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8554" y="2530347"/>
              <a:ext cx="85344" cy="8534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5347" y="1830831"/>
              <a:ext cx="85344" cy="8534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463039" y="1781555"/>
              <a:ext cx="7553325" cy="2489200"/>
            </a:xfrm>
            <a:custGeom>
              <a:avLst/>
              <a:gdLst/>
              <a:ahLst/>
              <a:cxnLst/>
              <a:rect l="l" t="t" r="r" b="b"/>
              <a:pathLst>
                <a:path w="7553325" h="2489200">
                  <a:moveTo>
                    <a:pt x="0" y="2489200"/>
                  </a:moveTo>
                  <a:lnTo>
                    <a:pt x="755332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680971" y="1691639"/>
              <a:ext cx="4316095" cy="277495"/>
            </a:xfrm>
            <a:custGeom>
              <a:avLst/>
              <a:gdLst/>
              <a:ahLst/>
              <a:cxnLst/>
              <a:rect l="l" t="t" r="r" b="b"/>
              <a:pathLst>
                <a:path w="4316095" h="277494">
                  <a:moveTo>
                    <a:pt x="4315968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4315968" y="277367"/>
                  </a:lnTo>
                  <a:lnTo>
                    <a:pt x="43159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680971" y="1691639"/>
              <a:ext cx="4316095" cy="277495"/>
            </a:xfrm>
            <a:custGeom>
              <a:avLst/>
              <a:gdLst/>
              <a:ahLst/>
              <a:cxnLst/>
              <a:rect l="l" t="t" r="r" b="b"/>
              <a:pathLst>
                <a:path w="4316095" h="277494">
                  <a:moveTo>
                    <a:pt x="0" y="277367"/>
                  </a:moveTo>
                  <a:lnTo>
                    <a:pt x="4315968" y="277367"/>
                  </a:lnTo>
                  <a:lnTo>
                    <a:pt x="4315968" y="0"/>
                  </a:lnTo>
                  <a:lnTo>
                    <a:pt x="0" y="0"/>
                  </a:lnTo>
                  <a:lnTo>
                    <a:pt x="0" y="277367"/>
                  </a:lnTo>
                  <a:close/>
                </a:path>
              </a:pathLst>
            </a:custGeom>
            <a:ln w="12191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77455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Nevertheless,</a:t>
            </a:r>
            <a:r>
              <a:rPr dirty="0" spc="-65"/>
              <a:t> </a:t>
            </a:r>
            <a:r>
              <a:rPr dirty="0"/>
              <a:t>this</a:t>
            </a:r>
            <a:r>
              <a:rPr dirty="0" spc="-30"/>
              <a:t> </a:t>
            </a:r>
            <a:r>
              <a:rPr dirty="0"/>
              <a:t>peer</a:t>
            </a:r>
            <a:r>
              <a:rPr dirty="0" spc="-45"/>
              <a:t> </a:t>
            </a:r>
            <a:r>
              <a:rPr dirty="0"/>
              <a:t>group</a:t>
            </a:r>
            <a:r>
              <a:rPr dirty="0" spc="-40"/>
              <a:t> </a:t>
            </a:r>
            <a:r>
              <a:rPr dirty="0"/>
              <a:t>should</a:t>
            </a:r>
            <a:r>
              <a:rPr dirty="0" spc="-45"/>
              <a:t> </a:t>
            </a:r>
            <a:r>
              <a:rPr dirty="0"/>
              <a:t>have</a:t>
            </a:r>
            <a:r>
              <a:rPr dirty="0" spc="-20"/>
              <a:t> </a:t>
            </a:r>
            <a:r>
              <a:rPr dirty="0"/>
              <a:t>a</a:t>
            </a:r>
            <a:r>
              <a:rPr dirty="0" spc="-40"/>
              <a:t> </a:t>
            </a:r>
            <a:r>
              <a:rPr dirty="0"/>
              <a:t>lower</a:t>
            </a:r>
            <a:r>
              <a:rPr dirty="0" spc="-35"/>
              <a:t> </a:t>
            </a:r>
            <a:r>
              <a:rPr dirty="0"/>
              <a:t>weight</a:t>
            </a:r>
            <a:r>
              <a:rPr dirty="0" spc="-35"/>
              <a:t> </a:t>
            </a:r>
            <a:r>
              <a:rPr dirty="0"/>
              <a:t>in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final</a:t>
            </a:r>
            <a:r>
              <a:rPr dirty="0" spc="-30"/>
              <a:t> </a:t>
            </a:r>
            <a:r>
              <a:rPr dirty="0"/>
              <a:t>valuation</a:t>
            </a:r>
            <a:r>
              <a:rPr dirty="0" spc="-20"/>
              <a:t> </a:t>
            </a:r>
            <a:r>
              <a:rPr dirty="0"/>
              <a:t>than</a:t>
            </a:r>
            <a:r>
              <a:rPr dirty="0" spc="-30"/>
              <a:t> </a:t>
            </a:r>
            <a:r>
              <a:rPr dirty="0" spc="-25"/>
              <a:t>the</a:t>
            </a:r>
          </a:p>
          <a:p>
            <a:pPr marL="12700">
              <a:lnSpc>
                <a:spcPts val="2280"/>
              </a:lnSpc>
            </a:pPr>
            <a:r>
              <a:rPr dirty="0" spc="-50"/>
              <a:t>DCF,</a:t>
            </a:r>
            <a:r>
              <a:rPr dirty="0" spc="-55"/>
              <a:t> </a:t>
            </a:r>
            <a:r>
              <a:rPr dirty="0"/>
              <a:t>as</a:t>
            </a:r>
            <a:r>
              <a:rPr dirty="0" spc="-70"/>
              <a:t> </a:t>
            </a:r>
            <a:r>
              <a:rPr dirty="0" spc="-35"/>
              <a:t>Tesla’s</a:t>
            </a:r>
            <a:r>
              <a:rPr dirty="0" spc="-55"/>
              <a:t> </a:t>
            </a:r>
            <a:r>
              <a:rPr dirty="0"/>
              <a:t>growth</a:t>
            </a:r>
            <a:r>
              <a:rPr dirty="0" spc="-60"/>
              <a:t> </a:t>
            </a:r>
            <a:r>
              <a:rPr dirty="0"/>
              <a:t>profile</a:t>
            </a:r>
            <a:r>
              <a:rPr dirty="0" spc="-50"/>
              <a:t> </a:t>
            </a:r>
            <a:r>
              <a:rPr dirty="0"/>
              <a:t>is</a:t>
            </a:r>
            <a:r>
              <a:rPr dirty="0" spc="-25"/>
              <a:t> </a:t>
            </a:r>
            <a:r>
              <a:rPr dirty="0"/>
              <a:t>very</a:t>
            </a:r>
            <a:r>
              <a:rPr dirty="0" spc="-45"/>
              <a:t> </a:t>
            </a:r>
            <a:r>
              <a:rPr dirty="0" spc="-10"/>
              <a:t>differentiated</a:t>
            </a:r>
          </a:p>
        </p:txBody>
      </p:sp>
      <p:sp>
        <p:nvSpPr>
          <p:cNvPr id="21" name="object 21" descr=""/>
          <p:cNvSpPr txBox="1"/>
          <p:nvPr/>
        </p:nvSpPr>
        <p:spPr>
          <a:xfrm>
            <a:off x="574649" y="6112255"/>
            <a:ext cx="29794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Bloomberg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Thomson</a:t>
            </a:r>
            <a:r>
              <a:rPr dirty="0" sz="1000" spc="-7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Reuters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586740" y="1723644"/>
            <a:ext cx="288290" cy="3543300"/>
          </a:xfrm>
          <a:custGeom>
            <a:avLst/>
            <a:gdLst/>
            <a:ahLst/>
            <a:cxnLst/>
            <a:rect l="l" t="t" r="r" b="b"/>
            <a:pathLst>
              <a:path w="288290" h="3543300">
                <a:moveTo>
                  <a:pt x="288035" y="0"/>
                </a:moveTo>
                <a:lnTo>
                  <a:pt x="0" y="0"/>
                </a:lnTo>
                <a:lnTo>
                  <a:pt x="0" y="3543300"/>
                </a:lnTo>
                <a:lnTo>
                  <a:pt x="288035" y="3543300"/>
                </a:lnTo>
                <a:lnTo>
                  <a:pt x="288035" y="0"/>
                </a:lnTo>
                <a:close/>
              </a:path>
            </a:pathLst>
          </a:custGeom>
          <a:solidFill>
            <a:srgbClr val="DFE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643709" y="2937320"/>
            <a:ext cx="182245" cy="111887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latin typeface="Arial"/>
                <a:cs typeface="Arial"/>
              </a:rPr>
              <a:t>EV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/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Sales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2019e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93647" y="5268467"/>
            <a:ext cx="8060690" cy="288290"/>
          </a:xfrm>
          <a:prstGeom prst="rect">
            <a:avLst/>
          </a:prstGeom>
          <a:solidFill>
            <a:srgbClr val="DFEBF6"/>
          </a:solidFill>
        </p:spPr>
        <p:txBody>
          <a:bodyPr wrap="square" lIns="0" tIns="5715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450"/>
              </a:spcBef>
            </a:pPr>
            <a:r>
              <a:rPr dirty="0" sz="1100" b="1">
                <a:latin typeface="Arial"/>
                <a:cs typeface="Arial"/>
              </a:rPr>
              <a:t>Sales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CAGR </a:t>
            </a:r>
            <a:r>
              <a:rPr dirty="0" sz="1100" spc="-10" b="1">
                <a:latin typeface="Arial"/>
                <a:cs typeface="Arial"/>
              </a:rPr>
              <a:t>2017a-2019e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108049" y="1562400"/>
            <a:ext cx="236854" cy="344932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200" spc="-25">
                <a:latin typeface="Arial MT"/>
                <a:cs typeface="Arial MT"/>
              </a:rPr>
              <a:t>2,8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200" spc="-25">
                <a:latin typeface="Arial MT"/>
                <a:cs typeface="Arial MT"/>
              </a:rPr>
              <a:t>2,6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200" spc="-25">
                <a:latin typeface="Arial MT"/>
                <a:cs typeface="Arial MT"/>
              </a:rPr>
              <a:t>2,4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200" spc="-25">
                <a:latin typeface="Arial MT"/>
                <a:cs typeface="Arial MT"/>
              </a:rPr>
              <a:t>2,2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200" spc="-25">
                <a:latin typeface="Arial MT"/>
                <a:cs typeface="Arial MT"/>
              </a:rPr>
              <a:t>2,0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200" spc="-25">
                <a:latin typeface="Arial MT"/>
                <a:cs typeface="Arial MT"/>
              </a:rPr>
              <a:t>1,8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200" spc="-25">
                <a:latin typeface="Arial MT"/>
                <a:cs typeface="Arial MT"/>
              </a:rPr>
              <a:t>1,6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dirty="0" sz="1200" spc="-25">
                <a:latin typeface="Arial MT"/>
                <a:cs typeface="Arial MT"/>
              </a:rPr>
              <a:t>1,4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200" spc="-25">
                <a:latin typeface="Arial MT"/>
                <a:cs typeface="Arial MT"/>
              </a:rPr>
              <a:t>1,2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200" spc="-25">
                <a:latin typeface="Arial MT"/>
                <a:cs typeface="Arial MT"/>
              </a:rPr>
              <a:t>1,0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dirty="0" sz="1200" spc="-25">
                <a:latin typeface="Arial MT"/>
                <a:cs typeface="Arial MT"/>
              </a:rPr>
              <a:t>0,8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200" spc="-25">
                <a:latin typeface="Arial MT"/>
                <a:cs typeface="Arial MT"/>
              </a:rPr>
              <a:t>0,6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200" spc="-25">
                <a:latin typeface="Arial MT"/>
                <a:cs typeface="Arial MT"/>
              </a:rPr>
              <a:t>0,4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dirty="0" sz="1200" spc="-25">
                <a:latin typeface="Arial MT"/>
                <a:cs typeface="Arial MT"/>
              </a:rPr>
              <a:t>0,2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200" spc="-25">
                <a:latin typeface="Arial MT"/>
                <a:cs typeface="Arial MT"/>
              </a:rPr>
              <a:t>0,0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383283" y="4984750"/>
            <a:ext cx="77336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560" algn="l"/>
                <a:tab pos="541655" algn="l"/>
                <a:tab pos="793115" algn="l"/>
                <a:tab pos="1045210" algn="l"/>
                <a:tab pos="1296670" algn="l"/>
              </a:tabLst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60">
                <a:latin typeface="Arial MT"/>
                <a:cs typeface="Arial MT"/>
              </a:rPr>
              <a:t>2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50">
                <a:latin typeface="Arial MT"/>
                <a:cs typeface="Arial MT"/>
              </a:rPr>
              <a:t>0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60">
                <a:latin typeface="Arial MT"/>
                <a:cs typeface="Arial MT"/>
              </a:rPr>
              <a:t>2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50">
                <a:latin typeface="Arial MT"/>
                <a:cs typeface="Arial MT"/>
              </a:rPr>
              <a:t>4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50">
                <a:latin typeface="Arial MT"/>
                <a:cs typeface="Arial MT"/>
              </a:rPr>
              <a:t>6</a:t>
            </a:r>
            <a:r>
              <a:rPr dirty="0" sz="1200">
                <a:latin typeface="Arial MT"/>
                <a:cs typeface="Arial MT"/>
              </a:rPr>
              <a:t>	8</a:t>
            </a:r>
            <a:r>
              <a:rPr dirty="0" sz="1200" spc="15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10</a:t>
            </a:r>
            <a:r>
              <a:rPr dirty="0" sz="1200" spc="3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12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14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16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18</a:t>
            </a:r>
            <a:r>
              <a:rPr dirty="0" sz="1200" spc="3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22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24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26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28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30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32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34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36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38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40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42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44</a:t>
            </a:r>
            <a:r>
              <a:rPr dirty="0" sz="1200" spc="3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46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48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50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52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54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56</a:t>
            </a:r>
            <a:r>
              <a:rPr dirty="0" sz="1200" spc="31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58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292223" y="1721561"/>
            <a:ext cx="30911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EV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/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Sales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2019e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based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regression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=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20" b="1">
                <a:latin typeface="Arial"/>
                <a:cs typeface="Arial"/>
              </a:rPr>
              <a:t>2.7x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1680972" y="1892807"/>
            <a:ext cx="7484745" cy="2750820"/>
            <a:chOff x="1680972" y="1892807"/>
            <a:chExt cx="7484745" cy="2750820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2636" y="2627375"/>
              <a:ext cx="571516" cy="298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0664" y="3383279"/>
              <a:ext cx="537972" cy="3322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32988" y="4194047"/>
              <a:ext cx="537972" cy="4175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6325" y="2864081"/>
              <a:ext cx="561944" cy="32542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0972" y="4200143"/>
              <a:ext cx="786384" cy="44348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25483" y="1892807"/>
              <a:ext cx="339851" cy="339851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7379207" y="3646931"/>
              <a:ext cx="1675130" cy="576580"/>
            </a:xfrm>
            <a:custGeom>
              <a:avLst/>
              <a:gdLst/>
              <a:ahLst/>
              <a:cxnLst/>
              <a:rect l="l" t="t" r="r" b="b"/>
              <a:pathLst>
                <a:path w="1675129" h="576579">
                  <a:moveTo>
                    <a:pt x="1674876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1674876" y="576071"/>
                  </a:lnTo>
                  <a:lnTo>
                    <a:pt x="16748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7379207" y="3646932"/>
            <a:ext cx="1675130" cy="5765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wrap="square" lIns="0" tIns="10096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795"/>
              </a:spcBef>
            </a:pPr>
            <a:r>
              <a:rPr dirty="0" sz="1200" b="1">
                <a:latin typeface="Arial"/>
                <a:cs typeface="Arial"/>
              </a:rPr>
              <a:t>y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=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3.6583x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+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0.5866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>
                <a:latin typeface="Arial MT"/>
                <a:cs typeface="Arial MT"/>
              </a:rPr>
              <a:t>R²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=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0.5828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95883" y="5664708"/>
            <a:ext cx="8458200" cy="25781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marL="424180">
              <a:lnSpc>
                <a:spcPct val="100000"/>
              </a:lnSpc>
              <a:spcBef>
                <a:spcPts val="270"/>
              </a:spcBef>
            </a:pPr>
            <a:r>
              <a:rPr dirty="0" sz="1200" i="1">
                <a:latin typeface="Arial"/>
                <a:cs typeface="Arial"/>
              </a:rPr>
              <a:t>Same</a:t>
            </a:r>
            <a:r>
              <a:rPr dirty="0" sz="1200" spc="-2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analysis</a:t>
            </a:r>
            <a:r>
              <a:rPr dirty="0" sz="1200" spc="-5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based</a:t>
            </a:r>
            <a:r>
              <a:rPr dirty="0" sz="1200" spc="-45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on</a:t>
            </a:r>
            <a:r>
              <a:rPr dirty="0" sz="1200" spc="-25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EBITDA</a:t>
            </a:r>
            <a:r>
              <a:rPr dirty="0" sz="1200" spc="-65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financials</a:t>
            </a:r>
            <a:r>
              <a:rPr dirty="0" sz="1200" spc="-5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not</a:t>
            </a:r>
            <a:r>
              <a:rPr dirty="0" sz="1200" spc="-25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applicable</a:t>
            </a:r>
            <a:r>
              <a:rPr dirty="0" sz="1200" spc="-45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because</a:t>
            </a:r>
            <a:r>
              <a:rPr dirty="0" sz="1200" spc="-6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of</a:t>
            </a:r>
            <a:r>
              <a:rPr dirty="0" sz="1200" spc="-25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decreasing</a:t>
            </a:r>
            <a:r>
              <a:rPr dirty="0" sz="1200" spc="-55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profitability</a:t>
            </a:r>
            <a:r>
              <a:rPr dirty="0" sz="1200" spc="-5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of</a:t>
            </a:r>
            <a:r>
              <a:rPr dirty="0" sz="1200" spc="-15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some</a:t>
            </a:r>
            <a:r>
              <a:rPr dirty="0" sz="1200" spc="-15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of</a:t>
            </a:r>
            <a:r>
              <a:rPr dirty="0" sz="1200" spc="-3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its</a:t>
            </a:r>
            <a:r>
              <a:rPr dirty="0" sz="1200" spc="-15" i="1">
                <a:latin typeface="Arial"/>
                <a:cs typeface="Arial"/>
              </a:rPr>
              <a:t> </a:t>
            </a:r>
            <a:r>
              <a:rPr dirty="0" sz="1200" spc="-10" i="1">
                <a:latin typeface="Arial"/>
                <a:cs typeface="Arial"/>
              </a:rPr>
              <a:t>peers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9302877" y="1664335"/>
            <a:ext cx="2287905" cy="3166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9230" marR="43815" indent="-177165">
              <a:lnSpc>
                <a:spcPct val="100000"/>
              </a:lnSpc>
              <a:spcBef>
                <a:spcPts val="105"/>
              </a:spcBef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Peers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have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significantly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 b="1">
                <a:latin typeface="Arial"/>
                <a:cs typeface="Arial"/>
              </a:rPr>
              <a:t>different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growth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profiles </a:t>
            </a:r>
            <a:r>
              <a:rPr dirty="0" sz="1400" spc="-10" b="1">
                <a:latin typeface="Arial"/>
                <a:cs typeface="Arial"/>
              </a:rPr>
              <a:t>	</a:t>
            </a:r>
            <a:r>
              <a:rPr dirty="0" sz="1400">
                <a:latin typeface="Arial MT"/>
                <a:cs typeface="Arial MT"/>
              </a:rPr>
              <a:t>compared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Tesla</a:t>
            </a:r>
            <a:endParaRPr sz="1400">
              <a:latin typeface="Arial MT"/>
              <a:cs typeface="Arial MT"/>
            </a:endParaRPr>
          </a:p>
          <a:p>
            <a:pPr marL="189230" marR="12700" indent="-177165">
              <a:lnSpc>
                <a:spcPct val="100000"/>
              </a:lnSpc>
              <a:spcBef>
                <a:spcPts val="595"/>
              </a:spcBef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Based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on 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sales</a:t>
            </a:r>
            <a:r>
              <a:rPr dirty="0" sz="1400" spc="-20">
                <a:latin typeface="Arial MT"/>
                <a:cs typeface="Arial MT"/>
              </a:rPr>
              <a:t> CAGR </a:t>
            </a:r>
            <a:r>
              <a:rPr dirty="0" sz="1400" spc="-2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its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peers,</a:t>
            </a:r>
            <a:r>
              <a:rPr dirty="0" sz="1400" spc="-7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Tesla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would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have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valuation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25" b="1">
                <a:latin typeface="Arial"/>
                <a:cs typeface="Arial"/>
              </a:rPr>
              <a:t>11% </a:t>
            </a:r>
            <a:r>
              <a:rPr dirty="0" sz="1400" spc="-25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higher</a:t>
            </a:r>
            <a:r>
              <a:rPr dirty="0" sz="1400" spc="-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than</a:t>
            </a:r>
            <a:r>
              <a:rPr dirty="0" sz="1400" spc="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what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the </a:t>
            </a:r>
            <a:r>
              <a:rPr dirty="0" sz="1400" spc="-25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market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currently</a:t>
            </a:r>
            <a:r>
              <a:rPr dirty="0" sz="1400" spc="500" b="1">
                <a:latin typeface="Arial"/>
                <a:cs typeface="Arial"/>
              </a:rPr>
              <a:t> </a:t>
            </a:r>
            <a:r>
              <a:rPr dirty="0" sz="1400" spc="500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expects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based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the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regression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analysis</a:t>
            </a:r>
            <a:endParaRPr sz="1400">
              <a:latin typeface="Arial MT"/>
              <a:cs typeface="Arial MT"/>
            </a:endParaRPr>
          </a:p>
          <a:p>
            <a:pPr marL="189230" marR="5080" indent="-177165">
              <a:lnSpc>
                <a:spcPct val="100000"/>
              </a:lnSpc>
              <a:spcBef>
                <a:spcPts val="605"/>
              </a:spcBef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There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are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big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gaps </a:t>
            </a:r>
            <a:r>
              <a:rPr dirty="0" sz="1400" spc="-2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between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profiles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the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different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peers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the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 spc="-10">
                <a:latin typeface="Arial MT"/>
                <a:cs typeface="Arial MT"/>
              </a:rPr>
              <a:t>sample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74649" y="216154"/>
            <a:ext cx="37458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4966AC"/>
                </a:solidFill>
                <a:latin typeface="Arial"/>
                <a:cs typeface="Arial"/>
              </a:rPr>
              <a:t>VALIDATION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OF</a:t>
            </a:r>
            <a:r>
              <a:rPr dirty="0" sz="1600" spc="-5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TRADING</a:t>
            </a:r>
            <a:r>
              <a:rPr dirty="0" sz="1600" spc="-1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MULTIPLES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2145792" y="2161032"/>
            <a:ext cx="1953895" cy="276225"/>
          </a:xfrm>
          <a:custGeom>
            <a:avLst/>
            <a:gdLst/>
            <a:ahLst/>
            <a:cxnLst/>
            <a:rect l="l" t="t" r="r" b="b"/>
            <a:pathLst>
              <a:path w="1953895" h="276225">
                <a:moveTo>
                  <a:pt x="1953768" y="0"/>
                </a:moveTo>
                <a:lnTo>
                  <a:pt x="0" y="0"/>
                </a:lnTo>
                <a:lnTo>
                  <a:pt x="0" y="275844"/>
                </a:lnTo>
                <a:lnTo>
                  <a:pt x="1953768" y="275844"/>
                </a:lnTo>
                <a:lnTo>
                  <a:pt x="19537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2302510" y="2190369"/>
            <a:ext cx="16383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latin typeface="Arial"/>
                <a:cs typeface="Arial"/>
              </a:rPr>
              <a:t>Based</a:t>
            </a:r>
            <a:r>
              <a:rPr dirty="0" sz="1200" spc="-5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on</a:t>
            </a:r>
            <a:r>
              <a:rPr dirty="0" sz="1200" spc="-2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market</a:t>
            </a:r>
            <a:r>
              <a:rPr dirty="0" sz="1200" spc="-1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=</a:t>
            </a:r>
            <a:r>
              <a:rPr dirty="0" sz="1200" spc="5" i="1">
                <a:latin typeface="Arial"/>
                <a:cs typeface="Arial"/>
              </a:rPr>
              <a:t> </a:t>
            </a:r>
            <a:r>
              <a:rPr dirty="0" sz="1200" spc="-20" i="1">
                <a:latin typeface="Arial"/>
                <a:cs typeface="Arial"/>
              </a:rPr>
              <a:t>2.3x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574649" y="1333881"/>
            <a:ext cx="110286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477885" algn="l"/>
                <a:tab pos="8740775" algn="l"/>
                <a:tab pos="1101534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</a:t>
            </a:r>
            <a:r>
              <a:rPr dirty="0" u="sng" sz="14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/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Sales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2019e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vs.</a:t>
            </a:r>
            <a:r>
              <a:rPr dirty="0" u="sng" sz="14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Sales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CAGR</a:t>
            </a:r>
            <a:r>
              <a:rPr dirty="0" u="sng" sz="1400" spc="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2017a-2019e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	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Key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observations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9314688" y="4968240"/>
            <a:ext cx="2275840" cy="954405"/>
          </a:xfrm>
          <a:prstGeom prst="rect">
            <a:avLst/>
          </a:prstGeom>
          <a:solidFill>
            <a:srgbClr val="232852"/>
          </a:solidFill>
        </p:spPr>
        <p:txBody>
          <a:bodyPr wrap="square" lIns="0" tIns="46355" rIns="0" bIns="0" rtlCol="0" vert="horz">
            <a:spAutoFit/>
          </a:bodyPr>
          <a:lstStyle/>
          <a:p>
            <a:pPr algn="ctr" marL="136525" marR="128270">
              <a:lnSpc>
                <a:spcPct val="100000"/>
              </a:lnSpc>
              <a:spcBef>
                <a:spcPts val="365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Multiples-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valuation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dirty="0" sz="1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smaller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weight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DCF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assessing</a:t>
            </a:r>
            <a:r>
              <a:rPr dirty="0" sz="14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Tesla’s</a:t>
            </a:r>
            <a:r>
              <a:rPr dirty="0" sz="1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243840"/>
                <a:gridCol w="1196340"/>
                <a:gridCol w="243839"/>
                <a:gridCol w="1443990"/>
                <a:gridCol w="1200785"/>
                <a:gridCol w="1443990"/>
                <a:gridCol w="243840"/>
                <a:gridCol w="1200150"/>
                <a:gridCol w="243840"/>
                <a:gridCol w="1200150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39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1106233" y="2040635"/>
            <a:ext cx="6851015" cy="2992120"/>
            <a:chOff x="1106233" y="2040635"/>
            <a:chExt cx="6851015" cy="2992120"/>
          </a:xfrm>
        </p:grpSpPr>
        <p:sp>
          <p:nvSpPr>
            <p:cNvPr id="8" name="object 8" descr=""/>
            <p:cNvSpPr/>
            <p:nvPr/>
          </p:nvSpPr>
          <p:spPr>
            <a:xfrm>
              <a:off x="1156716" y="4107179"/>
              <a:ext cx="6558280" cy="254635"/>
            </a:xfrm>
            <a:custGeom>
              <a:avLst/>
              <a:gdLst/>
              <a:ahLst/>
              <a:cxnLst/>
              <a:rect l="l" t="t" r="r" b="b"/>
              <a:pathLst>
                <a:path w="6558280" h="254635">
                  <a:moveTo>
                    <a:pt x="6557772" y="0"/>
                  </a:moveTo>
                  <a:lnTo>
                    <a:pt x="0" y="0"/>
                  </a:lnTo>
                  <a:lnTo>
                    <a:pt x="0" y="254508"/>
                  </a:lnTo>
                  <a:lnTo>
                    <a:pt x="6557772" y="254508"/>
                  </a:lnTo>
                  <a:lnTo>
                    <a:pt x="6557772" y="0"/>
                  </a:lnTo>
                  <a:close/>
                </a:path>
              </a:pathLst>
            </a:custGeom>
            <a:solidFill>
              <a:srgbClr val="DFE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157478" y="4231385"/>
              <a:ext cx="5866765" cy="0"/>
            </a:xfrm>
            <a:custGeom>
              <a:avLst/>
              <a:gdLst/>
              <a:ahLst/>
              <a:cxnLst/>
              <a:rect l="l" t="t" r="r" b="b"/>
              <a:pathLst>
                <a:path w="5866765" h="0">
                  <a:moveTo>
                    <a:pt x="0" y="0"/>
                  </a:moveTo>
                  <a:lnTo>
                    <a:pt x="5866638" y="0"/>
                  </a:lnTo>
                </a:path>
              </a:pathLst>
            </a:custGeom>
            <a:ln w="28955">
              <a:solidFill>
                <a:srgbClr val="4966AC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557772" y="2040635"/>
              <a:ext cx="1399540" cy="253365"/>
            </a:xfrm>
            <a:custGeom>
              <a:avLst/>
              <a:gdLst/>
              <a:ahLst/>
              <a:cxnLst/>
              <a:rect l="l" t="t" r="r" b="b"/>
              <a:pathLst>
                <a:path w="1399540" h="253364">
                  <a:moveTo>
                    <a:pt x="1399031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1399031" y="252984"/>
                  </a:lnTo>
                  <a:lnTo>
                    <a:pt x="1399031" y="0"/>
                  </a:lnTo>
                  <a:close/>
                </a:path>
              </a:pathLst>
            </a:custGeom>
            <a:solidFill>
              <a:srgbClr val="DFEB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156716" y="4943855"/>
              <a:ext cx="6233160" cy="61594"/>
            </a:xfrm>
            <a:custGeom>
              <a:avLst/>
              <a:gdLst/>
              <a:ahLst/>
              <a:cxnLst/>
              <a:rect l="l" t="t" r="r" b="b"/>
              <a:pathLst>
                <a:path w="6233159" h="61595">
                  <a:moveTo>
                    <a:pt x="2153412" y="61468"/>
                  </a:moveTo>
                  <a:lnTo>
                    <a:pt x="2153412" y="10668"/>
                  </a:lnTo>
                </a:path>
                <a:path w="6233159" h="61595">
                  <a:moveTo>
                    <a:pt x="3005328" y="61468"/>
                  </a:moveTo>
                  <a:lnTo>
                    <a:pt x="3005328" y="10668"/>
                  </a:lnTo>
                </a:path>
                <a:path w="6233159" h="61595">
                  <a:moveTo>
                    <a:pt x="1075944" y="50800"/>
                  </a:moveTo>
                  <a:lnTo>
                    <a:pt x="1075944" y="0"/>
                  </a:lnTo>
                </a:path>
                <a:path w="6233159" h="61595">
                  <a:moveTo>
                    <a:pt x="6233160" y="50800"/>
                  </a:moveTo>
                  <a:lnTo>
                    <a:pt x="6233160" y="0"/>
                  </a:lnTo>
                </a:path>
                <a:path w="6233159" h="61595">
                  <a:moveTo>
                    <a:pt x="0" y="50800"/>
                  </a:moveTo>
                  <a:lnTo>
                    <a:pt x="0" y="0"/>
                  </a:lnTo>
                </a:path>
                <a:path w="6233159" h="61595">
                  <a:moveTo>
                    <a:pt x="2153412" y="50800"/>
                  </a:moveTo>
                  <a:lnTo>
                    <a:pt x="2153412" y="0"/>
                  </a:lnTo>
                </a:path>
                <a:path w="6233159" h="61595">
                  <a:moveTo>
                    <a:pt x="3005328" y="50800"/>
                  </a:moveTo>
                  <a:lnTo>
                    <a:pt x="3005328" y="0"/>
                  </a:lnTo>
                </a:path>
                <a:path w="6233159" h="61595">
                  <a:moveTo>
                    <a:pt x="4084320" y="50800"/>
                  </a:moveTo>
                  <a:lnTo>
                    <a:pt x="4084320" y="0"/>
                  </a:lnTo>
                </a:path>
                <a:path w="6233159" h="61595">
                  <a:moveTo>
                    <a:pt x="5158740" y="50800"/>
                  </a:moveTo>
                  <a:lnTo>
                    <a:pt x="515874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110996" y="2092451"/>
              <a:ext cx="6278880" cy="2851785"/>
            </a:xfrm>
            <a:custGeom>
              <a:avLst/>
              <a:gdLst/>
              <a:ahLst/>
              <a:cxnLst/>
              <a:rect l="l" t="t" r="r" b="b"/>
              <a:pathLst>
                <a:path w="6278880" h="2851785">
                  <a:moveTo>
                    <a:pt x="45719" y="2851404"/>
                  </a:moveTo>
                  <a:lnTo>
                    <a:pt x="45719" y="0"/>
                  </a:lnTo>
                </a:path>
                <a:path w="6278880" h="2851785">
                  <a:moveTo>
                    <a:pt x="0" y="2851404"/>
                  </a:moveTo>
                  <a:lnTo>
                    <a:pt x="45719" y="2851404"/>
                  </a:lnTo>
                </a:path>
                <a:path w="6278880" h="2851785">
                  <a:moveTo>
                    <a:pt x="0" y="2534412"/>
                  </a:moveTo>
                  <a:lnTo>
                    <a:pt x="45719" y="2534412"/>
                  </a:lnTo>
                </a:path>
                <a:path w="6278880" h="2851785">
                  <a:moveTo>
                    <a:pt x="0" y="2217420"/>
                  </a:moveTo>
                  <a:lnTo>
                    <a:pt x="45719" y="2217420"/>
                  </a:lnTo>
                </a:path>
                <a:path w="6278880" h="2851785">
                  <a:moveTo>
                    <a:pt x="0" y="1900428"/>
                  </a:moveTo>
                  <a:lnTo>
                    <a:pt x="45719" y="1900428"/>
                  </a:lnTo>
                </a:path>
                <a:path w="6278880" h="2851785">
                  <a:moveTo>
                    <a:pt x="0" y="1583436"/>
                  </a:moveTo>
                  <a:lnTo>
                    <a:pt x="45719" y="1583436"/>
                  </a:lnTo>
                </a:path>
                <a:path w="6278880" h="2851785">
                  <a:moveTo>
                    <a:pt x="0" y="1266444"/>
                  </a:moveTo>
                  <a:lnTo>
                    <a:pt x="45719" y="1266444"/>
                  </a:lnTo>
                </a:path>
                <a:path w="6278880" h="2851785">
                  <a:moveTo>
                    <a:pt x="0" y="950976"/>
                  </a:moveTo>
                  <a:lnTo>
                    <a:pt x="45719" y="950976"/>
                  </a:lnTo>
                </a:path>
                <a:path w="6278880" h="2851785">
                  <a:moveTo>
                    <a:pt x="0" y="633984"/>
                  </a:moveTo>
                  <a:lnTo>
                    <a:pt x="45719" y="633984"/>
                  </a:lnTo>
                </a:path>
                <a:path w="6278880" h="2851785">
                  <a:moveTo>
                    <a:pt x="0" y="316992"/>
                  </a:moveTo>
                  <a:lnTo>
                    <a:pt x="45719" y="316992"/>
                  </a:lnTo>
                </a:path>
                <a:path w="6278880" h="2851785">
                  <a:moveTo>
                    <a:pt x="0" y="0"/>
                  </a:moveTo>
                  <a:lnTo>
                    <a:pt x="45719" y="0"/>
                  </a:lnTo>
                </a:path>
                <a:path w="6278880" h="2851785">
                  <a:moveTo>
                    <a:pt x="45719" y="2851404"/>
                  </a:moveTo>
                  <a:lnTo>
                    <a:pt x="6278880" y="28514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065020" y="4585715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80" h="335279">
                  <a:moveTo>
                    <a:pt x="167640" y="0"/>
                  </a:moveTo>
                  <a:lnTo>
                    <a:pt x="123075" y="5988"/>
                  </a:lnTo>
                  <a:lnTo>
                    <a:pt x="83029" y="22888"/>
                  </a:lnTo>
                  <a:lnTo>
                    <a:pt x="49101" y="49101"/>
                  </a:lnTo>
                  <a:lnTo>
                    <a:pt x="22888" y="83029"/>
                  </a:lnTo>
                  <a:lnTo>
                    <a:pt x="5988" y="123075"/>
                  </a:lnTo>
                  <a:lnTo>
                    <a:pt x="0" y="167639"/>
                  </a:lnTo>
                  <a:lnTo>
                    <a:pt x="5988" y="212204"/>
                  </a:lnTo>
                  <a:lnTo>
                    <a:pt x="22888" y="252250"/>
                  </a:lnTo>
                  <a:lnTo>
                    <a:pt x="49101" y="286178"/>
                  </a:lnTo>
                  <a:lnTo>
                    <a:pt x="83029" y="312391"/>
                  </a:lnTo>
                  <a:lnTo>
                    <a:pt x="123075" y="329291"/>
                  </a:lnTo>
                  <a:lnTo>
                    <a:pt x="167640" y="335279"/>
                  </a:lnTo>
                  <a:lnTo>
                    <a:pt x="212204" y="329291"/>
                  </a:lnTo>
                  <a:lnTo>
                    <a:pt x="252250" y="312391"/>
                  </a:lnTo>
                  <a:lnTo>
                    <a:pt x="286178" y="286178"/>
                  </a:lnTo>
                  <a:lnTo>
                    <a:pt x="312391" y="252250"/>
                  </a:lnTo>
                  <a:lnTo>
                    <a:pt x="329291" y="212204"/>
                  </a:lnTo>
                  <a:lnTo>
                    <a:pt x="335280" y="167639"/>
                  </a:lnTo>
                  <a:lnTo>
                    <a:pt x="329291" y="123075"/>
                  </a:lnTo>
                  <a:lnTo>
                    <a:pt x="312391" y="83029"/>
                  </a:lnTo>
                  <a:lnTo>
                    <a:pt x="286178" y="49101"/>
                  </a:lnTo>
                  <a:lnTo>
                    <a:pt x="252250" y="22888"/>
                  </a:lnTo>
                  <a:lnTo>
                    <a:pt x="212204" y="5988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065046" y="4585715"/>
              <a:ext cx="335280" cy="335280"/>
            </a:xfrm>
            <a:custGeom>
              <a:avLst/>
              <a:gdLst/>
              <a:ahLst/>
              <a:cxnLst/>
              <a:rect l="l" t="t" r="r" b="b"/>
              <a:pathLst>
                <a:path w="335280" h="335279">
                  <a:moveTo>
                    <a:pt x="167613" y="0"/>
                  </a:moveTo>
                  <a:lnTo>
                    <a:pt x="117829" y="7492"/>
                  </a:lnTo>
                  <a:lnTo>
                    <a:pt x="73887" y="28701"/>
                  </a:lnTo>
                  <a:lnTo>
                    <a:pt x="38200" y="60959"/>
                  </a:lnTo>
                  <a:lnTo>
                    <a:pt x="13054" y="102361"/>
                  </a:lnTo>
                  <a:lnTo>
                    <a:pt x="862" y="150494"/>
                  </a:lnTo>
                  <a:lnTo>
                    <a:pt x="0" y="167131"/>
                  </a:lnTo>
                  <a:lnTo>
                    <a:pt x="0" y="168147"/>
                  </a:lnTo>
                  <a:lnTo>
                    <a:pt x="7466" y="217423"/>
                  </a:lnTo>
                  <a:lnTo>
                    <a:pt x="28675" y="261365"/>
                  </a:lnTo>
                  <a:lnTo>
                    <a:pt x="60933" y="296925"/>
                  </a:lnTo>
                  <a:lnTo>
                    <a:pt x="102335" y="322071"/>
                  </a:lnTo>
                  <a:lnTo>
                    <a:pt x="150468" y="334390"/>
                  </a:lnTo>
                  <a:lnTo>
                    <a:pt x="167613" y="335279"/>
                  </a:lnTo>
                  <a:lnTo>
                    <a:pt x="184758" y="334390"/>
                  </a:lnTo>
                  <a:lnTo>
                    <a:pt x="201395" y="331850"/>
                  </a:lnTo>
                  <a:lnTo>
                    <a:pt x="217397" y="327786"/>
                  </a:lnTo>
                  <a:lnTo>
                    <a:pt x="221873" y="326135"/>
                  </a:lnTo>
                  <a:lnTo>
                    <a:pt x="167105" y="326135"/>
                  </a:lnTo>
                  <a:lnTo>
                    <a:pt x="153280" y="325373"/>
                  </a:lnTo>
                  <a:lnTo>
                    <a:pt x="151805" y="325373"/>
                  </a:lnTo>
                  <a:lnTo>
                    <a:pt x="136057" y="322960"/>
                  </a:lnTo>
                  <a:lnTo>
                    <a:pt x="135716" y="322960"/>
                  </a:lnTo>
                  <a:lnTo>
                    <a:pt x="91667" y="306831"/>
                  </a:lnTo>
                  <a:lnTo>
                    <a:pt x="55218" y="279526"/>
                  </a:lnTo>
                  <a:lnTo>
                    <a:pt x="27913" y="242823"/>
                  </a:lnTo>
                  <a:lnTo>
                    <a:pt x="12292" y="199135"/>
                  </a:lnTo>
                  <a:lnTo>
                    <a:pt x="9117" y="167131"/>
                  </a:lnTo>
                  <a:lnTo>
                    <a:pt x="9957" y="151891"/>
                  </a:lnTo>
                  <a:lnTo>
                    <a:pt x="21690" y="105536"/>
                  </a:lnTo>
                  <a:lnTo>
                    <a:pt x="45566" y="66420"/>
                  </a:lnTo>
                  <a:lnTo>
                    <a:pt x="79348" y="36067"/>
                  </a:lnTo>
                  <a:lnTo>
                    <a:pt x="120877" y="16128"/>
                  </a:lnTo>
                  <a:lnTo>
                    <a:pt x="135609" y="12445"/>
                  </a:lnTo>
                  <a:lnTo>
                    <a:pt x="135288" y="12445"/>
                  </a:lnTo>
                  <a:lnTo>
                    <a:pt x="151036" y="10032"/>
                  </a:lnTo>
                  <a:lnTo>
                    <a:pt x="149156" y="10032"/>
                  </a:lnTo>
                  <a:lnTo>
                    <a:pt x="168121" y="9143"/>
                  </a:lnTo>
                  <a:lnTo>
                    <a:pt x="221975" y="9143"/>
                  </a:lnTo>
                  <a:lnTo>
                    <a:pt x="217397" y="7492"/>
                  </a:lnTo>
                  <a:lnTo>
                    <a:pt x="201395" y="3428"/>
                  </a:lnTo>
                  <a:lnTo>
                    <a:pt x="184758" y="888"/>
                  </a:lnTo>
                  <a:lnTo>
                    <a:pt x="167613" y="0"/>
                  </a:lnTo>
                  <a:close/>
                </a:path>
                <a:path w="335280" h="335279">
                  <a:moveTo>
                    <a:pt x="221975" y="9143"/>
                  </a:moveTo>
                  <a:lnTo>
                    <a:pt x="168121" y="9143"/>
                  </a:lnTo>
                  <a:lnTo>
                    <a:pt x="184250" y="10032"/>
                  </a:lnTo>
                  <a:lnTo>
                    <a:pt x="199998" y="12445"/>
                  </a:lnTo>
                  <a:lnTo>
                    <a:pt x="243559" y="28447"/>
                  </a:lnTo>
                  <a:lnTo>
                    <a:pt x="280008" y="55879"/>
                  </a:lnTo>
                  <a:lnTo>
                    <a:pt x="307313" y="92455"/>
                  </a:lnTo>
                  <a:lnTo>
                    <a:pt x="322934" y="136143"/>
                  </a:lnTo>
                  <a:lnTo>
                    <a:pt x="326109" y="168147"/>
                  </a:lnTo>
                  <a:lnTo>
                    <a:pt x="325269" y="183387"/>
                  </a:lnTo>
                  <a:lnTo>
                    <a:pt x="313536" y="229742"/>
                  </a:lnTo>
                  <a:lnTo>
                    <a:pt x="289660" y="268858"/>
                  </a:lnTo>
                  <a:lnTo>
                    <a:pt x="255878" y="299211"/>
                  </a:lnTo>
                  <a:lnTo>
                    <a:pt x="214349" y="319150"/>
                  </a:lnTo>
                  <a:lnTo>
                    <a:pt x="167105" y="326135"/>
                  </a:lnTo>
                  <a:lnTo>
                    <a:pt x="221873" y="326135"/>
                  </a:lnTo>
                  <a:lnTo>
                    <a:pt x="261339" y="306577"/>
                  </a:lnTo>
                  <a:lnTo>
                    <a:pt x="296899" y="274319"/>
                  </a:lnTo>
                  <a:lnTo>
                    <a:pt x="322045" y="232917"/>
                  </a:lnTo>
                  <a:lnTo>
                    <a:pt x="334364" y="184784"/>
                  </a:lnTo>
                  <a:lnTo>
                    <a:pt x="335227" y="168147"/>
                  </a:lnTo>
                  <a:lnTo>
                    <a:pt x="335227" y="167131"/>
                  </a:lnTo>
                  <a:lnTo>
                    <a:pt x="327760" y="117855"/>
                  </a:lnTo>
                  <a:lnTo>
                    <a:pt x="306551" y="73913"/>
                  </a:lnTo>
                  <a:lnTo>
                    <a:pt x="274293" y="38226"/>
                  </a:lnTo>
                  <a:lnTo>
                    <a:pt x="232891" y="13080"/>
                  </a:lnTo>
                  <a:lnTo>
                    <a:pt x="221975" y="91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794504" y="3881627"/>
              <a:ext cx="349250" cy="349250"/>
            </a:xfrm>
            <a:custGeom>
              <a:avLst/>
              <a:gdLst/>
              <a:ahLst/>
              <a:cxnLst/>
              <a:rect l="l" t="t" r="r" b="b"/>
              <a:pathLst>
                <a:path w="349250" h="349250">
                  <a:moveTo>
                    <a:pt x="174498" y="0"/>
                  </a:moveTo>
                  <a:lnTo>
                    <a:pt x="128102" y="6231"/>
                  </a:lnTo>
                  <a:lnTo>
                    <a:pt x="86416" y="23819"/>
                  </a:lnTo>
                  <a:lnTo>
                    <a:pt x="51101" y="51101"/>
                  </a:lnTo>
                  <a:lnTo>
                    <a:pt x="23819" y="86416"/>
                  </a:lnTo>
                  <a:lnTo>
                    <a:pt x="6231" y="128102"/>
                  </a:lnTo>
                  <a:lnTo>
                    <a:pt x="0" y="174498"/>
                  </a:lnTo>
                  <a:lnTo>
                    <a:pt x="6231" y="220893"/>
                  </a:lnTo>
                  <a:lnTo>
                    <a:pt x="23819" y="262579"/>
                  </a:lnTo>
                  <a:lnTo>
                    <a:pt x="51101" y="297894"/>
                  </a:lnTo>
                  <a:lnTo>
                    <a:pt x="86416" y="325176"/>
                  </a:lnTo>
                  <a:lnTo>
                    <a:pt x="128102" y="342764"/>
                  </a:lnTo>
                  <a:lnTo>
                    <a:pt x="174498" y="348996"/>
                  </a:lnTo>
                  <a:lnTo>
                    <a:pt x="220893" y="342764"/>
                  </a:lnTo>
                  <a:lnTo>
                    <a:pt x="262579" y="325176"/>
                  </a:lnTo>
                  <a:lnTo>
                    <a:pt x="297894" y="297894"/>
                  </a:lnTo>
                  <a:lnTo>
                    <a:pt x="325176" y="262579"/>
                  </a:lnTo>
                  <a:lnTo>
                    <a:pt x="342764" y="220893"/>
                  </a:lnTo>
                  <a:lnTo>
                    <a:pt x="348996" y="174498"/>
                  </a:lnTo>
                  <a:lnTo>
                    <a:pt x="342764" y="128102"/>
                  </a:lnTo>
                  <a:lnTo>
                    <a:pt x="325176" y="86416"/>
                  </a:lnTo>
                  <a:lnTo>
                    <a:pt x="297894" y="51101"/>
                  </a:lnTo>
                  <a:lnTo>
                    <a:pt x="262579" y="23819"/>
                  </a:lnTo>
                  <a:lnTo>
                    <a:pt x="220893" y="6231"/>
                  </a:lnTo>
                  <a:lnTo>
                    <a:pt x="17449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794523" y="3881627"/>
              <a:ext cx="349250" cy="349250"/>
            </a:xfrm>
            <a:custGeom>
              <a:avLst/>
              <a:gdLst/>
              <a:ahLst/>
              <a:cxnLst/>
              <a:rect l="l" t="t" r="r" b="b"/>
              <a:pathLst>
                <a:path w="349250" h="349250">
                  <a:moveTo>
                    <a:pt x="174478" y="0"/>
                  </a:moveTo>
                  <a:lnTo>
                    <a:pt x="122662" y="7747"/>
                  </a:lnTo>
                  <a:lnTo>
                    <a:pt x="76942" y="29845"/>
                  </a:lnTo>
                  <a:lnTo>
                    <a:pt x="39858" y="63500"/>
                  </a:lnTo>
                  <a:lnTo>
                    <a:pt x="13696" y="106553"/>
                  </a:lnTo>
                  <a:lnTo>
                    <a:pt x="869" y="156718"/>
                  </a:lnTo>
                  <a:lnTo>
                    <a:pt x="0" y="174117"/>
                  </a:lnTo>
                  <a:lnTo>
                    <a:pt x="0" y="174879"/>
                  </a:lnTo>
                  <a:lnTo>
                    <a:pt x="800" y="190881"/>
                  </a:lnTo>
                  <a:lnTo>
                    <a:pt x="869" y="192278"/>
                  </a:lnTo>
                  <a:lnTo>
                    <a:pt x="13696" y="242443"/>
                  </a:lnTo>
                  <a:lnTo>
                    <a:pt x="39858" y="285496"/>
                  </a:lnTo>
                  <a:lnTo>
                    <a:pt x="76942" y="319151"/>
                  </a:lnTo>
                  <a:lnTo>
                    <a:pt x="122662" y="341122"/>
                  </a:lnTo>
                  <a:lnTo>
                    <a:pt x="174478" y="348996"/>
                  </a:lnTo>
                  <a:lnTo>
                    <a:pt x="192258" y="348107"/>
                  </a:lnTo>
                  <a:lnTo>
                    <a:pt x="209657" y="345440"/>
                  </a:lnTo>
                  <a:lnTo>
                    <a:pt x="226421" y="341122"/>
                  </a:lnTo>
                  <a:lnTo>
                    <a:pt x="229900" y="339852"/>
                  </a:lnTo>
                  <a:lnTo>
                    <a:pt x="174097" y="339852"/>
                  </a:lnTo>
                  <a:lnTo>
                    <a:pt x="159511" y="339090"/>
                  </a:lnTo>
                  <a:lnTo>
                    <a:pt x="157899" y="339090"/>
                  </a:lnTo>
                  <a:lnTo>
                    <a:pt x="141516" y="336550"/>
                  </a:lnTo>
                  <a:lnTo>
                    <a:pt x="141189" y="336550"/>
                  </a:lnTo>
                  <a:lnTo>
                    <a:pt x="95230" y="319659"/>
                  </a:lnTo>
                  <a:lnTo>
                    <a:pt x="57257" y="291211"/>
                  </a:lnTo>
                  <a:lnTo>
                    <a:pt x="28809" y="252857"/>
                  </a:lnTo>
                  <a:lnTo>
                    <a:pt x="12426" y="207391"/>
                  </a:lnTo>
                  <a:lnTo>
                    <a:pt x="9124" y="174117"/>
                  </a:lnTo>
                  <a:lnTo>
                    <a:pt x="9960" y="158115"/>
                  </a:lnTo>
                  <a:lnTo>
                    <a:pt x="22332" y="109728"/>
                  </a:lnTo>
                  <a:lnTo>
                    <a:pt x="47224" y="69088"/>
                  </a:lnTo>
                  <a:lnTo>
                    <a:pt x="82403" y="37084"/>
                  </a:lnTo>
                  <a:lnTo>
                    <a:pt x="125837" y="16383"/>
                  </a:lnTo>
                  <a:lnTo>
                    <a:pt x="174859" y="9144"/>
                  </a:lnTo>
                  <a:lnTo>
                    <a:pt x="230167" y="9144"/>
                  </a:lnTo>
                  <a:lnTo>
                    <a:pt x="226421" y="7747"/>
                  </a:lnTo>
                  <a:lnTo>
                    <a:pt x="209657" y="3556"/>
                  </a:lnTo>
                  <a:lnTo>
                    <a:pt x="192258" y="889"/>
                  </a:lnTo>
                  <a:lnTo>
                    <a:pt x="174478" y="0"/>
                  </a:lnTo>
                  <a:close/>
                </a:path>
                <a:path w="349250" h="349250">
                  <a:moveTo>
                    <a:pt x="230167" y="9144"/>
                  </a:moveTo>
                  <a:lnTo>
                    <a:pt x="174859" y="9144"/>
                  </a:lnTo>
                  <a:lnTo>
                    <a:pt x="191877" y="10033"/>
                  </a:lnTo>
                  <a:lnTo>
                    <a:pt x="208260" y="12573"/>
                  </a:lnTo>
                  <a:lnTo>
                    <a:pt x="253726" y="29337"/>
                  </a:lnTo>
                  <a:lnTo>
                    <a:pt x="291826" y="57912"/>
                  </a:lnTo>
                  <a:lnTo>
                    <a:pt x="320147" y="96139"/>
                  </a:lnTo>
                  <a:lnTo>
                    <a:pt x="336657" y="141605"/>
                  </a:lnTo>
                  <a:lnTo>
                    <a:pt x="339832" y="174879"/>
                  </a:lnTo>
                  <a:lnTo>
                    <a:pt x="338997" y="190881"/>
                  </a:lnTo>
                  <a:lnTo>
                    <a:pt x="326624" y="239268"/>
                  </a:lnTo>
                  <a:lnTo>
                    <a:pt x="301859" y="280035"/>
                  </a:lnTo>
                  <a:lnTo>
                    <a:pt x="266553" y="311912"/>
                  </a:lnTo>
                  <a:lnTo>
                    <a:pt x="223246" y="332613"/>
                  </a:lnTo>
                  <a:lnTo>
                    <a:pt x="174097" y="339852"/>
                  </a:lnTo>
                  <a:lnTo>
                    <a:pt x="229900" y="339852"/>
                  </a:lnTo>
                  <a:lnTo>
                    <a:pt x="272014" y="319151"/>
                  </a:lnTo>
                  <a:lnTo>
                    <a:pt x="309098" y="285496"/>
                  </a:lnTo>
                  <a:lnTo>
                    <a:pt x="335260" y="242443"/>
                  </a:lnTo>
                  <a:lnTo>
                    <a:pt x="348087" y="192278"/>
                  </a:lnTo>
                  <a:lnTo>
                    <a:pt x="348957" y="174879"/>
                  </a:lnTo>
                  <a:lnTo>
                    <a:pt x="348957" y="174117"/>
                  </a:lnTo>
                  <a:lnTo>
                    <a:pt x="348157" y="158115"/>
                  </a:lnTo>
                  <a:lnTo>
                    <a:pt x="348087" y="156718"/>
                  </a:lnTo>
                  <a:lnTo>
                    <a:pt x="335260" y="106553"/>
                  </a:lnTo>
                  <a:lnTo>
                    <a:pt x="309098" y="63500"/>
                  </a:lnTo>
                  <a:lnTo>
                    <a:pt x="272014" y="29845"/>
                  </a:lnTo>
                  <a:lnTo>
                    <a:pt x="242423" y="13716"/>
                  </a:lnTo>
                  <a:lnTo>
                    <a:pt x="230167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3512" y="4142231"/>
              <a:ext cx="713232" cy="89001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2111" y="4373879"/>
              <a:ext cx="252984" cy="251459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5061204" y="2104643"/>
              <a:ext cx="356870" cy="356870"/>
            </a:xfrm>
            <a:custGeom>
              <a:avLst/>
              <a:gdLst/>
              <a:ahLst/>
              <a:cxnLst/>
              <a:rect l="l" t="t" r="r" b="b"/>
              <a:pathLst>
                <a:path w="356870" h="356869">
                  <a:moveTo>
                    <a:pt x="178308" y="0"/>
                  </a:moveTo>
                  <a:lnTo>
                    <a:pt x="130924" y="6372"/>
                  </a:lnTo>
                  <a:lnTo>
                    <a:pt x="88335" y="24355"/>
                  </a:lnTo>
                  <a:lnTo>
                    <a:pt x="52244" y="52244"/>
                  </a:lnTo>
                  <a:lnTo>
                    <a:pt x="24355" y="88335"/>
                  </a:lnTo>
                  <a:lnTo>
                    <a:pt x="6372" y="130924"/>
                  </a:lnTo>
                  <a:lnTo>
                    <a:pt x="0" y="178307"/>
                  </a:lnTo>
                  <a:lnTo>
                    <a:pt x="6372" y="225691"/>
                  </a:lnTo>
                  <a:lnTo>
                    <a:pt x="24355" y="268280"/>
                  </a:lnTo>
                  <a:lnTo>
                    <a:pt x="52244" y="304371"/>
                  </a:lnTo>
                  <a:lnTo>
                    <a:pt x="88335" y="332260"/>
                  </a:lnTo>
                  <a:lnTo>
                    <a:pt x="130924" y="350243"/>
                  </a:lnTo>
                  <a:lnTo>
                    <a:pt x="178308" y="356615"/>
                  </a:lnTo>
                  <a:lnTo>
                    <a:pt x="225691" y="350243"/>
                  </a:lnTo>
                  <a:lnTo>
                    <a:pt x="268280" y="332260"/>
                  </a:lnTo>
                  <a:lnTo>
                    <a:pt x="304371" y="304371"/>
                  </a:lnTo>
                  <a:lnTo>
                    <a:pt x="332260" y="268280"/>
                  </a:lnTo>
                  <a:lnTo>
                    <a:pt x="350243" y="225691"/>
                  </a:lnTo>
                  <a:lnTo>
                    <a:pt x="356616" y="178307"/>
                  </a:lnTo>
                  <a:lnTo>
                    <a:pt x="350243" y="130924"/>
                  </a:lnTo>
                  <a:lnTo>
                    <a:pt x="332260" y="88335"/>
                  </a:lnTo>
                  <a:lnTo>
                    <a:pt x="304371" y="52244"/>
                  </a:lnTo>
                  <a:lnTo>
                    <a:pt x="268280" y="24355"/>
                  </a:lnTo>
                  <a:lnTo>
                    <a:pt x="225691" y="6372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061228" y="2104643"/>
              <a:ext cx="356870" cy="356870"/>
            </a:xfrm>
            <a:custGeom>
              <a:avLst/>
              <a:gdLst/>
              <a:ahLst/>
              <a:cxnLst/>
              <a:rect l="l" t="t" r="r" b="b"/>
              <a:pathLst>
                <a:path w="356870" h="356869">
                  <a:moveTo>
                    <a:pt x="178283" y="0"/>
                  </a:moveTo>
                  <a:lnTo>
                    <a:pt x="125324" y="8000"/>
                  </a:lnTo>
                  <a:lnTo>
                    <a:pt x="78588" y="30479"/>
                  </a:lnTo>
                  <a:lnTo>
                    <a:pt x="40742" y="64896"/>
                  </a:lnTo>
                  <a:lnTo>
                    <a:pt x="13945" y="108965"/>
                  </a:lnTo>
                  <a:lnTo>
                    <a:pt x="864" y="160146"/>
                  </a:lnTo>
                  <a:lnTo>
                    <a:pt x="0" y="177800"/>
                  </a:lnTo>
                  <a:lnTo>
                    <a:pt x="0" y="178815"/>
                  </a:lnTo>
                  <a:lnTo>
                    <a:pt x="7976" y="231393"/>
                  </a:lnTo>
                  <a:lnTo>
                    <a:pt x="30455" y="278002"/>
                  </a:lnTo>
                  <a:lnTo>
                    <a:pt x="64872" y="315975"/>
                  </a:lnTo>
                  <a:lnTo>
                    <a:pt x="108941" y="342645"/>
                  </a:lnTo>
                  <a:lnTo>
                    <a:pt x="160122" y="355600"/>
                  </a:lnTo>
                  <a:lnTo>
                    <a:pt x="178283" y="356615"/>
                  </a:lnTo>
                  <a:lnTo>
                    <a:pt x="196444" y="355600"/>
                  </a:lnTo>
                  <a:lnTo>
                    <a:pt x="214224" y="352932"/>
                  </a:lnTo>
                  <a:lnTo>
                    <a:pt x="231369" y="348614"/>
                  </a:lnTo>
                  <a:lnTo>
                    <a:pt x="234506" y="347471"/>
                  </a:lnTo>
                  <a:lnTo>
                    <a:pt x="177775" y="347471"/>
                  </a:lnTo>
                  <a:lnTo>
                    <a:pt x="160630" y="346582"/>
                  </a:lnTo>
                  <a:lnTo>
                    <a:pt x="112116" y="334009"/>
                  </a:lnTo>
                  <a:lnTo>
                    <a:pt x="70333" y="308609"/>
                  </a:lnTo>
                  <a:lnTo>
                    <a:pt x="37821" y="272541"/>
                  </a:lnTo>
                  <a:lnTo>
                    <a:pt x="16612" y="228218"/>
                  </a:lnTo>
                  <a:lnTo>
                    <a:pt x="10117" y="195960"/>
                  </a:lnTo>
                  <a:lnTo>
                    <a:pt x="10008" y="195198"/>
                  </a:lnTo>
                  <a:lnTo>
                    <a:pt x="9171" y="178815"/>
                  </a:lnTo>
                  <a:lnTo>
                    <a:pt x="9119" y="177800"/>
                  </a:lnTo>
                  <a:lnTo>
                    <a:pt x="9968" y="161416"/>
                  </a:lnTo>
                  <a:lnTo>
                    <a:pt x="22581" y="112140"/>
                  </a:lnTo>
                  <a:lnTo>
                    <a:pt x="48108" y="70484"/>
                  </a:lnTo>
                  <a:lnTo>
                    <a:pt x="84176" y="37845"/>
                  </a:lnTo>
                  <a:lnTo>
                    <a:pt x="128499" y="16636"/>
                  </a:lnTo>
                  <a:lnTo>
                    <a:pt x="178791" y="9143"/>
                  </a:lnTo>
                  <a:lnTo>
                    <a:pt x="234506" y="9143"/>
                  </a:lnTo>
                  <a:lnTo>
                    <a:pt x="231369" y="8000"/>
                  </a:lnTo>
                  <a:lnTo>
                    <a:pt x="214224" y="3555"/>
                  </a:lnTo>
                  <a:lnTo>
                    <a:pt x="196444" y="888"/>
                  </a:lnTo>
                  <a:lnTo>
                    <a:pt x="178283" y="0"/>
                  </a:lnTo>
                  <a:close/>
                </a:path>
                <a:path w="356870" h="356869">
                  <a:moveTo>
                    <a:pt x="234506" y="9143"/>
                  </a:moveTo>
                  <a:lnTo>
                    <a:pt x="178791" y="9143"/>
                  </a:lnTo>
                  <a:lnTo>
                    <a:pt x="195936" y="10032"/>
                  </a:lnTo>
                  <a:lnTo>
                    <a:pt x="212827" y="12700"/>
                  </a:lnTo>
                  <a:lnTo>
                    <a:pt x="259309" y="29717"/>
                  </a:lnTo>
                  <a:lnTo>
                    <a:pt x="298298" y="59054"/>
                  </a:lnTo>
                  <a:lnTo>
                    <a:pt x="327254" y="98170"/>
                  </a:lnTo>
                  <a:lnTo>
                    <a:pt x="344145" y="144652"/>
                  </a:lnTo>
                  <a:lnTo>
                    <a:pt x="346448" y="160654"/>
                  </a:lnTo>
                  <a:lnTo>
                    <a:pt x="346558" y="161416"/>
                  </a:lnTo>
                  <a:lnTo>
                    <a:pt x="347395" y="177800"/>
                  </a:lnTo>
                  <a:lnTo>
                    <a:pt x="347447" y="178815"/>
                  </a:lnTo>
                  <a:lnTo>
                    <a:pt x="346597" y="195198"/>
                  </a:lnTo>
                  <a:lnTo>
                    <a:pt x="333985" y="244601"/>
                  </a:lnTo>
                  <a:lnTo>
                    <a:pt x="308585" y="286257"/>
                  </a:lnTo>
                  <a:lnTo>
                    <a:pt x="272517" y="318769"/>
                  </a:lnTo>
                  <a:lnTo>
                    <a:pt x="228194" y="339978"/>
                  </a:lnTo>
                  <a:lnTo>
                    <a:pt x="177775" y="347471"/>
                  </a:lnTo>
                  <a:lnTo>
                    <a:pt x="234506" y="347471"/>
                  </a:lnTo>
                  <a:lnTo>
                    <a:pt x="277978" y="326135"/>
                  </a:lnTo>
                  <a:lnTo>
                    <a:pt x="315951" y="291718"/>
                  </a:lnTo>
                  <a:lnTo>
                    <a:pt x="342621" y="247776"/>
                  </a:lnTo>
                  <a:lnTo>
                    <a:pt x="355575" y="196468"/>
                  </a:lnTo>
                  <a:lnTo>
                    <a:pt x="356562" y="178815"/>
                  </a:lnTo>
                  <a:lnTo>
                    <a:pt x="356562" y="177800"/>
                  </a:lnTo>
                  <a:lnTo>
                    <a:pt x="348590" y="125348"/>
                  </a:lnTo>
                  <a:lnTo>
                    <a:pt x="326111" y="78612"/>
                  </a:lnTo>
                  <a:lnTo>
                    <a:pt x="291694" y="40766"/>
                  </a:lnTo>
                  <a:lnTo>
                    <a:pt x="247752" y="13969"/>
                  </a:lnTo>
                  <a:lnTo>
                    <a:pt x="234506" y="91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4355" y="3634739"/>
              <a:ext cx="210312" cy="21031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21224" y="4072127"/>
              <a:ext cx="220979" cy="220980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89774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Through</a:t>
            </a:r>
            <a:r>
              <a:rPr dirty="0" spc="-40"/>
              <a:t> </a:t>
            </a:r>
            <a:r>
              <a:rPr dirty="0"/>
              <a:t>selected</a:t>
            </a:r>
            <a:r>
              <a:rPr dirty="0" spc="-60"/>
              <a:t> </a:t>
            </a:r>
            <a:r>
              <a:rPr dirty="0"/>
              <a:t>transaction</a:t>
            </a:r>
            <a:r>
              <a:rPr dirty="0" spc="-60"/>
              <a:t> </a:t>
            </a:r>
            <a:r>
              <a:rPr dirty="0"/>
              <a:t>multiples</a:t>
            </a:r>
            <a:r>
              <a:rPr dirty="0" spc="-25"/>
              <a:t> </a:t>
            </a:r>
            <a:r>
              <a:rPr dirty="0"/>
              <a:t>in</a:t>
            </a:r>
            <a:r>
              <a:rPr dirty="0" spc="-15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four</a:t>
            </a:r>
            <a:r>
              <a:rPr dirty="0" spc="-40"/>
              <a:t> </a:t>
            </a:r>
            <a:r>
              <a:rPr dirty="0"/>
              <a:t>industries,</a:t>
            </a:r>
            <a:r>
              <a:rPr dirty="0" spc="-50"/>
              <a:t> </a:t>
            </a:r>
            <a:r>
              <a:rPr dirty="0"/>
              <a:t>we</a:t>
            </a:r>
            <a:r>
              <a:rPr dirty="0" spc="-30"/>
              <a:t> </a:t>
            </a:r>
            <a:r>
              <a:rPr dirty="0"/>
              <a:t>estimate</a:t>
            </a:r>
            <a:r>
              <a:rPr dirty="0" spc="-40"/>
              <a:t> </a:t>
            </a:r>
            <a:r>
              <a:rPr dirty="0"/>
              <a:t>an</a:t>
            </a:r>
            <a:r>
              <a:rPr dirty="0" spc="-30"/>
              <a:t> </a:t>
            </a:r>
            <a:r>
              <a:rPr dirty="0"/>
              <a:t>EV</a:t>
            </a:r>
            <a:r>
              <a:rPr dirty="0" spc="-20"/>
              <a:t> </a:t>
            </a:r>
            <a:r>
              <a:rPr dirty="0"/>
              <a:t>/</a:t>
            </a:r>
            <a:r>
              <a:rPr dirty="0" spc="-25"/>
              <a:t> </a:t>
            </a:r>
            <a:r>
              <a:rPr dirty="0" spc="-10"/>
              <a:t>Sales</a:t>
            </a:r>
          </a:p>
          <a:p>
            <a:pPr marL="12700">
              <a:lnSpc>
                <a:spcPts val="2280"/>
              </a:lnSpc>
            </a:pPr>
            <a:r>
              <a:rPr dirty="0"/>
              <a:t>multiple</a:t>
            </a:r>
            <a:r>
              <a:rPr dirty="0" spc="-30"/>
              <a:t> </a:t>
            </a:r>
            <a:r>
              <a:rPr dirty="0"/>
              <a:t>for</a:t>
            </a:r>
            <a:r>
              <a:rPr dirty="0" spc="-85"/>
              <a:t> </a:t>
            </a:r>
            <a:r>
              <a:rPr dirty="0" spc="-30"/>
              <a:t>Tesla </a:t>
            </a:r>
            <a:r>
              <a:rPr dirty="0"/>
              <a:t>of</a:t>
            </a:r>
            <a:r>
              <a:rPr dirty="0" spc="-30"/>
              <a:t> </a:t>
            </a:r>
            <a:r>
              <a:rPr dirty="0"/>
              <a:t>1.2x,</a:t>
            </a:r>
            <a:r>
              <a:rPr dirty="0" spc="-40"/>
              <a:t> </a:t>
            </a:r>
            <a:r>
              <a:rPr dirty="0"/>
              <a:t>but</a:t>
            </a:r>
            <a:r>
              <a:rPr dirty="0" spc="-40"/>
              <a:t> </a:t>
            </a:r>
            <a:r>
              <a:rPr dirty="0"/>
              <a:t>we</a:t>
            </a:r>
            <a:r>
              <a:rPr dirty="0" spc="-30"/>
              <a:t> </a:t>
            </a:r>
            <a:r>
              <a:rPr dirty="0"/>
              <a:t>decrease</a:t>
            </a:r>
            <a:r>
              <a:rPr dirty="0" spc="-65"/>
              <a:t> </a:t>
            </a:r>
            <a:r>
              <a:rPr dirty="0"/>
              <a:t>its</a:t>
            </a:r>
            <a:r>
              <a:rPr dirty="0" spc="-20"/>
              <a:t> </a:t>
            </a:r>
            <a:r>
              <a:rPr dirty="0"/>
              <a:t>weight</a:t>
            </a:r>
            <a:r>
              <a:rPr dirty="0" spc="-35"/>
              <a:t> </a:t>
            </a:r>
            <a:r>
              <a:rPr dirty="0"/>
              <a:t>as</a:t>
            </a:r>
            <a:r>
              <a:rPr dirty="0" spc="-25"/>
              <a:t> </a:t>
            </a:r>
            <a:r>
              <a:rPr dirty="0"/>
              <a:t>an</a:t>
            </a:r>
            <a:r>
              <a:rPr dirty="0" spc="-35"/>
              <a:t> </a:t>
            </a:r>
            <a:r>
              <a:rPr dirty="0"/>
              <a:t>estimate</a:t>
            </a:r>
            <a:r>
              <a:rPr dirty="0" spc="-45"/>
              <a:t> </a:t>
            </a:r>
            <a:r>
              <a:rPr dirty="0"/>
              <a:t>for</a:t>
            </a:r>
            <a:r>
              <a:rPr dirty="0" spc="-70"/>
              <a:t> </a:t>
            </a:r>
            <a:r>
              <a:rPr dirty="0" spc="-35"/>
              <a:t>Tesla’s</a:t>
            </a:r>
            <a:r>
              <a:rPr dirty="0" spc="-45"/>
              <a:t> </a:t>
            </a:r>
            <a:r>
              <a:rPr dirty="0" spc="-10"/>
              <a:t>valuation</a:t>
            </a:r>
          </a:p>
        </p:txBody>
      </p:sp>
      <p:sp>
        <p:nvSpPr>
          <p:cNvPr id="24" name="object 24" descr=""/>
          <p:cNvSpPr txBox="1"/>
          <p:nvPr/>
        </p:nvSpPr>
        <p:spPr>
          <a:xfrm>
            <a:off x="574649" y="5899505"/>
            <a:ext cx="9511030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600"/>
              </a:lnSpc>
              <a:spcBef>
                <a:spcPts val="100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When</a:t>
            </a:r>
            <a:r>
              <a:rPr dirty="0" sz="1000" spc="-6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available in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USD,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Sales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EV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were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converted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USD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using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annual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average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exchange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rate.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*Sales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multiple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for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Argo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AI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Bloomberg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estimate.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MergerMarkets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Thomson</a:t>
            </a:r>
            <a:r>
              <a:rPr dirty="0" sz="1000" spc="-6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One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Bloomberg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01725" y="3561079"/>
            <a:ext cx="236854" cy="1475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i="1">
                <a:latin typeface="Arial"/>
                <a:cs typeface="Arial"/>
              </a:rPr>
              <a:t>2,0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200" spc="-25" i="1">
                <a:latin typeface="Arial"/>
                <a:cs typeface="Arial"/>
              </a:rPr>
              <a:t>1,5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1200" spc="-25" i="1">
                <a:latin typeface="Arial"/>
                <a:cs typeface="Arial"/>
              </a:rPr>
              <a:t>1,0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200" spc="-25" i="1">
                <a:latin typeface="Arial"/>
                <a:cs typeface="Arial"/>
              </a:rPr>
              <a:t>0,5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dirty="0" sz="1200" spc="-25" i="1">
                <a:latin typeface="Arial"/>
                <a:cs typeface="Arial"/>
              </a:rPr>
              <a:t>0,0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01725" y="3244088"/>
            <a:ext cx="23685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i="1">
                <a:latin typeface="Arial"/>
                <a:cs typeface="Arial"/>
              </a:rPr>
              <a:t>2,5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801725" y="2927350"/>
            <a:ext cx="23685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i="1">
                <a:latin typeface="Arial"/>
                <a:cs typeface="Arial"/>
              </a:rPr>
              <a:t>3,0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01725" y="2610358"/>
            <a:ext cx="23685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i="1">
                <a:latin typeface="Arial"/>
                <a:cs typeface="Arial"/>
              </a:rPr>
              <a:t>3,5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01725" y="2293746"/>
            <a:ext cx="23685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i="1">
                <a:latin typeface="Arial"/>
                <a:cs typeface="Arial"/>
              </a:rPr>
              <a:t>4,0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801725" y="1976754"/>
            <a:ext cx="23685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i="1">
                <a:latin typeface="Arial"/>
                <a:cs typeface="Arial"/>
              </a:rPr>
              <a:t>4,5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848055" y="5023230"/>
            <a:ext cx="68535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7120" algn="l"/>
                <a:tab pos="2165350" algn="l"/>
                <a:tab pos="3017520" algn="l"/>
                <a:tab pos="4095750" algn="l"/>
                <a:tab pos="5170805" algn="l"/>
                <a:tab pos="6245225" algn="l"/>
              </a:tabLst>
            </a:pPr>
            <a:r>
              <a:rPr dirty="0" sz="1200" spc="-10">
                <a:latin typeface="Arial MT"/>
                <a:cs typeface="Arial MT"/>
              </a:rPr>
              <a:t>01/01/07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01/01/08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01/01/09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01/01/16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01/01/17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01/01/18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01/01/19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505192" y="4836667"/>
            <a:ext cx="347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Date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30376" y="1692655"/>
            <a:ext cx="6540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EV/Sales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586740" y="1275588"/>
            <a:ext cx="7370445" cy="283845"/>
          </a:xfrm>
          <a:custGeom>
            <a:avLst/>
            <a:gdLst/>
            <a:ahLst/>
            <a:cxnLst/>
            <a:rect l="l" t="t" r="r" b="b"/>
            <a:pathLst>
              <a:path w="7370445" h="283844">
                <a:moveTo>
                  <a:pt x="7370064" y="0"/>
                </a:moveTo>
                <a:lnTo>
                  <a:pt x="0" y="0"/>
                </a:lnTo>
                <a:lnTo>
                  <a:pt x="0" y="283463"/>
                </a:lnTo>
                <a:lnTo>
                  <a:pt x="7370064" y="283463"/>
                </a:lnTo>
                <a:lnTo>
                  <a:pt x="7370064" y="0"/>
                </a:lnTo>
                <a:close/>
              </a:path>
            </a:pathLst>
          </a:custGeom>
          <a:solidFill>
            <a:srgbClr val="34477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" name="object 35" descr=""/>
          <p:cNvGrpSpPr/>
          <p:nvPr/>
        </p:nvGrpSpPr>
        <p:grpSpPr>
          <a:xfrm>
            <a:off x="1221994" y="1856104"/>
            <a:ext cx="7303770" cy="3896995"/>
            <a:chOff x="1221994" y="1856104"/>
            <a:chExt cx="7303770" cy="3896995"/>
          </a:xfrm>
        </p:grpSpPr>
        <p:sp>
          <p:nvSpPr>
            <p:cNvPr id="36" name="object 36" descr=""/>
            <p:cNvSpPr/>
            <p:nvPr/>
          </p:nvSpPr>
          <p:spPr>
            <a:xfrm>
              <a:off x="8239505" y="1870709"/>
              <a:ext cx="0" cy="3867785"/>
            </a:xfrm>
            <a:custGeom>
              <a:avLst/>
              <a:gdLst/>
              <a:ahLst/>
              <a:cxnLst/>
              <a:rect l="l" t="t" r="r" b="b"/>
              <a:pathLst>
                <a:path w="0" h="3867785">
                  <a:moveTo>
                    <a:pt x="0" y="0"/>
                  </a:moveTo>
                  <a:lnTo>
                    <a:pt x="0" y="3867530"/>
                  </a:lnTo>
                </a:path>
              </a:pathLst>
            </a:custGeom>
            <a:ln w="28956">
              <a:solidFill>
                <a:srgbClr val="2328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7956803" y="3150107"/>
              <a:ext cx="563880" cy="558165"/>
            </a:xfrm>
            <a:custGeom>
              <a:avLst/>
              <a:gdLst/>
              <a:ahLst/>
              <a:cxnLst/>
              <a:rect l="l" t="t" r="r" b="b"/>
              <a:pathLst>
                <a:path w="563879" h="558164">
                  <a:moveTo>
                    <a:pt x="281940" y="0"/>
                  </a:moveTo>
                  <a:lnTo>
                    <a:pt x="236210" y="3649"/>
                  </a:lnTo>
                  <a:lnTo>
                    <a:pt x="192828" y="14215"/>
                  </a:lnTo>
                  <a:lnTo>
                    <a:pt x="152376" y="31125"/>
                  </a:lnTo>
                  <a:lnTo>
                    <a:pt x="115433" y="53803"/>
                  </a:lnTo>
                  <a:lnTo>
                    <a:pt x="82581" y="81676"/>
                  </a:lnTo>
                  <a:lnTo>
                    <a:pt x="54400" y="114171"/>
                  </a:lnTo>
                  <a:lnTo>
                    <a:pt x="31471" y="150714"/>
                  </a:lnTo>
                  <a:lnTo>
                    <a:pt x="14374" y="190731"/>
                  </a:lnTo>
                  <a:lnTo>
                    <a:pt x="3690" y="233648"/>
                  </a:lnTo>
                  <a:lnTo>
                    <a:pt x="0" y="278891"/>
                  </a:lnTo>
                  <a:lnTo>
                    <a:pt x="3690" y="324135"/>
                  </a:lnTo>
                  <a:lnTo>
                    <a:pt x="14374" y="367052"/>
                  </a:lnTo>
                  <a:lnTo>
                    <a:pt x="31471" y="407069"/>
                  </a:lnTo>
                  <a:lnTo>
                    <a:pt x="54400" y="443612"/>
                  </a:lnTo>
                  <a:lnTo>
                    <a:pt x="82581" y="476107"/>
                  </a:lnTo>
                  <a:lnTo>
                    <a:pt x="115433" y="503980"/>
                  </a:lnTo>
                  <a:lnTo>
                    <a:pt x="152376" y="526658"/>
                  </a:lnTo>
                  <a:lnTo>
                    <a:pt x="192828" y="543568"/>
                  </a:lnTo>
                  <a:lnTo>
                    <a:pt x="236210" y="554134"/>
                  </a:lnTo>
                  <a:lnTo>
                    <a:pt x="281940" y="557783"/>
                  </a:lnTo>
                  <a:lnTo>
                    <a:pt x="327669" y="554134"/>
                  </a:lnTo>
                  <a:lnTo>
                    <a:pt x="371051" y="543568"/>
                  </a:lnTo>
                  <a:lnTo>
                    <a:pt x="411503" y="526658"/>
                  </a:lnTo>
                  <a:lnTo>
                    <a:pt x="448446" y="503980"/>
                  </a:lnTo>
                  <a:lnTo>
                    <a:pt x="481298" y="476107"/>
                  </a:lnTo>
                  <a:lnTo>
                    <a:pt x="509479" y="443612"/>
                  </a:lnTo>
                  <a:lnTo>
                    <a:pt x="532408" y="407069"/>
                  </a:lnTo>
                  <a:lnTo>
                    <a:pt x="549505" y="367052"/>
                  </a:lnTo>
                  <a:lnTo>
                    <a:pt x="560189" y="324135"/>
                  </a:lnTo>
                  <a:lnTo>
                    <a:pt x="563879" y="278891"/>
                  </a:lnTo>
                  <a:lnTo>
                    <a:pt x="560189" y="233648"/>
                  </a:lnTo>
                  <a:lnTo>
                    <a:pt x="549505" y="190731"/>
                  </a:lnTo>
                  <a:lnTo>
                    <a:pt x="532408" y="150714"/>
                  </a:lnTo>
                  <a:lnTo>
                    <a:pt x="509479" y="114171"/>
                  </a:lnTo>
                  <a:lnTo>
                    <a:pt x="481298" y="81676"/>
                  </a:lnTo>
                  <a:lnTo>
                    <a:pt x="448446" y="53803"/>
                  </a:lnTo>
                  <a:lnTo>
                    <a:pt x="411503" y="31125"/>
                  </a:lnTo>
                  <a:lnTo>
                    <a:pt x="371051" y="14215"/>
                  </a:lnTo>
                  <a:lnTo>
                    <a:pt x="327669" y="3649"/>
                  </a:lnTo>
                  <a:lnTo>
                    <a:pt x="281940" y="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956803" y="3150107"/>
              <a:ext cx="563880" cy="558165"/>
            </a:xfrm>
            <a:custGeom>
              <a:avLst/>
              <a:gdLst/>
              <a:ahLst/>
              <a:cxnLst/>
              <a:rect l="l" t="t" r="r" b="b"/>
              <a:pathLst>
                <a:path w="563879" h="558164">
                  <a:moveTo>
                    <a:pt x="0" y="278891"/>
                  </a:moveTo>
                  <a:lnTo>
                    <a:pt x="3690" y="233648"/>
                  </a:lnTo>
                  <a:lnTo>
                    <a:pt x="14374" y="190731"/>
                  </a:lnTo>
                  <a:lnTo>
                    <a:pt x="31471" y="150714"/>
                  </a:lnTo>
                  <a:lnTo>
                    <a:pt x="54400" y="114171"/>
                  </a:lnTo>
                  <a:lnTo>
                    <a:pt x="82581" y="81676"/>
                  </a:lnTo>
                  <a:lnTo>
                    <a:pt x="115433" y="53803"/>
                  </a:lnTo>
                  <a:lnTo>
                    <a:pt x="152376" y="31125"/>
                  </a:lnTo>
                  <a:lnTo>
                    <a:pt x="192828" y="14215"/>
                  </a:lnTo>
                  <a:lnTo>
                    <a:pt x="236210" y="3649"/>
                  </a:lnTo>
                  <a:lnTo>
                    <a:pt x="281940" y="0"/>
                  </a:lnTo>
                  <a:lnTo>
                    <a:pt x="327669" y="3649"/>
                  </a:lnTo>
                  <a:lnTo>
                    <a:pt x="371051" y="14215"/>
                  </a:lnTo>
                  <a:lnTo>
                    <a:pt x="411503" y="31125"/>
                  </a:lnTo>
                  <a:lnTo>
                    <a:pt x="448446" y="53803"/>
                  </a:lnTo>
                  <a:lnTo>
                    <a:pt x="481298" y="81676"/>
                  </a:lnTo>
                  <a:lnTo>
                    <a:pt x="509479" y="114171"/>
                  </a:lnTo>
                  <a:lnTo>
                    <a:pt x="532408" y="150714"/>
                  </a:lnTo>
                  <a:lnTo>
                    <a:pt x="549505" y="190731"/>
                  </a:lnTo>
                  <a:lnTo>
                    <a:pt x="560189" y="233648"/>
                  </a:lnTo>
                  <a:lnTo>
                    <a:pt x="563879" y="278891"/>
                  </a:lnTo>
                  <a:lnTo>
                    <a:pt x="560189" y="324135"/>
                  </a:lnTo>
                  <a:lnTo>
                    <a:pt x="549505" y="367052"/>
                  </a:lnTo>
                  <a:lnTo>
                    <a:pt x="532408" y="407069"/>
                  </a:lnTo>
                  <a:lnTo>
                    <a:pt x="509479" y="443612"/>
                  </a:lnTo>
                  <a:lnTo>
                    <a:pt x="481298" y="476107"/>
                  </a:lnTo>
                  <a:lnTo>
                    <a:pt x="448446" y="503980"/>
                  </a:lnTo>
                  <a:lnTo>
                    <a:pt x="411503" y="526658"/>
                  </a:lnTo>
                  <a:lnTo>
                    <a:pt x="371051" y="543568"/>
                  </a:lnTo>
                  <a:lnTo>
                    <a:pt x="327669" y="554134"/>
                  </a:lnTo>
                  <a:lnTo>
                    <a:pt x="281940" y="557783"/>
                  </a:lnTo>
                  <a:lnTo>
                    <a:pt x="236210" y="554134"/>
                  </a:lnTo>
                  <a:lnTo>
                    <a:pt x="192828" y="543568"/>
                  </a:lnTo>
                  <a:lnTo>
                    <a:pt x="152376" y="526658"/>
                  </a:lnTo>
                  <a:lnTo>
                    <a:pt x="115433" y="503980"/>
                  </a:lnTo>
                  <a:lnTo>
                    <a:pt x="82581" y="476107"/>
                  </a:lnTo>
                  <a:lnTo>
                    <a:pt x="54400" y="443612"/>
                  </a:lnTo>
                  <a:lnTo>
                    <a:pt x="31471" y="407069"/>
                  </a:lnTo>
                  <a:lnTo>
                    <a:pt x="14374" y="367052"/>
                  </a:lnTo>
                  <a:lnTo>
                    <a:pt x="3690" y="324135"/>
                  </a:lnTo>
                  <a:lnTo>
                    <a:pt x="0" y="278891"/>
                  </a:lnTo>
                  <a:close/>
                </a:path>
              </a:pathLst>
            </a:custGeom>
            <a:ln w="9144">
              <a:solidFill>
                <a:srgbClr val="2328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8086344" y="3291839"/>
              <a:ext cx="306705" cy="274320"/>
            </a:xfrm>
            <a:custGeom>
              <a:avLst/>
              <a:gdLst/>
              <a:ahLst/>
              <a:cxnLst/>
              <a:rect l="l" t="t" r="r" b="b"/>
              <a:pathLst>
                <a:path w="306704" h="274320">
                  <a:moveTo>
                    <a:pt x="169417" y="0"/>
                  </a:moveTo>
                  <a:lnTo>
                    <a:pt x="121030" y="0"/>
                  </a:lnTo>
                  <a:lnTo>
                    <a:pt x="237871" y="120904"/>
                  </a:lnTo>
                  <a:lnTo>
                    <a:pt x="0" y="120904"/>
                  </a:lnTo>
                  <a:lnTo>
                    <a:pt x="0" y="153415"/>
                  </a:lnTo>
                  <a:lnTo>
                    <a:pt x="237871" y="153415"/>
                  </a:lnTo>
                  <a:lnTo>
                    <a:pt x="121030" y="274320"/>
                  </a:lnTo>
                  <a:lnTo>
                    <a:pt x="169417" y="274320"/>
                  </a:lnTo>
                  <a:lnTo>
                    <a:pt x="306324" y="137668"/>
                  </a:lnTo>
                  <a:lnTo>
                    <a:pt x="1694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8086344" y="3291839"/>
              <a:ext cx="306705" cy="274320"/>
            </a:xfrm>
            <a:custGeom>
              <a:avLst/>
              <a:gdLst/>
              <a:ahLst/>
              <a:cxnLst/>
              <a:rect l="l" t="t" r="r" b="b"/>
              <a:pathLst>
                <a:path w="306704" h="274320">
                  <a:moveTo>
                    <a:pt x="169417" y="274320"/>
                  </a:moveTo>
                  <a:lnTo>
                    <a:pt x="121030" y="274320"/>
                  </a:lnTo>
                  <a:lnTo>
                    <a:pt x="237871" y="153415"/>
                  </a:lnTo>
                  <a:lnTo>
                    <a:pt x="0" y="153415"/>
                  </a:lnTo>
                  <a:lnTo>
                    <a:pt x="0" y="120904"/>
                  </a:lnTo>
                  <a:lnTo>
                    <a:pt x="237871" y="120904"/>
                  </a:lnTo>
                  <a:lnTo>
                    <a:pt x="121030" y="0"/>
                  </a:lnTo>
                  <a:lnTo>
                    <a:pt x="169417" y="0"/>
                  </a:lnTo>
                  <a:lnTo>
                    <a:pt x="306324" y="137668"/>
                  </a:lnTo>
                  <a:lnTo>
                    <a:pt x="169417" y="27432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228344" y="3369563"/>
              <a:ext cx="911860" cy="1330325"/>
            </a:xfrm>
            <a:custGeom>
              <a:avLst/>
              <a:gdLst/>
              <a:ahLst/>
              <a:cxnLst/>
              <a:rect l="l" t="t" r="r" b="b"/>
              <a:pathLst>
                <a:path w="911860" h="1330325">
                  <a:moveTo>
                    <a:pt x="911351" y="0"/>
                  </a:moveTo>
                  <a:lnTo>
                    <a:pt x="0" y="0"/>
                  </a:lnTo>
                  <a:lnTo>
                    <a:pt x="0" y="722376"/>
                  </a:lnTo>
                  <a:lnTo>
                    <a:pt x="531622" y="722376"/>
                  </a:lnTo>
                  <a:lnTo>
                    <a:pt x="874268" y="1330071"/>
                  </a:lnTo>
                  <a:lnTo>
                    <a:pt x="759460" y="722376"/>
                  </a:lnTo>
                  <a:lnTo>
                    <a:pt x="911351" y="722376"/>
                  </a:lnTo>
                  <a:lnTo>
                    <a:pt x="911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228344" y="3369563"/>
              <a:ext cx="911860" cy="1330325"/>
            </a:xfrm>
            <a:custGeom>
              <a:avLst/>
              <a:gdLst/>
              <a:ahLst/>
              <a:cxnLst/>
              <a:rect l="l" t="t" r="r" b="b"/>
              <a:pathLst>
                <a:path w="911860" h="1330325">
                  <a:moveTo>
                    <a:pt x="0" y="0"/>
                  </a:moveTo>
                  <a:lnTo>
                    <a:pt x="531622" y="0"/>
                  </a:lnTo>
                  <a:lnTo>
                    <a:pt x="759460" y="0"/>
                  </a:lnTo>
                  <a:lnTo>
                    <a:pt x="911351" y="0"/>
                  </a:lnTo>
                  <a:lnTo>
                    <a:pt x="911351" y="421386"/>
                  </a:lnTo>
                  <a:lnTo>
                    <a:pt x="911351" y="601980"/>
                  </a:lnTo>
                  <a:lnTo>
                    <a:pt x="911351" y="722376"/>
                  </a:lnTo>
                  <a:lnTo>
                    <a:pt x="759460" y="722376"/>
                  </a:lnTo>
                  <a:lnTo>
                    <a:pt x="874268" y="1330071"/>
                  </a:lnTo>
                  <a:lnTo>
                    <a:pt x="531622" y="722376"/>
                  </a:lnTo>
                  <a:lnTo>
                    <a:pt x="0" y="722376"/>
                  </a:lnTo>
                  <a:lnTo>
                    <a:pt x="0" y="601980"/>
                  </a:lnTo>
                  <a:lnTo>
                    <a:pt x="0" y="42138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4477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3346196" y="1292732"/>
            <a:ext cx="185166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Transaction</a:t>
            </a:r>
            <a:r>
              <a:rPr dirty="0" sz="1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multiples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8520683" y="1275588"/>
            <a:ext cx="3101340" cy="283845"/>
          </a:xfrm>
          <a:prstGeom prst="rect">
            <a:avLst/>
          </a:prstGeom>
          <a:solidFill>
            <a:srgbClr val="34477D"/>
          </a:solidFill>
        </p:spPr>
        <p:txBody>
          <a:bodyPr wrap="square" lIns="0" tIns="2984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235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Conclusion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453133" y="3646678"/>
            <a:ext cx="4603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1341119" y="1848611"/>
            <a:ext cx="5605780" cy="2181225"/>
            <a:chOff x="1341119" y="1848611"/>
            <a:chExt cx="5605780" cy="2181225"/>
          </a:xfrm>
        </p:grpSpPr>
        <p:pic>
          <p:nvPicPr>
            <p:cNvPr id="47" name="object 4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1119" y="3837432"/>
              <a:ext cx="256031" cy="192024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6601967" y="3000755"/>
              <a:ext cx="340360" cy="340360"/>
            </a:xfrm>
            <a:custGeom>
              <a:avLst/>
              <a:gdLst/>
              <a:ahLst/>
              <a:cxnLst/>
              <a:rect l="l" t="t" r="r" b="b"/>
              <a:pathLst>
                <a:path w="340359" h="340360">
                  <a:moveTo>
                    <a:pt x="0" y="169926"/>
                  </a:moveTo>
                  <a:lnTo>
                    <a:pt x="6069" y="124751"/>
                  </a:lnTo>
                  <a:lnTo>
                    <a:pt x="23198" y="84158"/>
                  </a:lnTo>
                  <a:lnTo>
                    <a:pt x="49768" y="49768"/>
                  </a:lnTo>
                  <a:lnTo>
                    <a:pt x="84158" y="23198"/>
                  </a:lnTo>
                  <a:lnTo>
                    <a:pt x="124751" y="6069"/>
                  </a:lnTo>
                  <a:lnTo>
                    <a:pt x="169925" y="0"/>
                  </a:lnTo>
                  <a:lnTo>
                    <a:pt x="215100" y="6069"/>
                  </a:lnTo>
                  <a:lnTo>
                    <a:pt x="255693" y="23198"/>
                  </a:lnTo>
                  <a:lnTo>
                    <a:pt x="290083" y="49768"/>
                  </a:lnTo>
                  <a:lnTo>
                    <a:pt x="316653" y="84158"/>
                  </a:lnTo>
                  <a:lnTo>
                    <a:pt x="333782" y="124751"/>
                  </a:lnTo>
                  <a:lnTo>
                    <a:pt x="339851" y="169926"/>
                  </a:lnTo>
                  <a:lnTo>
                    <a:pt x="333782" y="215100"/>
                  </a:lnTo>
                  <a:lnTo>
                    <a:pt x="316653" y="255693"/>
                  </a:lnTo>
                  <a:lnTo>
                    <a:pt x="290083" y="290083"/>
                  </a:lnTo>
                  <a:lnTo>
                    <a:pt x="255693" y="316653"/>
                  </a:lnTo>
                  <a:lnTo>
                    <a:pt x="215100" y="333782"/>
                  </a:lnTo>
                  <a:lnTo>
                    <a:pt x="169925" y="339852"/>
                  </a:lnTo>
                  <a:lnTo>
                    <a:pt x="124751" y="333782"/>
                  </a:lnTo>
                  <a:lnTo>
                    <a:pt x="84158" y="316653"/>
                  </a:lnTo>
                  <a:lnTo>
                    <a:pt x="49768" y="290083"/>
                  </a:lnTo>
                  <a:lnTo>
                    <a:pt x="23198" y="255693"/>
                  </a:lnTo>
                  <a:lnTo>
                    <a:pt x="6069" y="215100"/>
                  </a:lnTo>
                  <a:lnTo>
                    <a:pt x="0" y="16992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18731" y="1848611"/>
              <a:ext cx="170688" cy="170687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18731" y="2081783"/>
              <a:ext cx="170688" cy="170688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18731" y="2314955"/>
              <a:ext cx="170688" cy="170688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18731" y="2548127"/>
              <a:ext cx="170688" cy="170688"/>
            </a:xfrm>
            <a:prstGeom prst="rect">
              <a:avLst/>
            </a:prstGeom>
          </p:spPr>
        </p:pic>
      </p:grpSp>
      <p:sp>
        <p:nvSpPr>
          <p:cNvPr id="53" name="object 53" descr=""/>
          <p:cNvSpPr txBox="1"/>
          <p:nvPr/>
        </p:nvSpPr>
        <p:spPr>
          <a:xfrm>
            <a:off x="6985761" y="3069463"/>
            <a:ext cx="6483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Deal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size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6851142" y="1832609"/>
            <a:ext cx="7893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Automotive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6557771" y="2040635"/>
            <a:ext cx="1399540" cy="25336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306070">
              <a:lnSpc>
                <a:spcPct val="100000"/>
              </a:lnSpc>
              <a:spcBef>
                <a:spcPts val="295"/>
              </a:spcBef>
            </a:pPr>
            <a:r>
              <a:rPr dirty="0" sz="1200" spc="-25">
                <a:latin typeface="Arial MT"/>
                <a:cs typeface="Arial MT"/>
              </a:rPr>
              <a:t>EV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6851142" y="2248661"/>
            <a:ext cx="862965" cy="4927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76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Renewables </a:t>
            </a:r>
            <a:r>
              <a:rPr dirty="0" sz="1200" spc="-25">
                <a:latin typeface="Arial MT"/>
                <a:cs typeface="Arial MT"/>
              </a:rPr>
              <a:t>AS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8509254" y="1629537"/>
            <a:ext cx="3117215" cy="3227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3515" marR="147955" indent="-171450">
              <a:lnSpc>
                <a:spcPct val="100000"/>
              </a:lnSpc>
              <a:spcBef>
                <a:spcPts val="105"/>
              </a:spcBef>
              <a:buChar char="•"/>
              <a:tabLst>
                <a:tab pos="184785" algn="l"/>
              </a:tabLst>
            </a:pP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transaction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multiples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5">
                <a:latin typeface="Arial MT"/>
                <a:cs typeface="Arial MT"/>
              </a:rPr>
              <a:t> the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automotive,</a:t>
            </a:r>
            <a:r>
              <a:rPr dirty="0" sz="1400" spc="-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renewables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and</a:t>
            </a:r>
            <a:r>
              <a:rPr dirty="0" sz="1400" spc="-9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AS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industries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are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not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good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proxies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to </a:t>
            </a:r>
            <a:r>
              <a:rPr dirty="0" sz="1400" spc="-25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estimate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value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Tesla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25">
                <a:latin typeface="Arial MT"/>
                <a:cs typeface="Arial MT"/>
              </a:rPr>
              <a:t>if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acquired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by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GM</a:t>
            </a:r>
            <a:endParaRPr sz="1400">
              <a:latin typeface="Arial MT"/>
              <a:cs typeface="Arial MT"/>
            </a:endParaRPr>
          </a:p>
          <a:p>
            <a:pPr lvl="1" marL="640715" marR="5080" indent="-171450">
              <a:lnSpc>
                <a:spcPct val="100000"/>
              </a:lnSpc>
              <a:buChar char="•"/>
              <a:tabLst>
                <a:tab pos="641985" algn="l"/>
              </a:tabLst>
            </a:pPr>
            <a:r>
              <a:rPr dirty="0" sz="1400">
                <a:latin typeface="Arial MT"/>
                <a:cs typeface="Arial MT"/>
              </a:rPr>
              <a:t>As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underlined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before,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the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targets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these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industries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differ 	substantially,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especially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size</a:t>
            </a:r>
            <a:endParaRPr sz="1400">
              <a:latin typeface="Arial MT"/>
              <a:cs typeface="Arial MT"/>
            </a:endParaRPr>
          </a:p>
          <a:p>
            <a:pPr lvl="1" marL="640715" marR="222885" indent="-171450">
              <a:lnSpc>
                <a:spcPct val="100000"/>
              </a:lnSpc>
              <a:buChar char="•"/>
              <a:tabLst>
                <a:tab pos="641985" algn="l"/>
              </a:tabLst>
            </a:pP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premium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each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the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deals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varies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widely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the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synergies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that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GM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Tesla </a:t>
            </a:r>
            <a:r>
              <a:rPr dirty="0" sz="1400" spc="-2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could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have</a:t>
            </a:r>
            <a:endParaRPr sz="1400">
              <a:latin typeface="Arial MT"/>
              <a:cs typeface="Arial MT"/>
            </a:endParaRPr>
          </a:p>
          <a:p>
            <a:pPr algn="just" marL="183515" marR="106680" indent="-17145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400">
                <a:latin typeface="Arial MT"/>
                <a:cs typeface="Arial MT"/>
              </a:rPr>
              <a:t>Therefore,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will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only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compute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the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 b="1">
                <a:latin typeface="Arial"/>
                <a:cs typeface="Arial"/>
              </a:rPr>
              <a:t>median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EV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peers</a:t>
            </a:r>
            <a:r>
              <a:rPr dirty="0" sz="1400">
                <a:latin typeface="Arial MT"/>
                <a:cs typeface="Arial MT"/>
              </a:rPr>
              <a:t>,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but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with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0">
                <a:latin typeface="Arial MT"/>
                <a:cs typeface="Arial MT"/>
              </a:rPr>
              <a:t>a </a:t>
            </a:r>
            <a:r>
              <a:rPr dirty="0" sz="1400" spc="-50">
                <a:latin typeface="Arial MT"/>
                <a:cs typeface="Arial MT"/>
              </a:rPr>
              <a:t>	</a:t>
            </a:r>
            <a:r>
              <a:rPr dirty="0" sz="1400" b="1">
                <a:latin typeface="Arial"/>
                <a:cs typeface="Arial"/>
              </a:rPr>
              <a:t>lower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weight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as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25" b="1">
                <a:latin typeface="Arial"/>
                <a:cs typeface="Arial"/>
              </a:rPr>
              <a:t> DCF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586740" y="5402579"/>
            <a:ext cx="7370445" cy="523240"/>
          </a:xfrm>
          <a:prstGeom prst="rect">
            <a:avLst/>
          </a:prstGeom>
          <a:ln w="9144">
            <a:solidFill>
              <a:srgbClr val="34477D"/>
            </a:solidFill>
          </a:ln>
        </p:spPr>
        <p:txBody>
          <a:bodyPr wrap="square" lIns="0" tIns="4381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345"/>
              </a:spcBef>
            </a:pP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EV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/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EBITDA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multiple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only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available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3/10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deals</a:t>
            </a:r>
            <a:endParaRPr sz="14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400">
                <a:latin typeface="Arial MT"/>
                <a:cs typeface="Arial MT"/>
              </a:rPr>
              <a:t>due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lack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availability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negative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profitability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targets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1830323" y="3831090"/>
            <a:ext cx="6227445" cy="524510"/>
            <a:chOff x="1830323" y="3831090"/>
            <a:chExt cx="6227445" cy="524510"/>
          </a:xfrm>
        </p:grpSpPr>
        <p:pic>
          <p:nvPicPr>
            <p:cNvPr id="60" name="object 6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30323" y="3831090"/>
              <a:ext cx="188999" cy="189233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7024115" y="3965448"/>
              <a:ext cx="1033780" cy="390525"/>
            </a:xfrm>
            <a:custGeom>
              <a:avLst/>
              <a:gdLst/>
              <a:ahLst/>
              <a:cxnLst/>
              <a:rect l="l" t="t" r="r" b="b"/>
              <a:pathLst>
                <a:path w="1033779" h="390525">
                  <a:moveTo>
                    <a:pt x="1033272" y="0"/>
                  </a:moveTo>
                  <a:lnTo>
                    <a:pt x="0" y="0"/>
                  </a:lnTo>
                  <a:lnTo>
                    <a:pt x="0" y="390144"/>
                  </a:lnTo>
                  <a:lnTo>
                    <a:pt x="1033272" y="390144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 txBox="1"/>
          <p:nvPr/>
        </p:nvSpPr>
        <p:spPr>
          <a:xfrm>
            <a:off x="7278116" y="3960952"/>
            <a:ext cx="5264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Median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7066280" y="4143832"/>
            <a:ext cx="9499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EV/Sales: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1.2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4" name="object 64" descr=""/>
          <p:cNvGrpSpPr/>
          <p:nvPr/>
        </p:nvGrpSpPr>
        <p:grpSpPr>
          <a:xfrm>
            <a:off x="1319783" y="1674622"/>
            <a:ext cx="3832225" cy="2004695"/>
            <a:chOff x="1319783" y="1674622"/>
            <a:chExt cx="3832225" cy="2004695"/>
          </a:xfrm>
        </p:grpSpPr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83079" y="3390900"/>
              <a:ext cx="281939" cy="283463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9783" y="3416807"/>
              <a:ext cx="298703" cy="262127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4072127" y="1680972"/>
              <a:ext cx="1073150" cy="722630"/>
            </a:xfrm>
            <a:custGeom>
              <a:avLst/>
              <a:gdLst/>
              <a:ahLst/>
              <a:cxnLst/>
              <a:rect l="l" t="t" r="r" b="b"/>
              <a:pathLst>
                <a:path w="1073150" h="722630">
                  <a:moveTo>
                    <a:pt x="922020" y="0"/>
                  </a:moveTo>
                  <a:lnTo>
                    <a:pt x="0" y="0"/>
                  </a:lnTo>
                  <a:lnTo>
                    <a:pt x="0" y="722376"/>
                  </a:lnTo>
                  <a:lnTo>
                    <a:pt x="922020" y="722376"/>
                  </a:lnTo>
                  <a:lnTo>
                    <a:pt x="922020" y="601979"/>
                  </a:lnTo>
                  <a:lnTo>
                    <a:pt x="1073150" y="553338"/>
                  </a:lnTo>
                  <a:lnTo>
                    <a:pt x="922020" y="421386"/>
                  </a:lnTo>
                  <a:lnTo>
                    <a:pt x="9220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4072127" y="1680972"/>
              <a:ext cx="1073150" cy="722630"/>
            </a:xfrm>
            <a:custGeom>
              <a:avLst/>
              <a:gdLst/>
              <a:ahLst/>
              <a:cxnLst/>
              <a:rect l="l" t="t" r="r" b="b"/>
              <a:pathLst>
                <a:path w="1073150" h="722630">
                  <a:moveTo>
                    <a:pt x="0" y="0"/>
                  </a:moveTo>
                  <a:lnTo>
                    <a:pt x="537845" y="0"/>
                  </a:lnTo>
                  <a:lnTo>
                    <a:pt x="768350" y="0"/>
                  </a:lnTo>
                  <a:lnTo>
                    <a:pt x="922020" y="0"/>
                  </a:lnTo>
                  <a:lnTo>
                    <a:pt x="922020" y="421386"/>
                  </a:lnTo>
                  <a:lnTo>
                    <a:pt x="1073150" y="553338"/>
                  </a:lnTo>
                  <a:lnTo>
                    <a:pt x="922020" y="601979"/>
                  </a:lnTo>
                  <a:lnTo>
                    <a:pt x="922020" y="722376"/>
                  </a:lnTo>
                  <a:lnTo>
                    <a:pt x="768350" y="722376"/>
                  </a:lnTo>
                  <a:lnTo>
                    <a:pt x="537845" y="722376"/>
                  </a:lnTo>
                  <a:lnTo>
                    <a:pt x="0" y="722376"/>
                  </a:lnTo>
                  <a:lnTo>
                    <a:pt x="0" y="601979"/>
                  </a:lnTo>
                  <a:lnTo>
                    <a:pt x="0" y="42138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4477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 descr=""/>
          <p:cNvSpPr txBox="1"/>
          <p:nvPr/>
        </p:nvSpPr>
        <p:spPr>
          <a:xfrm>
            <a:off x="4303014" y="1958466"/>
            <a:ext cx="4603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70" name="object 70" descr=""/>
          <p:cNvGrpSpPr/>
          <p:nvPr/>
        </p:nvGrpSpPr>
        <p:grpSpPr>
          <a:xfrm>
            <a:off x="2194305" y="3401314"/>
            <a:ext cx="1363345" cy="1938020"/>
            <a:chOff x="2194305" y="3401314"/>
            <a:chExt cx="1363345" cy="1938020"/>
          </a:xfrm>
        </p:grpSpPr>
        <p:sp>
          <p:nvSpPr>
            <p:cNvPr id="71" name="object 71" descr=""/>
            <p:cNvSpPr/>
            <p:nvPr/>
          </p:nvSpPr>
          <p:spPr>
            <a:xfrm>
              <a:off x="2369819" y="4258056"/>
              <a:ext cx="1183005" cy="1076960"/>
            </a:xfrm>
            <a:custGeom>
              <a:avLst/>
              <a:gdLst/>
              <a:ahLst/>
              <a:cxnLst/>
              <a:rect l="l" t="t" r="r" b="b"/>
              <a:pathLst>
                <a:path w="1183004" h="1076960">
                  <a:moveTo>
                    <a:pt x="0" y="1076452"/>
                  </a:moveTo>
                  <a:lnTo>
                    <a:pt x="0" y="1025652"/>
                  </a:lnTo>
                </a:path>
                <a:path w="1183004" h="1076960">
                  <a:moveTo>
                    <a:pt x="1182624" y="50800"/>
                  </a:moveTo>
                  <a:lnTo>
                    <a:pt x="118262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2200655" y="3407664"/>
              <a:ext cx="923925" cy="1003935"/>
            </a:xfrm>
            <a:custGeom>
              <a:avLst/>
              <a:gdLst/>
              <a:ahLst/>
              <a:cxnLst/>
              <a:rect l="l" t="t" r="r" b="b"/>
              <a:pathLst>
                <a:path w="923925" h="1003935">
                  <a:moveTo>
                    <a:pt x="923544" y="0"/>
                  </a:moveTo>
                  <a:lnTo>
                    <a:pt x="0" y="0"/>
                  </a:lnTo>
                  <a:lnTo>
                    <a:pt x="0" y="722376"/>
                  </a:lnTo>
                  <a:lnTo>
                    <a:pt x="538733" y="722376"/>
                  </a:lnTo>
                  <a:lnTo>
                    <a:pt x="815339" y="1003808"/>
                  </a:lnTo>
                  <a:lnTo>
                    <a:pt x="769619" y="722376"/>
                  </a:lnTo>
                  <a:lnTo>
                    <a:pt x="923544" y="722376"/>
                  </a:lnTo>
                  <a:lnTo>
                    <a:pt x="9235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2200655" y="3407664"/>
              <a:ext cx="923925" cy="1003935"/>
            </a:xfrm>
            <a:custGeom>
              <a:avLst/>
              <a:gdLst/>
              <a:ahLst/>
              <a:cxnLst/>
              <a:rect l="l" t="t" r="r" b="b"/>
              <a:pathLst>
                <a:path w="923925" h="1003935">
                  <a:moveTo>
                    <a:pt x="0" y="0"/>
                  </a:moveTo>
                  <a:lnTo>
                    <a:pt x="538733" y="0"/>
                  </a:lnTo>
                  <a:lnTo>
                    <a:pt x="769619" y="0"/>
                  </a:lnTo>
                  <a:lnTo>
                    <a:pt x="923544" y="0"/>
                  </a:lnTo>
                  <a:lnTo>
                    <a:pt x="923544" y="421386"/>
                  </a:lnTo>
                  <a:lnTo>
                    <a:pt x="923544" y="601980"/>
                  </a:lnTo>
                  <a:lnTo>
                    <a:pt x="923544" y="722376"/>
                  </a:lnTo>
                  <a:lnTo>
                    <a:pt x="769619" y="722376"/>
                  </a:lnTo>
                  <a:lnTo>
                    <a:pt x="815339" y="1003808"/>
                  </a:lnTo>
                  <a:lnTo>
                    <a:pt x="538733" y="722376"/>
                  </a:lnTo>
                  <a:lnTo>
                    <a:pt x="0" y="722376"/>
                  </a:lnTo>
                  <a:lnTo>
                    <a:pt x="0" y="601980"/>
                  </a:lnTo>
                  <a:lnTo>
                    <a:pt x="0" y="42138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4477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 descr=""/>
          <p:cNvSpPr txBox="1"/>
          <p:nvPr/>
        </p:nvSpPr>
        <p:spPr>
          <a:xfrm>
            <a:off x="2431795" y="3686047"/>
            <a:ext cx="4603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75" name="object 75" descr=""/>
          <p:cNvGrpSpPr/>
          <p:nvPr/>
        </p:nvGrpSpPr>
        <p:grpSpPr>
          <a:xfrm>
            <a:off x="2321051" y="1725167"/>
            <a:ext cx="2583815" cy="2470785"/>
            <a:chOff x="2321051" y="1725167"/>
            <a:chExt cx="2583815" cy="2470785"/>
          </a:xfrm>
        </p:grpSpPr>
        <p:pic>
          <p:nvPicPr>
            <p:cNvPr id="76" name="object 7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21051" y="3916679"/>
              <a:ext cx="377951" cy="8381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89631" y="3439667"/>
              <a:ext cx="217931" cy="230123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31563" y="2215895"/>
              <a:ext cx="451103" cy="82296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35195" y="1725167"/>
              <a:ext cx="184403" cy="237743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87823" y="1728222"/>
              <a:ext cx="216434" cy="216415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39211" y="3857250"/>
              <a:ext cx="216434" cy="216415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39211" y="3439677"/>
              <a:ext cx="216434" cy="214888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2679191" y="2625851"/>
              <a:ext cx="922019" cy="1563370"/>
            </a:xfrm>
            <a:custGeom>
              <a:avLst/>
              <a:gdLst/>
              <a:ahLst/>
              <a:cxnLst/>
              <a:rect l="l" t="t" r="r" b="b"/>
              <a:pathLst>
                <a:path w="922020" h="1563370">
                  <a:moveTo>
                    <a:pt x="922019" y="0"/>
                  </a:moveTo>
                  <a:lnTo>
                    <a:pt x="0" y="0"/>
                  </a:lnTo>
                  <a:lnTo>
                    <a:pt x="0" y="722376"/>
                  </a:lnTo>
                  <a:lnTo>
                    <a:pt x="537844" y="722376"/>
                  </a:lnTo>
                  <a:lnTo>
                    <a:pt x="704849" y="1563370"/>
                  </a:lnTo>
                  <a:lnTo>
                    <a:pt x="768349" y="722376"/>
                  </a:lnTo>
                  <a:lnTo>
                    <a:pt x="922019" y="722376"/>
                  </a:lnTo>
                  <a:lnTo>
                    <a:pt x="9220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2679191" y="2625851"/>
              <a:ext cx="922019" cy="1563370"/>
            </a:xfrm>
            <a:custGeom>
              <a:avLst/>
              <a:gdLst/>
              <a:ahLst/>
              <a:cxnLst/>
              <a:rect l="l" t="t" r="r" b="b"/>
              <a:pathLst>
                <a:path w="922020" h="1563370">
                  <a:moveTo>
                    <a:pt x="0" y="0"/>
                  </a:moveTo>
                  <a:lnTo>
                    <a:pt x="537844" y="0"/>
                  </a:lnTo>
                  <a:lnTo>
                    <a:pt x="768349" y="0"/>
                  </a:lnTo>
                  <a:lnTo>
                    <a:pt x="922019" y="0"/>
                  </a:lnTo>
                  <a:lnTo>
                    <a:pt x="922019" y="421386"/>
                  </a:lnTo>
                  <a:lnTo>
                    <a:pt x="922019" y="601980"/>
                  </a:lnTo>
                  <a:lnTo>
                    <a:pt x="922019" y="722376"/>
                  </a:lnTo>
                  <a:lnTo>
                    <a:pt x="768349" y="722376"/>
                  </a:lnTo>
                  <a:lnTo>
                    <a:pt x="704849" y="1563370"/>
                  </a:lnTo>
                  <a:lnTo>
                    <a:pt x="537844" y="722376"/>
                  </a:lnTo>
                  <a:lnTo>
                    <a:pt x="0" y="722376"/>
                  </a:lnTo>
                  <a:lnTo>
                    <a:pt x="0" y="601980"/>
                  </a:lnTo>
                  <a:lnTo>
                    <a:pt x="0" y="42138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4477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 descr=""/>
          <p:cNvSpPr txBox="1"/>
          <p:nvPr/>
        </p:nvSpPr>
        <p:spPr>
          <a:xfrm>
            <a:off x="2909697" y="2902711"/>
            <a:ext cx="4603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86" name="object 86" descr=""/>
          <p:cNvGrpSpPr/>
          <p:nvPr/>
        </p:nvGrpSpPr>
        <p:grpSpPr>
          <a:xfrm>
            <a:off x="2753867" y="2644146"/>
            <a:ext cx="1809750" cy="1522730"/>
            <a:chOff x="2753867" y="2644146"/>
            <a:chExt cx="1809750" cy="1522730"/>
          </a:xfrm>
        </p:grpSpPr>
        <p:pic>
          <p:nvPicPr>
            <p:cNvPr id="87" name="object 8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93491" y="2645663"/>
              <a:ext cx="297180" cy="231648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94887" y="2644146"/>
              <a:ext cx="216434" cy="216415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53867" y="3148583"/>
              <a:ext cx="396239" cy="112775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91839" y="3070866"/>
              <a:ext cx="216434" cy="216415"/>
            </a:xfrm>
            <a:prstGeom prst="rect">
              <a:avLst/>
            </a:prstGeom>
          </p:spPr>
        </p:pic>
        <p:sp>
          <p:nvSpPr>
            <p:cNvPr id="91" name="object 91" descr=""/>
            <p:cNvSpPr/>
            <p:nvPr/>
          </p:nvSpPr>
          <p:spPr>
            <a:xfrm>
              <a:off x="3630167" y="3252215"/>
              <a:ext cx="927100" cy="908685"/>
            </a:xfrm>
            <a:custGeom>
              <a:avLst/>
              <a:gdLst/>
              <a:ahLst/>
              <a:cxnLst/>
              <a:rect l="l" t="t" r="r" b="b"/>
              <a:pathLst>
                <a:path w="927100" h="908685">
                  <a:moveTo>
                    <a:pt x="926592" y="0"/>
                  </a:moveTo>
                  <a:lnTo>
                    <a:pt x="4572" y="0"/>
                  </a:lnTo>
                  <a:lnTo>
                    <a:pt x="4572" y="722376"/>
                  </a:lnTo>
                  <a:lnTo>
                    <a:pt x="158242" y="722376"/>
                  </a:lnTo>
                  <a:lnTo>
                    <a:pt x="0" y="908177"/>
                  </a:lnTo>
                  <a:lnTo>
                    <a:pt x="388747" y="722376"/>
                  </a:lnTo>
                  <a:lnTo>
                    <a:pt x="926592" y="722376"/>
                  </a:lnTo>
                  <a:lnTo>
                    <a:pt x="9265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3630167" y="3252215"/>
              <a:ext cx="927100" cy="908685"/>
            </a:xfrm>
            <a:custGeom>
              <a:avLst/>
              <a:gdLst/>
              <a:ahLst/>
              <a:cxnLst/>
              <a:rect l="l" t="t" r="r" b="b"/>
              <a:pathLst>
                <a:path w="927100" h="908685">
                  <a:moveTo>
                    <a:pt x="4572" y="0"/>
                  </a:moveTo>
                  <a:lnTo>
                    <a:pt x="158242" y="0"/>
                  </a:lnTo>
                  <a:lnTo>
                    <a:pt x="388747" y="0"/>
                  </a:lnTo>
                  <a:lnTo>
                    <a:pt x="926592" y="0"/>
                  </a:lnTo>
                  <a:lnTo>
                    <a:pt x="926592" y="421386"/>
                  </a:lnTo>
                  <a:lnTo>
                    <a:pt x="926592" y="601980"/>
                  </a:lnTo>
                  <a:lnTo>
                    <a:pt x="926592" y="722376"/>
                  </a:lnTo>
                  <a:lnTo>
                    <a:pt x="388747" y="722376"/>
                  </a:lnTo>
                  <a:lnTo>
                    <a:pt x="0" y="908177"/>
                  </a:lnTo>
                  <a:lnTo>
                    <a:pt x="158242" y="722376"/>
                  </a:lnTo>
                  <a:lnTo>
                    <a:pt x="4572" y="722376"/>
                  </a:lnTo>
                  <a:lnTo>
                    <a:pt x="4572" y="601980"/>
                  </a:lnTo>
                  <a:lnTo>
                    <a:pt x="4572" y="421386"/>
                  </a:lnTo>
                  <a:lnTo>
                    <a:pt x="4572" y="0"/>
                  </a:lnTo>
                  <a:close/>
                </a:path>
              </a:pathLst>
            </a:custGeom>
            <a:ln w="12192">
              <a:solidFill>
                <a:srgbClr val="34477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 descr=""/>
          <p:cNvSpPr txBox="1"/>
          <p:nvPr/>
        </p:nvSpPr>
        <p:spPr>
          <a:xfrm>
            <a:off x="3864990" y="3529076"/>
            <a:ext cx="4603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94" name="object 94" descr=""/>
          <p:cNvGrpSpPr/>
          <p:nvPr/>
        </p:nvGrpSpPr>
        <p:grpSpPr>
          <a:xfrm>
            <a:off x="3674364" y="3339090"/>
            <a:ext cx="1545590" cy="1576070"/>
            <a:chOff x="3674364" y="3339090"/>
            <a:chExt cx="1545590" cy="1576070"/>
          </a:xfrm>
        </p:grpSpPr>
        <p:pic>
          <p:nvPicPr>
            <p:cNvPr id="95" name="object 9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74364" y="3355847"/>
              <a:ext cx="562356" cy="155448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64151" y="3339090"/>
              <a:ext cx="214906" cy="216415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726180" y="3745991"/>
              <a:ext cx="483108" cy="126492"/>
            </a:xfrm>
            <a:prstGeom prst="rect">
              <a:avLst/>
            </a:prstGeom>
          </p:spPr>
        </p:pic>
        <p:sp>
          <p:nvSpPr>
            <p:cNvPr id="98" name="object 98" descr=""/>
            <p:cNvSpPr/>
            <p:nvPr/>
          </p:nvSpPr>
          <p:spPr>
            <a:xfrm>
              <a:off x="4291584" y="4146930"/>
              <a:ext cx="922019" cy="762000"/>
            </a:xfrm>
            <a:custGeom>
              <a:avLst/>
              <a:gdLst/>
              <a:ahLst/>
              <a:cxnLst/>
              <a:rect l="l" t="t" r="r" b="b"/>
              <a:pathLst>
                <a:path w="922020" h="762000">
                  <a:moveTo>
                    <a:pt x="599948" y="0"/>
                  </a:moveTo>
                  <a:lnTo>
                    <a:pt x="537844" y="164465"/>
                  </a:lnTo>
                  <a:lnTo>
                    <a:pt x="0" y="164465"/>
                  </a:lnTo>
                  <a:lnTo>
                    <a:pt x="0" y="761873"/>
                  </a:lnTo>
                  <a:lnTo>
                    <a:pt x="922019" y="761873"/>
                  </a:lnTo>
                  <a:lnTo>
                    <a:pt x="922019" y="164465"/>
                  </a:lnTo>
                  <a:lnTo>
                    <a:pt x="768350" y="164465"/>
                  </a:lnTo>
                  <a:lnTo>
                    <a:pt x="5999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4291584" y="4146930"/>
              <a:ext cx="922019" cy="762000"/>
            </a:xfrm>
            <a:custGeom>
              <a:avLst/>
              <a:gdLst/>
              <a:ahLst/>
              <a:cxnLst/>
              <a:rect l="l" t="t" r="r" b="b"/>
              <a:pathLst>
                <a:path w="922020" h="762000">
                  <a:moveTo>
                    <a:pt x="0" y="164465"/>
                  </a:moveTo>
                  <a:lnTo>
                    <a:pt x="537844" y="164465"/>
                  </a:lnTo>
                  <a:lnTo>
                    <a:pt x="599948" y="0"/>
                  </a:lnTo>
                  <a:lnTo>
                    <a:pt x="768350" y="164465"/>
                  </a:lnTo>
                  <a:lnTo>
                    <a:pt x="922019" y="164465"/>
                  </a:lnTo>
                  <a:lnTo>
                    <a:pt x="922019" y="264033"/>
                  </a:lnTo>
                  <a:lnTo>
                    <a:pt x="922019" y="413385"/>
                  </a:lnTo>
                  <a:lnTo>
                    <a:pt x="922019" y="761873"/>
                  </a:lnTo>
                  <a:lnTo>
                    <a:pt x="768350" y="761873"/>
                  </a:lnTo>
                  <a:lnTo>
                    <a:pt x="537844" y="761873"/>
                  </a:lnTo>
                  <a:lnTo>
                    <a:pt x="0" y="761873"/>
                  </a:lnTo>
                  <a:lnTo>
                    <a:pt x="0" y="413385"/>
                  </a:lnTo>
                  <a:lnTo>
                    <a:pt x="0" y="264033"/>
                  </a:lnTo>
                  <a:lnTo>
                    <a:pt x="0" y="164465"/>
                  </a:lnTo>
                  <a:close/>
                </a:path>
              </a:pathLst>
            </a:custGeom>
            <a:ln w="12192">
              <a:solidFill>
                <a:srgbClr val="34477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 descr=""/>
          <p:cNvSpPr txBox="1"/>
          <p:nvPr/>
        </p:nvSpPr>
        <p:spPr>
          <a:xfrm>
            <a:off x="4522089" y="4526660"/>
            <a:ext cx="4603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01" name="object 101" descr=""/>
          <p:cNvGrpSpPr/>
          <p:nvPr/>
        </p:nvGrpSpPr>
        <p:grpSpPr>
          <a:xfrm>
            <a:off x="4250435" y="2125986"/>
            <a:ext cx="2339975" cy="2780030"/>
            <a:chOff x="4250435" y="2125986"/>
            <a:chExt cx="2339975" cy="2780030"/>
          </a:xfrm>
        </p:grpSpPr>
        <p:pic>
          <p:nvPicPr>
            <p:cNvPr id="102" name="object 10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462272" y="4343400"/>
              <a:ext cx="199644" cy="199644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79848" y="4357122"/>
              <a:ext cx="214906" cy="216415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50435" y="3695709"/>
              <a:ext cx="216434" cy="214888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480560" y="4678679"/>
              <a:ext cx="160020" cy="199644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79848" y="4689354"/>
              <a:ext cx="214906" cy="216415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687823" y="2125986"/>
              <a:ext cx="216434" cy="216415"/>
            </a:xfrm>
            <a:prstGeom prst="rect">
              <a:avLst/>
            </a:prstGeom>
          </p:spPr>
        </p:pic>
        <p:sp>
          <p:nvSpPr>
            <p:cNvPr id="108" name="object 108" descr=""/>
            <p:cNvSpPr/>
            <p:nvPr/>
          </p:nvSpPr>
          <p:spPr>
            <a:xfrm>
              <a:off x="5390769" y="3374135"/>
              <a:ext cx="1193165" cy="722630"/>
            </a:xfrm>
            <a:custGeom>
              <a:avLst/>
              <a:gdLst/>
              <a:ahLst/>
              <a:cxnLst/>
              <a:rect l="l" t="t" r="r" b="b"/>
              <a:pathLst>
                <a:path w="1193165" h="722629">
                  <a:moveTo>
                    <a:pt x="1192910" y="0"/>
                  </a:moveTo>
                  <a:lnTo>
                    <a:pt x="270890" y="0"/>
                  </a:lnTo>
                  <a:lnTo>
                    <a:pt x="270890" y="421386"/>
                  </a:lnTo>
                  <a:lnTo>
                    <a:pt x="0" y="700405"/>
                  </a:lnTo>
                  <a:lnTo>
                    <a:pt x="270890" y="601980"/>
                  </a:lnTo>
                  <a:lnTo>
                    <a:pt x="270890" y="722376"/>
                  </a:lnTo>
                  <a:lnTo>
                    <a:pt x="1192910" y="722376"/>
                  </a:lnTo>
                  <a:lnTo>
                    <a:pt x="11929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5390769" y="3374135"/>
              <a:ext cx="1193165" cy="722630"/>
            </a:xfrm>
            <a:custGeom>
              <a:avLst/>
              <a:gdLst/>
              <a:ahLst/>
              <a:cxnLst/>
              <a:rect l="l" t="t" r="r" b="b"/>
              <a:pathLst>
                <a:path w="1193165" h="722629">
                  <a:moveTo>
                    <a:pt x="270890" y="0"/>
                  </a:moveTo>
                  <a:lnTo>
                    <a:pt x="424560" y="0"/>
                  </a:lnTo>
                  <a:lnTo>
                    <a:pt x="655065" y="0"/>
                  </a:lnTo>
                  <a:lnTo>
                    <a:pt x="1192910" y="0"/>
                  </a:lnTo>
                  <a:lnTo>
                    <a:pt x="1192910" y="421386"/>
                  </a:lnTo>
                  <a:lnTo>
                    <a:pt x="1192910" y="601980"/>
                  </a:lnTo>
                  <a:lnTo>
                    <a:pt x="1192910" y="722376"/>
                  </a:lnTo>
                  <a:lnTo>
                    <a:pt x="655065" y="722376"/>
                  </a:lnTo>
                  <a:lnTo>
                    <a:pt x="424560" y="722376"/>
                  </a:lnTo>
                  <a:lnTo>
                    <a:pt x="270890" y="722376"/>
                  </a:lnTo>
                  <a:lnTo>
                    <a:pt x="270890" y="601980"/>
                  </a:lnTo>
                  <a:lnTo>
                    <a:pt x="0" y="700405"/>
                  </a:lnTo>
                  <a:lnTo>
                    <a:pt x="270890" y="421386"/>
                  </a:lnTo>
                  <a:lnTo>
                    <a:pt x="270890" y="0"/>
                  </a:lnTo>
                  <a:close/>
                </a:path>
              </a:pathLst>
            </a:custGeom>
            <a:ln w="12192">
              <a:solidFill>
                <a:srgbClr val="34477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" name="object 110" descr=""/>
          <p:cNvSpPr txBox="1"/>
          <p:nvPr/>
        </p:nvSpPr>
        <p:spPr>
          <a:xfrm>
            <a:off x="5892165" y="3651580"/>
            <a:ext cx="46037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11" name="object 111" descr=""/>
          <p:cNvGrpSpPr/>
          <p:nvPr/>
        </p:nvGrpSpPr>
        <p:grpSpPr>
          <a:xfrm>
            <a:off x="5865621" y="4292853"/>
            <a:ext cx="1169035" cy="610235"/>
            <a:chOff x="5865621" y="4292853"/>
            <a:chExt cx="1169035" cy="610235"/>
          </a:xfrm>
        </p:grpSpPr>
        <p:sp>
          <p:nvSpPr>
            <p:cNvPr id="112" name="object 112" descr=""/>
            <p:cNvSpPr/>
            <p:nvPr/>
          </p:nvSpPr>
          <p:spPr>
            <a:xfrm>
              <a:off x="5871971" y="4299203"/>
              <a:ext cx="1156335" cy="597535"/>
            </a:xfrm>
            <a:custGeom>
              <a:avLst/>
              <a:gdLst/>
              <a:ahLst/>
              <a:cxnLst/>
              <a:rect l="l" t="t" r="r" b="b"/>
              <a:pathLst>
                <a:path w="1156334" h="597535">
                  <a:moveTo>
                    <a:pt x="922020" y="0"/>
                  </a:moveTo>
                  <a:lnTo>
                    <a:pt x="0" y="0"/>
                  </a:lnTo>
                  <a:lnTo>
                    <a:pt x="0" y="597408"/>
                  </a:lnTo>
                  <a:lnTo>
                    <a:pt x="922020" y="597408"/>
                  </a:lnTo>
                  <a:lnTo>
                    <a:pt x="922020" y="497840"/>
                  </a:lnTo>
                  <a:lnTo>
                    <a:pt x="1156207" y="300609"/>
                  </a:lnTo>
                  <a:lnTo>
                    <a:pt x="922020" y="348488"/>
                  </a:lnTo>
                  <a:lnTo>
                    <a:pt x="9220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5871971" y="4299203"/>
              <a:ext cx="1156335" cy="597535"/>
            </a:xfrm>
            <a:custGeom>
              <a:avLst/>
              <a:gdLst/>
              <a:ahLst/>
              <a:cxnLst/>
              <a:rect l="l" t="t" r="r" b="b"/>
              <a:pathLst>
                <a:path w="1156334" h="597535">
                  <a:moveTo>
                    <a:pt x="0" y="0"/>
                  </a:moveTo>
                  <a:lnTo>
                    <a:pt x="537844" y="0"/>
                  </a:lnTo>
                  <a:lnTo>
                    <a:pt x="768350" y="0"/>
                  </a:lnTo>
                  <a:lnTo>
                    <a:pt x="922020" y="0"/>
                  </a:lnTo>
                  <a:lnTo>
                    <a:pt x="922020" y="348488"/>
                  </a:lnTo>
                  <a:lnTo>
                    <a:pt x="1156207" y="300609"/>
                  </a:lnTo>
                  <a:lnTo>
                    <a:pt x="922020" y="497840"/>
                  </a:lnTo>
                  <a:lnTo>
                    <a:pt x="922020" y="597408"/>
                  </a:lnTo>
                  <a:lnTo>
                    <a:pt x="768350" y="597408"/>
                  </a:lnTo>
                  <a:lnTo>
                    <a:pt x="537844" y="597408"/>
                  </a:lnTo>
                  <a:lnTo>
                    <a:pt x="0" y="597408"/>
                  </a:lnTo>
                  <a:lnTo>
                    <a:pt x="0" y="497840"/>
                  </a:lnTo>
                  <a:lnTo>
                    <a:pt x="0" y="34848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4477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 descr=""/>
          <p:cNvSpPr txBox="1"/>
          <p:nvPr/>
        </p:nvSpPr>
        <p:spPr>
          <a:xfrm>
            <a:off x="6102858" y="4514469"/>
            <a:ext cx="4603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15" name="object 115" descr=""/>
          <p:cNvGrpSpPr/>
          <p:nvPr/>
        </p:nvGrpSpPr>
        <p:grpSpPr>
          <a:xfrm>
            <a:off x="4644897" y="2560066"/>
            <a:ext cx="2111375" cy="2303145"/>
            <a:chOff x="4644897" y="2560066"/>
            <a:chExt cx="2111375" cy="2303145"/>
          </a:xfrm>
        </p:grpSpPr>
        <p:pic>
          <p:nvPicPr>
            <p:cNvPr id="116" name="object 116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730239" y="3846576"/>
              <a:ext cx="391667" cy="233172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702807" y="3425952"/>
              <a:ext cx="501396" cy="208787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931407" y="4730495"/>
              <a:ext cx="545591" cy="88392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935979" y="4312920"/>
              <a:ext cx="190500" cy="239268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289547" y="3846582"/>
              <a:ext cx="216434" cy="216415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39483" y="4646682"/>
              <a:ext cx="216434" cy="216415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318503" y="3404622"/>
              <a:ext cx="214906" cy="216415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530339" y="4311402"/>
              <a:ext cx="214906" cy="216415"/>
            </a:xfrm>
            <a:prstGeom prst="rect">
              <a:avLst/>
            </a:prstGeom>
          </p:spPr>
        </p:pic>
        <p:sp>
          <p:nvSpPr>
            <p:cNvPr id="124" name="object 124" descr=""/>
            <p:cNvSpPr/>
            <p:nvPr/>
          </p:nvSpPr>
          <p:spPr>
            <a:xfrm>
              <a:off x="4651247" y="2566416"/>
              <a:ext cx="922019" cy="1106170"/>
            </a:xfrm>
            <a:custGeom>
              <a:avLst/>
              <a:gdLst/>
              <a:ahLst/>
              <a:cxnLst/>
              <a:rect l="l" t="t" r="r" b="b"/>
              <a:pathLst>
                <a:path w="922020" h="1106170">
                  <a:moveTo>
                    <a:pt x="922019" y="0"/>
                  </a:moveTo>
                  <a:lnTo>
                    <a:pt x="0" y="0"/>
                  </a:lnTo>
                  <a:lnTo>
                    <a:pt x="0" y="940308"/>
                  </a:lnTo>
                  <a:lnTo>
                    <a:pt x="537844" y="940308"/>
                  </a:lnTo>
                  <a:lnTo>
                    <a:pt x="594994" y="1105916"/>
                  </a:lnTo>
                  <a:lnTo>
                    <a:pt x="768350" y="940308"/>
                  </a:lnTo>
                  <a:lnTo>
                    <a:pt x="922019" y="940308"/>
                  </a:lnTo>
                  <a:lnTo>
                    <a:pt x="9220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4651247" y="2566416"/>
              <a:ext cx="922019" cy="1106170"/>
            </a:xfrm>
            <a:custGeom>
              <a:avLst/>
              <a:gdLst/>
              <a:ahLst/>
              <a:cxnLst/>
              <a:rect l="l" t="t" r="r" b="b"/>
              <a:pathLst>
                <a:path w="922020" h="1106170">
                  <a:moveTo>
                    <a:pt x="0" y="0"/>
                  </a:moveTo>
                  <a:lnTo>
                    <a:pt x="537844" y="0"/>
                  </a:lnTo>
                  <a:lnTo>
                    <a:pt x="768350" y="0"/>
                  </a:lnTo>
                  <a:lnTo>
                    <a:pt x="922019" y="0"/>
                  </a:lnTo>
                  <a:lnTo>
                    <a:pt x="922019" y="548513"/>
                  </a:lnTo>
                  <a:lnTo>
                    <a:pt x="922019" y="783589"/>
                  </a:lnTo>
                  <a:lnTo>
                    <a:pt x="922019" y="940308"/>
                  </a:lnTo>
                  <a:lnTo>
                    <a:pt x="768350" y="940308"/>
                  </a:lnTo>
                  <a:lnTo>
                    <a:pt x="594994" y="1105916"/>
                  </a:lnTo>
                  <a:lnTo>
                    <a:pt x="537844" y="940308"/>
                  </a:lnTo>
                  <a:lnTo>
                    <a:pt x="0" y="940308"/>
                  </a:lnTo>
                  <a:lnTo>
                    <a:pt x="0" y="783589"/>
                  </a:lnTo>
                  <a:lnTo>
                    <a:pt x="0" y="548513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4477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6" name="object 126" descr=""/>
          <p:cNvSpPr txBox="1"/>
          <p:nvPr/>
        </p:nvSpPr>
        <p:spPr>
          <a:xfrm>
            <a:off x="4881753" y="2952953"/>
            <a:ext cx="46037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Arial MT"/>
                <a:cs typeface="Arial MT"/>
              </a:rPr>
              <a:t>acquires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27" name="object 127" descr=""/>
          <p:cNvGrpSpPr/>
          <p:nvPr/>
        </p:nvGrpSpPr>
        <p:grpSpPr>
          <a:xfrm>
            <a:off x="4707635" y="2598420"/>
            <a:ext cx="817244" cy="850900"/>
            <a:chOff x="4707635" y="2598420"/>
            <a:chExt cx="817244" cy="850900"/>
          </a:xfrm>
        </p:grpSpPr>
        <p:pic>
          <p:nvPicPr>
            <p:cNvPr id="128" name="object 12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742687" y="3305556"/>
              <a:ext cx="469391" cy="120396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751831" y="2598420"/>
              <a:ext cx="227075" cy="167639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707635" y="2764536"/>
              <a:ext cx="374903" cy="156972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292851" y="3233937"/>
              <a:ext cx="214906" cy="214888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132831" y="2650245"/>
              <a:ext cx="391690" cy="214888"/>
            </a:xfrm>
            <a:prstGeom prst="rect">
              <a:avLst/>
            </a:prstGeom>
          </p:spPr>
        </p:pic>
      </p:grpSp>
      <p:sp>
        <p:nvSpPr>
          <p:cNvPr id="133" name="object 133" descr=""/>
          <p:cNvSpPr txBox="1"/>
          <p:nvPr/>
        </p:nvSpPr>
        <p:spPr>
          <a:xfrm>
            <a:off x="574649" y="216154"/>
            <a:ext cx="26898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TRANSACTION</a:t>
            </a:r>
            <a:r>
              <a:rPr dirty="0" sz="1600" spc="-5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MULTIPLES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4" name="object 134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6269" y="1058544"/>
            <a:ext cx="1171434" cy="1060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23341" y="6435306"/>
          <a:ext cx="10855325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1439545"/>
                <a:gridCol w="243839"/>
                <a:gridCol w="1200149"/>
                <a:gridCol w="243839"/>
                <a:gridCol w="1200150"/>
                <a:gridCol w="243839"/>
                <a:gridCol w="1200150"/>
                <a:gridCol w="243840"/>
                <a:gridCol w="1200150"/>
                <a:gridCol w="243840"/>
                <a:gridCol w="1200150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608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4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3337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2266823" y="6435306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 h="0">
                <a:moveTo>
                  <a:pt x="0" y="0"/>
                </a:moveTo>
                <a:lnTo>
                  <a:pt x="1195704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0"/>
              <a:t>Table</a:t>
            </a:r>
            <a:r>
              <a:rPr dirty="0" spc="-65"/>
              <a:t> </a:t>
            </a:r>
            <a:r>
              <a:rPr dirty="0"/>
              <a:t>of</a:t>
            </a:r>
            <a:r>
              <a:rPr dirty="0" spc="-65"/>
              <a:t> </a:t>
            </a:r>
            <a:r>
              <a:rPr dirty="0" spc="-10"/>
              <a:t>contents</a:t>
            </a: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647039" y="1388111"/>
          <a:ext cx="10672445" cy="4584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605"/>
                <a:gridCol w="6280785"/>
                <a:gridCol w="3919854"/>
              </a:tblGrid>
              <a:tr h="298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ts val="1764"/>
                        </a:lnSpc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Executive</a:t>
                      </a:r>
                      <a:r>
                        <a:rPr dirty="0" sz="16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Summary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424554">
                        <a:lnSpc>
                          <a:spcPts val="1764"/>
                        </a:lnSpc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p.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50">
                          <a:latin typeface="Arial MT"/>
                          <a:cs typeface="Arial MT"/>
                        </a:rPr>
                        <a:t>7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I.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2069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600" spc="-10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Analysis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2069"/>
                </a:tc>
                <a:tc>
                  <a:txBody>
                    <a:bodyPr/>
                    <a:lstStyle/>
                    <a:p>
                      <a:pPr marL="3424554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p.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0" b="1">
                          <a:latin typeface="Arial"/>
                          <a:cs typeface="Arial"/>
                        </a:rPr>
                        <a:t>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2069"/>
                </a:tc>
              </a:tr>
              <a:tr h="108458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II.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2069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600" spc="-9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Fit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826769" indent="-342900">
                        <a:lnSpc>
                          <a:spcPct val="100000"/>
                        </a:lnSpc>
                        <a:buAutoNum type="arabicPeriod"/>
                        <a:tabLst>
                          <a:tab pos="826769" algn="l"/>
                        </a:tabLst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General</a:t>
                      </a:r>
                      <a:r>
                        <a:rPr dirty="0" sz="16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Motors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826769" indent="-342900">
                        <a:lnSpc>
                          <a:spcPct val="100000"/>
                        </a:lnSpc>
                        <a:spcBef>
                          <a:spcPts val="5"/>
                        </a:spcBef>
                        <a:buAutoNum type="arabicPeriod"/>
                        <a:tabLst>
                          <a:tab pos="826769" algn="l"/>
                        </a:tabLst>
                      </a:pPr>
                      <a:r>
                        <a:rPr dirty="0" sz="1600" spc="-10">
                          <a:latin typeface="Arial MT"/>
                          <a:cs typeface="Arial MT"/>
                        </a:rPr>
                        <a:t>Tesla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826769" indent="-342900">
                        <a:lnSpc>
                          <a:spcPct val="100000"/>
                        </a:lnSpc>
                        <a:buAutoNum type="arabicPeriod"/>
                        <a:tabLst>
                          <a:tab pos="826769" algn="l"/>
                        </a:tabLst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Strategic</a:t>
                      </a:r>
                      <a:r>
                        <a:rPr dirty="0" sz="160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Fit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52069"/>
                </a:tc>
                <a:tc>
                  <a:txBody>
                    <a:bodyPr/>
                    <a:lstStyle/>
                    <a:p>
                      <a:pPr marL="3424554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p.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17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2069"/>
                </a:tc>
              </a:tr>
              <a:tr h="10668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spc="-20" b="1">
                          <a:latin typeface="Arial"/>
                          <a:cs typeface="Arial"/>
                        </a:rPr>
                        <a:t>III.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4290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Financial</a:t>
                      </a:r>
                      <a:r>
                        <a:rPr dirty="0" sz="1600" spc="-10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Analysis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826769" indent="-342900">
                        <a:lnSpc>
                          <a:spcPct val="100000"/>
                        </a:lnSpc>
                        <a:buAutoNum type="arabicPeriod"/>
                        <a:tabLst>
                          <a:tab pos="826769" algn="l"/>
                        </a:tabLst>
                      </a:pPr>
                      <a:r>
                        <a:rPr dirty="0" sz="1600" spc="-10">
                          <a:latin typeface="Arial MT"/>
                          <a:cs typeface="Arial MT"/>
                        </a:rPr>
                        <a:t>Comparables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826769" indent="-342900">
                        <a:lnSpc>
                          <a:spcPct val="100000"/>
                        </a:lnSpc>
                        <a:buAutoNum type="arabicPeriod"/>
                        <a:tabLst>
                          <a:tab pos="826769" algn="l"/>
                        </a:tabLst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Discounted</a:t>
                      </a:r>
                      <a:r>
                        <a:rPr dirty="0" sz="16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16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20">
                          <a:latin typeface="Arial MT"/>
                          <a:cs typeface="Arial MT"/>
                        </a:rPr>
                        <a:t>Flow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826769" indent="-342900">
                        <a:lnSpc>
                          <a:spcPct val="100000"/>
                        </a:lnSpc>
                        <a:buAutoNum type="arabicPeriod"/>
                        <a:tabLst>
                          <a:tab pos="826769" algn="l"/>
                        </a:tabLst>
                      </a:pPr>
                      <a:r>
                        <a:rPr dirty="0" sz="1600" spc="-10">
                          <a:latin typeface="Arial MT"/>
                          <a:cs typeface="Arial MT"/>
                        </a:rPr>
                        <a:t>Synergies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34290"/>
                </a:tc>
                <a:tc>
                  <a:txBody>
                    <a:bodyPr/>
                    <a:lstStyle/>
                    <a:p>
                      <a:pPr marL="3424554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p.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33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4290"/>
                </a:tc>
              </a:tr>
              <a:tr h="3530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IV.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4925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Feasibility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4925"/>
                </a:tc>
                <a:tc>
                  <a:txBody>
                    <a:bodyPr/>
                    <a:lstStyle/>
                    <a:p>
                      <a:pPr marL="3424554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p.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51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4925"/>
                </a:tc>
              </a:tr>
              <a:tr h="3702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V.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2069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Alternative</a:t>
                      </a:r>
                      <a:r>
                        <a:rPr dirty="0" sz="1600" spc="-8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Solution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2069"/>
                </a:tc>
                <a:tc>
                  <a:txBody>
                    <a:bodyPr/>
                    <a:lstStyle/>
                    <a:p>
                      <a:pPr marL="3424554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p.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56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2069"/>
                </a:tc>
              </a:tr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VI.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2069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600" spc="-10" b="1">
                          <a:latin typeface="Arial"/>
                          <a:cs typeface="Arial"/>
                        </a:rPr>
                        <a:t>Conclusion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2069"/>
                </a:tc>
                <a:tc>
                  <a:txBody>
                    <a:bodyPr/>
                    <a:lstStyle/>
                    <a:p>
                      <a:pPr marL="3424554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p.</a:t>
                      </a:r>
                      <a:r>
                        <a:rPr dirty="0" sz="16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63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2069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600" spc="-10">
                          <a:latin typeface="Arial MT"/>
                          <a:cs typeface="Arial MT"/>
                        </a:rPr>
                        <a:t>Appendix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52069"/>
                </a:tc>
                <a:tc>
                  <a:txBody>
                    <a:bodyPr/>
                    <a:lstStyle/>
                    <a:p>
                      <a:pPr marL="3424554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p.</a:t>
                      </a:r>
                      <a:r>
                        <a:rPr dirty="0" sz="16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65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52069"/>
                </a:tc>
              </a:tr>
              <a:tr h="298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ts val="1839"/>
                        </a:lnSpc>
                        <a:spcBef>
                          <a:spcPts val="409"/>
                        </a:spcBef>
                      </a:pPr>
                      <a:r>
                        <a:rPr dirty="0" sz="1600" spc="-10">
                          <a:latin typeface="Arial MT"/>
                          <a:cs typeface="Arial MT"/>
                        </a:rPr>
                        <a:t>Bibliography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52069"/>
                </a:tc>
                <a:tc>
                  <a:txBody>
                    <a:bodyPr/>
                    <a:lstStyle/>
                    <a:p>
                      <a:pPr marL="3424554">
                        <a:lnSpc>
                          <a:spcPts val="1839"/>
                        </a:lnSpc>
                        <a:spcBef>
                          <a:spcPts val="409"/>
                        </a:spcBef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p.</a:t>
                      </a:r>
                      <a:r>
                        <a:rPr dirty="0" sz="16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95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52069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01928" y="3586165"/>
            <a:ext cx="10549890" cy="2380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08380">
              <a:lnSpc>
                <a:spcPts val="4415"/>
              </a:lnSpc>
              <a:tabLst>
                <a:tab pos="9367520" algn="l"/>
              </a:tabLst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40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000">
              <a:latin typeface="Arial"/>
              <a:cs typeface="Arial"/>
            </a:endParaRPr>
          </a:p>
          <a:p>
            <a:pPr marL="266065">
              <a:lnSpc>
                <a:spcPct val="100000"/>
              </a:lnSpc>
              <a:spcBef>
                <a:spcPts val="3354"/>
              </a:spcBef>
              <a:tabLst>
                <a:tab pos="8841105" algn="l"/>
              </a:tabLst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COMPARABLES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SYNERGIES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1800">
              <a:latin typeface="Arial"/>
              <a:cs typeface="Arial"/>
            </a:endParaRPr>
          </a:p>
          <a:p>
            <a:pPr marL="501015">
              <a:lnSpc>
                <a:spcPct val="100000"/>
              </a:lnSpc>
              <a:tabLst>
                <a:tab pos="8695690" algn="l"/>
              </a:tabLst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Trading</a:t>
            </a:r>
            <a:r>
              <a:rPr dirty="0" sz="1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	Assessment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8468360" algn="l"/>
              </a:tabLst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transaction</a:t>
            </a:r>
            <a:r>
              <a:rPr dirty="0" sz="1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multiples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	potential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synergies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47" y="0"/>
            <a:ext cx="12186285" cy="6858000"/>
            <a:chOff x="3047" y="0"/>
            <a:chExt cx="12186285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" y="0"/>
              <a:ext cx="12185904" cy="68579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399794" y="3303270"/>
              <a:ext cx="1104900" cy="1106805"/>
            </a:xfrm>
            <a:custGeom>
              <a:avLst/>
              <a:gdLst/>
              <a:ahLst/>
              <a:cxnLst/>
              <a:rect l="l" t="t" r="r" b="b"/>
              <a:pathLst>
                <a:path w="1104900" h="1106804">
                  <a:moveTo>
                    <a:pt x="0" y="553211"/>
                  </a:moveTo>
                  <a:lnTo>
                    <a:pt x="2028" y="505474"/>
                  </a:lnTo>
                  <a:lnTo>
                    <a:pt x="8002" y="458865"/>
                  </a:lnTo>
                  <a:lnTo>
                    <a:pt x="17756" y="413550"/>
                  </a:lnTo>
                  <a:lnTo>
                    <a:pt x="31124" y="369696"/>
                  </a:lnTo>
                  <a:lnTo>
                    <a:pt x="47940" y="327468"/>
                  </a:lnTo>
                  <a:lnTo>
                    <a:pt x="68038" y="287032"/>
                  </a:lnTo>
                  <a:lnTo>
                    <a:pt x="91251" y="248555"/>
                  </a:lnTo>
                  <a:lnTo>
                    <a:pt x="117415" y="212203"/>
                  </a:lnTo>
                  <a:lnTo>
                    <a:pt x="146363" y="178140"/>
                  </a:lnTo>
                  <a:lnTo>
                    <a:pt x="177929" y="146534"/>
                  </a:lnTo>
                  <a:lnTo>
                    <a:pt x="211947" y="117550"/>
                  </a:lnTo>
                  <a:lnTo>
                    <a:pt x="248251" y="91355"/>
                  </a:lnTo>
                  <a:lnTo>
                    <a:pt x="286676" y="68114"/>
                  </a:lnTo>
                  <a:lnTo>
                    <a:pt x="327054" y="47993"/>
                  </a:lnTo>
                  <a:lnTo>
                    <a:pt x="369221" y="31158"/>
                  </a:lnTo>
                  <a:lnTo>
                    <a:pt x="413009" y="17775"/>
                  </a:lnTo>
                  <a:lnTo>
                    <a:pt x="458255" y="8010"/>
                  </a:lnTo>
                  <a:lnTo>
                    <a:pt x="504790" y="2030"/>
                  </a:lnTo>
                  <a:lnTo>
                    <a:pt x="552450" y="0"/>
                  </a:lnTo>
                  <a:lnTo>
                    <a:pt x="600109" y="2030"/>
                  </a:lnTo>
                  <a:lnTo>
                    <a:pt x="646644" y="8010"/>
                  </a:lnTo>
                  <a:lnTo>
                    <a:pt x="691890" y="17775"/>
                  </a:lnTo>
                  <a:lnTo>
                    <a:pt x="735678" y="31158"/>
                  </a:lnTo>
                  <a:lnTo>
                    <a:pt x="777845" y="47993"/>
                  </a:lnTo>
                  <a:lnTo>
                    <a:pt x="818223" y="68114"/>
                  </a:lnTo>
                  <a:lnTo>
                    <a:pt x="856648" y="91355"/>
                  </a:lnTo>
                  <a:lnTo>
                    <a:pt x="892952" y="117550"/>
                  </a:lnTo>
                  <a:lnTo>
                    <a:pt x="926970" y="146534"/>
                  </a:lnTo>
                  <a:lnTo>
                    <a:pt x="958536" y="178140"/>
                  </a:lnTo>
                  <a:lnTo>
                    <a:pt x="987484" y="212203"/>
                  </a:lnTo>
                  <a:lnTo>
                    <a:pt x="1013648" y="248555"/>
                  </a:lnTo>
                  <a:lnTo>
                    <a:pt x="1036861" y="287032"/>
                  </a:lnTo>
                  <a:lnTo>
                    <a:pt x="1056959" y="327468"/>
                  </a:lnTo>
                  <a:lnTo>
                    <a:pt x="1073775" y="369696"/>
                  </a:lnTo>
                  <a:lnTo>
                    <a:pt x="1087143" y="413550"/>
                  </a:lnTo>
                  <a:lnTo>
                    <a:pt x="1096897" y="458865"/>
                  </a:lnTo>
                  <a:lnTo>
                    <a:pt x="1102871" y="505474"/>
                  </a:lnTo>
                  <a:lnTo>
                    <a:pt x="1104900" y="553211"/>
                  </a:lnTo>
                  <a:lnTo>
                    <a:pt x="1102871" y="600949"/>
                  </a:lnTo>
                  <a:lnTo>
                    <a:pt x="1096897" y="647558"/>
                  </a:lnTo>
                  <a:lnTo>
                    <a:pt x="1087143" y="692873"/>
                  </a:lnTo>
                  <a:lnTo>
                    <a:pt x="1073775" y="736727"/>
                  </a:lnTo>
                  <a:lnTo>
                    <a:pt x="1056959" y="778955"/>
                  </a:lnTo>
                  <a:lnTo>
                    <a:pt x="1036861" y="819391"/>
                  </a:lnTo>
                  <a:lnTo>
                    <a:pt x="1013648" y="857868"/>
                  </a:lnTo>
                  <a:lnTo>
                    <a:pt x="987484" y="894220"/>
                  </a:lnTo>
                  <a:lnTo>
                    <a:pt x="958536" y="928283"/>
                  </a:lnTo>
                  <a:lnTo>
                    <a:pt x="926970" y="959889"/>
                  </a:lnTo>
                  <a:lnTo>
                    <a:pt x="892952" y="988873"/>
                  </a:lnTo>
                  <a:lnTo>
                    <a:pt x="856648" y="1015068"/>
                  </a:lnTo>
                  <a:lnTo>
                    <a:pt x="818223" y="1038309"/>
                  </a:lnTo>
                  <a:lnTo>
                    <a:pt x="777845" y="1058430"/>
                  </a:lnTo>
                  <a:lnTo>
                    <a:pt x="735678" y="1075265"/>
                  </a:lnTo>
                  <a:lnTo>
                    <a:pt x="691890" y="1088648"/>
                  </a:lnTo>
                  <a:lnTo>
                    <a:pt x="646644" y="1098413"/>
                  </a:lnTo>
                  <a:lnTo>
                    <a:pt x="600109" y="1104393"/>
                  </a:lnTo>
                  <a:lnTo>
                    <a:pt x="552450" y="1106423"/>
                  </a:lnTo>
                  <a:lnTo>
                    <a:pt x="504790" y="1104393"/>
                  </a:lnTo>
                  <a:lnTo>
                    <a:pt x="458255" y="1098413"/>
                  </a:lnTo>
                  <a:lnTo>
                    <a:pt x="413009" y="1088648"/>
                  </a:lnTo>
                  <a:lnTo>
                    <a:pt x="369221" y="1075265"/>
                  </a:lnTo>
                  <a:lnTo>
                    <a:pt x="327054" y="1058430"/>
                  </a:lnTo>
                  <a:lnTo>
                    <a:pt x="286676" y="1038309"/>
                  </a:lnTo>
                  <a:lnTo>
                    <a:pt x="248251" y="1015068"/>
                  </a:lnTo>
                  <a:lnTo>
                    <a:pt x="211947" y="988873"/>
                  </a:lnTo>
                  <a:lnTo>
                    <a:pt x="177929" y="959889"/>
                  </a:lnTo>
                  <a:lnTo>
                    <a:pt x="146363" y="928283"/>
                  </a:lnTo>
                  <a:lnTo>
                    <a:pt x="117415" y="894220"/>
                  </a:lnTo>
                  <a:lnTo>
                    <a:pt x="91251" y="857868"/>
                  </a:lnTo>
                  <a:lnTo>
                    <a:pt x="68038" y="819391"/>
                  </a:lnTo>
                  <a:lnTo>
                    <a:pt x="47940" y="778955"/>
                  </a:lnTo>
                  <a:lnTo>
                    <a:pt x="31124" y="736727"/>
                  </a:lnTo>
                  <a:lnTo>
                    <a:pt x="17756" y="692873"/>
                  </a:lnTo>
                  <a:lnTo>
                    <a:pt x="8002" y="647558"/>
                  </a:lnTo>
                  <a:lnTo>
                    <a:pt x="2028" y="600949"/>
                  </a:lnTo>
                  <a:lnTo>
                    <a:pt x="0" y="55321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202436" y="6035040"/>
              <a:ext cx="1499235" cy="76200"/>
            </a:xfrm>
            <a:custGeom>
              <a:avLst/>
              <a:gdLst/>
              <a:ahLst/>
              <a:cxnLst/>
              <a:rect l="l" t="t" r="r" b="b"/>
              <a:pathLst>
                <a:path w="1499235" h="76200">
                  <a:moveTo>
                    <a:pt x="38100" y="0"/>
                  </a:moveTo>
                  <a:lnTo>
                    <a:pt x="23268" y="2993"/>
                  </a:lnTo>
                  <a:lnTo>
                    <a:pt x="11158" y="11158"/>
                  </a:lnTo>
                  <a:lnTo>
                    <a:pt x="2993" y="23268"/>
                  </a:lnTo>
                  <a:lnTo>
                    <a:pt x="0" y="38100"/>
                  </a:lnTo>
                  <a:lnTo>
                    <a:pt x="2993" y="52931"/>
                  </a:lnTo>
                  <a:lnTo>
                    <a:pt x="11158" y="65041"/>
                  </a:lnTo>
                  <a:lnTo>
                    <a:pt x="23268" y="73206"/>
                  </a:lnTo>
                  <a:lnTo>
                    <a:pt x="38100" y="76200"/>
                  </a:lnTo>
                  <a:lnTo>
                    <a:pt x="52931" y="73206"/>
                  </a:lnTo>
                  <a:lnTo>
                    <a:pt x="65041" y="65041"/>
                  </a:lnTo>
                  <a:lnTo>
                    <a:pt x="73206" y="52931"/>
                  </a:lnTo>
                  <a:lnTo>
                    <a:pt x="74918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8" y="31750"/>
                  </a:lnTo>
                  <a:lnTo>
                    <a:pt x="73206" y="23268"/>
                  </a:lnTo>
                  <a:lnTo>
                    <a:pt x="65041" y="11158"/>
                  </a:lnTo>
                  <a:lnTo>
                    <a:pt x="52931" y="2993"/>
                  </a:lnTo>
                  <a:lnTo>
                    <a:pt x="38100" y="0"/>
                  </a:lnTo>
                  <a:close/>
                </a:path>
                <a:path w="1499235" h="76200">
                  <a:moveTo>
                    <a:pt x="1460753" y="0"/>
                  </a:moveTo>
                  <a:lnTo>
                    <a:pt x="1445906" y="2993"/>
                  </a:lnTo>
                  <a:lnTo>
                    <a:pt x="1433798" y="11158"/>
                  </a:lnTo>
                  <a:lnTo>
                    <a:pt x="1425642" y="23268"/>
                  </a:lnTo>
                  <a:lnTo>
                    <a:pt x="1422653" y="38100"/>
                  </a:lnTo>
                  <a:lnTo>
                    <a:pt x="1425642" y="52931"/>
                  </a:lnTo>
                  <a:lnTo>
                    <a:pt x="1433798" y="65041"/>
                  </a:lnTo>
                  <a:lnTo>
                    <a:pt x="1445906" y="73206"/>
                  </a:lnTo>
                  <a:lnTo>
                    <a:pt x="1460753" y="76200"/>
                  </a:lnTo>
                  <a:lnTo>
                    <a:pt x="1475547" y="73206"/>
                  </a:lnTo>
                  <a:lnTo>
                    <a:pt x="1487662" y="65041"/>
                  </a:lnTo>
                  <a:lnTo>
                    <a:pt x="1495847" y="52931"/>
                  </a:lnTo>
                  <a:lnTo>
                    <a:pt x="1497566" y="44450"/>
                  </a:lnTo>
                  <a:lnTo>
                    <a:pt x="1460753" y="44450"/>
                  </a:lnTo>
                  <a:lnTo>
                    <a:pt x="1460753" y="31750"/>
                  </a:lnTo>
                  <a:lnTo>
                    <a:pt x="1497566" y="31750"/>
                  </a:lnTo>
                  <a:lnTo>
                    <a:pt x="1495847" y="23268"/>
                  </a:lnTo>
                  <a:lnTo>
                    <a:pt x="1487662" y="11158"/>
                  </a:lnTo>
                  <a:lnTo>
                    <a:pt x="1475547" y="2993"/>
                  </a:lnTo>
                  <a:lnTo>
                    <a:pt x="1460753" y="0"/>
                  </a:lnTo>
                  <a:close/>
                </a:path>
                <a:path w="1499235" h="76200">
                  <a:moveTo>
                    <a:pt x="74918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8" y="44450"/>
                  </a:lnTo>
                  <a:lnTo>
                    <a:pt x="76200" y="38100"/>
                  </a:lnTo>
                  <a:lnTo>
                    <a:pt x="74918" y="31750"/>
                  </a:lnTo>
                  <a:close/>
                </a:path>
                <a:path w="1499235" h="76200">
                  <a:moveTo>
                    <a:pt x="1423933" y="31750"/>
                  </a:moveTo>
                  <a:lnTo>
                    <a:pt x="74918" y="31750"/>
                  </a:lnTo>
                  <a:lnTo>
                    <a:pt x="76200" y="38100"/>
                  </a:lnTo>
                  <a:lnTo>
                    <a:pt x="74918" y="44450"/>
                  </a:lnTo>
                  <a:lnTo>
                    <a:pt x="1423933" y="44450"/>
                  </a:lnTo>
                  <a:lnTo>
                    <a:pt x="1422653" y="38100"/>
                  </a:lnTo>
                  <a:lnTo>
                    <a:pt x="1423933" y="31750"/>
                  </a:lnTo>
                  <a:close/>
                </a:path>
                <a:path w="1499235" h="76200">
                  <a:moveTo>
                    <a:pt x="1497566" y="31750"/>
                  </a:moveTo>
                  <a:lnTo>
                    <a:pt x="1460753" y="31750"/>
                  </a:lnTo>
                  <a:lnTo>
                    <a:pt x="1460753" y="44450"/>
                  </a:lnTo>
                  <a:lnTo>
                    <a:pt x="1497566" y="44450"/>
                  </a:lnTo>
                  <a:lnTo>
                    <a:pt x="1498853" y="38100"/>
                  </a:lnTo>
                  <a:lnTo>
                    <a:pt x="1497566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757409" y="3303270"/>
              <a:ext cx="1104900" cy="1106805"/>
            </a:xfrm>
            <a:custGeom>
              <a:avLst/>
              <a:gdLst/>
              <a:ahLst/>
              <a:cxnLst/>
              <a:rect l="l" t="t" r="r" b="b"/>
              <a:pathLst>
                <a:path w="1104900" h="1106804">
                  <a:moveTo>
                    <a:pt x="0" y="553211"/>
                  </a:moveTo>
                  <a:lnTo>
                    <a:pt x="2028" y="505474"/>
                  </a:lnTo>
                  <a:lnTo>
                    <a:pt x="8002" y="458865"/>
                  </a:lnTo>
                  <a:lnTo>
                    <a:pt x="17756" y="413550"/>
                  </a:lnTo>
                  <a:lnTo>
                    <a:pt x="31124" y="369696"/>
                  </a:lnTo>
                  <a:lnTo>
                    <a:pt x="47940" y="327468"/>
                  </a:lnTo>
                  <a:lnTo>
                    <a:pt x="68038" y="287032"/>
                  </a:lnTo>
                  <a:lnTo>
                    <a:pt x="91251" y="248555"/>
                  </a:lnTo>
                  <a:lnTo>
                    <a:pt x="117415" y="212203"/>
                  </a:lnTo>
                  <a:lnTo>
                    <a:pt x="146363" y="178140"/>
                  </a:lnTo>
                  <a:lnTo>
                    <a:pt x="177929" y="146534"/>
                  </a:lnTo>
                  <a:lnTo>
                    <a:pt x="211947" y="117550"/>
                  </a:lnTo>
                  <a:lnTo>
                    <a:pt x="248251" y="91355"/>
                  </a:lnTo>
                  <a:lnTo>
                    <a:pt x="286676" y="68114"/>
                  </a:lnTo>
                  <a:lnTo>
                    <a:pt x="327054" y="47993"/>
                  </a:lnTo>
                  <a:lnTo>
                    <a:pt x="369221" y="31158"/>
                  </a:lnTo>
                  <a:lnTo>
                    <a:pt x="413009" y="17775"/>
                  </a:lnTo>
                  <a:lnTo>
                    <a:pt x="458255" y="8010"/>
                  </a:lnTo>
                  <a:lnTo>
                    <a:pt x="504790" y="2030"/>
                  </a:lnTo>
                  <a:lnTo>
                    <a:pt x="552450" y="0"/>
                  </a:lnTo>
                  <a:lnTo>
                    <a:pt x="600109" y="2030"/>
                  </a:lnTo>
                  <a:lnTo>
                    <a:pt x="646644" y="8010"/>
                  </a:lnTo>
                  <a:lnTo>
                    <a:pt x="691890" y="17775"/>
                  </a:lnTo>
                  <a:lnTo>
                    <a:pt x="735678" y="31158"/>
                  </a:lnTo>
                  <a:lnTo>
                    <a:pt x="777845" y="47993"/>
                  </a:lnTo>
                  <a:lnTo>
                    <a:pt x="818223" y="68114"/>
                  </a:lnTo>
                  <a:lnTo>
                    <a:pt x="856648" y="91355"/>
                  </a:lnTo>
                  <a:lnTo>
                    <a:pt x="892952" y="117550"/>
                  </a:lnTo>
                  <a:lnTo>
                    <a:pt x="926970" y="146534"/>
                  </a:lnTo>
                  <a:lnTo>
                    <a:pt x="958536" y="178140"/>
                  </a:lnTo>
                  <a:lnTo>
                    <a:pt x="987484" y="212203"/>
                  </a:lnTo>
                  <a:lnTo>
                    <a:pt x="1013648" y="248555"/>
                  </a:lnTo>
                  <a:lnTo>
                    <a:pt x="1036861" y="287032"/>
                  </a:lnTo>
                  <a:lnTo>
                    <a:pt x="1056959" y="327468"/>
                  </a:lnTo>
                  <a:lnTo>
                    <a:pt x="1073775" y="369696"/>
                  </a:lnTo>
                  <a:lnTo>
                    <a:pt x="1087143" y="413550"/>
                  </a:lnTo>
                  <a:lnTo>
                    <a:pt x="1096897" y="458865"/>
                  </a:lnTo>
                  <a:lnTo>
                    <a:pt x="1102871" y="505474"/>
                  </a:lnTo>
                  <a:lnTo>
                    <a:pt x="1104900" y="553211"/>
                  </a:lnTo>
                  <a:lnTo>
                    <a:pt x="1102871" y="600949"/>
                  </a:lnTo>
                  <a:lnTo>
                    <a:pt x="1096897" y="647558"/>
                  </a:lnTo>
                  <a:lnTo>
                    <a:pt x="1087143" y="692873"/>
                  </a:lnTo>
                  <a:lnTo>
                    <a:pt x="1073775" y="736727"/>
                  </a:lnTo>
                  <a:lnTo>
                    <a:pt x="1056959" y="778955"/>
                  </a:lnTo>
                  <a:lnTo>
                    <a:pt x="1036861" y="819391"/>
                  </a:lnTo>
                  <a:lnTo>
                    <a:pt x="1013648" y="857868"/>
                  </a:lnTo>
                  <a:lnTo>
                    <a:pt x="987484" y="894220"/>
                  </a:lnTo>
                  <a:lnTo>
                    <a:pt x="958536" y="928283"/>
                  </a:lnTo>
                  <a:lnTo>
                    <a:pt x="926970" y="959889"/>
                  </a:lnTo>
                  <a:lnTo>
                    <a:pt x="892952" y="988873"/>
                  </a:lnTo>
                  <a:lnTo>
                    <a:pt x="856648" y="1015068"/>
                  </a:lnTo>
                  <a:lnTo>
                    <a:pt x="818223" y="1038309"/>
                  </a:lnTo>
                  <a:lnTo>
                    <a:pt x="777845" y="1058430"/>
                  </a:lnTo>
                  <a:lnTo>
                    <a:pt x="735678" y="1075265"/>
                  </a:lnTo>
                  <a:lnTo>
                    <a:pt x="691890" y="1088648"/>
                  </a:lnTo>
                  <a:lnTo>
                    <a:pt x="646644" y="1098413"/>
                  </a:lnTo>
                  <a:lnTo>
                    <a:pt x="600109" y="1104393"/>
                  </a:lnTo>
                  <a:lnTo>
                    <a:pt x="552450" y="1106423"/>
                  </a:lnTo>
                  <a:lnTo>
                    <a:pt x="504790" y="1104393"/>
                  </a:lnTo>
                  <a:lnTo>
                    <a:pt x="458255" y="1098413"/>
                  </a:lnTo>
                  <a:lnTo>
                    <a:pt x="413009" y="1088648"/>
                  </a:lnTo>
                  <a:lnTo>
                    <a:pt x="369221" y="1075265"/>
                  </a:lnTo>
                  <a:lnTo>
                    <a:pt x="327054" y="1058430"/>
                  </a:lnTo>
                  <a:lnTo>
                    <a:pt x="286676" y="1038309"/>
                  </a:lnTo>
                  <a:lnTo>
                    <a:pt x="248251" y="1015068"/>
                  </a:lnTo>
                  <a:lnTo>
                    <a:pt x="211947" y="988873"/>
                  </a:lnTo>
                  <a:lnTo>
                    <a:pt x="177929" y="959889"/>
                  </a:lnTo>
                  <a:lnTo>
                    <a:pt x="146363" y="928283"/>
                  </a:lnTo>
                  <a:lnTo>
                    <a:pt x="117415" y="894220"/>
                  </a:lnTo>
                  <a:lnTo>
                    <a:pt x="91251" y="857868"/>
                  </a:lnTo>
                  <a:lnTo>
                    <a:pt x="68038" y="819391"/>
                  </a:lnTo>
                  <a:lnTo>
                    <a:pt x="47940" y="778955"/>
                  </a:lnTo>
                  <a:lnTo>
                    <a:pt x="31124" y="736727"/>
                  </a:lnTo>
                  <a:lnTo>
                    <a:pt x="17756" y="692873"/>
                  </a:lnTo>
                  <a:lnTo>
                    <a:pt x="8002" y="647558"/>
                  </a:lnTo>
                  <a:lnTo>
                    <a:pt x="2028" y="600949"/>
                  </a:lnTo>
                  <a:lnTo>
                    <a:pt x="0" y="55321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9560052" y="603504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4" h="76200">
                <a:moveTo>
                  <a:pt x="38100" y="0"/>
                </a:moveTo>
                <a:lnTo>
                  <a:pt x="23252" y="2993"/>
                </a:lnTo>
                <a:lnTo>
                  <a:pt x="11144" y="11158"/>
                </a:lnTo>
                <a:lnTo>
                  <a:pt x="2988" y="23268"/>
                </a:lnTo>
                <a:lnTo>
                  <a:pt x="0" y="38100"/>
                </a:lnTo>
                <a:lnTo>
                  <a:pt x="2988" y="52931"/>
                </a:lnTo>
                <a:lnTo>
                  <a:pt x="11144" y="65041"/>
                </a:lnTo>
                <a:lnTo>
                  <a:pt x="23252" y="73206"/>
                </a:lnTo>
                <a:lnTo>
                  <a:pt x="38100" y="76200"/>
                </a:lnTo>
                <a:lnTo>
                  <a:pt x="52947" y="73206"/>
                </a:lnTo>
                <a:lnTo>
                  <a:pt x="65055" y="65041"/>
                </a:lnTo>
                <a:lnTo>
                  <a:pt x="73211" y="52931"/>
                </a:lnTo>
                <a:lnTo>
                  <a:pt x="74920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20" y="31750"/>
                </a:lnTo>
                <a:lnTo>
                  <a:pt x="73211" y="23268"/>
                </a:lnTo>
                <a:lnTo>
                  <a:pt x="65055" y="11158"/>
                </a:lnTo>
                <a:lnTo>
                  <a:pt x="52947" y="2993"/>
                </a:lnTo>
                <a:lnTo>
                  <a:pt x="38100" y="0"/>
                </a:lnTo>
                <a:close/>
              </a:path>
              <a:path w="1499234" h="76200">
                <a:moveTo>
                  <a:pt x="1460753" y="0"/>
                </a:moveTo>
                <a:lnTo>
                  <a:pt x="1445906" y="2993"/>
                </a:lnTo>
                <a:lnTo>
                  <a:pt x="1433798" y="11158"/>
                </a:lnTo>
                <a:lnTo>
                  <a:pt x="1425642" y="23268"/>
                </a:lnTo>
                <a:lnTo>
                  <a:pt x="1422653" y="38100"/>
                </a:lnTo>
                <a:lnTo>
                  <a:pt x="1425642" y="52931"/>
                </a:lnTo>
                <a:lnTo>
                  <a:pt x="1433798" y="65041"/>
                </a:lnTo>
                <a:lnTo>
                  <a:pt x="1445906" y="73206"/>
                </a:lnTo>
                <a:lnTo>
                  <a:pt x="1460753" y="76200"/>
                </a:lnTo>
                <a:lnTo>
                  <a:pt x="1475547" y="73206"/>
                </a:lnTo>
                <a:lnTo>
                  <a:pt x="1487662" y="65041"/>
                </a:lnTo>
                <a:lnTo>
                  <a:pt x="1495847" y="52931"/>
                </a:lnTo>
                <a:lnTo>
                  <a:pt x="1497566" y="44450"/>
                </a:lnTo>
                <a:lnTo>
                  <a:pt x="1460753" y="44450"/>
                </a:lnTo>
                <a:lnTo>
                  <a:pt x="1460753" y="31750"/>
                </a:lnTo>
                <a:lnTo>
                  <a:pt x="1497566" y="31750"/>
                </a:lnTo>
                <a:lnTo>
                  <a:pt x="1495847" y="23268"/>
                </a:lnTo>
                <a:lnTo>
                  <a:pt x="1487662" y="11158"/>
                </a:lnTo>
                <a:lnTo>
                  <a:pt x="1475547" y="2993"/>
                </a:lnTo>
                <a:lnTo>
                  <a:pt x="1460753" y="0"/>
                </a:lnTo>
                <a:close/>
              </a:path>
              <a:path w="1499234" h="76200">
                <a:moveTo>
                  <a:pt x="74920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20" y="44450"/>
                </a:lnTo>
                <a:lnTo>
                  <a:pt x="76200" y="38100"/>
                </a:lnTo>
                <a:lnTo>
                  <a:pt x="74920" y="31750"/>
                </a:lnTo>
                <a:close/>
              </a:path>
              <a:path w="1499234" h="76200">
                <a:moveTo>
                  <a:pt x="1423933" y="31750"/>
                </a:moveTo>
                <a:lnTo>
                  <a:pt x="74920" y="31750"/>
                </a:lnTo>
                <a:lnTo>
                  <a:pt x="76200" y="38100"/>
                </a:lnTo>
                <a:lnTo>
                  <a:pt x="74920" y="44450"/>
                </a:lnTo>
                <a:lnTo>
                  <a:pt x="1423933" y="44450"/>
                </a:lnTo>
                <a:lnTo>
                  <a:pt x="1422653" y="38100"/>
                </a:lnTo>
                <a:lnTo>
                  <a:pt x="1423933" y="31750"/>
                </a:lnTo>
                <a:close/>
              </a:path>
              <a:path w="1499234" h="76200">
                <a:moveTo>
                  <a:pt x="1497566" y="31750"/>
                </a:moveTo>
                <a:lnTo>
                  <a:pt x="1460753" y="31750"/>
                </a:lnTo>
                <a:lnTo>
                  <a:pt x="1460753" y="44450"/>
                </a:lnTo>
                <a:lnTo>
                  <a:pt x="1497566" y="44450"/>
                </a:lnTo>
                <a:lnTo>
                  <a:pt x="1498853" y="38100"/>
                </a:lnTo>
                <a:lnTo>
                  <a:pt x="1497566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E3D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0" y="624840"/>
            <a:ext cx="12189460" cy="2164080"/>
            <a:chOff x="0" y="624840"/>
            <a:chExt cx="12189460" cy="2164080"/>
          </a:xfrm>
        </p:grpSpPr>
        <p:sp>
          <p:nvSpPr>
            <p:cNvPr id="11" name="object 11" descr=""/>
            <p:cNvSpPr/>
            <p:nvPr/>
          </p:nvSpPr>
          <p:spPr>
            <a:xfrm>
              <a:off x="0" y="624840"/>
              <a:ext cx="12189460" cy="2164080"/>
            </a:xfrm>
            <a:custGeom>
              <a:avLst/>
              <a:gdLst/>
              <a:ahLst/>
              <a:cxnLst/>
              <a:rect l="l" t="t" r="r" b="b"/>
              <a:pathLst>
                <a:path w="12189460" h="2164080">
                  <a:moveTo>
                    <a:pt x="12188952" y="0"/>
                  </a:moveTo>
                  <a:lnTo>
                    <a:pt x="0" y="0"/>
                  </a:lnTo>
                  <a:lnTo>
                    <a:pt x="0" y="2164079"/>
                  </a:lnTo>
                  <a:lnTo>
                    <a:pt x="12188952" y="2164079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1B1E3D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274825" y="887730"/>
              <a:ext cx="1640205" cy="1640205"/>
            </a:xfrm>
            <a:custGeom>
              <a:avLst/>
              <a:gdLst/>
              <a:ahLst/>
              <a:cxnLst/>
              <a:rect l="l" t="t" r="r" b="b"/>
              <a:pathLst>
                <a:path w="1640205" h="1640205">
                  <a:moveTo>
                    <a:pt x="0" y="819912"/>
                  </a:moveTo>
                  <a:lnTo>
                    <a:pt x="1391" y="771730"/>
                  </a:lnTo>
                  <a:lnTo>
                    <a:pt x="5515" y="724282"/>
                  </a:lnTo>
                  <a:lnTo>
                    <a:pt x="12294" y="677645"/>
                  </a:lnTo>
                  <a:lnTo>
                    <a:pt x="21651" y="631895"/>
                  </a:lnTo>
                  <a:lnTo>
                    <a:pt x="33510" y="587110"/>
                  </a:lnTo>
                  <a:lnTo>
                    <a:pt x="47793" y="543366"/>
                  </a:lnTo>
                  <a:lnTo>
                    <a:pt x="64424" y="500741"/>
                  </a:lnTo>
                  <a:lnTo>
                    <a:pt x="83326" y="459310"/>
                  </a:lnTo>
                  <a:lnTo>
                    <a:pt x="104422" y="419151"/>
                  </a:lnTo>
                  <a:lnTo>
                    <a:pt x="127636" y="380341"/>
                  </a:lnTo>
                  <a:lnTo>
                    <a:pt x="152890" y="342957"/>
                  </a:lnTo>
                  <a:lnTo>
                    <a:pt x="180107" y="307074"/>
                  </a:lnTo>
                  <a:lnTo>
                    <a:pt x="209211" y="272772"/>
                  </a:lnTo>
                  <a:lnTo>
                    <a:pt x="240125" y="240125"/>
                  </a:lnTo>
                  <a:lnTo>
                    <a:pt x="272772" y="209211"/>
                  </a:lnTo>
                  <a:lnTo>
                    <a:pt x="307074" y="180107"/>
                  </a:lnTo>
                  <a:lnTo>
                    <a:pt x="342957" y="152890"/>
                  </a:lnTo>
                  <a:lnTo>
                    <a:pt x="380341" y="127636"/>
                  </a:lnTo>
                  <a:lnTo>
                    <a:pt x="419151" y="104422"/>
                  </a:lnTo>
                  <a:lnTo>
                    <a:pt x="459310" y="83326"/>
                  </a:lnTo>
                  <a:lnTo>
                    <a:pt x="500741" y="64424"/>
                  </a:lnTo>
                  <a:lnTo>
                    <a:pt x="543366" y="47793"/>
                  </a:lnTo>
                  <a:lnTo>
                    <a:pt x="587110" y="33510"/>
                  </a:lnTo>
                  <a:lnTo>
                    <a:pt x="631895" y="21651"/>
                  </a:lnTo>
                  <a:lnTo>
                    <a:pt x="677645" y="12294"/>
                  </a:lnTo>
                  <a:lnTo>
                    <a:pt x="724282" y="5515"/>
                  </a:lnTo>
                  <a:lnTo>
                    <a:pt x="771730" y="1391"/>
                  </a:lnTo>
                  <a:lnTo>
                    <a:pt x="819912" y="0"/>
                  </a:lnTo>
                  <a:lnTo>
                    <a:pt x="868093" y="1391"/>
                  </a:lnTo>
                  <a:lnTo>
                    <a:pt x="915541" y="5515"/>
                  </a:lnTo>
                  <a:lnTo>
                    <a:pt x="962178" y="12294"/>
                  </a:lnTo>
                  <a:lnTo>
                    <a:pt x="1007928" y="21651"/>
                  </a:lnTo>
                  <a:lnTo>
                    <a:pt x="1052713" y="33510"/>
                  </a:lnTo>
                  <a:lnTo>
                    <a:pt x="1096457" y="47793"/>
                  </a:lnTo>
                  <a:lnTo>
                    <a:pt x="1139082" y="64424"/>
                  </a:lnTo>
                  <a:lnTo>
                    <a:pt x="1180513" y="83326"/>
                  </a:lnTo>
                  <a:lnTo>
                    <a:pt x="1220672" y="104422"/>
                  </a:lnTo>
                  <a:lnTo>
                    <a:pt x="1259482" y="127636"/>
                  </a:lnTo>
                  <a:lnTo>
                    <a:pt x="1296866" y="152890"/>
                  </a:lnTo>
                  <a:lnTo>
                    <a:pt x="1332749" y="180107"/>
                  </a:lnTo>
                  <a:lnTo>
                    <a:pt x="1367051" y="209211"/>
                  </a:lnTo>
                  <a:lnTo>
                    <a:pt x="1399698" y="240125"/>
                  </a:lnTo>
                  <a:lnTo>
                    <a:pt x="1430612" y="272772"/>
                  </a:lnTo>
                  <a:lnTo>
                    <a:pt x="1459716" y="307074"/>
                  </a:lnTo>
                  <a:lnTo>
                    <a:pt x="1486933" y="342957"/>
                  </a:lnTo>
                  <a:lnTo>
                    <a:pt x="1512187" y="380341"/>
                  </a:lnTo>
                  <a:lnTo>
                    <a:pt x="1535401" y="419151"/>
                  </a:lnTo>
                  <a:lnTo>
                    <a:pt x="1556497" y="459310"/>
                  </a:lnTo>
                  <a:lnTo>
                    <a:pt x="1575399" y="500741"/>
                  </a:lnTo>
                  <a:lnTo>
                    <a:pt x="1592030" y="543366"/>
                  </a:lnTo>
                  <a:lnTo>
                    <a:pt x="1606313" y="587110"/>
                  </a:lnTo>
                  <a:lnTo>
                    <a:pt x="1618172" y="631895"/>
                  </a:lnTo>
                  <a:lnTo>
                    <a:pt x="1627529" y="677645"/>
                  </a:lnTo>
                  <a:lnTo>
                    <a:pt x="1634308" y="724282"/>
                  </a:lnTo>
                  <a:lnTo>
                    <a:pt x="1638432" y="771730"/>
                  </a:lnTo>
                  <a:lnTo>
                    <a:pt x="1639824" y="819912"/>
                  </a:lnTo>
                  <a:lnTo>
                    <a:pt x="1638432" y="868093"/>
                  </a:lnTo>
                  <a:lnTo>
                    <a:pt x="1634308" y="915541"/>
                  </a:lnTo>
                  <a:lnTo>
                    <a:pt x="1627529" y="962178"/>
                  </a:lnTo>
                  <a:lnTo>
                    <a:pt x="1618172" y="1007928"/>
                  </a:lnTo>
                  <a:lnTo>
                    <a:pt x="1606313" y="1052713"/>
                  </a:lnTo>
                  <a:lnTo>
                    <a:pt x="1592030" y="1096457"/>
                  </a:lnTo>
                  <a:lnTo>
                    <a:pt x="1575399" y="1139082"/>
                  </a:lnTo>
                  <a:lnTo>
                    <a:pt x="1556497" y="1180513"/>
                  </a:lnTo>
                  <a:lnTo>
                    <a:pt x="1535401" y="1220672"/>
                  </a:lnTo>
                  <a:lnTo>
                    <a:pt x="1512187" y="1259482"/>
                  </a:lnTo>
                  <a:lnTo>
                    <a:pt x="1486933" y="1296866"/>
                  </a:lnTo>
                  <a:lnTo>
                    <a:pt x="1459716" y="1332749"/>
                  </a:lnTo>
                  <a:lnTo>
                    <a:pt x="1430612" y="1367051"/>
                  </a:lnTo>
                  <a:lnTo>
                    <a:pt x="1399698" y="1399698"/>
                  </a:lnTo>
                  <a:lnTo>
                    <a:pt x="1367051" y="1430612"/>
                  </a:lnTo>
                  <a:lnTo>
                    <a:pt x="1332749" y="1459716"/>
                  </a:lnTo>
                  <a:lnTo>
                    <a:pt x="1296866" y="1486933"/>
                  </a:lnTo>
                  <a:lnTo>
                    <a:pt x="1259482" y="1512187"/>
                  </a:lnTo>
                  <a:lnTo>
                    <a:pt x="1220672" y="1535401"/>
                  </a:lnTo>
                  <a:lnTo>
                    <a:pt x="1180513" y="1556497"/>
                  </a:lnTo>
                  <a:lnTo>
                    <a:pt x="1139082" y="1575399"/>
                  </a:lnTo>
                  <a:lnTo>
                    <a:pt x="1096457" y="1592030"/>
                  </a:lnTo>
                  <a:lnTo>
                    <a:pt x="1052713" y="1606313"/>
                  </a:lnTo>
                  <a:lnTo>
                    <a:pt x="1007928" y="1618172"/>
                  </a:lnTo>
                  <a:lnTo>
                    <a:pt x="962178" y="1627529"/>
                  </a:lnTo>
                  <a:lnTo>
                    <a:pt x="915541" y="1634308"/>
                  </a:lnTo>
                  <a:lnTo>
                    <a:pt x="868093" y="1638432"/>
                  </a:lnTo>
                  <a:lnTo>
                    <a:pt x="819912" y="1639824"/>
                  </a:lnTo>
                  <a:lnTo>
                    <a:pt x="771730" y="1638432"/>
                  </a:lnTo>
                  <a:lnTo>
                    <a:pt x="724282" y="1634308"/>
                  </a:lnTo>
                  <a:lnTo>
                    <a:pt x="677645" y="1627529"/>
                  </a:lnTo>
                  <a:lnTo>
                    <a:pt x="631895" y="1618172"/>
                  </a:lnTo>
                  <a:lnTo>
                    <a:pt x="587110" y="1606313"/>
                  </a:lnTo>
                  <a:lnTo>
                    <a:pt x="543366" y="1592030"/>
                  </a:lnTo>
                  <a:lnTo>
                    <a:pt x="500741" y="1575399"/>
                  </a:lnTo>
                  <a:lnTo>
                    <a:pt x="459310" y="1556497"/>
                  </a:lnTo>
                  <a:lnTo>
                    <a:pt x="419151" y="1535401"/>
                  </a:lnTo>
                  <a:lnTo>
                    <a:pt x="380341" y="1512187"/>
                  </a:lnTo>
                  <a:lnTo>
                    <a:pt x="342957" y="1486933"/>
                  </a:lnTo>
                  <a:lnTo>
                    <a:pt x="307074" y="1459716"/>
                  </a:lnTo>
                  <a:lnTo>
                    <a:pt x="272772" y="1430612"/>
                  </a:lnTo>
                  <a:lnTo>
                    <a:pt x="240125" y="1399698"/>
                  </a:lnTo>
                  <a:lnTo>
                    <a:pt x="209211" y="1367051"/>
                  </a:lnTo>
                  <a:lnTo>
                    <a:pt x="180107" y="1332749"/>
                  </a:lnTo>
                  <a:lnTo>
                    <a:pt x="152890" y="1296866"/>
                  </a:lnTo>
                  <a:lnTo>
                    <a:pt x="127636" y="1259482"/>
                  </a:lnTo>
                  <a:lnTo>
                    <a:pt x="104422" y="1220672"/>
                  </a:lnTo>
                  <a:lnTo>
                    <a:pt x="83326" y="1180513"/>
                  </a:lnTo>
                  <a:lnTo>
                    <a:pt x="64424" y="1139082"/>
                  </a:lnTo>
                  <a:lnTo>
                    <a:pt x="47793" y="1096457"/>
                  </a:lnTo>
                  <a:lnTo>
                    <a:pt x="33510" y="1052713"/>
                  </a:lnTo>
                  <a:lnTo>
                    <a:pt x="21651" y="1007928"/>
                  </a:lnTo>
                  <a:lnTo>
                    <a:pt x="12294" y="962178"/>
                  </a:lnTo>
                  <a:lnTo>
                    <a:pt x="5515" y="915541"/>
                  </a:lnTo>
                  <a:lnTo>
                    <a:pt x="1391" y="868093"/>
                  </a:lnTo>
                  <a:lnTo>
                    <a:pt x="0" y="81991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731391" y="1200150"/>
            <a:ext cx="725170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25" b="1">
                <a:solidFill>
                  <a:srgbClr val="FFFFFF"/>
                </a:solidFill>
                <a:latin typeface="Arial"/>
                <a:cs typeface="Arial"/>
              </a:rPr>
              <a:t>III</a:t>
            </a:r>
            <a:endParaRPr sz="6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358641" y="1414094"/>
            <a:ext cx="432816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dirty="0" sz="3200" spc="-2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30" b="1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557265" y="3303270"/>
            <a:ext cx="1104900" cy="1106805"/>
          </a:xfrm>
          <a:custGeom>
            <a:avLst/>
            <a:gdLst/>
            <a:ahLst/>
            <a:cxnLst/>
            <a:rect l="l" t="t" r="r" b="b"/>
            <a:pathLst>
              <a:path w="1104900" h="1106804">
                <a:moveTo>
                  <a:pt x="0" y="553211"/>
                </a:moveTo>
                <a:lnTo>
                  <a:pt x="2028" y="505474"/>
                </a:lnTo>
                <a:lnTo>
                  <a:pt x="8002" y="458865"/>
                </a:lnTo>
                <a:lnTo>
                  <a:pt x="17756" y="413550"/>
                </a:lnTo>
                <a:lnTo>
                  <a:pt x="31124" y="369696"/>
                </a:lnTo>
                <a:lnTo>
                  <a:pt x="47940" y="327468"/>
                </a:lnTo>
                <a:lnTo>
                  <a:pt x="68038" y="287032"/>
                </a:lnTo>
                <a:lnTo>
                  <a:pt x="91251" y="248555"/>
                </a:lnTo>
                <a:lnTo>
                  <a:pt x="117415" y="212203"/>
                </a:lnTo>
                <a:lnTo>
                  <a:pt x="146363" y="178140"/>
                </a:lnTo>
                <a:lnTo>
                  <a:pt x="177929" y="146534"/>
                </a:lnTo>
                <a:lnTo>
                  <a:pt x="211947" y="117550"/>
                </a:lnTo>
                <a:lnTo>
                  <a:pt x="248251" y="91355"/>
                </a:lnTo>
                <a:lnTo>
                  <a:pt x="286676" y="68114"/>
                </a:lnTo>
                <a:lnTo>
                  <a:pt x="327054" y="47993"/>
                </a:lnTo>
                <a:lnTo>
                  <a:pt x="369221" y="31158"/>
                </a:lnTo>
                <a:lnTo>
                  <a:pt x="413009" y="17775"/>
                </a:lnTo>
                <a:lnTo>
                  <a:pt x="458255" y="8010"/>
                </a:lnTo>
                <a:lnTo>
                  <a:pt x="504790" y="2030"/>
                </a:lnTo>
                <a:lnTo>
                  <a:pt x="552450" y="0"/>
                </a:lnTo>
                <a:lnTo>
                  <a:pt x="600109" y="2030"/>
                </a:lnTo>
                <a:lnTo>
                  <a:pt x="646644" y="8010"/>
                </a:lnTo>
                <a:lnTo>
                  <a:pt x="691890" y="17775"/>
                </a:lnTo>
                <a:lnTo>
                  <a:pt x="735678" y="31158"/>
                </a:lnTo>
                <a:lnTo>
                  <a:pt x="777845" y="47993"/>
                </a:lnTo>
                <a:lnTo>
                  <a:pt x="818223" y="68114"/>
                </a:lnTo>
                <a:lnTo>
                  <a:pt x="856648" y="91355"/>
                </a:lnTo>
                <a:lnTo>
                  <a:pt x="892952" y="117550"/>
                </a:lnTo>
                <a:lnTo>
                  <a:pt x="926970" y="146534"/>
                </a:lnTo>
                <a:lnTo>
                  <a:pt x="958536" y="178140"/>
                </a:lnTo>
                <a:lnTo>
                  <a:pt x="987484" y="212203"/>
                </a:lnTo>
                <a:lnTo>
                  <a:pt x="1013648" y="248555"/>
                </a:lnTo>
                <a:lnTo>
                  <a:pt x="1036861" y="287032"/>
                </a:lnTo>
                <a:lnTo>
                  <a:pt x="1056959" y="327468"/>
                </a:lnTo>
                <a:lnTo>
                  <a:pt x="1073775" y="369696"/>
                </a:lnTo>
                <a:lnTo>
                  <a:pt x="1087143" y="413550"/>
                </a:lnTo>
                <a:lnTo>
                  <a:pt x="1096897" y="458865"/>
                </a:lnTo>
                <a:lnTo>
                  <a:pt x="1102871" y="505474"/>
                </a:lnTo>
                <a:lnTo>
                  <a:pt x="1104900" y="553211"/>
                </a:lnTo>
                <a:lnTo>
                  <a:pt x="1102871" y="600949"/>
                </a:lnTo>
                <a:lnTo>
                  <a:pt x="1096897" y="647558"/>
                </a:lnTo>
                <a:lnTo>
                  <a:pt x="1087143" y="692873"/>
                </a:lnTo>
                <a:lnTo>
                  <a:pt x="1073775" y="736727"/>
                </a:lnTo>
                <a:lnTo>
                  <a:pt x="1056959" y="778955"/>
                </a:lnTo>
                <a:lnTo>
                  <a:pt x="1036861" y="819391"/>
                </a:lnTo>
                <a:lnTo>
                  <a:pt x="1013648" y="857868"/>
                </a:lnTo>
                <a:lnTo>
                  <a:pt x="987484" y="894220"/>
                </a:lnTo>
                <a:lnTo>
                  <a:pt x="958536" y="928283"/>
                </a:lnTo>
                <a:lnTo>
                  <a:pt x="926970" y="959889"/>
                </a:lnTo>
                <a:lnTo>
                  <a:pt x="892952" y="988873"/>
                </a:lnTo>
                <a:lnTo>
                  <a:pt x="856648" y="1015068"/>
                </a:lnTo>
                <a:lnTo>
                  <a:pt x="818223" y="1038309"/>
                </a:lnTo>
                <a:lnTo>
                  <a:pt x="777845" y="1058430"/>
                </a:lnTo>
                <a:lnTo>
                  <a:pt x="735678" y="1075265"/>
                </a:lnTo>
                <a:lnTo>
                  <a:pt x="691890" y="1088648"/>
                </a:lnTo>
                <a:lnTo>
                  <a:pt x="646644" y="1098413"/>
                </a:lnTo>
                <a:lnTo>
                  <a:pt x="600109" y="1104393"/>
                </a:lnTo>
                <a:lnTo>
                  <a:pt x="552450" y="1106423"/>
                </a:lnTo>
                <a:lnTo>
                  <a:pt x="504790" y="1104393"/>
                </a:lnTo>
                <a:lnTo>
                  <a:pt x="458255" y="1098413"/>
                </a:lnTo>
                <a:lnTo>
                  <a:pt x="413009" y="1088648"/>
                </a:lnTo>
                <a:lnTo>
                  <a:pt x="369221" y="1075265"/>
                </a:lnTo>
                <a:lnTo>
                  <a:pt x="327054" y="1058430"/>
                </a:lnTo>
                <a:lnTo>
                  <a:pt x="286676" y="1038309"/>
                </a:lnTo>
                <a:lnTo>
                  <a:pt x="248251" y="1015068"/>
                </a:lnTo>
                <a:lnTo>
                  <a:pt x="211947" y="988873"/>
                </a:lnTo>
                <a:lnTo>
                  <a:pt x="177929" y="959889"/>
                </a:lnTo>
                <a:lnTo>
                  <a:pt x="146363" y="928283"/>
                </a:lnTo>
                <a:lnTo>
                  <a:pt x="117415" y="894220"/>
                </a:lnTo>
                <a:lnTo>
                  <a:pt x="91251" y="857868"/>
                </a:lnTo>
                <a:lnTo>
                  <a:pt x="68038" y="819391"/>
                </a:lnTo>
                <a:lnTo>
                  <a:pt x="47940" y="778955"/>
                </a:lnTo>
                <a:lnTo>
                  <a:pt x="31124" y="736727"/>
                </a:lnTo>
                <a:lnTo>
                  <a:pt x="17756" y="692873"/>
                </a:lnTo>
                <a:lnTo>
                  <a:pt x="8002" y="647558"/>
                </a:lnTo>
                <a:lnTo>
                  <a:pt x="2028" y="600949"/>
                </a:lnTo>
                <a:lnTo>
                  <a:pt x="0" y="55321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4615941" y="3525392"/>
            <a:ext cx="2985135" cy="2451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95"/>
              </a:spcBef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54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DISCOUNTED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CASH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1800">
              <a:latin typeface="Arial"/>
              <a:cs typeface="Arial"/>
            </a:endParaRPr>
          </a:p>
          <a:p>
            <a:pPr algn="ctr" marL="375920" marR="367030" indent="635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case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forecasting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DCF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5359908" y="603504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4" h="76200">
                <a:moveTo>
                  <a:pt x="38100" y="0"/>
                </a:moveTo>
                <a:lnTo>
                  <a:pt x="23252" y="2993"/>
                </a:lnTo>
                <a:lnTo>
                  <a:pt x="11144" y="11158"/>
                </a:lnTo>
                <a:lnTo>
                  <a:pt x="2988" y="23268"/>
                </a:lnTo>
                <a:lnTo>
                  <a:pt x="0" y="38100"/>
                </a:lnTo>
                <a:lnTo>
                  <a:pt x="2988" y="52931"/>
                </a:lnTo>
                <a:lnTo>
                  <a:pt x="11144" y="65041"/>
                </a:lnTo>
                <a:lnTo>
                  <a:pt x="23252" y="73206"/>
                </a:lnTo>
                <a:lnTo>
                  <a:pt x="38100" y="76200"/>
                </a:lnTo>
                <a:lnTo>
                  <a:pt x="52947" y="73206"/>
                </a:lnTo>
                <a:lnTo>
                  <a:pt x="65055" y="65041"/>
                </a:lnTo>
                <a:lnTo>
                  <a:pt x="73211" y="52931"/>
                </a:lnTo>
                <a:lnTo>
                  <a:pt x="74920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20" y="31750"/>
                </a:lnTo>
                <a:lnTo>
                  <a:pt x="73211" y="23268"/>
                </a:lnTo>
                <a:lnTo>
                  <a:pt x="65055" y="11158"/>
                </a:lnTo>
                <a:lnTo>
                  <a:pt x="52947" y="2993"/>
                </a:lnTo>
                <a:lnTo>
                  <a:pt x="38100" y="0"/>
                </a:lnTo>
                <a:close/>
              </a:path>
              <a:path w="1499234" h="76200">
                <a:moveTo>
                  <a:pt x="1460753" y="0"/>
                </a:moveTo>
                <a:lnTo>
                  <a:pt x="1445906" y="2993"/>
                </a:lnTo>
                <a:lnTo>
                  <a:pt x="1433798" y="11158"/>
                </a:lnTo>
                <a:lnTo>
                  <a:pt x="1425642" y="23268"/>
                </a:lnTo>
                <a:lnTo>
                  <a:pt x="1422653" y="38100"/>
                </a:lnTo>
                <a:lnTo>
                  <a:pt x="1425642" y="52931"/>
                </a:lnTo>
                <a:lnTo>
                  <a:pt x="1433798" y="65041"/>
                </a:lnTo>
                <a:lnTo>
                  <a:pt x="1445906" y="73206"/>
                </a:lnTo>
                <a:lnTo>
                  <a:pt x="1460753" y="76200"/>
                </a:lnTo>
                <a:lnTo>
                  <a:pt x="1475547" y="73206"/>
                </a:lnTo>
                <a:lnTo>
                  <a:pt x="1487662" y="65041"/>
                </a:lnTo>
                <a:lnTo>
                  <a:pt x="1495847" y="52931"/>
                </a:lnTo>
                <a:lnTo>
                  <a:pt x="1497566" y="44450"/>
                </a:lnTo>
                <a:lnTo>
                  <a:pt x="1460753" y="44450"/>
                </a:lnTo>
                <a:lnTo>
                  <a:pt x="1460753" y="31750"/>
                </a:lnTo>
                <a:lnTo>
                  <a:pt x="1497566" y="31750"/>
                </a:lnTo>
                <a:lnTo>
                  <a:pt x="1495847" y="23268"/>
                </a:lnTo>
                <a:lnTo>
                  <a:pt x="1487662" y="11158"/>
                </a:lnTo>
                <a:lnTo>
                  <a:pt x="1475547" y="2993"/>
                </a:lnTo>
                <a:lnTo>
                  <a:pt x="1460753" y="0"/>
                </a:lnTo>
                <a:close/>
              </a:path>
              <a:path w="1499234" h="76200">
                <a:moveTo>
                  <a:pt x="74920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20" y="44450"/>
                </a:lnTo>
                <a:lnTo>
                  <a:pt x="76200" y="38100"/>
                </a:lnTo>
                <a:lnTo>
                  <a:pt x="74920" y="31750"/>
                </a:lnTo>
                <a:close/>
              </a:path>
              <a:path w="1499234" h="76200">
                <a:moveTo>
                  <a:pt x="1423933" y="31750"/>
                </a:moveTo>
                <a:lnTo>
                  <a:pt x="74920" y="31750"/>
                </a:lnTo>
                <a:lnTo>
                  <a:pt x="76200" y="38100"/>
                </a:lnTo>
                <a:lnTo>
                  <a:pt x="74920" y="44450"/>
                </a:lnTo>
                <a:lnTo>
                  <a:pt x="1423933" y="44450"/>
                </a:lnTo>
                <a:lnTo>
                  <a:pt x="1422653" y="38100"/>
                </a:lnTo>
                <a:lnTo>
                  <a:pt x="1423933" y="31750"/>
                </a:lnTo>
                <a:close/>
              </a:path>
              <a:path w="1499234" h="76200">
                <a:moveTo>
                  <a:pt x="1497566" y="31750"/>
                </a:moveTo>
                <a:lnTo>
                  <a:pt x="1460753" y="31750"/>
                </a:lnTo>
                <a:lnTo>
                  <a:pt x="1460753" y="44450"/>
                </a:lnTo>
                <a:lnTo>
                  <a:pt x="1497566" y="44450"/>
                </a:lnTo>
                <a:lnTo>
                  <a:pt x="1498853" y="38100"/>
                </a:lnTo>
                <a:lnTo>
                  <a:pt x="1497566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243840"/>
                <a:gridCol w="1196340"/>
                <a:gridCol w="243839"/>
                <a:gridCol w="1443990"/>
                <a:gridCol w="1200785"/>
                <a:gridCol w="1443990"/>
                <a:gridCol w="243840"/>
                <a:gridCol w="1200150"/>
                <a:gridCol w="243840"/>
                <a:gridCol w="1200150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41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141731" y="1732788"/>
            <a:ext cx="1219200" cy="1475740"/>
          </a:xfrm>
          <a:custGeom>
            <a:avLst/>
            <a:gdLst/>
            <a:ahLst/>
            <a:cxnLst/>
            <a:rect l="l" t="t" r="r" b="b"/>
            <a:pathLst>
              <a:path w="1219200" h="1475739">
                <a:moveTo>
                  <a:pt x="1016000" y="778763"/>
                </a:moveTo>
                <a:lnTo>
                  <a:pt x="711200" y="778763"/>
                </a:lnTo>
                <a:lnTo>
                  <a:pt x="925614" y="1475359"/>
                </a:lnTo>
                <a:lnTo>
                  <a:pt x="1016000" y="778763"/>
                </a:lnTo>
                <a:close/>
              </a:path>
              <a:path w="1219200" h="1475739">
                <a:moveTo>
                  <a:pt x="1089406" y="0"/>
                </a:moveTo>
                <a:lnTo>
                  <a:pt x="129793" y="0"/>
                </a:lnTo>
                <a:lnTo>
                  <a:pt x="79274" y="10207"/>
                </a:lnTo>
                <a:lnTo>
                  <a:pt x="38017" y="38036"/>
                </a:lnTo>
                <a:lnTo>
                  <a:pt x="10200" y="79295"/>
                </a:lnTo>
                <a:lnTo>
                  <a:pt x="0" y="129794"/>
                </a:lnTo>
                <a:lnTo>
                  <a:pt x="0" y="648970"/>
                </a:lnTo>
                <a:lnTo>
                  <a:pt x="10200" y="699468"/>
                </a:lnTo>
                <a:lnTo>
                  <a:pt x="38017" y="740727"/>
                </a:lnTo>
                <a:lnTo>
                  <a:pt x="79274" y="768556"/>
                </a:lnTo>
                <a:lnTo>
                  <a:pt x="129793" y="778763"/>
                </a:lnTo>
                <a:lnTo>
                  <a:pt x="1089406" y="778763"/>
                </a:lnTo>
                <a:lnTo>
                  <a:pt x="1139904" y="768556"/>
                </a:lnTo>
                <a:lnTo>
                  <a:pt x="1181163" y="740727"/>
                </a:lnTo>
                <a:lnTo>
                  <a:pt x="1208992" y="699468"/>
                </a:lnTo>
                <a:lnTo>
                  <a:pt x="1219200" y="648970"/>
                </a:lnTo>
                <a:lnTo>
                  <a:pt x="1219200" y="129794"/>
                </a:lnTo>
                <a:lnTo>
                  <a:pt x="1208992" y="79295"/>
                </a:lnTo>
                <a:lnTo>
                  <a:pt x="1181163" y="38036"/>
                </a:lnTo>
                <a:lnTo>
                  <a:pt x="1139904" y="10207"/>
                </a:lnTo>
                <a:lnTo>
                  <a:pt x="1089406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290880" y="1738960"/>
            <a:ext cx="919480" cy="392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Especially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capex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89356" y="2105405"/>
            <a:ext cx="92201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ramp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75640" y="2288285"/>
            <a:ext cx="9493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production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69010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We</a:t>
            </a:r>
            <a:r>
              <a:rPr dirty="0" spc="-35"/>
              <a:t> </a:t>
            </a:r>
            <a:r>
              <a:rPr dirty="0"/>
              <a:t>expect</a:t>
            </a:r>
            <a:r>
              <a:rPr dirty="0" spc="-75"/>
              <a:t> </a:t>
            </a:r>
            <a:r>
              <a:rPr dirty="0" spc="-35"/>
              <a:t>Tesla’s</a:t>
            </a:r>
            <a:r>
              <a:rPr dirty="0" spc="-30"/>
              <a:t> </a:t>
            </a:r>
            <a:r>
              <a:rPr dirty="0"/>
              <a:t>production</a:t>
            </a:r>
            <a:r>
              <a:rPr dirty="0" spc="-60"/>
              <a:t> </a:t>
            </a:r>
            <a:r>
              <a:rPr dirty="0"/>
              <a:t>capacity</a:t>
            </a:r>
            <a:r>
              <a:rPr dirty="0" spc="-60"/>
              <a:t> </a:t>
            </a:r>
            <a:r>
              <a:rPr dirty="0"/>
              <a:t>to</a:t>
            </a:r>
            <a:r>
              <a:rPr dirty="0" spc="-35"/>
              <a:t> </a:t>
            </a:r>
            <a:r>
              <a:rPr dirty="0"/>
              <a:t>increase</a:t>
            </a:r>
            <a:r>
              <a:rPr dirty="0" spc="-45"/>
              <a:t> </a:t>
            </a:r>
            <a:r>
              <a:rPr dirty="0"/>
              <a:t>by</a:t>
            </a:r>
            <a:r>
              <a:rPr dirty="0" spc="-40"/>
              <a:t> </a:t>
            </a:r>
            <a:r>
              <a:rPr dirty="0"/>
              <a:t>508%</a:t>
            </a:r>
            <a:r>
              <a:rPr dirty="0" spc="-35"/>
              <a:t> </a:t>
            </a:r>
            <a:r>
              <a:rPr dirty="0"/>
              <a:t>between</a:t>
            </a:r>
            <a:r>
              <a:rPr dirty="0" spc="-45"/>
              <a:t> </a:t>
            </a:r>
            <a:r>
              <a:rPr dirty="0"/>
              <a:t>2018</a:t>
            </a:r>
            <a:r>
              <a:rPr dirty="0" spc="-3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10"/>
              <a:t>2030e,</a:t>
            </a:r>
          </a:p>
          <a:p>
            <a:pPr marL="12700">
              <a:lnSpc>
                <a:spcPts val="2280"/>
              </a:lnSpc>
            </a:pPr>
            <a:r>
              <a:rPr dirty="0"/>
              <a:t>while</a:t>
            </a:r>
            <a:r>
              <a:rPr dirty="0" spc="-20"/>
              <a:t> </a:t>
            </a:r>
            <a:r>
              <a:rPr dirty="0"/>
              <a:t>its</a:t>
            </a:r>
            <a:r>
              <a:rPr dirty="0" spc="-20"/>
              <a:t> </a:t>
            </a:r>
            <a:r>
              <a:rPr dirty="0"/>
              <a:t>margins</a:t>
            </a:r>
            <a:r>
              <a:rPr dirty="0" spc="-55"/>
              <a:t> </a:t>
            </a:r>
            <a:r>
              <a:rPr dirty="0"/>
              <a:t>will</a:t>
            </a:r>
            <a:r>
              <a:rPr dirty="0" spc="-15"/>
              <a:t> </a:t>
            </a:r>
            <a:r>
              <a:rPr dirty="0"/>
              <a:t>increase</a:t>
            </a:r>
            <a:r>
              <a:rPr dirty="0" spc="-65"/>
              <a:t> </a:t>
            </a:r>
            <a:r>
              <a:rPr dirty="0"/>
              <a:t>to</a:t>
            </a:r>
            <a:r>
              <a:rPr dirty="0" spc="-30"/>
              <a:t> </a:t>
            </a:r>
            <a:r>
              <a:rPr dirty="0"/>
              <a:t>industry</a:t>
            </a:r>
            <a:r>
              <a:rPr dirty="0" spc="-50"/>
              <a:t> </a:t>
            </a:r>
            <a:r>
              <a:rPr dirty="0" spc="-10"/>
              <a:t>levels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574649" y="5899505"/>
            <a:ext cx="8421370" cy="39052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Potential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adaptions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Model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S/X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or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3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would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still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considered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under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respective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category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Own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analysis</a:t>
            </a:r>
            <a:r>
              <a:rPr dirty="0" sz="1000" spc="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based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on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financial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statements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from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Thomson</a:t>
            </a:r>
            <a:r>
              <a:rPr dirty="0" sz="10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Reuters,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Quotes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from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Tesla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Form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8-K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filed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on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January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30,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2019;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Tesla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Inc.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581977" y="1767585"/>
            <a:ext cx="5539105" cy="1709420"/>
            <a:chOff x="581977" y="1767585"/>
            <a:chExt cx="5539105" cy="1709420"/>
          </a:xfrm>
        </p:grpSpPr>
        <p:sp>
          <p:nvSpPr>
            <p:cNvPr id="14" name="object 14" descr=""/>
            <p:cNvSpPr/>
            <p:nvPr/>
          </p:nvSpPr>
          <p:spPr>
            <a:xfrm>
              <a:off x="873252" y="2125979"/>
              <a:ext cx="4955540" cy="1346200"/>
            </a:xfrm>
            <a:custGeom>
              <a:avLst/>
              <a:gdLst/>
              <a:ahLst/>
              <a:cxnLst/>
              <a:rect l="l" t="t" r="r" b="b"/>
              <a:pathLst>
                <a:path w="4955540" h="1346200">
                  <a:moveTo>
                    <a:pt x="2211324" y="669925"/>
                  </a:moveTo>
                  <a:lnTo>
                    <a:pt x="2374900" y="534924"/>
                  </a:lnTo>
                </a:path>
                <a:path w="4955540" h="1346200">
                  <a:moveTo>
                    <a:pt x="3685032" y="1020953"/>
                  </a:moveTo>
                  <a:lnTo>
                    <a:pt x="3848608" y="986028"/>
                  </a:lnTo>
                </a:path>
                <a:path w="4955540" h="1346200">
                  <a:moveTo>
                    <a:pt x="4791456" y="71120"/>
                  </a:moveTo>
                  <a:lnTo>
                    <a:pt x="4850257" y="45720"/>
                  </a:lnTo>
                </a:path>
                <a:path w="4955540" h="1346200">
                  <a:moveTo>
                    <a:pt x="4422648" y="948944"/>
                  </a:moveTo>
                  <a:lnTo>
                    <a:pt x="4586224" y="922020"/>
                  </a:lnTo>
                </a:path>
                <a:path w="4955540" h="1346200">
                  <a:moveTo>
                    <a:pt x="4422648" y="142748"/>
                  </a:moveTo>
                  <a:lnTo>
                    <a:pt x="4481449" y="117348"/>
                  </a:lnTo>
                </a:path>
                <a:path w="4955540" h="1346200">
                  <a:moveTo>
                    <a:pt x="4133088" y="184531"/>
                  </a:moveTo>
                  <a:lnTo>
                    <a:pt x="4217289" y="143256"/>
                  </a:lnTo>
                </a:path>
                <a:path w="4955540" h="1346200">
                  <a:moveTo>
                    <a:pt x="1842515" y="781812"/>
                  </a:moveTo>
                  <a:lnTo>
                    <a:pt x="2006091" y="669036"/>
                  </a:lnTo>
                </a:path>
                <a:path w="4955540" h="1346200">
                  <a:moveTo>
                    <a:pt x="4053840" y="986028"/>
                  </a:moveTo>
                  <a:lnTo>
                    <a:pt x="4217289" y="949452"/>
                  </a:lnTo>
                </a:path>
                <a:path w="4955540" h="1346200">
                  <a:moveTo>
                    <a:pt x="2580132" y="1120521"/>
                  </a:moveTo>
                  <a:lnTo>
                    <a:pt x="2743708" y="1074420"/>
                  </a:lnTo>
                </a:path>
                <a:path w="4955540" h="1346200">
                  <a:moveTo>
                    <a:pt x="4501896" y="108204"/>
                  </a:moveTo>
                  <a:lnTo>
                    <a:pt x="4586097" y="71628"/>
                  </a:lnTo>
                </a:path>
                <a:path w="4955540" h="1346200">
                  <a:moveTo>
                    <a:pt x="4422648" y="226949"/>
                  </a:moveTo>
                  <a:lnTo>
                    <a:pt x="4586224" y="153924"/>
                  </a:lnTo>
                </a:path>
                <a:path w="4955540" h="1346200">
                  <a:moveTo>
                    <a:pt x="4053840" y="221996"/>
                  </a:moveTo>
                  <a:lnTo>
                    <a:pt x="4106164" y="196596"/>
                  </a:lnTo>
                </a:path>
                <a:path w="4955540" h="1346200">
                  <a:moveTo>
                    <a:pt x="3685032" y="302768"/>
                  </a:moveTo>
                  <a:lnTo>
                    <a:pt x="3735832" y="277368"/>
                  </a:lnTo>
                </a:path>
                <a:path w="4955540" h="1346200">
                  <a:moveTo>
                    <a:pt x="3316224" y="461645"/>
                  </a:moveTo>
                  <a:lnTo>
                    <a:pt x="3479800" y="388620"/>
                  </a:lnTo>
                </a:path>
                <a:path w="4955540" h="1346200">
                  <a:moveTo>
                    <a:pt x="3316224" y="374396"/>
                  </a:moveTo>
                  <a:lnTo>
                    <a:pt x="3375025" y="348996"/>
                  </a:lnTo>
                </a:path>
                <a:path w="4955540" h="1346200">
                  <a:moveTo>
                    <a:pt x="3316224" y="1048131"/>
                  </a:moveTo>
                  <a:lnTo>
                    <a:pt x="3479800" y="1021080"/>
                  </a:lnTo>
                </a:path>
                <a:path w="4955540" h="1346200">
                  <a:moveTo>
                    <a:pt x="1106423" y="1346073"/>
                  </a:moveTo>
                  <a:lnTo>
                    <a:pt x="1269999" y="1336548"/>
                  </a:lnTo>
                </a:path>
                <a:path w="4955540" h="1346200">
                  <a:moveTo>
                    <a:pt x="3764280" y="263779"/>
                  </a:moveTo>
                  <a:lnTo>
                    <a:pt x="3848354" y="222504"/>
                  </a:lnTo>
                </a:path>
                <a:path w="4955540" h="1346200">
                  <a:moveTo>
                    <a:pt x="3395472" y="339852"/>
                  </a:moveTo>
                  <a:lnTo>
                    <a:pt x="3479673" y="303275"/>
                  </a:lnTo>
                </a:path>
                <a:path w="4955540" h="1346200">
                  <a:moveTo>
                    <a:pt x="2947416" y="446405"/>
                  </a:moveTo>
                  <a:lnTo>
                    <a:pt x="3110992" y="374904"/>
                  </a:lnTo>
                </a:path>
                <a:path w="4955540" h="1346200">
                  <a:moveTo>
                    <a:pt x="2580132" y="535432"/>
                  </a:moveTo>
                  <a:lnTo>
                    <a:pt x="2743708" y="446532"/>
                  </a:lnTo>
                </a:path>
                <a:path w="4955540" h="1346200">
                  <a:moveTo>
                    <a:pt x="3685032" y="388874"/>
                  </a:moveTo>
                  <a:lnTo>
                    <a:pt x="3848608" y="307848"/>
                  </a:lnTo>
                </a:path>
                <a:path w="4955540" h="1346200">
                  <a:moveTo>
                    <a:pt x="2211324" y="758317"/>
                  </a:moveTo>
                  <a:lnTo>
                    <a:pt x="2374900" y="623316"/>
                  </a:lnTo>
                </a:path>
                <a:path w="4955540" h="1346200">
                  <a:moveTo>
                    <a:pt x="1842515" y="871728"/>
                  </a:moveTo>
                  <a:lnTo>
                    <a:pt x="2006091" y="758952"/>
                  </a:lnTo>
                </a:path>
                <a:path w="4955540" h="1346200">
                  <a:moveTo>
                    <a:pt x="2947416" y="533273"/>
                  </a:moveTo>
                  <a:lnTo>
                    <a:pt x="3110992" y="461772"/>
                  </a:lnTo>
                </a:path>
                <a:path w="4955540" h="1346200">
                  <a:moveTo>
                    <a:pt x="1475231" y="1335913"/>
                  </a:moveTo>
                  <a:lnTo>
                    <a:pt x="1638808" y="1277112"/>
                  </a:lnTo>
                </a:path>
                <a:path w="4955540" h="1346200">
                  <a:moveTo>
                    <a:pt x="1842515" y="1278255"/>
                  </a:moveTo>
                  <a:lnTo>
                    <a:pt x="2006091" y="1211580"/>
                  </a:lnTo>
                </a:path>
                <a:path w="4955540" h="1346200">
                  <a:moveTo>
                    <a:pt x="1475231" y="994029"/>
                  </a:moveTo>
                  <a:lnTo>
                    <a:pt x="1638808" y="871728"/>
                  </a:lnTo>
                </a:path>
                <a:path w="4955540" h="1346200">
                  <a:moveTo>
                    <a:pt x="2947416" y="1074039"/>
                  </a:moveTo>
                  <a:lnTo>
                    <a:pt x="3110992" y="1046988"/>
                  </a:lnTo>
                </a:path>
                <a:path w="4955540" h="1346200">
                  <a:moveTo>
                    <a:pt x="1106423" y="1093724"/>
                  </a:moveTo>
                  <a:lnTo>
                    <a:pt x="1269999" y="993648"/>
                  </a:lnTo>
                </a:path>
                <a:path w="4955540" h="1346200">
                  <a:moveTo>
                    <a:pt x="736091" y="1213358"/>
                  </a:moveTo>
                  <a:lnTo>
                    <a:pt x="899667" y="1092708"/>
                  </a:lnTo>
                </a:path>
                <a:path w="4955540" h="1346200">
                  <a:moveTo>
                    <a:pt x="2211324" y="1210691"/>
                  </a:moveTo>
                  <a:lnTo>
                    <a:pt x="2374900" y="1120140"/>
                  </a:lnTo>
                </a:path>
                <a:path w="4955540" h="1346200">
                  <a:moveTo>
                    <a:pt x="736091" y="1125093"/>
                  </a:moveTo>
                  <a:lnTo>
                    <a:pt x="899667" y="1002792"/>
                  </a:lnTo>
                </a:path>
                <a:path w="4955540" h="1346200">
                  <a:moveTo>
                    <a:pt x="4053840" y="308102"/>
                  </a:moveTo>
                  <a:lnTo>
                    <a:pt x="4217289" y="227075"/>
                  </a:lnTo>
                </a:path>
                <a:path w="4955540" h="1346200">
                  <a:moveTo>
                    <a:pt x="0" y="1299591"/>
                  </a:moveTo>
                  <a:lnTo>
                    <a:pt x="163512" y="1271016"/>
                  </a:lnTo>
                </a:path>
                <a:path w="4955540" h="1346200">
                  <a:moveTo>
                    <a:pt x="2580132" y="623951"/>
                  </a:moveTo>
                  <a:lnTo>
                    <a:pt x="2743708" y="533400"/>
                  </a:lnTo>
                </a:path>
                <a:path w="4955540" h="1346200">
                  <a:moveTo>
                    <a:pt x="0" y="1345819"/>
                  </a:moveTo>
                  <a:lnTo>
                    <a:pt x="163512" y="1344168"/>
                  </a:lnTo>
                </a:path>
                <a:path w="4955540" h="1346200">
                  <a:moveTo>
                    <a:pt x="1475231" y="902462"/>
                  </a:moveTo>
                  <a:lnTo>
                    <a:pt x="1638808" y="781812"/>
                  </a:lnTo>
                </a:path>
                <a:path w="4955540" h="1346200">
                  <a:moveTo>
                    <a:pt x="1106423" y="1003681"/>
                  </a:moveTo>
                  <a:lnTo>
                    <a:pt x="1269999" y="903732"/>
                  </a:lnTo>
                </a:path>
                <a:path w="4955540" h="1346200">
                  <a:moveTo>
                    <a:pt x="368807" y="1270762"/>
                  </a:moveTo>
                  <a:lnTo>
                    <a:pt x="532384" y="1124712"/>
                  </a:lnTo>
                </a:path>
                <a:path w="4955540" h="1346200">
                  <a:moveTo>
                    <a:pt x="368807" y="1344803"/>
                  </a:moveTo>
                  <a:lnTo>
                    <a:pt x="532384" y="1214628"/>
                  </a:lnTo>
                </a:path>
                <a:path w="4955540" h="1346200">
                  <a:moveTo>
                    <a:pt x="4870704" y="36575"/>
                  </a:moveTo>
                  <a:lnTo>
                    <a:pt x="4954905" y="0"/>
                  </a:lnTo>
                </a:path>
                <a:path w="4955540" h="1346200">
                  <a:moveTo>
                    <a:pt x="4791456" y="153797"/>
                  </a:moveTo>
                  <a:lnTo>
                    <a:pt x="4955032" y="82296"/>
                  </a:lnTo>
                </a:path>
                <a:path w="4955540" h="1346200">
                  <a:moveTo>
                    <a:pt x="4791456" y="921639"/>
                  </a:moveTo>
                  <a:lnTo>
                    <a:pt x="4955032" y="894588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69036" y="3425951"/>
              <a:ext cx="204470" cy="45720"/>
            </a:xfrm>
            <a:custGeom>
              <a:avLst/>
              <a:gdLst/>
              <a:ahLst/>
              <a:cxnLst/>
              <a:rect l="l" t="t" r="r" b="b"/>
              <a:pathLst>
                <a:path w="204469" h="45720">
                  <a:moveTo>
                    <a:pt x="204215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04215" y="45720"/>
                  </a:lnTo>
                  <a:lnTo>
                    <a:pt x="204215" y="0"/>
                  </a:lnTo>
                  <a:close/>
                </a:path>
              </a:pathLst>
            </a:custGeom>
            <a:solidFill>
              <a:srgbClr val="9DB0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37844" y="3218687"/>
              <a:ext cx="942340" cy="253365"/>
            </a:xfrm>
            <a:custGeom>
              <a:avLst/>
              <a:gdLst/>
              <a:ahLst/>
              <a:cxnLst/>
              <a:rect l="l" t="t" r="r" b="b"/>
              <a:pathLst>
                <a:path w="942339" h="253364">
                  <a:moveTo>
                    <a:pt x="204216" y="251460"/>
                  </a:moveTo>
                  <a:lnTo>
                    <a:pt x="0" y="251460"/>
                  </a:lnTo>
                  <a:lnTo>
                    <a:pt x="0" y="252984"/>
                  </a:lnTo>
                  <a:lnTo>
                    <a:pt x="204216" y="252984"/>
                  </a:lnTo>
                  <a:lnTo>
                    <a:pt x="204216" y="251460"/>
                  </a:lnTo>
                  <a:close/>
                </a:path>
                <a:path w="942339" h="253364">
                  <a:moveTo>
                    <a:pt x="573024" y="121920"/>
                  </a:moveTo>
                  <a:lnTo>
                    <a:pt x="368808" y="121920"/>
                  </a:lnTo>
                  <a:lnTo>
                    <a:pt x="368808" y="252984"/>
                  </a:lnTo>
                  <a:lnTo>
                    <a:pt x="573024" y="252984"/>
                  </a:lnTo>
                  <a:lnTo>
                    <a:pt x="573024" y="121920"/>
                  </a:lnTo>
                  <a:close/>
                </a:path>
                <a:path w="942339" h="253364">
                  <a:moveTo>
                    <a:pt x="941832" y="0"/>
                  </a:moveTo>
                  <a:lnTo>
                    <a:pt x="737616" y="0"/>
                  </a:lnTo>
                  <a:lnTo>
                    <a:pt x="737616" y="252984"/>
                  </a:lnTo>
                  <a:lnTo>
                    <a:pt x="941832" y="252984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6E8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142744" y="3020567"/>
              <a:ext cx="3891279" cy="451484"/>
            </a:xfrm>
            <a:custGeom>
              <a:avLst/>
              <a:gdLst/>
              <a:ahLst/>
              <a:cxnLst/>
              <a:rect l="l" t="t" r="r" b="b"/>
              <a:pathLst>
                <a:path w="3891279" h="451485">
                  <a:moveTo>
                    <a:pt x="205740" y="441960"/>
                  </a:moveTo>
                  <a:lnTo>
                    <a:pt x="0" y="441960"/>
                  </a:lnTo>
                  <a:lnTo>
                    <a:pt x="0" y="451104"/>
                  </a:lnTo>
                  <a:lnTo>
                    <a:pt x="205740" y="451104"/>
                  </a:lnTo>
                  <a:lnTo>
                    <a:pt x="205740" y="441960"/>
                  </a:lnTo>
                  <a:close/>
                </a:path>
                <a:path w="3891279" h="451485">
                  <a:moveTo>
                    <a:pt x="574548" y="384048"/>
                  </a:moveTo>
                  <a:lnTo>
                    <a:pt x="368808" y="384048"/>
                  </a:lnTo>
                  <a:lnTo>
                    <a:pt x="368808" y="451104"/>
                  </a:lnTo>
                  <a:lnTo>
                    <a:pt x="574548" y="451104"/>
                  </a:lnTo>
                  <a:lnTo>
                    <a:pt x="574548" y="384048"/>
                  </a:lnTo>
                  <a:close/>
                </a:path>
                <a:path w="3891279" h="451485">
                  <a:moveTo>
                    <a:pt x="941832" y="315468"/>
                  </a:moveTo>
                  <a:lnTo>
                    <a:pt x="737616" y="315468"/>
                  </a:lnTo>
                  <a:lnTo>
                    <a:pt x="737616" y="451104"/>
                  </a:lnTo>
                  <a:lnTo>
                    <a:pt x="941832" y="451104"/>
                  </a:lnTo>
                  <a:lnTo>
                    <a:pt x="941832" y="315468"/>
                  </a:lnTo>
                  <a:close/>
                </a:path>
                <a:path w="3891279" h="451485">
                  <a:moveTo>
                    <a:pt x="1310640" y="225552"/>
                  </a:moveTo>
                  <a:lnTo>
                    <a:pt x="1106424" y="225552"/>
                  </a:lnTo>
                  <a:lnTo>
                    <a:pt x="1106424" y="451104"/>
                  </a:lnTo>
                  <a:lnTo>
                    <a:pt x="1310640" y="451104"/>
                  </a:lnTo>
                  <a:lnTo>
                    <a:pt x="1310640" y="225552"/>
                  </a:lnTo>
                  <a:close/>
                </a:path>
                <a:path w="3891279" h="451485">
                  <a:moveTo>
                    <a:pt x="1679448" y="179832"/>
                  </a:moveTo>
                  <a:lnTo>
                    <a:pt x="1475232" y="179832"/>
                  </a:lnTo>
                  <a:lnTo>
                    <a:pt x="1475232" y="451104"/>
                  </a:lnTo>
                  <a:lnTo>
                    <a:pt x="1679448" y="451104"/>
                  </a:lnTo>
                  <a:lnTo>
                    <a:pt x="1679448" y="179832"/>
                  </a:lnTo>
                  <a:close/>
                </a:path>
                <a:path w="3891279" h="451485">
                  <a:moveTo>
                    <a:pt x="2048256" y="153924"/>
                  </a:moveTo>
                  <a:lnTo>
                    <a:pt x="1842516" y="153924"/>
                  </a:lnTo>
                  <a:lnTo>
                    <a:pt x="1842516" y="451104"/>
                  </a:lnTo>
                  <a:lnTo>
                    <a:pt x="2048256" y="451104"/>
                  </a:lnTo>
                  <a:lnTo>
                    <a:pt x="2048256" y="153924"/>
                  </a:lnTo>
                  <a:close/>
                </a:path>
                <a:path w="3891279" h="451485">
                  <a:moveTo>
                    <a:pt x="2417064" y="126492"/>
                  </a:moveTo>
                  <a:lnTo>
                    <a:pt x="2211324" y="126492"/>
                  </a:lnTo>
                  <a:lnTo>
                    <a:pt x="2211324" y="451104"/>
                  </a:lnTo>
                  <a:lnTo>
                    <a:pt x="2417064" y="451104"/>
                  </a:lnTo>
                  <a:lnTo>
                    <a:pt x="2417064" y="126492"/>
                  </a:lnTo>
                  <a:close/>
                </a:path>
                <a:path w="3891279" h="451485">
                  <a:moveTo>
                    <a:pt x="2784348" y="89916"/>
                  </a:moveTo>
                  <a:lnTo>
                    <a:pt x="2580132" y="89916"/>
                  </a:lnTo>
                  <a:lnTo>
                    <a:pt x="2580132" y="451104"/>
                  </a:lnTo>
                  <a:lnTo>
                    <a:pt x="2784348" y="451104"/>
                  </a:lnTo>
                  <a:lnTo>
                    <a:pt x="2784348" y="89916"/>
                  </a:lnTo>
                  <a:close/>
                </a:path>
                <a:path w="3891279" h="451485">
                  <a:moveTo>
                    <a:pt x="3153156" y="53340"/>
                  </a:moveTo>
                  <a:lnTo>
                    <a:pt x="2948940" y="53340"/>
                  </a:lnTo>
                  <a:lnTo>
                    <a:pt x="2948940" y="451104"/>
                  </a:lnTo>
                  <a:lnTo>
                    <a:pt x="3153156" y="451104"/>
                  </a:lnTo>
                  <a:lnTo>
                    <a:pt x="3153156" y="53340"/>
                  </a:lnTo>
                  <a:close/>
                </a:path>
                <a:path w="3891279" h="451485">
                  <a:moveTo>
                    <a:pt x="3521964" y="27432"/>
                  </a:moveTo>
                  <a:lnTo>
                    <a:pt x="3317748" y="27432"/>
                  </a:lnTo>
                  <a:lnTo>
                    <a:pt x="3317748" y="451104"/>
                  </a:lnTo>
                  <a:lnTo>
                    <a:pt x="3521964" y="451104"/>
                  </a:lnTo>
                  <a:lnTo>
                    <a:pt x="3521964" y="27432"/>
                  </a:lnTo>
                  <a:close/>
                </a:path>
                <a:path w="3891279" h="451485">
                  <a:moveTo>
                    <a:pt x="3890772" y="0"/>
                  </a:moveTo>
                  <a:lnTo>
                    <a:pt x="3685032" y="0"/>
                  </a:lnTo>
                  <a:lnTo>
                    <a:pt x="3685032" y="451104"/>
                  </a:lnTo>
                  <a:lnTo>
                    <a:pt x="3890772" y="451104"/>
                  </a:lnTo>
                  <a:lnTo>
                    <a:pt x="3890772" y="0"/>
                  </a:lnTo>
                  <a:close/>
                </a:path>
              </a:pathLst>
            </a:custGeom>
            <a:solidFill>
              <a:srgbClr val="364D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37844" y="3128771"/>
              <a:ext cx="942340" cy="341630"/>
            </a:xfrm>
            <a:custGeom>
              <a:avLst/>
              <a:gdLst/>
              <a:ahLst/>
              <a:cxnLst/>
              <a:rect l="l" t="t" r="r" b="b"/>
              <a:pathLst>
                <a:path w="942339" h="341629">
                  <a:moveTo>
                    <a:pt x="204216" y="269748"/>
                  </a:moveTo>
                  <a:lnTo>
                    <a:pt x="0" y="269748"/>
                  </a:lnTo>
                  <a:lnTo>
                    <a:pt x="0" y="341376"/>
                  </a:lnTo>
                  <a:lnTo>
                    <a:pt x="204216" y="341376"/>
                  </a:lnTo>
                  <a:lnTo>
                    <a:pt x="204216" y="269748"/>
                  </a:lnTo>
                  <a:close/>
                </a:path>
                <a:path w="942339" h="341629">
                  <a:moveTo>
                    <a:pt x="573024" y="121932"/>
                  </a:moveTo>
                  <a:lnTo>
                    <a:pt x="368808" y="121932"/>
                  </a:lnTo>
                  <a:lnTo>
                    <a:pt x="368808" y="211836"/>
                  </a:lnTo>
                  <a:lnTo>
                    <a:pt x="573024" y="211836"/>
                  </a:lnTo>
                  <a:lnTo>
                    <a:pt x="573024" y="121932"/>
                  </a:lnTo>
                  <a:close/>
                </a:path>
                <a:path w="942339" h="341629">
                  <a:moveTo>
                    <a:pt x="941832" y="0"/>
                  </a:moveTo>
                  <a:lnTo>
                    <a:pt x="737616" y="0"/>
                  </a:lnTo>
                  <a:lnTo>
                    <a:pt x="737616" y="89916"/>
                  </a:lnTo>
                  <a:lnTo>
                    <a:pt x="941832" y="89916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9DB0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142744" y="2208275"/>
              <a:ext cx="3891279" cy="1254760"/>
            </a:xfrm>
            <a:custGeom>
              <a:avLst/>
              <a:gdLst/>
              <a:ahLst/>
              <a:cxnLst/>
              <a:rect l="l" t="t" r="r" b="b"/>
              <a:pathLst>
                <a:path w="3891279" h="1254760">
                  <a:moveTo>
                    <a:pt x="205740" y="911352"/>
                  </a:moveTo>
                  <a:lnTo>
                    <a:pt x="0" y="911352"/>
                  </a:lnTo>
                  <a:lnTo>
                    <a:pt x="0" y="1254252"/>
                  </a:lnTo>
                  <a:lnTo>
                    <a:pt x="205740" y="1254252"/>
                  </a:lnTo>
                  <a:lnTo>
                    <a:pt x="205740" y="911352"/>
                  </a:lnTo>
                  <a:close/>
                </a:path>
                <a:path w="3891279" h="1254760">
                  <a:moveTo>
                    <a:pt x="574548" y="789432"/>
                  </a:moveTo>
                  <a:lnTo>
                    <a:pt x="368808" y="789432"/>
                  </a:lnTo>
                  <a:lnTo>
                    <a:pt x="368808" y="1196340"/>
                  </a:lnTo>
                  <a:lnTo>
                    <a:pt x="574548" y="1196340"/>
                  </a:lnTo>
                  <a:lnTo>
                    <a:pt x="574548" y="789432"/>
                  </a:lnTo>
                  <a:close/>
                </a:path>
                <a:path w="3891279" h="1254760">
                  <a:moveTo>
                    <a:pt x="941832" y="676656"/>
                  </a:moveTo>
                  <a:lnTo>
                    <a:pt x="737616" y="676656"/>
                  </a:lnTo>
                  <a:lnTo>
                    <a:pt x="737616" y="1127760"/>
                  </a:lnTo>
                  <a:lnTo>
                    <a:pt x="941832" y="1127760"/>
                  </a:lnTo>
                  <a:lnTo>
                    <a:pt x="941832" y="676656"/>
                  </a:lnTo>
                  <a:close/>
                </a:path>
                <a:path w="3891279" h="1254760">
                  <a:moveTo>
                    <a:pt x="1310640" y="541020"/>
                  </a:moveTo>
                  <a:lnTo>
                    <a:pt x="1106424" y="541020"/>
                  </a:lnTo>
                  <a:lnTo>
                    <a:pt x="1106424" y="1037844"/>
                  </a:lnTo>
                  <a:lnTo>
                    <a:pt x="1310640" y="1037844"/>
                  </a:lnTo>
                  <a:lnTo>
                    <a:pt x="1310640" y="541020"/>
                  </a:lnTo>
                  <a:close/>
                </a:path>
                <a:path w="3891279" h="1254760">
                  <a:moveTo>
                    <a:pt x="1679448" y="451104"/>
                  </a:moveTo>
                  <a:lnTo>
                    <a:pt x="1475232" y="451104"/>
                  </a:lnTo>
                  <a:lnTo>
                    <a:pt x="1475232" y="992124"/>
                  </a:lnTo>
                  <a:lnTo>
                    <a:pt x="1679448" y="992124"/>
                  </a:lnTo>
                  <a:lnTo>
                    <a:pt x="1679448" y="451104"/>
                  </a:lnTo>
                  <a:close/>
                </a:path>
                <a:path w="3891279" h="1254760">
                  <a:moveTo>
                    <a:pt x="2048256" y="379476"/>
                  </a:moveTo>
                  <a:lnTo>
                    <a:pt x="1842516" y="379476"/>
                  </a:lnTo>
                  <a:lnTo>
                    <a:pt x="1842516" y="966216"/>
                  </a:lnTo>
                  <a:lnTo>
                    <a:pt x="2048256" y="966216"/>
                  </a:lnTo>
                  <a:lnTo>
                    <a:pt x="2048256" y="379476"/>
                  </a:lnTo>
                  <a:close/>
                </a:path>
                <a:path w="3891279" h="1254760">
                  <a:moveTo>
                    <a:pt x="2417064" y="306324"/>
                  </a:moveTo>
                  <a:lnTo>
                    <a:pt x="2211324" y="306324"/>
                  </a:lnTo>
                  <a:lnTo>
                    <a:pt x="2211324" y="938784"/>
                  </a:lnTo>
                  <a:lnTo>
                    <a:pt x="2417064" y="938784"/>
                  </a:lnTo>
                  <a:lnTo>
                    <a:pt x="2417064" y="306324"/>
                  </a:lnTo>
                  <a:close/>
                </a:path>
                <a:path w="3891279" h="1254760">
                  <a:moveTo>
                    <a:pt x="2784348" y="225552"/>
                  </a:moveTo>
                  <a:lnTo>
                    <a:pt x="2580132" y="225552"/>
                  </a:lnTo>
                  <a:lnTo>
                    <a:pt x="2580132" y="902208"/>
                  </a:lnTo>
                  <a:lnTo>
                    <a:pt x="2784348" y="902208"/>
                  </a:lnTo>
                  <a:lnTo>
                    <a:pt x="2784348" y="225552"/>
                  </a:lnTo>
                  <a:close/>
                </a:path>
                <a:path w="3891279" h="1254760">
                  <a:moveTo>
                    <a:pt x="3153156" y="143256"/>
                  </a:moveTo>
                  <a:lnTo>
                    <a:pt x="2948940" y="143256"/>
                  </a:lnTo>
                  <a:lnTo>
                    <a:pt x="2948940" y="865632"/>
                  </a:lnTo>
                  <a:lnTo>
                    <a:pt x="3153156" y="865632"/>
                  </a:lnTo>
                  <a:lnTo>
                    <a:pt x="3153156" y="143256"/>
                  </a:lnTo>
                  <a:close/>
                </a:path>
                <a:path w="3891279" h="1254760">
                  <a:moveTo>
                    <a:pt x="3521964" y="71628"/>
                  </a:moveTo>
                  <a:lnTo>
                    <a:pt x="3317748" y="71628"/>
                  </a:lnTo>
                  <a:lnTo>
                    <a:pt x="3317748" y="839724"/>
                  </a:lnTo>
                  <a:lnTo>
                    <a:pt x="3521964" y="839724"/>
                  </a:lnTo>
                  <a:lnTo>
                    <a:pt x="3521964" y="71628"/>
                  </a:lnTo>
                  <a:close/>
                </a:path>
                <a:path w="3891279" h="1254760">
                  <a:moveTo>
                    <a:pt x="3890772" y="0"/>
                  </a:moveTo>
                  <a:lnTo>
                    <a:pt x="3685032" y="0"/>
                  </a:lnTo>
                  <a:lnTo>
                    <a:pt x="3685032" y="812292"/>
                  </a:lnTo>
                  <a:lnTo>
                    <a:pt x="3890772" y="812292"/>
                  </a:lnTo>
                  <a:lnTo>
                    <a:pt x="3890772" y="0"/>
                  </a:lnTo>
                  <a:close/>
                </a:path>
              </a:pathLst>
            </a:custGeom>
            <a:solidFill>
              <a:srgbClr val="6E8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142744" y="2125979"/>
              <a:ext cx="3891279" cy="993775"/>
            </a:xfrm>
            <a:custGeom>
              <a:avLst/>
              <a:gdLst/>
              <a:ahLst/>
              <a:cxnLst/>
              <a:rect l="l" t="t" r="r" b="b"/>
              <a:pathLst>
                <a:path w="3891279" h="993775">
                  <a:moveTo>
                    <a:pt x="205740" y="903732"/>
                  </a:moveTo>
                  <a:lnTo>
                    <a:pt x="0" y="903732"/>
                  </a:lnTo>
                  <a:lnTo>
                    <a:pt x="0" y="993648"/>
                  </a:lnTo>
                  <a:lnTo>
                    <a:pt x="205740" y="993648"/>
                  </a:lnTo>
                  <a:lnTo>
                    <a:pt x="205740" y="903732"/>
                  </a:lnTo>
                  <a:close/>
                </a:path>
                <a:path w="3891279" h="993775">
                  <a:moveTo>
                    <a:pt x="574548" y="781812"/>
                  </a:moveTo>
                  <a:lnTo>
                    <a:pt x="368808" y="781812"/>
                  </a:lnTo>
                  <a:lnTo>
                    <a:pt x="368808" y="871728"/>
                  </a:lnTo>
                  <a:lnTo>
                    <a:pt x="574548" y="871728"/>
                  </a:lnTo>
                  <a:lnTo>
                    <a:pt x="574548" y="781812"/>
                  </a:lnTo>
                  <a:close/>
                </a:path>
                <a:path w="3891279" h="993775">
                  <a:moveTo>
                    <a:pt x="941832" y="669036"/>
                  </a:moveTo>
                  <a:lnTo>
                    <a:pt x="737616" y="669036"/>
                  </a:lnTo>
                  <a:lnTo>
                    <a:pt x="737616" y="758952"/>
                  </a:lnTo>
                  <a:lnTo>
                    <a:pt x="941832" y="758952"/>
                  </a:lnTo>
                  <a:lnTo>
                    <a:pt x="941832" y="669036"/>
                  </a:lnTo>
                  <a:close/>
                </a:path>
                <a:path w="3891279" h="993775">
                  <a:moveTo>
                    <a:pt x="1310640" y="534924"/>
                  </a:moveTo>
                  <a:lnTo>
                    <a:pt x="1106424" y="534924"/>
                  </a:lnTo>
                  <a:lnTo>
                    <a:pt x="1106424" y="623316"/>
                  </a:lnTo>
                  <a:lnTo>
                    <a:pt x="1310640" y="623316"/>
                  </a:lnTo>
                  <a:lnTo>
                    <a:pt x="1310640" y="534924"/>
                  </a:lnTo>
                  <a:close/>
                </a:path>
                <a:path w="3891279" h="993775">
                  <a:moveTo>
                    <a:pt x="1679448" y="445008"/>
                  </a:moveTo>
                  <a:lnTo>
                    <a:pt x="1475232" y="445008"/>
                  </a:lnTo>
                  <a:lnTo>
                    <a:pt x="1475232" y="533400"/>
                  </a:lnTo>
                  <a:lnTo>
                    <a:pt x="1679448" y="533400"/>
                  </a:lnTo>
                  <a:lnTo>
                    <a:pt x="1679448" y="445008"/>
                  </a:lnTo>
                  <a:close/>
                </a:path>
                <a:path w="3891279" h="993775">
                  <a:moveTo>
                    <a:pt x="2048256" y="374904"/>
                  </a:moveTo>
                  <a:lnTo>
                    <a:pt x="1842516" y="374904"/>
                  </a:lnTo>
                  <a:lnTo>
                    <a:pt x="1842516" y="461772"/>
                  </a:lnTo>
                  <a:lnTo>
                    <a:pt x="2048256" y="461772"/>
                  </a:lnTo>
                  <a:lnTo>
                    <a:pt x="2048256" y="374904"/>
                  </a:lnTo>
                  <a:close/>
                </a:path>
                <a:path w="3891279" h="993775">
                  <a:moveTo>
                    <a:pt x="2417064" y="303276"/>
                  </a:moveTo>
                  <a:lnTo>
                    <a:pt x="2211324" y="303276"/>
                  </a:lnTo>
                  <a:lnTo>
                    <a:pt x="2211324" y="388620"/>
                  </a:lnTo>
                  <a:lnTo>
                    <a:pt x="2417064" y="388620"/>
                  </a:lnTo>
                  <a:lnTo>
                    <a:pt x="2417064" y="303276"/>
                  </a:lnTo>
                  <a:close/>
                </a:path>
                <a:path w="3891279" h="993775">
                  <a:moveTo>
                    <a:pt x="2784348" y="222504"/>
                  </a:moveTo>
                  <a:lnTo>
                    <a:pt x="2580132" y="222504"/>
                  </a:lnTo>
                  <a:lnTo>
                    <a:pt x="2580132" y="307848"/>
                  </a:lnTo>
                  <a:lnTo>
                    <a:pt x="2784348" y="307848"/>
                  </a:lnTo>
                  <a:lnTo>
                    <a:pt x="2784348" y="222504"/>
                  </a:lnTo>
                  <a:close/>
                </a:path>
                <a:path w="3891279" h="993775">
                  <a:moveTo>
                    <a:pt x="3153156" y="141732"/>
                  </a:moveTo>
                  <a:lnTo>
                    <a:pt x="2948940" y="141732"/>
                  </a:lnTo>
                  <a:lnTo>
                    <a:pt x="2948940" y="225552"/>
                  </a:lnTo>
                  <a:lnTo>
                    <a:pt x="3153156" y="225552"/>
                  </a:lnTo>
                  <a:lnTo>
                    <a:pt x="3153156" y="141732"/>
                  </a:lnTo>
                  <a:close/>
                </a:path>
                <a:path w="3891279" h="993775">
                  <a:moveTo>
                    <a:pt x="3521964" y="71628"/>
                  </a:moveTo>
                  <a:lnTo>
                    <a:pt x="3317748" y="71628"/>
                  </a:lnTo>
                  <a:lnTo>
                    <a:pt x="3317748" y="153924"/>
                  </a:lnTo>
                  <a:lnTo>
                    <a:pt x="3521964" y="153924"/>
                  </a:lnTo>
                  <a:lnTo>
                    <a:pt x="3521964" y="71628"/>
                  </a:lnTo>
                  <a:close/>
                </a:path>
                <a:path w="3891279" h="993775">
                  <a:moveTo>
                    <a:pt x="3890772" y="0"/>
                  </a:moveTo>
                  <a:lnTo>
                    <a:pt x="3685032" y="0"/>
                  </a:lnTo>
                  <a:lnTo>
                    <a:pt x="3685032" y="82296"/>
                  </a:lnTo>
                  <a:lnTo>
                    <a:pt x="3890772" y="82296"/>
                  </a:lnTo>
                  <a:lnTo>
                    <a:pt x="3890772" y="0"/>
                  </a:lnTo>
                  <a:close/>
                </a:path>
              </a:pathLst>
            </a:custGeom>
            <a:solidFill>
              <a:srgbClr val="9DB0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86740" y="3471671"/>
              <a:ext cx="5529580" cy="0"/>
            </a:xfrm>
            <a:custGeom>
              <a:avLst/>
              <a:gdLst/>
              <a:ahLst/>
              <a:cxnLst/>
              <a:rect l="l" t="t" r="r" b="b"/>
              <a:pathLst>
                <a:path w="5529580" h="0">
                  <a:moveTo>
                    <a:pt x="0" y="0"/>
                  </a:moveTo>
                  <a:lnTo>
                    <a:pt x="552907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138427" y="2790443"/>
              <a:ext cx="335280" cy="406400"/>
            </a:xfrm>
            <a:custGeom>
              <a:avLst/>
              <a:gdLst/>
              <a:ahLst/>
              <a:cxnLst/>
              <a:rect l="l" t="t" r="r" b="b"/>
              <a:pathLst>
                <a:path w="335280" h="406400">
                  <a:moveTo>
                    <a:pt x="0" y="0"/>
                  </a:moveTo>
                  <a:lnTo>
                    <a:pt x="335025" y="0"/>
                  </a:lnTo>
                </a:path>
                <a:path w="335280" h="406400">
                  <a:moveTo>
                    <a:pt x="0" y="40640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435607" y="2790443"/>
              <a:ext cx="76200" cy="260350"/>
            </a:xfrm>
            <a:custGeom>
              <a:avLst/>
              <a:gdLst/>
              <a:ahLst/>
              <a:cxnLst/>
              <a:rect l="l" t="t" r="r" b="b"/>
              <a:pathLst>
                <a:path w="76200" h="260350">
                  <a:moveTo>
                    <a:pt x="31750" y="184150"/>
                  </a:moveTo>
                  <a:lnTo>
                    <a:pt x="0" y="184150"/>
                  </a:lnTo>
                  <a:lnTo>
                    <a:pt x="38100" y="260350"/>
                  </a:lnTo>
                  <a:lnTo>
                    <a:pt x="69850" y="196850"/>
                  </a:lnTo>
                  <a:lnTo>
                    <a:pt x="31750" y="196850"/>
                  </a:lnTo>
                  <a:lnTo>
                    <a:pt x="31750" y="184150"/>
                  </a:lnTo>
                  <a:close/>
                </a:path>
                <a:path w="76200" h="260350">
                  <a:moveTo>
                    <a:pt x="44450" y="0"/>
                  </a:moveTo>
                  <a:lnTo>
                    <a:pt x="31750" y="0"/>
                  </a:lnTo>
                  <a:lnTo>
                    <a:pt x="31750" y="196850"/>
                  </a:lnTo>
                  <a:lnTo>
                    <a:pt x="44450" y="196850"/>
                  </a:lnTo>
                  <a:lnTo>
                    <a:pt x="44450" y="0"/>
                  </a:lnTo>
                  <a:close/>
                </a:path>
                <a:path w="76200" h="260350">
                  <a:moveTo>
                    <a:pt x="76200" y="184150"/>
                  </a:moveTo>
                  <a:lnTo>
                    <a:pt x="44450" y="184150"/>
                  </a:lnTo>
                  <a:lnTo>
                    <a:pt x="44450" y="196850"/>
                  </a:lnTo>
                  <a:lnTo>
                    <a:pt x="69850" y="196850"/>
                  </a:lnTo>
                  <a:lnTo>
                    <a:pt x="76200" y="184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540764" y="1773935"/>
              <a:ext cx="4387850" cy="1278255"/>
            </a:xfrm>
            <a:custGeom>
              <a:avLst/>
              <a:gdLst/>
              <a:ahLst/>
              <a:cxnLst/>
              <a:rect l="l" t="t" r="r" b="b"/>
              <a:pathLst>
                <a:path w="4387850" h="1278255">
                  <a:moveTo>
                    <a:pt x="0" y="0"/>
                  </a:moveTo>
                  <a:lnTo>
                    <a:pt x="4387850" y="0"/>
                  </a:lnTo>
                </a:path>
                <a:path w="4387850" h="1278255">
                  <a:moveTo>
                    <a:pt x="0" y="1278001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1784" y="1773935"/>
              <a:ext cx="76200" cy="152400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617321" y="3499865"/>
            <a:ext cx="55016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2016</a:t>
            </a:r>
            <a:r>
              <a:rPr dirty="0" sz="1000" spc="4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2017</a:t>
            </a:r>
            <a:r>
              <a:rPr dirty="0" sz="1000" spc="4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2018</a:t>
            </a:r>
            <a:r>
              <a:rPr dirty="0" sz="1000" spc="18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2019e</a:t>
            </a:r>
            <a:r>
              <a:rPr dirty="0" sz="1000" spc="-1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2020e</a:t>
            </a:r>
            <a:r>
              <a:rPr dirty="0" sz="1000" spc="-1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2021e</a:t>
            </a:r>
            <a:r>
              <a:rPr dirty="0" sz="1000" spc="-1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2022e</a:t>
            </a:r>
            <a:r>
              <a:rPr dirty="0" sz="1000" spc="-1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2023e</a:t>
            </a:r>
            <a:r>
              <a:rPr dirty="0" sz="1000" spc="-1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2024e</a:t>
            </a:r>
            <a:r>
              <a:rPr dirty="0" sz="1000" spc="-1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2025e</a:t>
            </a:r>
            <a:r>
              <a:rPr dirty="0" sz="1000" spc="-1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2026e</a:t>
            </a:r>
            <a:r>
              <a:rPr dirty="0" sz="1000" spc="-114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2027e</a:t>
            </a:r>
            <a:r>
              <a:rPr dirty="0" sz="1000" spc="-1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2028e</a:t>
            </a:r>
            <a:r>
              <a:rPr dirty="0" sz="1000" spc="-1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2029e</a:t>
            </a:r>
            <a:r>
              <a:rPr dirty="0" sz="1000" spc="-1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2030e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758442" y="2935986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380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495169" y="2715260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625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88340" y="3232480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51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388491" y="3058160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245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126742" y="2835910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490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863342" y="2602483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749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231895" y="2467736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898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600069" y="2378710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997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890771" y="2235835"/>
            <a:ext cx="7600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30555" sz="1500">
                <a:latin typeface="Arial MT"/>
                <a:cs typeface="Arial MT"/>
              </a:rPr>
              <a:t>1,076</a:t>
            </a:r>
            <a:r>
              <a:rPr dirty="0" baseline="-30555" sz="1500" spc="172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1,155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629022" y="2075433"/>
            <a:ext cx="7600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33333" sz="1500">
                <a:latin typeface="Arial MT"/>
                <a:cs typeface="Arial MT"/>
              </a:rPr>
              <a:t>1,244</a:t>
            </a:r>
            <a:r>
              <a:rPr dirty="0" baseline="-33333" sz="1500" spc="172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1,333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056538" y="3204463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82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1019365" y="2677477"/>
            <a:ext cx="572135" cy="226060"/>
            <a:chOff x="1019365" y="2677477"/>
            <a:chExt cx="572135" cy="226060"/>
          </a:xfrm>
        </p:grpSpPr>
        <p:sp>
          <p:nvSpPr>
            <p:cNvPr id="39" name="object 39" descr=""/>
            <p:cNvSpPr/>
            <p:nvPr/>
          </p:nvSpPr>
          <p:spPr>
            <a:xfrm>
              <a:off x="1024127" y="2682239"/>
              <a:ext cx="562610" cy="216535"/>
            </a:xfrm>
            <a:custGeom>
              <a:avLst/>
              <a:gdLst/>
              <a:ahLst/>
              <a:cxnLst/>
              <a:rect l="l" t="t" r="r" b="b"/>
              <a:pathLst>
                <a:path w="562610" h="216535">
                  <a:moveTo>
                    <a:pt x="281178" y="0"/>
                  </a:moveTo>
                  <a:lnTo>
                    <a:pt x="216704" y="2854"/>
                  </a:lnTo>
                  <a:lnTo>
                    <a:pt x="157520" y="10987"/>
                  </a:lnTo>
                  <a:lnTo>
                    <a:pt x="105313" y="23753"/>
                  </a:lnTo>
                  <a:lnTo>
                    <a:pt x="61769" y="40503"/>
                  </a:lnTo>
                  <a:lnTo>
                    <a:pt x="28578" y="60593"/>
                  </a:lnTo>
                  <a:lnTo>
                    <a:pt x="0" y="108204"/>
                  </a:lnTo>
                  <a:lnTo>
                    <a:pt x="7425" y="133032"/>
                  </a:lnTo>
                  <a:lnTo>
                    <a:pt x="61769" y="175904"/>
                  </a:lnTo>
                  <a:lnTo>
                    <a:pt x="105313" y="192654"/>
                  </a:lnTo>
                  <a:lnTo>
                    <a:pt x="157520" y="205420"/>
                  </a:lnTo>
                  <a:lnTo>
                    <a:pt x="216704" y="213553"/>
                  </a:lnTo>
                  <a:lnTo>
                    <a:pt x="281178" y="216408"/>
                  </a:lnTo>
                  <a:lnTo>
                    <a:pt x="345659" y="213553"/>
                  </a:lnTo>
                  <a:lnTo>
                    <a:pt x="404846" y="205420"/>
                  </a:lnTo>
                  <a:lnTo>
                    <a:pt x="457053" y="192654"/>
                  </a:lnTo>
                  <a:lnTo>
                    <a:pt x="500594" y="175904"/>
                  </a:lnTo>
                  <a:lnTo>
                    <a:pt x="533782" y="155814"/>
                  </a:lnTo>
                  <a:lnTo>
                    <a:pt x="562356" y="108204"/>
                  </a:lnTo>
                  <a:lnTo>
                    <a:pt x="554931" y="83375"/>
                  </a:lnTo>
                  <a:lnTo>
                    <a:pt x="500594" y="40503"/>
                  </a:lnTo>
                  <a:lnTo>
                    <a:pt x="457053" y="23753"/>
                  </a:lnTo>
                  <a:lnTo>
                    <a:pt x="404846" y="10987"/>
                  </a:lnTo>
                  <a:lnTo>
                    <a:pt x="345659" y="2854"/>
                  </a:lnTo>
                  <a:lnTo>
                    <a:pt x="2811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024127" y="2682239"/>
              <a:ext cx="562610" cy="216535"/>
            </a:xfrm>
            <a:custGeom>
              <a:avLst/>
              <a:gdLst/>
              <a:ahLst/>
              <a:cxnLst/>
              <a:rect l="l" t="t" r="r" b="b"/>
              <a:pathLst>
                <a:path w="562610" h="216535">
                  <a:moveTo>
                    <a:pt x="0" y="108204"/>
                  </a:moveTo>
                  <a:lnTo>
                    <a:pt x="28578" y="60593"/>
                  </a:lnTo>
                  <a:lnTo>
                    <a:pt x="61769" y="40503"/>
                  </a:lnTo>
                  <a:lnTo>
                    <a:pt x="105313" y="23753"/>
                  </a:lnTo>
                  <a:lnTo>
                    <a:pt x="157520" y="10987"/>
                  </a:lnTo>
                  <a:lnTo>
                    <a:pt x="216704" y="2854"/>
                  </a:lnTo>
                  <a:lnTo>
                    <a:pt x="281178" y="0"/>
                  </a:lnTo>
                  <a:lnTo>
                    <a:pt x="345659" y="2854"/>
                  </a:lnTo>
                  <a:lnTo>
                    <a:pt x="404846" y="10987"/>
                  </a:lnTo>
                  <a:lnTo>
                    <a:pt x="457053" y="23753"/>
                  </a:lnTo>
                  <a:lnTo>
                    <a:pt x="500594" y="40503"/>
                  </a:lnTo>
                  <a:lnTo>
                    <a:pt x="533782" y="60593"/>
                  </a:lnTo>
                  <a:lnTo>
                    <a:pt x="562356" y="108204"/>
                  </a:lnTo>
                  <a:lnTo>
                    <a:pt x="554931" y="133032"/>
                  </a:lnTo>
                  <a:lnTo>
                    <a:pt x="500594" y="175904"/>
                  </a:lnTo>
                  <a:lnTo>
                    <a:pt x="457053" y="192654"/>
                  </a:lnTo>
                  <a:lnTo>
                    <a:pt x="404846" y="205420"/>
                  </a:lnTo>
                  <a:lnTo>
                    <a:pt x="345659" y="213553"/>
                  </a:lnTo>
                  <a:lnTo>
                    <a:pt x="281178" y="216408"/>
                  </a:lnTo>
                  <a:lnTo>
                    <a:pt x="216704" y="213553"/>
                  </a:lnTo>
                  <a:lnTo>
                    <a:pt x="157520" y="205420"/>
                  </a:lnTo>
                  <a:lnTo>
                    <a:pt x="105313" y="192654"/>
                  </a:lnTo>
                  <a:lnTo>
                    <a:pt x="61769" y="175904"/>
                  </a:lnTo>
                  <a:lnTo>
                    <a:pt x="28578" y="155814"/>
                  </a:lnTo>
                  <a:lnTo>
                    <a:pt x="0" y="10820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1094028" y="2699385"/>
            <a:ext cx="4216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00AF50"/>
                </a:solidFill>
                <a:latin typeface="Arial"/>
                <a:cs typeface="Arial"/>
              </a:rPr>
              <a:t>+200%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3450145" y="1660969"/>
            <a:ext cx="570865" cy="224790"/>
            <a:chOff x="3450145" y="1660969"/>
            <a:chExt cx="570865" cy="224790"/>
          </a:xfrm>
        </p:grpSpPr>
        <p:sp>
          <p:nvSpPr>
            <p:cNvPr id="43" name="object 43" descr=""/>
            <p:cNvSpPr/>
            <p:nvPr/>
          </p:nvSpPr>
          <p:spPr>
            <a:xfrm>
              <a:off x="3454908" y="1665732"/>
              <a:ext cx="561340" cy="215265"/>
            </a:xfrm>
            <a:custGeom>
              <a:avLst/>
              <a:gdLst/>
              <a:ahLst/>
              <a:cxnLst/>
              <a:rect l="l" t="t" r="r" b="b"/>
              <a:pathLst>
                <a:path w="561339" h="215264">
                  <a:moveTo>
                    <a:pt x="280415" y="0"/>
                  </a:moveTo>
                  <a:lnTo>
                    <a:pt x="216136" y="2839"/>
                  </a:lnTo>
                  <a:lnTo>
                    <a:pt x="157120" y="10925"/>
                  </a:lnTo>
                  <a:lnTo>
                    <a:pt x="105053" y="23613"/>
                  </a:lnTo>
                  <a:lnTo>
                    <a:pt x="61622" y="40254"/>
                  </a:lnTo>
                  <a:lnTo>
                    <a:pt x="28511" y="60204"/>
                  </a:lnTo>
                  <a:lnTo>
                    <a:pt x="0" y="107441"/>
                  </a:lnTo>
                  <a:lnTo>
                    <a:pt x="7408" y="132068"/>
                  </a:lnTo>
                  <a:lnTo>
                    <a:pt x="61622" y="174629"/>
                  </a:lnTo>
                  <a:lnTo>
                    <a:pt x="105053" y="191270"/>
                  </a:lnTo>
                  <a:lnTo>
                    <a:pt x="157120" y="203958"/>
                  </a:lnTo>
                  <a:lnTo>
                    <a:pt x="216136" y="212044"/>
                  </a:lnTo>
                  <a:lnTo>
                    <a:pt x="280415" y="214883"/>
                  </a:lnTo>
                  <a:lnTo>
                    <a:pt x="344695" y="212044"/>
                  </a:lnTo>
                  <a:lnTo>
                    <a:pt x="403711" y="203958"/>
                  </a:lnTo>
                  <a:lnTo>
                    <a:pt x="455778" y="191270"/>
                  </a:lnTo>
                  <a:lnTo>
                    <a:pt x="499209" y="174629"/>
                  </a:lnTo>
                  <a:lnTo>
                    <a:pt x="532320" y="154679"/>
                  </a:lnTo>
                  <a:lnTo>
                    <a:pt x="560831" y="107441"/>
                  </a:lnTo>
                  <a:lnTo>
                    <a:pt x="553423" y="82815"/>
                  </a:lnTo>
                  <a:lnTo>
                    <a:pt x="499209" y="40254"/>
                  </a:lnTo>
                  <a:lnTo>
                    <a:pt x="455778" y="23613"/>
                  </a:lnTo>
                  <a:lnTo>
                    <a:pt x="403711" y="10925"/>
                  </a:lnTo>
                  <a:lnTo>
                    <a:pt x="344695" y="2839"/>
                  </a:lnTo>
                  <a:lnTo>
                    <a:pt x="2804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3454908" y="1665732"/>
              <a:ext cx="561340" cy="215265"/>
            </a:xfrm>
            <a:custGeom>
              <a:avLst/>
              <a:gdLst/>
              <a:ahLst/>
              <a:cxnLst/>
              <a:rect l="l" t="t" r="r" b="b"/>
              <a:pathLst>
                <a:path w="561339" h="215264">
                  <a:moveTo>
                    <a:pt x="0" y="107441"/>
                  </a:moveTo>
                  <a:lnTo>
                    <a:pt x="28511" y="60204"/>
                  </a:lnTo>
                  <a:lnTo>
                    <a:pt x="61622" y="40254"/>
                  </a:lnTo>
                  <a:lnTo>
                    <a:pt x="105053" y="23613"/>
                  </a:lnTo>
                  <a:lnTo>
                    <a:pt x="157120" y="10925"/>
                  </a:lnTo>
                  <a:lnTo>
                    <a:pt x="216136" y="2839"/>
                  </a:lnTo>
                  <a:lnTo>
                    <a:pt x="280415" y="0"/>
                  </a:lnTo>
                  <a:lnTo>
                    <a:pt x="344695" y="2839"/>
                  </a:lnTo>
                  <a:lnTo>
                    <a:pt x="403711" y="10925"/>
                  </a:lnTo>
                  <a:lnTo>
                    <a:pt x="455778" y="23613"/>
                  </a:lnTo>
                  <a:lnTo>
                    <a:pt x="499209" y="40254"/>
                  </a:lnTo>
                  <a:lnTo>
                    <a:pt x="532320" y="60204"/>
                  </a:lnTo>
                  <a:lnTo>
                    <a:pt x="560831" y="107441"/>
                  </a:lnTo>
                  <a:lnTo>
                    <a:pt x="553423" y="132068"/>
                  </a:lnTo>
                  <a:lnTo>
                    <a:pt x="499209" y="174629"/>
                  </a:lnTo>
                  <a:lnTo>
                    <a:pt x="455778" y="191270"/>
                  </a:lnTo>
                  <a:lnTo>
                    <a:pt x="403711" y="203958"/>
                  </a:lnTo>
                  <a:lnTo>
                    <a:pt x="344695" y="212044"/>
                  </a:lnTo>
                  <a:lnTo>
                    <a:pt x="280415" y="214883"/>
                  </a:lnTo>
                  <a:lnTo>
                    <a:pt x="216136" y="212044"/>
                  </a:lnTo>
                  <a:lnTo>
                    <a:pt x="157120" y="203958"/>
                  </a:lnTo>
                  <a:lnTo>
                    <a:pt x="105053" y="191270"/>
                  </a:lnTo>
                  <a:lnTo>
                    <a:pt x="61622" y="174629"/>
                  </a:lnTo>
                  <a:lnTo>
                    <a:pt x="28511" y="154679"/>
                  </a:lnTo>
                  <a:lnTo>
                    <a:pt x="0" y="10744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3524758" y="1681733"/>
            <a:ext cx="4216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00AF50"/>
                </a:solidFill>
                <a:latin typeface="Arial"/>
                <a:cs typeface="Arial"/>
              </a:rPr>
              <a:t>+508%</a:t>
            </a:r>
            <a:endParaRPr sz="1000">
              <a:latin typeface="Arial"/>
              <a:cs typeface="Arial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586740" y="1446275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574649" y="1161770"/>
            <a:ext cx="10490200" cy="52451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  <a:tabLst>
                <a:tab pos="5631180" algn="l"/>
              </a:tabLst>
            </a:pPr>
            <a:r>
              <a:rPr dirty="0" sz="1400" spc="-25" b="1">
                <a:latin typeface="Arial"/>
                <a:cs typeface="Arial"/>
              </a:rPr>
              <a:t>Tesla’s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production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capacity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expected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increase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by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508%...</a:t>
            </a:r>
            <a:r>
              <a:rPr dirty="0" sz="1400" b="1">
                <a:latin typeface="Arial"/>
                <a:cs typeface="Arial"/>
              </a:rPr>
              <a:t>	…,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revenues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grow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accordingly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margins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improve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5631180" algn="l"/>
              </a:tabLst>
            </a:pPr>
            <a:r>
              <a:rPr dirty="0" sz="1400" spc="-10">
                <a:latin typeface="Arial MT"/>
                <a:cs typeface="Arial MT"/>
              </a:rPr>
              <a:t>Vehicle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production*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Tesla,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thousand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cars,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2016-</a:t>
            </a:r>
            <a:r>
              <a:rPr dirty="0" sz="1400" spc="-10">
                <a:latin typeface="Arial MT"/>
                <a:cs typeface="Arial MT"/>
              </a:rPr>
              <a:t>2030e</a:t>
            </a:r>
            <a:r>
              <a:rPr dirty="0" sz="1400">
                <a:latin typeface="Arial MT"/>
                <a:cs typeface="Arial MT"/>
              </a:rPr>
              <a:t>	Revenue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margins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Tesla,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USDbn,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2016-</a:t>
            </a:r>
            <a:r>
              <a:rPr dirty="0" sz="1400" spc="-10">
                <a:latin typeface="Arial MT"/>
                <a:cs typeface="Arial MT"/>
              </a:rPr>
              <a:t>2030e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638555" y="3797808"/>
            <a:ext cx="178435" cy="132715"/>
          </a:xfrm>
          <a:custGeom>
            <a:avLst/>
            <a:gdLst/>
            <a:ahLst/>
            <a:cxnLst/>
            <a:rect l="l" t="t" r="r" b="b"/>
            <a:pathLst>
              <a:path w="178434" h="132714">
                <a:moveTo>
                  <a:pt x="178307" y="0"/>
                </a:moveTo>
                <a:lnTo>
                  <a:pt x="0" y="0"/>
                </a:lnTo>
                <a:lnTo>
                  <a:pt x="0" y="132588"/>
                </a:lnTo>
                <a:lnTo>
                  <a:pt x="178307" y="132588"/>
                </a:lnTo>
                <a:lnTo>
                  <a:pt x="178307" y="0"/>
                </a:lnTo>
                <a:close/>
              </a:path>
            </a:pathLst>
          </a:custGeom>
          <a:solidFill>
            <a:srgbClr val="9DB0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1588008" y="3797808"/>
            <a:ext cx="178435" cy="132715"/>
          </a:xfrm>
          <a:custGeom>
            <a:avLst/>
            <a:gdLst/>
            <a:ahLst/>
            <a:cxnLst/>
            <a:rect l="l" t="t" r="r" b="b"/>
            <a:pathLst>
              <a:path w="178435" h="132714">
                <a:moveTo>
                  <a:pt x="178308" y="0"/>
                </a:moveTo>
                <a:lnTo>
                  <a:pt x="0" y="0"/>
                </a:lnTo>
                <a:lnTo>
                  <a:pt x="0" y="132588"/>
                </a:lnTo>
                <a:lnTo>
                  <a:pt x="178308" y="132588"/>
                </a:lnTo>
                <a:lnTo>
                  <a:pt x="178308" y="0"/>
                </a:lnTo>
                <a:close/>
              </a:path>
            </a:pathLst>
          </a:custGeom>
          <a:solidFill>
            <a:srgbClr val="6E8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2368295" y="3797808"/>
            <a:ext cx="180340" cy="132715"/>
          </a:xfrm>
          <a:custGeom>
            <a:avLst/>
            <a:gdLst/>
            <a:ahLst/>
            <a:cxnLst/>
            <a:rect l="l" t="t" r="r" b="b"/>
            <a:pathLst>
              <a:path w="180339" h="132714">
                <a:moveTo>
                  <a:pt x="179831" y="0"/>
                </a:moveTo>
                <a:lnTo>
                  <a:pt x="0" y="0"/>
                </a:lnTo>
                <a:lnTo>
                  <a:pt x="0" y="132588"/>
                </a:lnTo>
                <a:lnTo>
                  <a:pt x="179831" y="132588"/>
                </a:lnTo>
                <a:lnTo>
                  <a:pt x="179831" y="0"/>
                </a:lnTo>
                <a:close/>
              </a:path>
            </a:pathLst>
          </a:custGeom>
          <a:solidFill>
            <a:srgbClr val="364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666089" y="3777488"/>
            <a:ext cx="2745740" cy="20389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1930">
              <a:lnSpc>
                <a:spcPct val="100000"/>
              </a:lnSpc>
              <a:spcBef>
                <a:spcPts val="95"/>
              </a:spcBef>
              <a:tabLst>
                <a:tab pos="1151255" algn="l"/>
                <a:tab pos="1932305" algn="l"/>
              </a:tabLst>
            </a:pPr>
            <a:r>
              <a:rPr dirty="0" sz="1000">
                <a:latin typeface="Arial MT"/>
                <a:cs typeface="Arial MT"/>
              </a:rPr>
              <a:t>Model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S,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50">
                <a:latin typeface="Arial MT"/>
                <a:cs typeface="Arial MT"/>
              </a:rPr>
              <a:t>X</a:t>
            </a:r>
            <a:r>
              <a:rPr dirty="0" sz="1000">
                <a:latin typeface="Arial MT"/>
                <a:cs typeface="Arial MT"/>
              </a:rPr>
              <a:t>	Model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50">
                <a:latin typeface="Arial MT"/>
                <a:cs typeface="Arial MT"/>
              </a:rPr>
              <a:t>3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Other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000">
              <a:latin typeface="Arial MT"/>
              <a:cs typeface="Arial MT"/>
            </a:endParaRPr>
          </a:p>
          <a:p>
            <a:pPr algn="just" marL="189230" marR="5080" indent="-177165">
              <a:lnSpc>
                <a:spcPct val="100000"/>
              </a:lnSpc>
              <a:spcBef>
                <a:spcPts val="5"/>
              </a:spcBef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Previously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poised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by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production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issues,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Tesla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managed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ramp </a:t>
            </a:r>
            <a:r>
              <a:rPr dirty="0" sz="1400" spc="-20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up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capacity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20" b="1">
                <a:latin typeface="Arial"/>
                <a:cs typeface="Arial"/>
              </a:rPr>
              <a:t> 2018</a:t>
            </a:r>
            <a:endParaRPr sz="1400">
              <a:latin typeface="Arial"/>
              <a:cs typeface="Arial"/>
            </a:endParaRPr>
          </a:p>
          <a:p>
            <a:pPr marL="189230" marR="92710" indent="-177165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Given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vast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amount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20" b="1">
                <a:latin typeface="Arial"/>
                <a:cs typeface="Arial"/>
              </a:rPr>
              <a:t> pre- </a:t>
            </a:r>
            <a:r>
              <a:rPr dirty="0" sz="1400" spc="-20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orders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for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Model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3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25">
                <a:latin typeface="Arial MT"/>
                <a:cs typeface="Arial MT"/>
              </a:rPr>
              <a:t> the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 b="1">
                <a:latin typeface="Arial"/>
                <a:cs typeface="Arial"/>
              </a:rPr>
              <a:t>growing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market</a:t>
            </a:r>
            <a:r>
              <a:rPr dirty="0" sz="1400" spc="-10" b="1">
                <a:latin typeface="Arial"/>
                <a:cs typeface="Arial"/>
              </a:rPr>
              <a:t> demand</a:t>
            </a:r>
            <a:r>
              <a:rPr dirty="0" sz="1400" spc="-10">
                <a:latin typeface="Arial MT"/>
                <a:cs typeface="Arial MT"/>
              </a:rPr>
              <a:t>,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vehicles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sold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constrained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by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production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capacity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6205728" y="1446275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15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5365750" y="1932558"/>
            <a:ext cx="1041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30555" sz="1500">
                <a:latin typeface="Arial MT"/>
                <a:cs typeface="Arial MT"/>
              </a:rPr>
              <a:t>1,412</a:t>
            </a:r>
            <a:r>
              <a:rPr dirty="0" baseline="-30555" sz="1500" spc="172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1,491</a:t>
            </a:r>
            <a:r>
              <a:rPr dirty="0" sz="1000" spc="254">
                <a:latin typeface="Arial MT"/>
                <a:cs typeface="Arial MT"/>
              </a:rPr>
              <a:t> </a:t>
            </a:r>
            <a:r>
              <a:rPr dirty="0" baseline="8333" sz="1500" spc="-37">
                <a:latin typeface="Arial MT"/>
                <a:cs typeface="Arial MT"/>
              </a:rPr>
              <a:t>100</a:t>
            </a:r>
            <a:endParaRPr baseline="8333" sz="15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6283578" y="4070680"/>
            <a:ext cx="5202555" cy="17341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89230" marR="123189" indent="-177165">
              <a:lnSpc>
                <a:spcPct val="100000"/>
              </a:lnSpc>
              <a:spcBef>
                <a:spcPts val="105"/>
              </a:spcBef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Revenues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grow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alongside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increase</a:t>
            </a:r>
            <a:r>
              <a:rPr dirty="0" sz="1400" spc="-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production</a:t>
            </a:r>
            <a:r>
              <a:rPr dirty="0" sz="1400" spc="-7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capacity,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despite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somewhat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decreasing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prices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due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lower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production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costs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increasing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competition</a:t>
            </a:r>
            <a:endParaRPr sz="1400">
              <a:latin typeface="Arial MT"/>
              <a:cs typeface="Arial MT"/>
            </a:endParaRPr>
          </a:p>
          <a:p>
            <a:pPr marL="189230" marR="5080" indent="-177165">
              <a:lnSpc>
                <a:spcPct val="100000"/>
              </a:lnSpc>
              <a:spcBef>
                <a:spcPts val="5"/>
              </a:spcBef>
              <a:buChar char="•"/>
              <a:tabLst>
                <a:tab pos="190500" algn="l"/>
              </a:tabLst>
            </a:pPr>
            <a:r>
              <a:rPr dirty="0" sz="1400" spc="-25">
                <a:latin typeface="Arial MT"/>
                <a:cs typeface="Arial MT"/>
              </a:rPr>
              <a:t>Tesla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works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towards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gross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margin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target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25%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10">
                <a:latin typeface="Arial MT"/>
                <a:cs typeface="Arial MT"/>
              </a:rPr>
              <a:t>which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seems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feasible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given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recent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developments,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increasing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economies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scale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productivity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benefits</a:t>
            </a:r>
            <a:endParaRPr sz="1400">
              <a:latin typeface="Arial MT"/>
              <a:cs typeface="Arial MT"/>
            </a:endParaRPr>
          </a:p>
          <a:p>
            <a:pPr marL="189865" indent="-177165">
              <a:lnSpc>
                <a:spcPct val="100000"/>
              </a:lnSpc>
              <a:buChar char="•"/>
              <a:tabLst>
                <a:tab pos="189865" algn="l"/>
              </a:tabLst>
            </a:pP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operating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margin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is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expected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increase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up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10%</a:t>
            </a:r>
            <a:endParaRPr sz="14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dirty="0" sz="1400">
                <a:latin typeface="Arial MT"/>
                <a:cs typeface="Arial MT"/>
              </a:rPr>
              <a:t>which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is in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line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with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high-</a:t>
            </a:r>
            <a:r>
              <a:rPr dirty="0" sz="1400">
                <a:latin typeface="Arial MT"/>
                <a:cs typeface="Arial MT"/>
              </a:rPr>
              <a:t>end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manufacturer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peers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5116195" y="5759907"/>
            <a:ext cx="9340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 MT"/>
                <a:cs typeface="Arial MT"/>
              </a:rPr>
              <a:t>Tesla,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3609847" y="3793616"/>
            <a:ext cx="2407920" cy="1992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i="1">
                <a:latin typeface="Arial"/>
                <a:cs typeface="Arial"/>
              </a:rPr>
              <a:t>“In</a:t>
            </a:r>
            <a:r>
              <a:rPr dirty="0" sz="1400" spc="-30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total,</a:t>
            </a:r>
            <a:r>
              <a:rPr dirty="0" sz="1400" spc="-45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we</a:t>
            </a:r>
            <a:r>
              <a:rPr dirty="0" sz="1400" spc="-15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are</a:t>
            </a:r>
            <a:r>
              <a:rPr dirty="0" sz="1400" spc="-25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expecting</a:t>
            </a:r>
            <a:r>
              <a:rPr dirty="0" sz="1400" spc="-50" i="1">
                <a:latin typeface="Arial"/>
                <a:cs typeface="Arial"/>
              </a:rPr>
              <a:t> </a:t>
            </a:r>
            <a:r>
              <a:rPr dirty="0" sz="1400" spc="-25" i="1">
                <a:latin typeface="Arial"/>
                <a:cs typeface="Arial"/>
              </a:rPr>
              <a:t>to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b="1" i="1">
                <a:latin typeface="Arial"/>
                <a:cs typeface="Arial"/>
              </a:rPr>
              <a:t>deliver</a:t>
            </a:r>
            <a:r>
              <a:rPr dirty="0" sz="1400" spc="-50" b="1" i="1">
                <a:latin typeface="Arial"/>
                <a:cs typeface="Arial"/>
              </a:rPr>
              <a:t> </a:t>
            </a:r>
            <a:r>
              <a:rPr dirty="0" sz="1400" b="1" i="1">
                <a:latin typeface="Arial"/>
                <a:cs typeface="Arial"/>
              </a:rPr>
              <a:t>360,000</a:t>
            </a:r>
            <a:r>
              <a:rPr dirty="0" sz="1400" spc="-45" b="1" i="1">
                <a:latin typeface="Arial"/>
                <a:cs typeface="Arial"/>
              </a:rPr>
              <a:t> </a:t>
            </a:r>
            <a:r>
              <a:rPr dirty="0" sz="1400" b="1" i="1">
                <a:latin typeface="Arial"/>
                <a:cs typeface="Arial"/>
              </a:rPr>
              <a:t>to</a:t>
            </a:r>
            <a:r>
              <a:rPr dirty="0" sz="1400" spc="-15" b="1" i="1">
                <a:latin typeface="Arial"/>
                <a:cs typeface="Arial"/>
              </a:rPr>
              <a:t> </a:t>
            </a:r>
            <a:r>
              <a:rPr dirty="0" sz="1400" spc="-10" b="1" i="1">
                <a:latin typeface="Arial"/>
                <a:cs typeface="Arial"/>
              </a:rPr>
              <a:t>400,000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b="1" i="1">
                <a:latin typeface="Arial"/>
                <a:cs typeface="Arial"/>
              </a:rPr>
              <a:t>vehicles</a:t>
            </a:r>
            <a:r>
              <a:rPr dirty="0" sz="1400" spc="-55" b="1" i="1">
                <a:latin typeface="Arial"/>
                <a:cs typeface="Arial"/>
              </a:rPr>
              <a:t> </a:t>
            </a:r>
            <a:r>
              <a:rPr dirty="0" sz="1400" b="1" i="1">
                <a:latin typeface="Arial"/>
                <a:cs typeface="Arial"/>
              </a:rPr>
              <a:t>in</a:t>
            </a:r>
            <a:r>
              <a:rPr dirty="0" sz="1400" spc="-30" b="1" i="1">
                <a:latin typeface="Arial"/>
                <a:cs typeface="Arial"/>
              </a:rPr>
              <a:t> </a:t>
            </a:r>
            <a:r>
              <a:rPr dirty="0" sz="1400" spc="-10" b="1" i="1">
                <a:latin typeface="Arial"/>
                <a:cs typeface="Arial"/>
              </a:rPr>
              <a:t>2019</a:t>
            </a:r>
            <a:r>
              <a:rPr dirty="0" sz="1400" spc="-10" i="1">
                <a:latin typeface="Arial"/>
                <a:cs typeface="Arial"/>
              </a:rPr>
              <a:t>.”</a:t>
            </a:r>
            <a:endParaRPr sz="1400">
              <a:latin typeface="Arial"/>
              <a:cs typeface="Arial"/>
            </a:endParaRPr>
          </a:p>
          <a:p>
            <a:pPr marL="1486535">
              <a:lnSpc>
                <a:spcPct val="100000"/>
              </a:lnSpc>
            </a:pPr>
            <a:r>
              <a:rPr dirty="0" sz="1400" spc="-25">
                <a:latin typeface="Arial MT"/>
                <a:cs typeface="Arial MT"/>
              </a:rPr>
              <a:t>Tesla,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2019</a:t>
            </a:r>
            <a:endParaRPr sz="1400">
              <a:latin typeface="Arial MT"/>
              <a:cs typeface="Arial MT"/>
            </a:endParaRPr>
          </a:p>
          <a:p>
            <a:pPr marL="45085" marR="55880">
              <a:lnSpc>
                <a:spcPct val="100000"/>
              </a:lnSpc>
              <a:spcBef>
                <a:spcPts val="359"/>
              </a:spcBef>
            </a:pPr>
            <a:r>
              <a:rPr dirty="0" sz="1400" i="1">
                <a:latin typeface="Arial"/>
                <a:cs typeface="Arial"/>
              </a:rPr>
              <a:t>“This</a:t>
            </a:r>
            <a:r>
              <a:rPr dirty="0" sz="1400" spc="-25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year</a:t>
            </a:r>
            <a:r>
              <a:rPr dirty="0" sz="1400" spc="-40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[2019]</a:t>
            </a:r>
            <a:r>
              <a:rPr dirty="0" sz="1400" spc="-50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we</a:t>
            </a:r>
            <a:r>
              <a:rPr dirty="0" sz="1400" spc="-20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will</a:t>
            </a:r>
            <a:r>
              <a:rPr dirty="0" sz="1400" spc="-5" i="1">
                <a:latin typeface="Arial"/>
                <a:cs typeface="Arial"/>
              </a:rPr>
              <a:t> </a:t>
            </a:r>
            <a:r>
              <a:rPr dirty="0" sz="1400" spc="-10" i="1">
                <a:latin typeface="Arial"/>
                <a:cs typeface="Arial"/>
              </a:rPr>
              <a:t>start </a:t>
            </a:r>
            <a:r>
              <a:rPr dirty="0" sz="1400" i="1">
                <a:latin typeface="Arial"/>
                <a:cs typeface="Arial"/>
              </a:rPr>
              <a:t>tooling</a:t>
            </a:r>
            <a:r>
              <a:rPr dirty="0" sz="1400" spc="-55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for</a:t>
            </a:r>
            <a:r>
              <a:rPr dirty="0" sz="1400" spc="-35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M</a:t>
            </a:r>
            <a:r>
              <a:rPr dirty="0" sz="1400" b="1" i="1">
                <a:latin typeface="Arial"/>
                <a:cs typeface="Arial"/>
              </a:rPr>
              <a:t>odel</a:t>
            </a:r>
            <a:r>
              <a:rPr dirty="0" sz="1400" spc="-60" b="1" i="1">
                <a:latin typeface="Arial"/>
                <a:cs typeface="Arial"/>
              </a:rPr>
              <a:t> </a:t>
            </a:r>
            <a:r>
              <a:rPr dirty="0" sz="1400" b="1" i="1">
                <a:latin typeface="Arial"/>
                <a:cs typeface="Arial"/>
              </a:rPr>
              <a:t>Y</a:t>
            </a:r>
            <a:r>
              <a:rPr dirty="0" sz="1400" spc="-35" b="1" i="1">
                <a:latin typeface="Arial"/>
                <a:cs typeface="Arial"/>
              </a:rPr>
              <a:t> </a:t>
            </a:r>
            <a:r>
              <a:rPr dirty="0" sz="1400" spc="-25" b="1" i="1">
                <a:latin typeface="Arial"/>
                <a:cs typeface="Arial"/>
              </a:rPr>
              <a:t>to </a:t>
            </a:r>
            <a:r>
              <a:rPr dirty="0" sz="1400" spc="-10" b="1" i="1">
                <a:latin typeface="Arial"/>
                <a:cs typeface="Arial"/>
              </a:rPr>
              <a:t>achieve</a:t>
            </a:r>
            <a:endParaRPr sz="1400">
              <a:latin typeface="Arial"/>
              <a:cs typeface="Arial"/>
            </a:endParaRPr>
          </a:p>
          <a:p>
            <a:pPr marL="45085">
              <a:lnSpc>
                <a:spcPct val="100000"/>
              </a:lnSpc>
            </a:pPr>
            <a:r>
              <a:rPr dirty="0" sz="1400" b="1" i="1">
                <a:latin typeface="Arial"/>
                <a:cs typeface="Arial"/>
              </a:rPr>
              <a:t>volume</a:t>
            </a:r>
            <a:r>
              <a:rPr dirty="0" sz="1400" spc="-20" b="1" i="1">
                <a:latin typeface="Arial"/>
                <a:cs typeface="Arial"/>
              </a:rPr>
              <a:t> </a:t>
            </a:r>
            <a:r>
              <a:rPr dirty="0" sz="1400" spc="-10" b="1" i="1">
                <a:latin typeface="Arial"/>
                <a:cs typeface="Arial"/>
              </a:rPr>
              <a:t>production</a:t>
            </a:r>
            <a:r>
              <a:rPr dirty="0" sz="1400" spc="-45" b="1" i="1">
                <a:latin typeface="Arial"/>
                <a:cs typeface="Arial"/>
              </a:rPr>
              <a:t> </a:t>
            </a:r>
            <a:r>
              <a:rPr dirty="0" sz="1400" b="1" i="1">
                <a:latin typeface="Arial"/>
                <a:cs typeface="Arial"/>
              </a:rPr>
              <a:t>by</a:t>
            </a:r>
            <a:r>
              <a:rPr dirty="0" sz="1400" spc="-10" b="1" i="1">
                <a:latin typeface="Arial"/>
                <a:cs typeface="Arial"/>
              </a:rPr>
              <a:t> </a:t>
            </a:r>
            <a:r>
              <a:rPr dirty="0" sz="1400" spc="-25" b="1" i="1">
                <a:latin typeface="Arial"/>
                <a:cs typeface="Arial"/>
              </a:rPr>
              <a:t>the</a:t>
            </a:r>
            <a:endParaRPr sz="1400">
              <a:latin typeface="Arial"/>
              <a:cs typeface="Arial"/>
            </a:endParaRPr>
          </a:p>
          <a:p>
            <a:pPr marL="45085">
              <a:lnSpc>
                <a:spcPct val="100000"/>
              </a:lnSpc>
            </a:pPr>
            <a:r>
              <a:rPr dirty="0" sz="1400" b="1" i="1">
                <a:latin typeface="Arial"/>
                <a:cs typeface="Arial"/>
              </a:rPr>
              <a:t>end</a:t>
            </a:r>
            <a:r>
              <a:rPr dirty="0" sz="1400" spc="-10" b="1" i="1">
                <a:latin typeface="Arial"/>
                <a:cs typeface="Arial"/>
              </a:rPr>
              <a:t> </a:t>
            </a:r>
            <a:r>
              <a:rPr dirty="0" sz="1400" b="1" i="1">
                <a:latin typeface="Arial"/>
                <a:cs typeface="Arial"/>
              </a:rPr>
              <a:t>of</a:t>
            </a:r>
            <a:r>
              <a:rPr dirty="0" sz="1400" spc="-10" b="1" i="1">
                <a:latin typeface="Arial"/>
                <a:cs typeface="Arial"/>
              </a:rPr>
              <a:t> 2020</a:t>
            </a:r>
            <a:r>
              <a:rPr dirty="0" sz="1400" spc="-10" i="1">
                <a:latin typeface="Arial"/>
                <a:cs typeface="Arial"/>
              </a:rPr>
              <a:t>.”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6452425" y="1996185"/>
            <a:ext cx="4907915" cy="1480820"/>
            <a:chOff x="6452425" y="1996185"/>
            <a:chExt cx="4907915" cy="1480820"/>
          </a:xfrm>
        </p:grpSpPr>
        <p:sp>
          <p:nvSpPr>
            <p:cNvPr id="58" name="object 58" descr=""/>
            <p:cNvSpPr/>
            <p:nvPr/>
          </p:nvSpPr>
          <p:spPr>
            <a:xfrm>
              <a:off x="6566916" y="3157727"/>
              <a:ext cx="821690" cy="314325"/>
            </a:xfrm>
            <a:custGeom>
              <a:avLst/>
              <a:gdLst/>
              <a:ahLst/>
              <a:cxnLst/>
              <a:rect l="l" t="t" r="r" b="b"/>
              <a:pathLst>
                <a:path w="821690" h="314325">
                  <a:moveTo>
                    <a:pt x="179832" y="211836"/>
                  </a:moveTo>
                  <a:lnTo>
                    <a:pt x="0" y="211836"/>
                  </a:lnTo>
                  <a:lnTo>
                    <a:pt x="0" y="313944"/>
                  </a:lnTo>
                  <a:lnTo>
                    <a:pt x="179832" y="313944"/>
                  </a:lnTo>
                  <a:lnTo>
                    <a:pt x="179832" y="211836"/>
                  </a:lnTo>
                  <a:close/>
                </a:path>
                <a:path w="821690" h="314325">
                  <a:moveTo>
                    <a:pt x="499859" y="141732"/>
                  </a:moveTo>
                  <a:lnTo>
                    <a:pt x="321564" y="141732"/>
                  </a:lnTo>
                  <a:lnTo>
                    <a:pt x="321564" y="313944"/>
                  </a:lnTo>
                  <a:lnTo>
                    <a:pt x="499859" y="313944"/>
                  </a:lnTo>
                  <a:lnTo>
                    <a:pt x="499859" y="141732"/>
                  </a:lnTo>
                  <a:close/>
                </a:path>
                <a:path w="821690" h="314325">
                  <a:moveTo>
                    <a:pt x="821436" y="0"/>
                  </a:moveTo>
                  <a:lnTo>
                    <a:pt x="643128" y="0"/>
                  </a:lnTo>
                  <a:lnTo>
                    <a:pt x="643128" y="313944"/>
                  </a:lnTo>
                  <a:lnTo>
                    <a:pt x="821436" y="313944"/>
                  </a:lnTo>
                  <a:lnTo>
                    <a:pt x="82143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7531608" y="2258567"/>
              <a:ext cx="3714115" cy="1213485"/>
            </a:xfrm>
            <a:custGeom>
              <a:avLst/>
              <a:gdLst/>
              <a:ahLst/>
              <a:cxnLst/>
              <a:rect l="l" t="t" r="r" b="b"/>
              <a:pathLst>
                <a:path w="3714115" h="1213485">
                  <a:moveTo>
                    <a:pt x="178308" y="792480"/>
                  </a:moveTo>
                  <a:lnTo>
                    <a:pt x="0" y="792480"/>
                  </a:lnTo>
                  <a:lnTo>
                    <a:pt x="0" y="1213104"/>
                  </a:lnTo>
                  <a:lnTo>
                    <a:pt x="178308" y="1213104"/>
                  </a:lnTo>
                  <a:lnTo>
                    <a:pt x="178308" y="792480"/>
                  </a:lnTo>
                  <a:close/>
                </a:path>
                <a:path w="3714115" h="1213485">
                  <a:moveTo>
                    <a:pt x="499872" y="711708"/>
                  </a:moveTo>
                  <a:lnTo>
                    <a:pt x="321564" y="711708"/>
                  </a:lnTo>
                  <a:lnTo>
                    <a:pt x="321564" y="1213104"/>
                  </a:lnTo>
                  <a:lnTo>
                    <a:pt x="499872" y="1213104"/>
                  </a:lnTo>
                  <a:lnTo>
                    <a:pt x="499872" y="711708"/>
                  </a:lnTo>
                  <a:close/>
                </a:path>
                <a:path w="3714115" h="1213485">
                  <a:moveTo>
                    <a:pt x="821436" y="603504"/>
                  </a:moveTo>
                  <a:lnTo>
                    <a:pt x="643128" y="603504"/>
                  </a:lnTo>
                  <a:lnTo>
                    <a:pt x="643128" y="1213104"/>
                  </a:lnTo>
                  <a:lnTo>
                    <a:pt x="821436" y="1213104"/>
                  </a:lnTo>
                  <a:lnTo>
                    <a:pt x="821436" y="603504"/>
                  </a:lnTo>
                  <a:close/>
                </a:path>
                <a:path w="3714115" h="1213485">
                  <a:moveTo>
                    <a:pt x="1143000" y="505968"/>
                  </a:moveTo>
                  <a:lnTo>
                    <a:pt x="964692" y="505968"/>
                  </a:lnTo>
                  <a:lnTo>
                    <a:pt x="964692" y="1213104"/>
                  </a:lnTo>
                  <a:lnTo>
                    <a:pt x="1143000" y="1213104"/>
                  </a:lnTo>
                  <a:lnTo>
                    <a:pt x="1143000" y="505968"/>
                  </a:lnTo>
                  <a:close/>
                </a:path>
                <a:path w="3714115" h="1213485">
                  <a:moveTo>
                    <a:pt x="1464564" y="384048"/>
                  </a:moveTo>
                  <a:lnTo>
                    <a:pt x="1286256" y="384048"/>
                  </a:lnTo>
                  <a:lnTo>
                    <a:pt x="1286256" y="1213104"/>
                  </a:lnTo>
                  <a:lnTo>
                    <a:pt x="1464564" y="1213104"/>
                  </a:lnTo>
                  <a:lnTo>
                    <a:pt x="1464564" y="384048"/>
                  </a:lnTo>
                  <a:close/>
                </a:path>
                <a:path w="3714115" h="1213485">
                  <a:moveTo>
                    <a:pt x="1786128" y="310896"/>
                  </a:moveTo>
                  <a:lnTo>
                    <a:pt x="1607820" y="310896"/>
                  </a:lnTo>
                  <a:lnTo>
                    <a:pt x="1607820" y="1213104"/>
                  </a:lnTo>
                  <a:lnTo>
                    <a:pt x="1786128" y="1213104"/>
                  </a:lnTo>
                  <a:lnTo>
                    <a:pt x="1786128" y="310896"/>
                  </a:lnTo>
                  <a:close/>
                </a:path>
                <a:path w="3714115" h="1213485">
                  <a:moveTo>
                    <a:pt x="2107692" y="259080"/>
                  </a:moveTo>
                  <a:lnTo>
                    <a:pt x="1927860" y="259080"/>
                  </a:lnTo>
                  <a:lnTo>
                    <a:pt x="1927860" y="1213104"/>
                  </a:lnTo>
                  <a:lnTo>
                    <a:pt x="2107692" y="1213104"/>
                  </a:lnTo>
                  <a:lnTo>
                    <a:pt x="2107692" y="259080"/>
                  </a:lnTo>
                  <a:close/>
                </a:path>
                <a:path w="3714115" h="1213485">
                  <a:moveTo>
                    <a:pt x="2429256" y="210312"/>
                  </a:moveTo>
                  <a:lnTo>
                    <a:pt x="2249424" y="210312"/>
                  </a:lnTo>
                  <a:lnTo>
                    <a:pt x="2249424" y="1213104"/>
                  </a:lnTo>
                  <a:lnTo>
                    <a:pt x="2429256" y="1213104"/>
                  </a:lnTo>
                  <a:lnTo>
                    <a:pt x="2429256" y="210312"/>
                  </a:lnTo>
                  <a:close/>
                </a:path>
                <a:path w="3714115" h="1213485">
                  <a:moveTo>
                    <a:pt x="2749296" y="152400"/>
                  </a:moveTo>
                  <a:lnTo>
                    <a:pt x="2570988" y="152400"/>
                  </a:lnTo>
                  <a:lnTo>
                    <a:pt x="2570988" y="1213104"/>
                  </a:lnTo>
                  <a:lnTo>
                    <a:pt x="2749296" y="1213104"/>
                  </a:lnTo>
                  <a:lnTo>
                    <a:pt x="2749296" y="152400"/>
                  </a:lnTo>
                  <a:close/>
                </a:path>
                <a:path w="3714115" h="1213485">
                  <a:moveTo>
                    <a:pt x="3070860" y="94488"/>
                  </a:moveTo>
                  <a:lnTo>
                    <a:pt x="2892552" y="94488"/>
                  </a:lnTo>
                  <a:lnTo>
                    <a:pt x="2892552" y="1213104"/>
                  </a:lnTo>
                  <a:lnTo>
                    <a:pt x="3070860" y="1213104"/>
                  </a:lnTo>
                  <a:lnTo>
                    <a:pt x="3070860" y="94488"/>
                  </a:lnTo>
                  <a:close/>
                </a:path>
                <a:path w="3714115" h="1213485">
                  <a:moveTo>
                    <a:pt x="3392424" y="47244"/>
                  </a:moveTo>
                  <a:lnTo>
                    <a:pt x="3214116" y="47244"/>
                  </a:lnTo>
                  <a:lnTo>
                    <a:pt x="3214116" y="1213104"/>
                  </a:lnTo>
                  <a:lnTo>
                    <a:pt x="3392424" y="1213104"/>
                  </a:lnTo>
                  <a:lnTo>
                    <a:pt x="3392424" y="47244"/>
                  </a:lnTo>
                  <a:close/>
                </a:path>
                <a:path w="3714115" h="1213485">
                  <a:moveTo>
                    <a:pt x="3713988" y="0"/>
                  </a:moveTo>
                  <a:lnTo>
                    <a:pt x="3535680" y="0"/>
                  </a:lnTo>
                  <a:lnTo>
                    <a:pt x="3535680" y="1213104"/>
                  </a:lnTo>
                  <a:lnTo>
                    <a:pt x="3713988" y="1213104"/>
                  </a:lnTo>
                  <a:lnTo>
                    <a:pt x="3713988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457188" y="2007107"/>
              <a:ext cx="4898390" cy="1464945"/>
            </a:xfrm>
            <a:custGeom>
              <a:avLst/>
              <a:gdLst/>
              <a:ahLst/>
              <a:cxnLst/>
              <a:rect l="l" t="t" r="r" b="b"/>
              <a:pathLst>
                <a:path w="4898390" h="1464945">
                  <a:moveTo>
                    <a:pt x="4860036" y="1464564"/>
                  </a:moveTo>
                  <a:lnTo>
                    <a:pt x="4860036" y="0"/>
                  </a:lnTo>
                </a:path>
                <a:path w="4898390" h="1464945">
                  <a:moveTo>
                    <a:pt x="4860036" y="1464564"/>
                  </a:moveTo>
                  <a:lnTo>
                    <a:pt x="4898136" y="1464564"/>
                  </a:lnTo>
                </a:path>
                <a:path w="4898390" h="1464945">
                  <a:moveTo>
                    <a:pt x="4860036" y="1171955"/>
                  </a:moveTo>
                  <a:lnTo>
                    <a:pt x="4898136" y="1171955"/>
                  </a:lnTo>
                </a:path>
                <a:path w="4898390" h="1464945">
                  <a:moveTo>
                    <a:pt x="4860036" y="879347"/>
                  </a:moveTo>
                  <a:lnTo>
                    <a:pt x="4898136" y="879347"/>
                  </a:lnTo>
                </a:path>
                <a:path w="4898390" h="1464945">
                  <a:moveTo>
                    <a:pt x="4860036" y="585215"/>
                  </a:moveTo>
                  <a:lnTo>
                    <a:pt x="4898136" y="585215"/>
                  </a:lnTo>
                </a:path>
                <a:path w="4898390" h="1464945">
                  <a:moveTo>
                    <a:pt x="4860036" y="292607"/>
                  </a:moveTo>
                  <a:lnTo>
                    <a:pt x="4898136" y="292607"/>
                  </a:lnTo>
                </a:path>
                <a:path w="4898390" h="1464945">
                  <a:moveTo>
                    <a:pt x="4860036" y="0"/>
                  </a:moveTo>
                  <a:lnTo>
                    <a:pt x="4898136" y="0"/>
                  </a:lnTo>
                </a:path>
                <a:path w="4898390" h="1464945">
                  <a:moveTo>
                    <a:pt x="39624" y="1464564"/>
                  </a:moveTo>
                  <a:lnTo>
                    <a:pt x="39624" y="0"/>
                  </a:lnTo>
                </a:path>
                <a:path w="4898390" h="1464945">
                  <a:moveTo>
                    <a:pt x="0" y="1464564"/>
                  </a:moveTo>
                  <a:lnTo>
                    <a:pt x="39624" y="1464564"/>
                  </a:lnTo>
                </a:path>
                <a:path w="4898390" h="1464945">
                  <a:moveTo>
                    <a:pt x="0" y="1171955"/>
                  </a:moveTo>
                  <a:lnTo>
                    <a:pt x="39624" y="1171955"/>
                  </a:lnTo>
                </a:path>
                <a:path w="4898390" h="1464945">
                  <a:moveTo>
                    <a:pt x="0" y="879347"/>
                  </a:moveTo>
                  <a:lnTo>
                    <a:pt x="39624" y="879347"/>
                  </a:lnTo>
                </a:path>
                <a:path w="4898390" h="1464945">
                  <a:moveTo>
                    <a:pt x="0" y="585215"/>
                  </a:moveTo>
                  <a:lnTo>
                    <a:pt x="39624" y="585215"/>
                  </a:lnTo>
                </a:path>
                <a:path w="4898390" h="1464945">
                  <a:moveTo>
                    <a:pt x="0" y="292607"/>
                  </a:moveTo>
                  <a:lnTo>
                    <a:pt x="39624" y="292607"/>
                  </a:lnTo>
                </a:path>
                <a:path w="4898390" h="1464945">
                  <a:moveTo>
                    <a:pt x="0" y="0"/>
                  </a:moveTo>
                  <a:lnTo>
                    <a:pt x="39624" y="0"/>
                  </a:lnTo>
                </a:path>
                <a:path w="4898390" h="1464945">
                  <a:moveTo>
                    <a:pt x="39624" y="1464564"/>
                  </a:moveTo>
                  <a:lnTo>
                    <a:pt x="4860036" y="146456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656070" y="2006345"/>
              <a:ext cx="4500880" cy="1400810"/>
            </a:xfrm>
            <a:custGeom>
              <a:avLst/>
              <a:gdLst/>
              <a:ahLst/>
              <a:cxnLst/>
              <a:rect l="l" t="t" r="r" b="b"/>
              <a:pathLst>
                <a:path w="4500880" h="1400810">
                  <a:moveTo>
                    <a:pt x="0" y="1144524"/>
                  </a:moveTo>
                  <a:lnTo>
                    <a:pt x="321563" y="1400555"/>
                  </a:lnTo>
                  <a:lnTo>
                    <a:pt x="643127" y="691895"/>
                  </a:lnTo>
                  <a:lnTo>
                    <a:pt x="964691" y="469391"/>
                  </a:lnTo>
                  <a:lnTo>
                    <a:pt x="1286255" y="352043"/>
                  </a:lnTo>
                  <a:lnTo>
                    <a:pt x="1607820" y="234695"/>
                  </a:lnTo>
                  <a:lnTo>
                    <a:pt x="1929383" y="117348"/>
                  </a:lnTo>
                  <a:lnTo>
                    <a:pt x="2250948" y="0"/>
                  </a:lnTo>
                  <a:lnTo>
                    <a:pt x="2572511" y="0"/>
                  </a:lnTo>
                  <a:lnTo>
                    <a:pt x="2894076" y="0"/>
                  </a:lnTo>
                  <a:lnTo>
                    <a:pt x="3214115" y="0"/>
                  </a:lnTo>
                  <a:lnTo>
                    <a:pt x="3535679" y="0"/>
                  </a:lnTo>
                  <a:lnTo>
                    <a:pt x="3857244" y="0"/>
                  </a:lnTo>
                  <a:lnTo>
                    <a:pt x="4178807" y="0"/>
                  </a:lnTo>
                  <a:lnTo>
                    <a:pt x="4500372" y="0"/>
                  </a:lnTo>
                </a:path>
              </a:pathLst>
            </a:custGeom>
            <a:ln w="19812">
              <a:solidFill>
                <a:srgbClr val="7E8FA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 txBox="1"/>
          <p:nvPr/>
        </p:nvSpPr>
        <p:spPr>
          <a:xfrm>
            <a:off x="11434698" y="3084067"/>
            <a:ext cx="20827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-</a:t>
            </a:r>
            <a:r>
              <a:rPr dirty="0" sz="1000" spc="-25">
                <a:latin typeface="Arial MT"/>
                <a:cs typeface="Arial MT"/>
              </a:rPr>
              <a:t>10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1434698" y="3377946"/>
            <a:ext cx="20827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-</a:t>
            </a:r>
            <a:r>
              <a:rPr dirty="0" sz="1000" spc="-25">
                <a:latin typeface="Arial MT"/>
                <a:cs typeface="Arial MT"/>
              </a:rPr>
              <a:t>15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1434698" y="2791713"/>
            <a:ext cx="1384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-</a:t>
            </a:r>
            <a:r>
              <a:rPr dirty="0" sz="1000" spc="-50">
                <a:latin typeface="Arial MT"/>
                <a:cs typeface="Arial MT"/>
              </a:rPr>
              <a:t>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11434698" y="2498217"/>
            <a:ext cx="20827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0%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6285738" y="3377946"/>
            <a:ext cx="958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latin typeface="Arial MT"/>
                <a:cs typeface="Arial MT"/>
              </a:rPr>
              <a:t>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6215888" y="2498217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60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6215888" y="3084067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20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1434698" y="2205989"/>
            <a:ext cx="958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latin typeface="Arial MT"/>
                <a:cs typeface="Arial MT"/>
              </a:rPr>
              <a:t>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6215888" y="2791713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40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11434698" y="1912111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10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6215888" y="2205989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80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6556375" y="3175761"/>
            <a:ext cx="2006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7.0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4" name="object 74" descr=""/>
          <p:cNvSpPr/>
          <p:nvPr/>
        </p:nvSpPr>
        <p:spPr>
          <a:xfrm>
            <a:off x="6836664" y="3136392"/>
            <a:ext cx="280670" cy="137160"/>
          </a:xfrm>
          <a:custGeom>
            <a:avLst/>
            <a:gdLst/>
            <a:ahLst/>
            <a:cxnLst/>
            <a:rect l="l" t="t" r="r" b="b"/>
            <a:pathLst>
              <a:path w="280670" h="137160">
                <a:moveTo>
                  <a:pt x="280416" y="0"/>
                </a:moveTo>
                <a:lnTo>
                  <a:pt x="0" y="0"/>
                </a:lnTo>
                <a:lnTo>
                  <a:pt x="0" y="137160"/>
                </a:lnTo>
                <a:lnTo>
                  <a:pt x="280416" y="137160"/>
                </a:lnTo>
                <a:lnTo>
                  <a:pt x="2804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 txBox="1"/>
          <p:nvPr/>
        </p:nvSpPr>
        <p:spPr>
          <a:xfrm>
            <a:off x="6842252" y="3106038"/>
            <a:ext cx="2711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Arial MT"/>
                <a:cs typeface="Arial MT"/>
              </a:rPr>
              <a:t>11.8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7162927" y="2858261"/>
            <a:ext cx="593725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4645">
              <a:lnSpc>
                <a:spcPts val="1019"/>
              </a:lnSpc>
              <a:spcBef>
                <a:spcPts val="95"/>
              </a:spcBef>
            </a:pPr>
            <a:r>
              <a:rPr dirty="0" sz="1000" spc="-20">
                <a:latin typeface="Arial MT"/>
                <a:cs typeface="Arial MT"/>
              </a:rPr>
              <a:t>28.7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ts val="1019"/>
              </a:lnSpc>
            </a:pPr>
            <a:r>
              <a:rPr dirty="0" sz="1000" spc="-20">
                <a:latin typeface="Arial MT"/>
                <a:cs typeface="Arial MT"/>
              </a:rPr>
              <a:t>21.5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7806055" y="2777108"/>
            <a:ext cx="2711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Arial MT"/>
                <a:cs typeface="Arial MT"/>
              </a:rPr>
              <a:t>34.2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8128254" y="2570733"/>
            <a:ext cx="591820" cy="276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3375">
              <a:lnSpc>
                <a:spcPts val="990"/>
              </a:lnSpc>
              <a:spcBef>
                <a:spcPts val="95"/>
              </a:spcBef>
            </a:pPr>
            <a:r>
              <a:rPr dirty="0" sz="1000" spc="-20">
                <a:latin typeface="Arial MT"/>
                <a:cs typeface="Arial MT"/>
              </a:rPr>
              <a:t>48.3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ts val="990"/>
              </a:lnSpc>
            </a:pPr>
            <a:r>
              <a:rPr dirty="0" sz="1000" spc="-20">
                <a:latin typeface="Arial MT"/>
                <a:cs typeface="Arial MT"/>
              </a:rPr>
              <a:t>41.6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8745981" y="2375407"/>
            <a:ext cx="6426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33333" sz="1500">
                <a:latin typeface="Arial MT"/>
                <a:cs typeface="Arial MT"/>
              </a:rPr>
              <a:t>56.6</a:t>
            </a:r>
            <a:r>
              <a:rPr dirty="0" baseline="-33333" sz="1500" spc="442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61.6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9389109" y="2218436"/>
            <a:ext cx="9645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47222" sz="1500">
                <a:latin typeface="Arial MT"/>
                <a:cs typeface="Arial MT"/>
              </a:rPr>
              <a:t>65.1</a:t>
            </a:r>
            <a:r>
              <a:rPr dirty="0" baseline="-47222" sz="1500" spc="442">
                <a:latin typeface="Arial MT"/>
                <a:cs typeface="Arial MT"/>
              </a:rPr>
              <a:t> </a:t>
            </a:r>
            <a:r>
              <a:rPr dirty="0" baseline="-25000" sz="1500">
                <a:latin typeface="Arial MT"/>
                <a:cs typeface="Arial MT"/>
              </a:rPr>
              <a:t>68.5</a:t>
            </a:r>
            <a:r>
              <a:rPr dirty="0" baseline="-25000" sz="1500" spc="457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72.4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10352531" y="2066036"/>
            <a:ext cx="9652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41666" sz="1500">
                <a:latin typeface="Arial MT"/>
                <a:cs typeface="Arial MT"/>
              </a:rPr>
              <a:t>76.4</a:t>
            </a:r>
            <a:r>
              <a:rPr dirty="0" baseline="-41666" sz="1500" spc="457">
                <a:latin typeface="Arial MT"/>
                <a:cs typeface="Arial MT"/>
              </a:rPr>
              <a:t> </a:t>
            </a:r>
            <a:r>
              <a:rPr dirty="0" baseline="-19444" sz="1500">
                <a:latin typeface="Arial MT"/>
                <a:cs typeface="Arial MT"/>
              </a:rPr>
              <a:t>79.6</a:t>
            </a:r>
            <a:r>
              <a:rPr dirty="0" baseline="-19444" sz="1500" spc="45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82.8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2" name="object 82" descr=""/>
          <p:cNvSpPr/>
          <p:nvPr/>
        </p:nvSpPr>
        <p:spPr>
          <a:xfrm>
            <a:off x="7087361" y="3864102"/>
            <a:ext cx="219075" cy="0"/>
          </a:xfrm>
          <a:custGeom>
            <a:avLst/>
            <a:gdLst/>
            <a:ahLst/>
            <a:cxnLst/>
            <a:rect l="l" t="t" r="r" b="b"/>
            <a:pathLst>
              <a:path w="219075" h="0">
                <a:moveTo>
                  <a:pt x="0" y="0"/>
                </a:moveTo>
                <a:lnTo>
                  <a:pt x="219075" y="0"/>
                </a:lnTo>
              </a:path>
            </a:pathLst>
          </a:custGeom>
          <a:ln w="19812">
            <a:solidFill>
              <a:srgbClr val="7E8F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/>
          <p:nvPr/>
        </p:nvSpPr>
        <p:spPr>
          <a:xfrm>
            <a:off x="6438900" y="3797808"/>
            <a:ext cx="180340" cy="132715"/>
          </a:xfrm>
          <a:custGeom>
            <a:avLst/>
            <a:gdLst/>
            <a:ahLst/>
            <a:cxnLst/>
            <a:rect l="l" t="t" r="r" b="b"/>
            <a:pathLst>
              <a:path w="180340" h="132714">
                <a:moveTo>
                  <a:pt x="179831" y="0"/>
                </a:moveTo>
                <a:lnTo>
                  <a:pt x="0" y="0"/>
                </a:lnTo>
                <a:lnTo>
                  <a:pt x="0" y="132588"/>
                </a:lnTo>
                <a:lnTo>
                  <a:pt x="179831" y="132588"/>
                </a:lnTo>
                <a:lnTo>
                  <a:pt x="179831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 txBox="1"/>
          <p:nvPr/>
        </p:nvSpPr>
        <p:spPr>
          <a:xfrm>
            <a:off x="6503034" y="3499865"/>
            <a:ext cx="4842510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2016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2017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 spc="-40">
                <a:latin typeface="Arial MT"/>
                <a:cs typeface="Arial MT"/>
              </a:rPr>
              <a:t>20182019e2020e2021e2022e2023e2024e2025e2026e2027e2028e2029e2030e</a:t>
            </a:r>
            <a:endParaRPr sz="1000">
              <a:latin typeface="Arial MT"/>
              <a:cs typeface="Arial MT"/>
            </a:endParaRPr>
          </a:p>
          <a:p>
            <a:pPr marL="166370">
              <a:lnSpc>
                <a:spcPct val="100000"/>
              </a:lnSpc>
              <a:spcBef>
                <a:spcPts val="985"/>
              </a:spcBef>
              <a:tabLst>
                <a:tab pos="854075" algn="l"/>
              </a:tabLst>
            </a:pPr>
            <a:r>
              <a:rPr dirty="0" sz="1000" spc="-10">
                <a:latin typeface="Arial MT"/>
                <a:cs typeface="Arial MT"/>
              </a:rPr>
              <a:t>Sales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Operating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margin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5" name="object 85" descr=""/>
          <p:cNvGrpSpPr/>
          <p:nvPr/>
        </p:nvGrpSpPr>
        <p:grpSpPr>
          <a:xfrm>
            <a:off x="1589532" y="1827276"/>
            <a:ext cx="1271270" cy="640080"/>
            <a:chOff x="1589532" y="1827276"/>
            <a:chExt cx="1271270" cy="640080"/>
          </a:xfrm>
        </p:grpSpPr>
        <p:sp>
          <p:nvSpPr>
            <p:cNvPr id="86" name="object 86" descr=""/>
            <p:cNvSpPr/>
            <p:nvPr/>
          </p:nvSpPr>
          <p:spPr>
            <a:xfrm>
              <a:off x="1594104" y="1831848"/>
              <a:ext cx="1262380" cy="631190"/>
            </a:xfrm>
            <a:custGeom>
              <a:avLst/>
              <a:gdLst/>
              <a:ahLst/>
              <a:cxnLst/>
              <a:rect l="l" t="t" r="r" b="b"/>
              <a:pathLst>
                <a:path w="1262380" h="631189">
                  <a:moveTo>
                    <a:pt x="0" y="630936"/>
                  </a:moveTo>
                  <a:lnTo>
                    <a:pt x="1261872" y="630936"/>
                  </a:lnTo>
                  <a:lnTo>
                    <a:pt x="1261872" y="0"/>
                  </a:lnTo>
                  <a:lnTo>
                    <a:pt x="0" y="0"/>
                  </a:lnTo>
                  <a:lnTo>
                    <a:pt x="0" y="6309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1594612" y="1974850"/>
              <a:ext cx="1249680" cy="13970"/>
            </a:xfrm>
            <a:custGeom>
              <a:avLst/>
              <a:gdLst/>
              <a:ahLst/>
              <a:cxnLst/>
              <a:rect l="l" t="t" r="r" b="b"/>
              <a:pathLst>
                <a:path w="1249680" h="13969">
                  <a:moveTo>
                    <a:pt x="1249680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1249680" y="13715"/>
                  </a:lnTo>
                  <a:lnTo>
                    <a:pt x="12496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 descr=""/>
          <p:cNvSpPr txBox="1"/>
          <p:nvPr/>
        </p:nvSpPr>
        <p:spPr>
          <a:xfrm>
            <a:off x="1594992" y="1814829"/>
            <a:ext cx="125666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b="1">
                <a:latin typeface="Arial"/>
                <a:cs typeface="Arial"/>
              </a:rPr>
              <a:t>CAGR</a:t>
            </a:r>
            <a:r>
              <a:rPr dirty="0" sz="1050" spc="-2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2018</a:t>
            </a:r>
            <a:r>
              <a:rPr dirty="0" sz="1050" spc="-3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–</a:t>
            </a:r>
            <a:r>
              <a:rPr dirty="0" sz="1050" spc="-35" b="1">
                <a:latin typeface="Arial"/>
                <a:cs typeface="Arial"/>
              </a:rPr>
              <a:t> </a:t>
            </a:r>
            <a:r>
              <a:rPr dirty="0" sz="1050" spc="-10" b="1">
                <a:latin typeface="Arial"/>
                <a:cs typeface="Arial"/>
              </a:rPr>
              <a:t>2030e</a:t>
            </a:r>
            <a:endParaRPr sz="1050">
              <a:latin typeface="Arial"/>
              <a:cs typeface="Arial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1598675" y="1974850"/>
            <a:ext cx="1252855" cy="506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2384">
              <a:lnSpc>
                <a:spcPct val="100000"/>
              </a:lnSpc>
              <a:spcBef>
                <a:spcPts val="105"/>
              </a:spcBef>
              <a:tabLst>
                <a:tab pos="867410" algn="l"/>
              </a:tabLst>
            </a:pPr>
            <a:r>
              <a:rPr dirty="0" sz="1050">
                <a:latin typeface="Arial MT"/>
                <a:cs typeface="Arial MT"/>
              </a:rPr>
              <a:t>Model</a:t>
            </a:r>
            <a:r>
              <a:rPr dirty="0" sz="1050" spc="-60">
                <a:latin typeface="Arial MT"/>
                <a:cs typeface="Arial MT"/>
              </a:rPr>
              <a:t> </a:t>
            </a:r>
            <a:r>
              <a:rPr dirty="0" sz="1050" spc="-20">
                <a:latin typeface="Arial MT"/>
                <a:cs typeface="Arial MT"/>
              </a:rPr>
              <a:t>S/X: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10">
                <a:solidFill>
                  <a:srgbClr val="C00000"/>
                </a:solidFill>
                <a:latin typeface="Arial MT"/>
                <a:cs typeface="Arial MT"/>
              </a:rPr>
              <a:t>-</a:t>
            </a:r>
            <a:r>
              <a:rPr dirty="0" sz="1050" spc="-20">
                <a:solidFill>
                  <a:srgbClr val="C00000"/>
                </a:solidFill>
                <a:latin typeface="Arial MT"/>
                <a:cs typeface="Arial MT"/>
              </a:rPr>
              <a:t>0.7%</a:t>
            </a:r>
            <a:endParaRPr sz="1050">
              <a:latin typeface="Arial MT"/>
              <a:cs typeface="Arial MT"/>
            </a:endParaRPr>
          </a:p>
          <a:p>
            <a:pPr marL="32384">
              <a:lnSpc>
                <a:spcPct val="100000"/>
              </a:lnSpc>
              <a:tabLst>
                <a:tab pos="836930" algn="l"/>
              </a:tabLst>
            </a:pPr>
            <a:r>
              <a:rPr dirty="0" sz="1050">
                <a:latin typeface="Arial MT"/>
                <a:cs typeface="Arial MT"/>
              </a:rPr>
              <a:t>Model</a:t>
            </a:r>
            <a:r>
              <a:rPr dirty="0" sz="1050" spc="-50">
                <a:latin typeface="Arial MT"/>
                <a:cs typeface="Arial MT"/>
              </a:rPr>
              <a:t> </a:t>
            </a:r>
            <a:r>
              <a:rPr dirty="0" sz="1050" spc="-25">
                <a:latin typeface="Arial MT"/>
                <a:cs typeface="Arial MT"/>
              </a:rPr>
              <a:t>3: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10">
                <a:solidFill>
                  <a:srgbClr val="008000"/>
                </a:solidFill>
                <a:latin typeface="Arial MT"/>
                <a:cs typeface="Arial MT"/>
              </a:rPr>
              <a:t>16.4%</a:t>
            </a:r>
            <a:endParaRPr sz="1050">
              <a:latin typeface="Arial MT"/>
              <a:cs typeface="Arial MT"/>
            </a:endParaRPr>
          </a:p>
          <a:p>
            <a:pPr marL="32384">
              <a:lnSpc>
                <a:spcPct val="100000"/>
              </a:lnSpc>
              <a:tabLst>
                <a:tab pos="950594" algn="l"/>
              </a:tabLst>
            </a:pPr>
            <a:r>
              <a:rPr dirty="0" sz="1050" spc="-10">
                <a:latin typeface="Arial MT"/>
                <a:cs typeface="Arial MT"/>
              </a:rPr>
              <a:t>Other: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5">
                <a:latin typeface="Arial MT"/>
                <a:cs typeface="Arial MT"/>
              </a:rPr>
              <a:t>n/a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90" name="object 90" descr=""/>
          <p:cNvGrpSpPr/>
          <p:nvPr/>
        </p:nvGrpSpPr>
        <p:grpSpPr>
          <a:xfrm>
            <a:off x="6626352" y="1760220"/>
            <a:ext cx="1271270" cy="370840"/>
            <a:chOff x="6626352" y="1760220"/>
            <a:chExt cx="1271270" cy="370840"/>
          </a:xfrm>
        </p:grpSpPr>
        <p:sp>
          <p:nvSpPr>
            <p:cNvPr id="91" name="object 91" descr=""/>
            <p:cNvSpPr/>
            <p:nvPr/>
          </p:nvSpPr>
          <p:spPr>
            <a:xfrm>
              <a:off x="6630924" y="1764792"/>
              <a:ext cx="1262380" cy="361315"/>
            </a:xfrm>
            <a:custGeom>
              <a:avLst/>
              <a:gdLst/>
              <a:ahLst/>
              <a:cxnLst/>
              <a:rect l="l" t="t" r="r" b="b"/>
              <a:pathLst>
                <a:path w="1262379" h="361314">
                  <a:moveTo>
                    <a:pt x="0" y="361188"/>
                  </a:moveTo>
                  <a:lnTo>
                    <a:pt x="1261872" y="361188"/>
                  </a:lnTo>
                  <a:lnTo>
                    <a:pt x="1261872" y="0"/>
                  </a:lnTo>
                  <a:lnTo>
                    <a:pt x="0" y="0"/>
                  </a:lnTo>
                  <a:lnTo>
                    <a:pt x="0" y="3611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6630924" y="1907413"/>
              <a:ext cx="1249680" cy="13970"/>
            </a:xfrm>
            <a:custGeom>
              <a:avLst/>
              <a:gdLst/>
              <a:ahLst/>
              <a:cxnLst/>
              <a:rect l="l" t="t" r="r" b="b"/>
              <a:pathLst>
                <a:path w="1249679" h="13969">
                  <a:moveTo>
                    <a:pt x="1249679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1249679" y="13715"/>
                  </a:lnTo>
                  <a:lnTo>
                    <a:pt x="12496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 descr=""/>
          <p:cNvSpPr txBox="1"/>
          <p:nvPr/>
        </p:nvSpPr>
        <p:spPr>
          <a:xfrm>
            <a:off x="6631813" y="1747266"/>
            <a:ext cx="125666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b="1">
                <a:latin typeface="Arial"/>
                <a:cs typeface="Arial"/>
              </a:rPr>
              <a:t>CAGR</a:t>
            </a:r>
            <a:r>
              <a:rPr dirty="0" sz="1050" spc="-2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2018</a:t>
            </a:r>
            <a:r>
              <a:rPr dirty="0" sz="1050" spc="-3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–</a:t>
            </a:r>
            <a:r>
              <a:rPr dirty="0" sz="1050" spc="-35" b="1">
                <a:latin typeface="Arial"/>
                <a:cs typeface="Arial"/>
              </a:rPr>
              <a:t> </a:t>
            </a:r>
            <a:r>
              <a:rPr dirty="0" sz="1050" spc="-10" b="1">
                <a:latin typeface="Arial"/>
                <a:cs typeface="Arial"/>
              </a:rPr>
              <a:t>2030e</a:t>
            </a:r>
            <a:endParaRPr sz="1050">
              <a:latin typeface="Arial"/>
              <a:cs typeface="Arial"/>
            </a:endParaRPr>
          </a:p>
          <a:p>
            <a:pPr marL="36195">
              <a:lnSpc>
                <a:spcPct val="100000"/>
              </a:lnSpc>
              <a:tabLst>
                <a:tab pos="808990" algn="l"/>
              </a:tabLst>
            </a:pPr>
            <a:r>
              <a:rPr dirty="0" sz="1050" spc="-10">
                <a:latin typeface="Arial MT"/>
                <a:cs typeface="Arial MT"/>
              </a:rPr>
              <a:t>Sales: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0">
                <a:solidFill>
                  <a:srgbClr val="008000"/>
                </a:solidFill>
                <a:latin typeface="Arial MT"/>
                <a:cs typeface="Arial MT"/>
              </a:rPr>
              <a:t>11.9%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574649" y="216154"/>
            <a:ext cx="31940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BUSINESS</a:t>
            </a:r>
            <a:r>
              <a:rPr dirty="0" sz="1600" spc="-3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PLAN</a:t>
            </a:r>
            <a:r>
              <a:rPr dirty="0" sz="1600" spc="2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FORECASTING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243840"/>
                <a:gridCol w="1196340"/>
                <a:gridCol w="243839"/>
                <a:gridCol w="1443990"/>
                <a:gridCol w="1200785"/>
                <a:gridCol w="1443990"/>
                <a:gridCol w="243840"/>
                <a:gridCol w="1200150"/>
                <a:gridCol w="243840"/>
                <a:gridCol w="1200150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42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64057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We</a:t>
            </a:r>
            <a:r>
              <a:rPr dirty="0" spc="-35"/>
              <a:t> </a:t>
            </a:r>
            <a:r>
              <a:rPr dirty="0"/>
              <a:t>forecast</a:t>
            </a:r>
            <a:r>
              <a:rPr dirty="0" spc="-110"/>
              <a:t> </a:t>
            </a:r>
            <a:r>
              <a:rPr dirty="0" spc="-35"/>
              <a:t>Tesla’s </a:t>
            </a:r>
            <a:r>
              <a:rPr dirty="0"/>
              <a:t>cumulative</a:t>
            </a:r>
            <a:r>
              <a:rPr dirty="0" spc="-30"/>
              <a:t> </a:t>
            </a:r>
            <a:r>
              <a:rPr dirty="0"/>
              <a:t>free</a:t>
            </a:r>
            <a:r>
              <a:rPr dirty="0" spc="-45"/>
              <a:t> </a:t>
            </a:r>
            <a:r>
              <a:rPr dirty="0"/>
              <a:t>cash</a:t>
            </a:r>
            <a:r>
              <a:rPr dirty="0" spc="-45"/>
              <a:t> </a:t>
            </a:r>
            <a:r>
              <a:rPr dirty="0"/>
              <a:t>flow</a:t>
            </a:r>
            <a:r>
              <a:rPr dirty="0" spc="-15"/>
              <a:t> </a:t>
            </a:r>
            <a:r>
              <a:rPr dirty="0"/>
              <a:t>to</a:t>
            </a:r>
            <a:r>
              <a:rPr dirty="0" spc="-35"/>
              <a:t> </a:t>
            </a:r>
            <a:r>
              <a:rPr dirty="0"/>
              <a:t>differ</a:t>
            </a:r>
            <a:r>
              <a:rPr dirty="0" spc="-35"/>
              <a:t> </a:t>
            </a:r>
            <a:r>
              <a:rPr dirty="0"/>
              <a:t>from</a:t>
            </a:r>
            <a:r>
              <a:rPr dirty="0" spc="-45"/>
              <a:t> </a:t>
            </a:r>
            <a:r>
              <a:rPr dirty="0"/>
              <a:t>USD</a:t>
            </a:r>
            <a:r>
              <a:rPr dirty="0" spc="-20"/>
              <a:t> </a:t>
            </a:r>
            <a:r>
              <a:rPr dirty="0"/>
              <a:t>24bn</a:t>
            </a:r>
            <a:r>
              <a:rPr dirty="0" spc="-40"/>
              <a:t> </a:t>
            </a:r>
            <a:r>
              <a:rPr dirty="0"/>
              <a:t>to</a:t>
            </a:r>
            <a:r>
              <a:rPr dirty="0" spc="-30"/>
              <a:t> </a:t>
            </a:r>
            <a:r>
              <a:rPr dirty="0"/>
              <a:t>82bn</a:t>
            </a:r>
            <a:r>
              <a:rPr dirty="0" spc="-45"/>
              <a:t> </a:t>
            </a:r>
            <a:r>
              <a:rPr dirty="0"/>
              <a:t>in</a:t>
            </a:r>
            <a:r>
              <a:rPr dirty="0" spc="-15"/>
              <a:t> </a:t>
            </a:r>
            <a:r>
              <a:rPr dirty="0" spc="-50"/>
              <a:t>a</a:t>
            </a:r>
          </a:p>
          <a:p>
            <a:pPr marL="12700">
              <a:lnSpc>
                <a:spcPts val="2280"/>
              </a:lnSpc>
            </a:pPr>
            <a:r>
              <a:rPr dirty="0"/>
              <a:t>scenario</a:t>
            </a:r>
            <a:r>
              <a:rPr dirty="0" spc="-55"/>
              <a:t> </a:t>
            </a:r>
            <a:r>
              <a:rPr dirty="0"/>
              <a:t>analysis</a:t>
            </a:r>
            <a:r>
              <a:rPr dirty="0" spc="-25"/>
              <a:t> </a:t>
            </a:r>
            <a:r>
              <a:rPr dirty="0"/>
              <a:t>primarily</a:t>
            </a:r>
            <a:r>
              <a:rPr dirty="0" spc="-35"/>
              <a:t> </a:t>
            </a:r>
            <a:r>
              <a:rPr dirty="0"/>
              <a:t>based</a:t>
            </a:r>
            <a:r>
              <a:rPr dirty="0" spc="-45"/>
              <a:t> </a:t>
            </a:r>
            <a:r>
              <a:rPr dirty="0"/>
              <a:t>on</a:t>
            </a:r>
            <a:r>
              <a:rPr dirty="0" spc="-25"/>
              <a:t> </a:t>
            </a:r>
            <a:r>
              <a:rPr dirty="0"/>
              <a:t>vehicle</a:t>
            </a:r>
            <a:r>
              <a:rPr dirty="0" spc="-15"/>
              <a:t> </a:t>
            </a:r>
            <a:r>
              <a:rPr dirty="0"/>
              <a:t>production</a:t>
            </a:r>
            <a:r>
              <a:rPr dirty="0" spc="-5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/>
              <a:t>prices</a:t>
            </a:r>
            <a:r>
              <a:rPr dirty="0" spc="-45"/>
              <a:t> </a:t>
            </a:r>
            <a:r>
              <a:rPr dirty="0"/>
              <a:t>as</a:t>
            </a:r>
            <a:r>
              <a:rPr dirty="0" spc="-25"/>
              <a:t> </a:t>
            </a:r>
            <a:r>
              <a:rPr dirty="0"/>
              <a:t>well</a:t>
            </a:r>
            <a:r>
              <a:rPr dirty="0" spc="-10"/>
              <a:t> </a:t>
            </a:r>
            <a:r>
              <a:rPr dirty="0"/>
              <a:t>as</a:t>
            </a:r>
            <a:r>
              <a:rPr dirty="0" spc="-20"/>
              <a:t> </a:t>
            </a:r>
            <a:r>
              <a:rPr dirty="0" spc="-10"/>
              <a:t>margins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574649" y="6112255"/>
            <a:ext cx="42767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Own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analysis</a:t>
            </a:r>
            <a:r>
              <a:rPr dirty="0" sz="1000" spc="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based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on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financial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statements</a:t>
            </a:r>
            <a:r>
              <a:rPr dirty="0" sz="10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from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Thomson</a:t>
            </a:r>
            <a:r>
              <a:rPr dirty="0" sz="1000" spc="-7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Reuters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81977" y="2689860"/>
            <a:ext cx="5518785" cy="2595880"/>
            <a:chOff x="581977" y="2689860"/>
            <a:chExt cx="5518785" cy="2595880"/>
          </a:xfrm>
        </p:grpSpPr>
        <p:sp>
          <p:nvSpPr>
            <p:cNvPr id="10" name="object 10" descr=""/>
            <p:cNvSpPr/>
            <p:nvPr/>
          </p:nvSpPr>
          <p:spPr>
            <a:xfrm>
              <a:off x="617220" y="4270247"/>
              <a:ext cx="812800" cy="1015365"/>
            </a:xfrm>
            <a:custGeom>
              <a:avLst/>
              <a:gdLst/>
              <a:ahLst/>
              <a:cxnLst/>
              <a:rect l="l" t="t" r="r" b="b"/>
              <a:pathLst>
                <a:path w="812800" h="1015364">
                  <a:moveTo>
                    <a:pt x="77724" y="0"/>
                  </a:moveTo>
                  <a:lnTo>
                    <a:pt x="0" y="0"/>
                  </a:lnTo>
                  <a:lnTo>
                    <a:pt x="0" y="525780"/>
                  </a:lnTo>
                  <a:lnTo>
                    <a:pt x="77724" y="525780"/>
                  </a:lnTo>
                  <a:lnTo>
                    <a:pt x="77724" y="0"/>
                  </a:lnTo>
                  <a:close/>
                </a:path>
                <a:path w="812800" h="1015364">
                  <a:moveTo>
                    <a:pt x="445008" y="0"/>
                  </a:moveTo>
                  <a:lnTo>
                    <a:pt x="367284" y="0"/>
                  </a:lnTo>
                  <a:lnTo>
                    <a:pt x="367284" y="1014984"/>
                  </a:lnTo>
                  <a:lnTo>
                    <a:pt x="445008" y="1014984"/>
                  </a:lnTo>
                  <a:lnTo>
                    <a:pt x="445008" y="0"/>
                  </a:lnTo>
                  <a:close/>
                </a:path>
                <a:path w="812800" h="1015364">
                  <a:moveTo>
                    <a:pt x="812292" y="0"/>
                  </a:moveTo>
                  <a:lnTo>
                    <a:pt x="734568" y="0"/>
                  </a:lnTo>
                  <a:lnTo>
                    <a:pt x="734568" y="56388"/>
                  </a:lnTo>
                  <a:lnTo>
                    <a:pt x="812292" y="56388"/>
                  </a:lnTo>
                  <a:lnTo>
                    <a:pt x="81229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796796" y="3300983"/>
              <a:ext cx="4116704" cy="1191895"/>
            </a:xfrm>
            <a:custGeom>
              <a:avLst/>
              <a:gdLst/>
              <a:ahLst/>
              <a:cxnLst/>
              <a:rect l="l" t="t" r="r" b="b"/>
              <a:pathLst>
                <a:path w="4116704" h="1191895">
                  <a:moveTo>
                    <a:pt x="76200" y="969264"/>
                  </a:moveTo>
                  <a:lnTo>
                    <a:pt x="0" y="969264"/>
                  </a:lnTo>
                  <a:lnTo>
                    <a:pt x="0" y="1191768"/>
                  </a:lnTo>
                  <a:lnTo>
                    <a:pt x="76200" y="1191768"/>
                  </a:lnTo>
                  <a:lnTo>
                    <a:pt x="76200" y="969264"/>
                  </a:lnTo>
                  <a:close/>
                </a:path>
                <a:path w="4116704" h="1191895">
                  <a:moveTo>
                    <a:pt x="443484" y="969264"/>
                  </a:moveTo>
                  <a:lnTo>
                    <a:pt x="367284" y="969264"/>
                  </a:lnTo>
                  <a:lnTo>
                    <a:pt x="367284" y="1115568"/>
                  </a:lnTo>
                  <a:lnTo>
                    <a:pt x="443484" y="1115568"/>
                  </a:lnTo>
                  <a:lnTo>
                    <a:pt x="443484" y="969264"/>
                  </a:lnTo>
                  <a:close/>
                </a:path>
                <a:path w="4116704" h="1191895">
                  <a:moveTo>
                    <a:pt x="810768" y="969264"/>
                  </a:moveTo>
                  <a:lnTo>
                    <a:pt x="734568" y="969264"/>
                  </a:lnTo>
                  <a:lnTo>
                    <a:pt x="734568" y="1110996"/>
                  </a:lnTo>
                  <a:lnTo>
                    <a:pt x="810768" y="1110996"/>
                  </a:lnTo>
                  <a:lnTo>
                    <a:pt x="810768" y="969264"/>
                  </a:lnTo>
                  <a:close/>
                </a:path>
                <a:path w="4116704" h="1191895">
                  <a:moveTo>
                    <a:pt x="1178052" y="871728"/>
                  </a:moveTo>
                  <a:lnTo>
                    <a:pt x="1101852" y="871728"/>
                  </a:lnTo>
                  <a:lnTo>
                    <a:pt x="1101852" y="969264"/>
                  </a:lnTo>
                  <a:lnTo>
                    <a:pt x="1178052" y="969264"/>
                  </a:lnTo>
                  <a:lnTo>
                    <a:pt x="1178052" y="871728"/>
                  </a:lnTo>
                  <a:close/>
                </a:path>
                <a:path w="4116704" h="1191895">
                  <a:moveTo>
                    <a:pt x="1545336" y="781812"/>
                  </a:moveTo>
                  <a:lnTo>
                    <a:pt x="1469136" y="781812"/>
                  </a:lnTo>
                  <a:lnTo>
                    <a:pt x="1469136" y="969264"/>
                  </a:lnTo>
                  <a:lnTo>
                    <a:pt x="1545336" y="969264"/>
                  </a:lnTo>
                  <a:lnTo>
                    <a:pt x="1545336" y="781812"/>
                  </a:lnTo>
                  <a:close/>
                </a:path>
                <a:path w="4116704" h="1191895">
                  <a:moveTo>
                    <a:pt x="1912620" y="531876"/>
                  </a:moveTo>
                  <a:lnTo>
                    <a:pt x="1834896" y="531876"/>
                  </a:lnTo>
                  <a:lnTo>
                    <a:pt x="1834896" y="969264"/>
                  </a:lnTo>
                  <a:lnTo>
                    <a:pt x="1912620" y="969264"/>
                  </a:lnTo>
                  <a:lnTo>
                    <a:pt x="1912620" y="531876"/>
                  </a:lnTo>
                  <a:close/>
                </a:path>
                <a:path w="4116704" h="1191895">
                  <a:moveTo>
                    <a:pt x="2279904" y="467868"/>
                  </a:moveTo>
                  <a:lnTo>
                    <a:pt x="2202180" y="467868"/>
                  </a:lnTo>
                  <a:lnTo>
                    <a:pt x="2202180" y="969264"/>
                  </a:lnTo>
                  <a:lnTo>
                    <a:pt x="2279904" y="969264"/>
                  </a:lnTo>
                  <a:lnTo>
                    <a:pt x="2279904" y="467868"/>
                  </a:lnTo>
                  <a:close/>
                </a:path>
                <a:path w="4116704" h="1191895">
                  <a:moveTo>
                    <a:pt x="2647188" y="379476"/>
                  </a:moveTo>
                  <a:lnTo>
                    <a:pt x="2569464" y="379476"/>
                  </a:lnTo>
                  <a:lnTo>
                    <a:pt x="2569464" y="969264"/>
                  </a:lnTo>
                  <a:lnTo>
                    <a:pt x="2647188" y="969264"/>
                  </a:lnTo>
                  <a:lnTo>
                    <a:pt x="2647188" y="379476"/>
                  </a:lnTo>
                  <a:close/>
                </a:path>
                <a:path w="4116704" h="1191895">
                  <a:moveTo>
                    <a:pt x="3014472" y="297180"/>
                  </a:moveTo>
                  <a:lnTo>
                    <a:pt x="2936748" y="297180"/>
                  </a:lnTo>
                  <a:lnTo>
                    <a:pt x="2936748" y="969264"/>
                  </a:lnTo>
                  <a:lnTo>
                    <a:pt x="3014472" y="969264"/>
                  </a:lnTo>
                  <a:lnTo>
                    <a:pt x="3014472" y="297180"/>
                  </a:lnTo>
                  <a:close/>
                </a:path>
                <a:path w="4116704" h="1191895">
                  <a:moveTo>
                    <a:pt x="3381756" y="184404"/>
                  </a:moveTo>
                  <a:lnTo>
                    <a:pt x="3304032" y="184404"/>
                  </a:lnTo>
                  <a:lnTo>
                    <a:pt x="3304032" y="969264"/>
                  </a:lnTo>
                  <a:lnTo>
                    <a:pt x="3381756" y="969264"/>
                  </a:lnTo>
                  <a:lnTo>
                    <a:pt x="3381756" y="184404"/>
                  </a:lnTo>
                  <a:close/>
                </a:path>
                <a:path w="4116704" h="1191895">
                  <a:moveTo>
                    <a:pt x="3749040" y="44196"/>
                  </a:moveTo>
                  <a:lnTo>
                    <a:pt x="3671316" y="44196"/>
                  </a:lnTo>
                  <a:lnTo>
                    <a:pt x="3671316" y="969264"/>
                  </a:lnTo>
                  <a:lnTo>
                    <a:pt x="3749040" y="969264"/>
                  </a:lnTo>
                  <a:lnTo>
                    <a:pt x="3749040" y="44196"/>
                  </a:lnTo>
                  <a:close/>
                </a:path>
                <a:path w="4116704" h="1191895">
                  <a:moveTo>
                    <a:pt x="4116324" y="0"/>
                  </a:moveTo>
                  <a:lnTo>
                    <a:pt x="4038600" y="0"/>
                  </a:lnTo>
                  <a:lnTo>
                    <a:pt x="4038600" y="969264"/>
                  </a:lnTo>
                  <a:lnTo>
                    <a:pt x="4116324" y="969264"/>
                  </a:lnTo>
                  <a:lnTo>
                    <a:pt x="4116324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872996" y="2715767"/>
              <a:ext cx="4116704" cy="1689100"/>
            </a:xfrm>
            <a:custGeom>
              <a:avLst/>
              <a:gdLst/>
              <a:ahLst/>
              <a:cxnLst/>
              <a:rect l="l" t="t" r="r" b="b"/>
              <a:pathLst>
                <a:path w="4116704" h="1689100">
                  <a:moveTo>
                    <a:pt x="76200" y="1554480"/>
                  </a:moveTo>
                  <a:lnTo>
                    <a:pt x="0" y="1554480"/>
                  </a:lnTo>
                  <a:lnTo>
                    <a:pt x="0" y="1688592"/>
                  </a:lnTo>
                  <a:lnTo>
                    <a:pt x="76200" y="1688592"/>
                  </a:lnTo>
                  <a:lnTo>
                    <a:pt x="76200" y="1554480"/>
                  </a:lnTo>
                  <a:close/>
                </a:path>
                <a:path w="4116704" h="1689100">
                  <a:moveTo>
                    <a:pt x="443484" y="1481328"/>
                  </a:moveTo>
                  <a:lnTo>
                    <a:pt x="367284" y="1481328"/>
                  </a:lnTo>
                  <a:lnTo>
                    <a:pt x="367284" y="1554480"/>
                  </a:lnTo>
                  <a:lnTo>
                    <a:pt x="443484" y="1554480"/>
                  </a:lnTo>
                  <a:lnTo>
                    <a:pt x="443484" y="1481328"/>
                  </a:lnTo>
                  <a:close/>
                </a:path>
                <a:path w="4116704" h="1689100">
                  <a:moveTo>
                    <a:pt x="810768" y="1423416"/>
                  </a:moveTo>
                  <a:lnTo>
                    <a:pt x="734568" y="1423416"/>
                  </a:lnTo>
                  <a:lnTo>
                    <a:pt x="734568" y="1554480"/>
                  </a:lnTo>
                  <a:lnTo>
                    <a:pt x="810768" y="1554480"/>
                  </a:lnTo>
                  <a:lnTo>
                    <a:pt x="810768" y="1423416"/>
                  </a:lnTo>
                  <a:close/>
                </a:path>
                <a:path w="4116704" h="1689100">
                  <a:moveTo>
                    <a:pt x="1178052" y="1126236"/>
                  </a:moveTo>
                  <a:lnTo>
                    <a:pt x="1101852" y="1126236"/>
                  </a:lnTo>
                  <a:lnTo>
                    <a:pt x="1101852" y="1554480"/>
                  </a:lnTo>
                  <a:lnTo>
                    <a:pt x="1178052" y="1554480"/>
                  </a:lnTo>
                  <a:lnTo>
                    <a:pt x="1178052" y="1126236"/>
                  </a:lnTo>
                  <a:close/>
                </a:path>
                <a:path w="4116704" h="1689100">
                  <a:moveTo>
                    <a:pt x="1545336" y="975360"/>
                  </a:moveTo>
                  <a:lnTo>
                    <a:pt x="1469136" y="975360"/>
                  </a:lnTo>
                  <a:lnTo>
                    <a:pt x="1469136" y="1554480"/>
                  </a:lnTo>
                  <a:lnTo>
                    <a:pt x="1545336" y="1554480"/>
                  </a:lnTo>
                  <a:lnTo>
                    <a:pt x="1545336" y="975360"/>
                  </a:lnTo>
                  <a:close/>
                </a:path>
                <a:path w="4116704" h="1689100">
                  <a:moveTo>
                    <a:pt x="1912620" y="1091184"/>
                  </a:moveTo>
                  <a:lnTo>
                    <a:pt x="1836420" y="1091184"/>
                  </a:lnTo>
                  <a:lnTo>
                    <a:pt x="1836420" y="1554480"/>
                  </a:lnTo>
                  <a:lnTo>
                    <a:pt x="1912620" y="1554480"/>
                  </a:lnTo>
                  <a:lnTo>
                    <a:pt x="1912620" y="1091184"/>
                  </a:lnTo>
                  <a:close/>
                </a:path>
                <a:path w="4116704" h="1689100">
                  <a:moveTo>
                    <a:pt x="1912620" y="653796"/>
                  </a:moveTo>
                  <a:lnTo>
                    <a:pt x="1836420" y="653796"/>
                  </a:lnTo>
                  <a:lnTo>
                    <a:pt x="1836420" y="954024"/>
                  </a:lnTo>
                  <a:lnTo>
                    <a:pt x="1912620" y="954024"/>
                  </a:lnTo>
                  <a:lnTo>
                    <a:pt x="1912620" y="653796"/>
                  </a:lnTo>
                  <a:close/>
                </a:path>
                <a:path w="4116704" h="1689100">
                  <a:moveTo>
                    <a:pt x="2279904" y="1027176"/>
                  </a:moveTo>
                  <a:lnTo>
                    <a:pt x="2203704" y="1027176"/>
                  </a:lnTo>
                  <a:lnTo>
                    <a:pt x="2203704" y="1554480"/>
                  </a:lnTo>
                  <a:lnTo>
                    <a:pt x="2279904" y="1554480"/>
                  </a:lnTo>
                  <a:lnTo>
                    <a:pt x="2279904" y="1027176"/>
                  </a:lnTo>
                  <a:close/>
                </a:path>
                <a:path w="4116704" h="1689100">
                  <a:moveTo>
                    <a:pt x="2647188" y="938784"/>
                  </a:moveTo>
                  <a:lnTo>
                    <a:pt x="2570988" y="938784"/>
                  </a:lnTo>
                  <a:lnTo>
                    <a:pt x="2570988" y="1554480"/>
                  </a:lnTo>
                  <a:lnTo>
                    <a:pt x="2647188" y="1554480"/>
                  </a:lnTo>
                  <a:lnTo>
                    <a:pt x="2647188" y="938784"/>
                  </a:lnTo>
                  <a:close/>
                </a:path>
                <a:path w="4116704" h="1689100">
                  <a:moveTo>
                    <a:pt x="2647188" y="445008"/>
                  </a:moveTo>
                  <a:lnTo>
                    <a:pt x="2570988" y="445008"/>
                  </a:lnTo>
                  <a:lnTo>
                    <a:pt x="2570988" y="801624"/>
                  </a:lnTo>
                  <a:lnTo>
                    <a:pt x="2647188" y="801624"/>
                  </a:lnTo>
                  <a:lnTo>
                    <a:pt x="2647188" y="445008"/>
                  </a:lnTo>
                  <a:close/>
                </a:path>
                <a:path w="4116704" h="1689100">
                  <a:moveTo>
                    <a:pt x="3014472" y="801624"/>
                  </a:moveTo>
                  <a:lnTo>
                    <a:pt x="2938272" y="801624"/>
                  </a:lnTo>
                  <a:lnTo>
                    <a:pt x="2938272" y="1554480"/>
                  </a:lnTo>
                  <a:lnTo>
                    <a:pt x="3014472" y="1554480"/>
                  </a:lnTo>
                  <a:lnTo>
                    <a:pt x="3014472" y="801624"/>
                  </a:lnTo>
                  <a:close/>
                </a:path>
                <a:path w="4116704" h="1689100">
                  <a:moveTo>
                    <a:pt x="3014472" y="329184"/>
                  </a:moveTo>
                  <a:lnTo>
                    <a:pt x="2938272" y="329184"/>
                  </a:lnTo>
                  <a:lnTo>
                    <a:pt x="2938272" y="665988"/>
                  </a:lnTo>
                  <a:lnTo>
                    <a:pt x="3014472" y="665988"/>
                  </a:lnTo>
                  <a:lnTo>
                    <a:pt x="3014472" y="329184"/>
                  </a:lnTo>
                  <a:close/>
                </a:path>
                <a:path w="4116704" h="1689100">
                  <a:moveTo>
                    <a:pt x="3381756" y="745236"/>
                  </a:moveTo>
                  <a:lnTo>
                    <a:pt x="3305556" y="745236"/>
                  </a:lnTo>
                  <a:lnTo>
                    <a:pt x="3305556" y="1554480"/>
                  </a:lnTo>
                  <a:lnTo>
                    <a:pt x="3381756" y="1554480"/>
                  </a:lnTo>
                  <a:lnTo>
                    <a:pt x="3381756" y="745236"/>
                  </a:lnTo>
                  <a:close/>
                </a:path>
                <a:path w="4116704" h="1689100">
                  <a:moveTo>
                    <a:pt x="3381756" y="178308"/>
                  </a:moveTo>
                  <a:lnTo>
                    <a:pt x="3305556" y="178308"/>
                  </a:lnTo>
                  <a:lnTo>
                    <a:pt x="3305556" y="608076"/>
                  </a:lnTo>
                  <a:lnTo>
                    <a:pt x="3381756" y="608076"/>
                  </a:lnTo>
                  <a:lnTo>
                    <a:pt x="3381756" y="178308"/>
                  </a:lnTo>
                  <a:close/>
                </a:path>
                <a:path w="4116704" h="1689100">
                  <a:moveTo>
                    <a:pt x="3749040" y="603504"/>
                  </a:moveTo>
                  <a:lnTo>
                    <a:pt x="3672840" y="603504"/>
                  </a:lnTo>
                  <a:lnTo>
                    <a:pt x="3672840" y="1554480"/>
                  </a:lnTo>
                  <a:lnTo>
                    <a:pt x="3749040" y="1554480"/>
                  </a:lnTo>
                  <a:lnTo>
                    <a:pt x="3749040" y="603504"/>
                  </a:lnTo>
                  <a:close/>
                </a:path>
                <a:path w="4116704" h="1689100">
                  <a:moveTo>
                    <a:pt x="3749040" y="0"/>
                  </a:moveTo>
                  <a:lnTo>
                    <a:pt x="3672840" y="0"/>
                  </a:lnTo>
                  <a:lnTo>
                    <a:pt x="3672840" y="467868"/>
                  </a:lnTo>
                  <a:lnTo>
                    <a:pt x="3749040" y="467868"/>
                  </a:lnTo>
                  <a:lnTo>
                    <a:pt x="3749040" y="0"/>
                  </a:lnTo>
                  <a:close/>
                </a:path>
                <a:path w="4116704" h="1689100">
                  <a:moveTo>
                    <a:pt x="4116324" y="559308"/>
                  </a:moveTo>
                  <a:lnTo>
                    <a:pt x="4040124" y="559308"/>
                  </a:lnTo>
                  <a:lnTo>
                    <a:pt x="4040124" y="1554480"/>
                  </a:lnTo>
                  <a:lnTo>
                    <a:pt x="4116324" y="1554480"/>
                  </a:lnTo>
                  <a:lnTo>
                    <a:pt x="4116324" y="559308"/>
                  </a:lnTo>
                  <a:close/>
                </a:path>
              </a:pathLst>
            </a:custGeom>
            <a:solidFill>
              <a:srgbClr val="297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949196" y="2689859"/>
              <a:ext cx="4116704" cy="1614170"/>
            </a:xfrm>
            <a:custGeom>
              <a:avLst/>
              <a:gdLst/>
              <a:ahLst/>
              <a:cxnLst/>
              <a:rect l="l" t="t" r="r" b="b"/>
              <a:pathLst>
                <a:path w="4116704" h="1614170">
                  <a:moveTo>
                    <a:pt x="76200" y="1580388"/>
                  </a:moveTo>
                  <a:lnTo>
                    <a:pt x="0" y="1580388"/>
                  </a:lnTo>
                  <a:lnTo>
                    <a:pt x="0" y="1613916"/>
                  </a:lnTo>
                  <a:lnTo>
                    <a:pt x="76200" y="1613916"/>
                  </a:lnTo>
                  <a:lnTo>
                    <a:pt x="76200" y="1580388"/>
                  </a:lnTo>
                  <a:close/>
                </a:path>
                <a:path w="4116704" h="1614170">
                  <a:moveTo>
                    <a:pt x="443484" y="1264920"/>
                  </a:moveTo>
                  <a:lnTo>
                    <a:pt x="367284" y="1264920"/>
                  </a:lnTo>
                  <a:lnTo>
                    <a:pt x="367284" y="1580388"/>
                  </a:lnTo>
                  <a:lnTo>
                    <a:pt x="443484" y="1580388"/>
                  </a:lnTo>
                  <a:lnTo>
                    <a:pt x="443484" y="1264920"/>
                  </a:lnTo>
                  <a:close/>
                </a:path>
                <a:path w="4116704" h="1614170">
                  <a:moveTo>
                    <a:pt x="810768" y="1146048"/>
                  </a:moveTo>
                  <a:lnTo>
                    <a:pt x="734568" y="1146048"/>
                  </a:lnTo>
                  <a:lnTo>
                    <a:pt x="734568" y="1580388"/>
                  </a:lnTo>
                  <a:lnTo>
                    <a:pt x="810768" y="1580388"/>
                  </a:lnTo>
                  <a:lnTo>
                    <a:pt x="810768" y="1146048"/>
                  </a:lnTo>
                  <a:close/>
                </a:path>
                <a:path w="4116704" h="1614170">
                  <a:moveTo>
                    <a:pt x="1178052" y="1126236"/>
                  </a:moveTo>
                  <a:lnTo>
                    <a:pt x="1101852" y="1126236"/>
                  </a:lnTo>
                  <a:lnTo>
                    <a:pt x="1101852" y="1580388"/>
                  </a:lnTo>
                  <a:lnTo>
                    <a:pt x="1178052" y="1580388"/>
                  </a:lnTo>
                  <a:lnTo>
                    <a:pt x="1178052" y="1126236"/>
                  </a:lnTo>
                  <a:close/>
                </a:path>
                <a:path w="4116704" h="1614170">
                  <a:moveTo>
                    <a:pt x="1545336" y="975360"/>
                  </a:moveTo>
                  <a:lnTo>
                    <a:pt x="1469136" y="975360"/>
                  </a:lnTo>
                  <a:lnTo>
                    <a:pt x="1469136" y="1580388"/>
                  </a:lnTo>
                  <a:lnTo>
                    <a:pt x="1545336" y="1580388"/>
                  </a:lnTo>
                  <a:lnTo>
                    <a:pt x="1545336" y="975360"/>
                  </a:lnTo>
                  <a:close/>
                </a:path>
                <a:path w="4116704" h="1614170">
                  <a:moveTo>
                    <a:pt x="1912620" y="655320"/>
                  </a:moveTo>
                  <a:lnTo>
                    <a:pt x="1836420" y="655320"/>
                  </a:lnTo>
                  <a:lnTo>
                    <a:pt x="1836420" y="1580388"/>
                  </a:lnTo>
                  <a:lnTo>
                    <a:pt x="1912620" y="1580388"/>
                  </a:lnTo>
                  <a:lnTo>
                    <a:pt x="1912620" y="655320"/>
                  </a:lnTo>
                  <a:close/>
                </a:path>
                <a:path w="4116704" h="1614170">
                  <a:moveTo>
                    <a:pt x="2279904" y="1053084"/>
                  </a:moveTo>
                  <a:lnTo>
                    <a:pt x="2203704" y="1053084"/>
                  </a:lnTo>
                  <a:lnTo>
                    <a:pt x="2203704" y="1580388"/>
                  </a:lnTo>
                  <a:lnTo>
                    <a:pt x="2279904" y="1580388"/>
                  </a:lnTo>
                  <a:lnTo>
                    <a:pt x="2279904" y="1053084"/>
                  </a:lnTo>
                  <a:close/>
                </a:path>
                <a:path w="4116704" h="1614170">
                  <a:moveTo>
                    <a:pt x="2647188" y="964692"/>
                  </a:moveTo>
                  <a:lnTo>
                    <a:pt x="2570988" y="964692"/>
                  </a:lnTo>
                  <a:lnTo>
                    <a:pt x="2570988" y="1580388"/>
                  </a:lnTo>
                  <a:lnTo>
                    <a:pt x="2647188" y="1580388"/>
                  </a:lnTo>
                  <a:lnTo>
                    <a:pt x="2647188" y="964692"/>
                  </a:lnTo>
                  <a:close/>
                </a:path>
                <a:path w="4116704" h="1614170">
                  <a:moveTo>
                    <a:pt x="2647188" y="438912"/>
                  </a:moveTo>
                  <a:lnTo>
                    <a:pt x="2570988" y="438912"/>
                  </a:lnTo>
                  <a:lnTo>
                    <a:pt x="2570988" y="827532"/>
                  </a:lnTo>
                  <a:lnTo>
                    <a:pt x="2647188" y="827532"/>
                  </a:lnTo>
                  <a:lnTo>
                    <a:pt x="2647188" y="438912"/>
                  </a:lnTo>
                  <a:close/>
                </a:path>
                <a:path w="4116704" h="1614170">
                  <a:moveTo>
                    <a:pt x="3014472" y="329184"/>
                  </a:moveTo>
                  <a:lnTo>
                    <a:pt x="2938272" y="329184"/>
                  </a:lnTo>
                  <a:lnTo>
                    <a:pt x="2938272" y="1580388"/>
                  </a:lnTo>
                  <a:lnTo>
                    <a:pt x="3014472" y="1580388"/>
                  </a:lnTo>
                  <a:lnTo>
                    <a:pt x="3014472" y="329184"/>
                  </a:lnTo>
                  <a:close/>
                </a:path>
                <a:path w="4116704" h="1614170">
                  <a:moveTo>
                    <a:pt x="3381756" y="771144"/>
                  </a:moveTo>
                  <a:lnTo>
                    <a:pt x="3305556" y="771144"/>
                  </a:lnTo>
                  <a:lnTo>
                    <a:pt x="3305556" y="1580388"/>
                  </a:lnTo>
                  <a:lnTo>
                    <a:pt x="3381756" y="1580388"/>
                  </a:lnTo>
                  <a:lnTo>
                    <a:pt x="3381756" y="771144"/>
                  </a:lnTo>
                  <a:close/>
                </a:path>
                <a:path w="4116704" h="1614170">
                  <a:moveTo>
                    <a:pt x="3381756" y="178308"/>
                  </a:moveTo>
                  <a:lnTo>
                    <a:pt x="3305556" y="178308"/>
                  </a:lnTo>
                  <a:lnTo>
                    <a:pt x="3305556" y="633984"/>
                  </a:lnTo>
                  <a:lnTo>
                    <a:pt x="3381756" y="633984"/>
                  </a:lnTo>
                  <a:lnTo>
                    <a:pt x="3381756" y="178308"/>
                  </a:lnTo>
                  <a:close/>
                </a:path>
                <a:path w="4116704" h="1614170">
                  <a:moveTo>
                    <a:pt x="3749040" y="0"/>
                  </a:moveTo>
                  <a:lnTo>
                    <a:pt x="3672840" y="0"/>
                  </a:lnTo>
                  <a:lnTo>
                    <a:pt x="3672840" y="1580388"/>
                  </a:lnTo>
                  <a:lnTo>
                    <a:pt x="3749040" y="1580388"/>
                  </a:lnTo>
                  <a:lnTo>
                    <a:pt x="3749040" y="0"/>
                  </a:lnTo>
                  <a:close/>
                </a:path>
                <a:path w="4116704" h="1614170">
                  <a:moveTo>
                    <a:pt x="4116324" y="585216"/>
                  </a:moveTo>
                  <a:lnTo>
                    <a:pt x="4040124" y="585216"/>
                  </a:lnTo>
                  <a:lnTo>
                    <a:pt x="4040124" y="1580388"/>
                  </a:lnTo>
                  <a:lnTo>
                    <a:pt x="4116324" y="1580388"/>
                  </a:lnTo>
                  <a:lnTo>
                    <a:pt x="4116324" y="585216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86740" y="4270248"/>
              <a:ext cx="5509260" cy="0"/>
            </a:xfrm>
            <a:custGeom>
              <a:avLst/>
              <a:gdLst/>
              <a:ahLst/>
              <a:cxnLst/>
              <a:rect l="l" t="t" r="r" b="b"/>
              <a:pathLst>
                <a:path w="5509260" h="0">
                  <a:moveTo>
                    <a:pt x="0" y="0"/>
                  </a:moveTo>
                  <a:lnTo>
                    <a:pt x="550926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4076700" y="3265932"/>
            <a:ext cx="152400" cy="341630"/>
            <a:chOff x="4076700" y="3265932"/>
            <a:chExt cx="152400" cy="341630"/>
          </a:xfrm>
        </p:grpSpPr>
        <p:sp>
          <p:nvSpPr>
            <p:cNvPr id="16" name="object 16" descr=""/>
            <p:cNvSpPr/>
            <p:nvPr/>
          </p:nvSpPr>
          <p:spPr>
            <a:xfrm>
              <a:off x="4076700" y="3290316"/>
              <a:ext cx="76200" cy="317500"/>
            </a:xfrm>
            <a:custGeom>
              <a:avLst/>
              <a:gdLst/>
              <a:ahLst/>
              <a:cxnLst/>
              <a:rect l="l" t="t" r="r" b="b"/>
              <a:pathLst>
                <a:path w="76200" h="317500">
                  <a:moveTo>
                    <a:pt x="0" y="316992"/>
                  </a:moveTo>
                  <a:lnTo>
                    <a:pt x="76200" y="316992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316992"/>
                  </a:lnTo>
                  <a:close/>
                </a:path>
              </a:pathLst>
            </a:custGeom>
            <a:solidFill>
              <a:srgbClr val="297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152900" y="3265932"/>
              <a:ext cx="76200" cy="341630"/>
            </a:xfrm>
            <a:custGeom>
              <a:avLst/>
              <a:gdLst/>
              <a:ahLst/>
              <a:cxnLst/>
              <a:rect l="l" t="t" r="r" b="b"/>
              <a:pathLst>
                <a:path w="76200" h="341629">
                  <a:moveTo>
                    <a:pt x="0" y="341375"/>
                  </a:moveTo>
                  <a:lnTo>
                    <a:pt x="76200" y="341375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5913120" y="2618232"/>
            <a:ext cx="152400" cy="520065"/>
            <a:chOff x="5913120" y="2618232"/>
            <a:chExt cx="152400" cy="520065"/>
          </a:xfrm>
        </p:grpSpPr>
        <p:sp>
          <p:nvSpPr>
            <p:cNvPr id="19" name="object 19" descr=""/>
            <p:cNvSpPr/>
            <p:nvPr/>
          </p:nvSpPr>
          <p:spPr>
            <a:xfrm>
              <a:off x="5913120" y="2642616"/>
              <a:ext cx="76200" cy="495300"/>
            </a:xfrm>
            <a:custGeom>
              <a:avLst/>
              <a:gdLst/>
              <a:ahLst/>
              <a:cxnLst/>
              <a:rect l="l" t="t" r="r" b="b"/>
              <a:pathLst>
                <a:path w="76200" h="495300">
                  <a:moveTo>
                    <a:pt x="0" y="495300"/>
                  </a:moveTo>
                  <a:lnTo>
                    <a:pt x="76200" y="4953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495300"/>
                  </a:lnTo>
                  <a:close/>
                </a:path>
              </a:pathLst>
            </a:custGeom>
            <a:solidFill>
              <a:srgbClr val="297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989320" y="2618232"/>
              <a:ext cx="76200" cy="520065"/>
            </a:xfrm>
            <a:custGeom>
              <a:avLst/>
              <a:gdLst/>
              <a:ahLst/>
              <a:cxnLst/>
              <a:rect l="l" t="t" r="r" b="b"/>
              <a:pathLst>
                <a:path w="76200" h="520064">
                  <a:moveTo>
                    <a:pt x="0" y="519683"/>
                  </a:moveTo>
                  <a:lnTo>
                    <a:pt x="76200" y="519683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519683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/>
          <p:nvPr/>
        </p:nvSpPr>
        <p:spPr>
          <a:xfrm>
            <a:off x="3051048" y="3471671"/>
            <a:ext cx="76200" cy="208915"/>
          </a:xfrm>
          <a:custGeom>
            <a:avLst/>
            <a:gdLst/>
            <a:ahLst/>
            <a:cxnLst/>
            <a:rect l="l" t="t" r="r" b="b"/>
            <a:pathLst>
              <a:path w="76200" h="208914">
                <a:moveTo>
                  <a:pt x="0" y="208787"/>
                </a:moveTo>
                <a:lnTo>
                  <a:pt x="76200" y="208787"/>
                </a:lnTo>
                <a:lnTo>
                  <a:pt x="762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3418332" y="3250692"/>
            <a:ext cx="76200" cy="279400"/>
          </a:xfrm>
          <a:custGeom>
            <a:avLst/>
            <a:gdLst/>
            <a:ahLst/>
            <a:cxnLst/>
            <a:rect l="l" t="t" r="r" b="b"/>
            <a:pathLst>
              <a:path w="76200" h="279400">
                <a:moveTo>
                  <a:pt x="0" y="278892"/>
                </a:moveTo>
                <a:lnTo>
                  <a:pt x="76200" y="278892"/>
                </a:lnTo>
                <a:lnTo>
                  <a:pt x="76200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3785615" y="2852927"/>
            <a:ext cx="76200" cy="355600"/>
          </a:xfrm>
          <a:custGeom>
            <a:avLst/>
            <a:gdLst/>
            <a:ahLst/>
            <a:cxnLst/>
            <a:rect l="l" t="t" r="r" b="b"/>
            <a:pathLst>
              <a:path w="76200" h="355600">
                <a:moveTo>
                  <a:pt x="0" y="355091"/>
                </a:moveTo>
                <a:lnTo>
                  <a:pt x="76200" y="355091"/>
                </a:lnTo>
                <a:lnTo>
                  <a:pt x="76200" y="0"/>
                </a:lnTo>
                <a:lnTo>
                  <a:pt x="0" y="0"/>
                </a:lnTo>
                <a:lnTo>
                  <a:pt x="0" y="355091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4152900" y="2750820"/>
            <a:ext cx="76200" cy="378460"/>
          </a:xfrm>
          <a:custGeom>
            <a:avLst/>
            <a:gdLst/>
            <a:ahLst/>
            <a:cxnLst/>
            <a:rect l="l" t="t" r="r" b="b"/>
            <a:pathLst>
              <a:path w="76200" h="378460">
                <a:moveTo>
                  <a:pt x="0" y="377951"/>
                </a:moveTo>
                <a:lnTo>
                  <a:pt x="76200" y="377951"/>
                </a:lnTo>
                <a:lnTo>
                  <a:pt x="76200" y="0"/>
                </a:lnTo>
                <a:lnTo>
                  <a:pt x="0" y="0"/>
                </a:lnTo>
                <a:lnTo>
                  <a:pt x="0" y="377951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4520184" y="2572511"/>
            <a:ext cx="76200" cy="421005"/>
          </a:xfrm>
          <a:custGeom>
            <a:avLst/>
            <a:gdLst/>
            <a:ahLst/>
            <a:cxnLst/>
            <a:rect l="l" t="t" r="r" b="b"/>
            <a:pathLst>
              <a:path w="76200" h="421005">
                <a:moveTo>
                  <a:pt x="0" y="420624"/>
                </a:moveTo>
                <a:lnTo>
                  <a:pt x="76200" y="420624"/>
                </a:lnTo>
                <a:lnTo>
                  <a:pt x="76200" y="0"/>
                </a:lnTo>
                <a:lnTo>
                  <a:pt x="0" y="0"/>
                </a:lnTo>
                <a:lnTo>
                  <a:pt x="0" y="420624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4887467" y="2414016"/>
            <a:ext cx="76200" cy="469900"/>
          </a:xfrm>
          <a:custGeom>
            <a:avLst/>
            <a:gdLst/>
            <a:ahLst/>
            <a:cxnLst/>
            <a:rect l="l" t="t" r="r" b="b"/>
            <a:pathLst>
              <a:path w="76200" h="469900">
                <a:moveTo>
                  <a:pt x="0" y="469392"/>
                </a:moveTo>
                <a:lnTo>
                  <a:pt x="76200" y="469392"/>
                </a:lnTo>
                <a:lnTo>
                  <a:pt x="76200" y="0"/>
                </a:lnTo>
                <a:lnTo>
                  <a:pt x="0" y="0"/>
                </a:lnTo>
                <a:lnTo>
                  <a:pt x="0" y="469392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5254752" y="2217420"/>
            <a:ext cx="76200" cy="515620"/>
          </a:xfrm>
          <a:custGeom>
            <a:avLst/>
            <a:gdLst/>
            <a:ahLst/>
            <a:cxnLst/>
            <a:rect l="l" t="t" r="r" b="b"/>
            <a:pathLst>
              <a:path w="76200" h="515619">
                <a:moveTo>
                  <a:pt x="0" y="515111"/>
                </a:moveTo>
                <a:lnTo>
                  <a:pt x="76200" y="515111"/>
                </a:lnTo>
                <a:lnTo>
                  <a:pt x="76200" y="0"/>
                </a:lnTo>
                <a:lnTo>
                  <a:pt x="0" y="0"/>
                </a:lnTo>
                <a:lnTo>
                  <a:pt x="0" y="515111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5622035" y="1991867"/>
            <a:ext cx="76200" cy="561340"/>
          </a:xfrm>
          <a:custGeom>
            <a:avLst/>
            <a:gdLst/>
            <a:ahLst/>
            <a:cxnLst/>
            <a:rect l="l" t="t" r="r" b="b"/>
            <a:pathLst>
              <a:path w="76200" h="561339">
                <a:moveTo>
                  <a:pt x="0" y="560832"/>
                </a:moveTo>
                <a:lnTo>
                  <a:pt x="76200" y="560832"/>
                </a:lnTo>
                <a:lnTo>
                  <a:pt x="76200" y="0"/>
                </a:lnTo>
                <a:lnTo>
                  <a:pt x="0" y="0"/>
                </a:lnTo>
                <a:lnTo>
                  <a:pt x="0" y="560832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5989320" y="1880616"/>
            <a:ext cx="76200" cy="600710"/>
          </a:xfrm>
          <a:custGeom>
            <a:avLst/>
            <a:gdLst/>
            <a:ahLst/>
            <a:cxnLst/>
            <a:rect l="l" t="t" r="r" b="b"/>
            <a:pathLst>
              <a:path w="76200" h="600710">
                <a:moveTo>
                  <a:pt x="0" y="600456"/>
                </a:moveTo>
                <a:lnTo>
                  <a:pt x="76200" y="600456"/>
                </a:lnTo>
                <a:lnTo>
                  <a:pt x="76200" y="0"/>
                </a:lnTo>
                <a:lnTo>
                  <a:pt x="0" y="0"/>
                </a:lnTo>
                <a:lnTo>
                  <a:pt x="0" y="600456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2062098" y="4405629"/>
            <a:ext cx="2787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-</a:t>
            </a:r>
            <a:r>
              <a:rPr dirty="0" sz="1000" spc="-25">
                <a:latin typeface="Arial MT"/>
                <a:cs typeface="Arial MT"/>
              </a:rPr>
              <a:t>760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429382" y="4401058"/>
            <a:ext cx="2787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-</a:t>
            </a:r>
            <a:r>
              <a:rPr dirty="0" sz="1000" spc="-25">
                <a:latin typeface="Arial MT"/>
                <a:cs typeface="Arial MT"/>
              </a:rPr>
              <a:t>738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751201" y="3986529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506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116960" y="3897629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968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663445" y="4618482"/>
            <a:ext cx="2787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-</a:t>
            </a:r>
            <a:r>
              <a:rPr dirty="0" sz="1000" spc="-25">
                <a:latin typeface="Arial MT"/>
                <a:cs typeface="Arial MT"/>
              </a:rPr>
              <a:t>700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069338" y="4011625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379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435098" y="3954907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674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960626" y="4542282"/>
            <a:ext cx="2787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-</a:t>
            </a:r>
            <a:r>
              <a:rPr dirty="0" sz="1000" spc="-25">
                <a:latin typeface="Arial MT"/>
                <a:cs typeface="Arial MT"/>
              </a:rPr>
              <a:t>179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1911095" y="4288535"/>
            <a:ext cx="76200" cy="366395"/>
          </a:xfrm>
          <a:custGeom>
            <a:avLst/>
            <a:gdLst/>
            <a:ahLst/>
            <a:cxnLst/>
            <a:rect l="l" t="t" r="r" b="b"/>
            <a:pathLst>
              <a:path w="76200" h="366395">
                <a:moveTo>
                  <a:pt x="0" y="366140"/>
                </a:moveTo>
                <a:lnTo>
                  <a:pt x="0" y="50291"/>
                </a:lnTo>
              </a:path>
              <a:path w="76200" h="366395">
                <a:moveTo>
                  <a:pt x="76200" y="290449"/>
                </a:moveTo>
                <a:lnTo>
                  <a:pt x="7620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464312" y="4791202"/>
            <a:ext cx="3835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-2,730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046726" y="2700908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7,135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287395" y="3040761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5,287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466594" y="3625088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2,247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2919222" y="3279140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4,137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831291" y="5280152"/>
            <a:ext cx="3835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-5,266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251000" y="4294276"/>
            <a:ext cx="610235" cy="37084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1000" spc="-10">
                <a:latin typeface="Arial MT"/>
                <a:cs typeface="Arial MT"/>
              </a:rPr>
              <a:t>-</a:t>
            </a:r>
            <a:r>
              <a:rPr dirty="0" sz="1000" spc="-25">
                <a:latin typeface="Arial MT"/>
                <a:cs typeface="Arial MT"/>
              </a:rPr>
              <a:t>295</a:t>
            </a:r>
            <a:endParaRPr sz="1000">
              <a:latin typeface="Arial MT"/>
              <a:cs typeface="Arial MT"/>
            </a:endParaRPr>
          </a:p>
          <a:p>
            <a:pPr marL="238760">
              <a:lnSpc>
                <a:spcPct val="100000"/>
              </a:lnSpc>
              <a:spcBef>
                <a:spcPts val="160"/>
              </a:spcBef>
            </a:pPr>
            <a:r>
              <a:rPr dirty="0" sz="1000" spc="-10">
                <a:latin typeface="Arial MT"/>
                <a:cs typeface="Arial MT"/>
              </a:rPr>
              <a:t>-1,161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185542" y="3761613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1,632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2843022" y="3648836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2,220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3209670" y="3497960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3,001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9" name="object 49" descr=""/>
          <p:cNvSpPr/>
          <p:nvPr/>
        </p:nvSpPr>
        <p:spPr>
          <a:xfrm>
            <a:off x="3496055" y="3669791"/>
            <a:ext cx="349250" cy="137160"/>
          </a:xfrm>
          <a:custGeom>
            <a:avLst/>
            <a:gdLst/>
            <a:ahLst/>
            <a:cxnLst/>
            <a:rect l="l" t="t" r="r" b="b"/>
            <a:pathLst>
              <a:path w="349250" h="137160">
                <a:moveTo>
                  <a:pt x="348996" y="0"/>
                </a:moveTo>
                <a:lnTo>
                  <a:pt x="0" y="0"/>
                </a:lnTo>
                <a:lnTo>
                  <a:pt x="0" y="137160"/>
                </a:lnTo>
                <a:lnTo>
                  <a:pt x="348996" y="137160"/>
                </a:lnTo>
                <a:lnTo>
                  <a:pt x="3489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 txBox="1"/>
          <p:nvPr/>
        </p:nvSpPr>
        <p:spPr>
          <a:xfrm>
            <a:off x="3500120" y="3639439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2,268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5087873" y="2024633"/>
            <a:ext cx="4114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10,647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3577844" y="3177286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4,666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3971671" y="3098037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5,076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3654044" y="2659761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7,349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3868546" y="3487039"/>
            <a:ext cx="7854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38888" sz="1500">
                <a:latin typeface="Arial MT"/>
                <a:cs typeface="Arial MT"/>
              </a:rPr>
              <a:t>2,600</a:t>
            </a:r>
            <a:r>
              <a:rPr dirty="0" baseline="-38888" sz="1500" spc="472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3,056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4389246" y="2378710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8,806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5413375" y="2521711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8,062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4597908" y="3381755"/>
            <a:ext cx="349250" cy="135890"/>
          </a:xfrm>
          <a:custGeom>
            <a:avLst/>
            <a:gdLst/>
            <a:ahLst/>
            <a:cxnLst/>
            <a:rect l="l" t="t" r="r" b="b"/>
            <a:pathLst>
              <a:path w="349250" h="135889">
                <a:moveTo>
                  <a:pt x="348996" y="0"/>
                </a:moveTo>
                <a:lnTo>
                  <a:pt x="0" y="0"/>
                </a:lnTo>
                <a:lnTo>
                  <a:pt x="0" y="135636"/>
                </a:lnTo>
                <a:lnTo>
                  <a:pt x="348996" y="135636"/>
                </a:lnTo>
                <a:lnTo>
                  <a:pt x="3489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4601971" y="3350514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3,484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4311522" y="2851785"/>
            <a:ext cx="734695" cy="2870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6400">
              <a:lnSpc>
                <a:spcPts val="103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6,356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ts val="1030"/>
              </a:lnSpc>
            </a:pPr>
            <a:r>
              <a:rPr dirty="0" sz="1000" spc="-10">
                <a:latin typeface="Arial MT"/>
                <a:cs typeface="Arial MT"/>
              </a:rPr>
              <a:t>5,752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4021073" y="2557729"/>
            <a:ext cx="3416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7,874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4995798" y="3293110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4,065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3" name="object 63" descr=""/>
          <p:cNvSpPr/>
          <p:nvPr/>
        </p:nvSpPr>
        <p:spPr>
          <a:xfrm>
            <a:off x="5332476" y="3183635"/>
            <a:ext cx="349250" cy="135890"/>
          </a:xfrm>
          <a:custGeom>
            <a:avLst/>
            <a:gdLst/>
            <a:ahLst/>
            <a:cxnLst/>
            <a:rect l="l" t="t" r="r" b="b"/>
            <a:pathLst>
              <a:path w="349250" h="135889">
                <a:moveTo>
                  <a:pt x="348996" y="0"/>
                </a:moveTo>
                <a:lnTo>
                  <a:pt x="0" y="0"/>
                </a:lnTo>
                <a:lnTo>
                  <a:pt x="0" y="135636"/>
                </a:lnTo>
                <a:lnTo>
                  <a:pt x="348996" y="135636"/>
                </a:lnTo>
                <a:lnTo>
                  <a:pt x="3489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 txBox="1"/>
          <p:nvPr/>
        </p:nvSpPr>
        <p:spPr>
          <a:xfrm>
            <a:off x="5311775" y="3107562"/>
            <a:ext cx="7854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9444" sz="1500">
                <a:latin typeface="Arial MT"/>
                <a:cs typeface="Arial MT"/>
              </a:rPr>
              <a:t>4,796</a:t>
            </a:r>
            <a:r>
              <a:rPr dirty="0" baseline="-19444" sz="1500" spc="472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5,025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5456301" y="1799081"/>
            <a:ext cx="4114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11,816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5807202" y="2450083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8,440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5822950" y="1662429"/>
            <a:ext cx="4114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12,389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4755896" y="2221483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9,625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1383791" y="5737859"/>
            <a:ext cx="180340" cy="132715"/>
          </a:xfrm>
          <a:custGeom>
            <a:avLst/>
            <a:gdLst/>
            <a:ahLst/>
            <a:cxnLst/>
            <a:rect l="l" t="t" r="r" b="b"/>
            <a:pathLst>
              <a:path w="180340" h="132714">
                <a:moveTo>
                  <a:pt x="179831" y="0"/>
                </a:moveTo>
                <a:lnTo>
                  <a:pt x="0" y="0"/>
                </a:lnTo>
                <a:lnTo>
                  <a:pt x="0" y="132587"/>
                </a:lnTo>
                <a:lnTo>
                  <a:pt x="179831" y="132587"/>
                </a:lnTo>
                <a:lnTo>
                  <a:pt x="179831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2653283" y="5737859"/>
            <a:ext cx="178435" cy="132715"/>
          </a:xfrm>
          <a:custGeom>
            <a:avLst/>
            <a:gdLst/>
            <a:ahLst/>
            <a:cxnLst/>
            <a:rect l="l" t="t" r="r" b="b"/>
            <a:pathLst>
              <a:path w="178435" h="132714">
                <a:moveTo>
                  <a:pt x="178307" y="0"/>
                </a:moveTo>
                <a:lnTo>
                  <a:pt x="0" y="0"/>
                </a:lnTo>
                <a:lnTo>
                  <a:pt x="0" y="132587"/>
                </a:lnTo>
                <a:lnTo>
                  <a:pt x="178307" y="132587"/>
                </a:lnTo>
                <a:lnTo>
                  <a:pt x="178307" y="0"/>
                </a:lnTo>
                <a:close/>
              </a:path>
            </a:pathLst>
          </a:custGeom>
          <a:solidFill>
            <a:srgbClr val="297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/>
          <p:nvPr/>
        </p:nvSpPr>
        <p:spPr>
          <a:xfrm>
            <a:off x="638555" y="5737859"/>
            <a:ext cx="178435" cy="132715"/>
          </a:xfrm>
          <a:custGeom>
            <a:avLst/>
            <a:gdLst/>
            <a:ahLst/>
            <a:cxnLst/>
            <a:rect l="l" t="t" r="r" b="b"/>
            <a:pathLst>
              <a:path w="178434" h="132714">
                <a:moveTo>
                  <a:pt x="178307" y="0"/>
                </a:moveTo>
                <a:lnTo>
                  <a:pt x="0" y="0"/>
                </a:lnTo>
                <a:lnTo>
                  <a:pt x="0" y="132587"/>
                </a:lnTo>
                <a:lnTo>
                  <a:pt x="178307" y="132587"/>
                </a:lnTo>
                <a:lnTo>
                  <a:pt x="178307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3765803" y="5737859"/>
            <a:ext cx="180340" cy="132715"/>
          </a:xfrm>
          <a:custGeom>
            <a:avLst/>
            <a:gdLst/>
            <a:ahLst/>
            <a:cxnLst/>
            <a:rect l="l" t="t" r="r" b="b"/>
            <a:pathLst>
              <a:path w="180339" h="132714">
                <a:moveTo>
                  <a:pt x="179832" y="0"/>
                </a:moveTo>
                <a:lnTo>
                  <a:pt x="0" y="0"/>
                </a:lnTo>
                <a:lnTo>
                  <a:pt x="0" y="132587"/>
                </a:lnTo>
                <a:lnTo>
                  <a:pt x="179832" y="132587"/>
                </a:lnTo>
                <a:lnTo>
                  <a:pt x="179832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 txBox="1"/>
          <p:nvPr/>
        </p:nvSpPr>
        <p:spPr>
          <a:xfrm>
            <a:off x="617321" y="5474919"/>
            <a:ext cx="5484495" cy="4203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2016</a:t>
            </a:r>
            <a:r>
              <a:rPr dirty="0" sz="1000" spc="47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2017</a:t>
            </a:r>
            <a:r>
              <a:rPr dirty="0" sz="1000" spc="459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2018</a:t>
            </a:r>
            <a:r>
              <a:rPr dirty="0" sz="1000" spc="16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2019e</a:t>
            </a:r>
            <a:r>
              <a:rPr dirty="0" sz="1000" spc="-1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2020e</a:t>
            </a:r>
            <a:r>
              <a:rPr dirty="0" sz="1000" spc="-1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2021e</a:t>
            </a:r>
            <a:r>
              <a:rPr dirty="0" sz="1000" spc="-1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2022e</a:t>
            </a:r>
            <a:r>
              <a:rPr dirty="0" sz="1000" spc="-1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2023e</a:t>
            </a:r>
            <a:r>
              <a:rPr dirty="0" sz="1000" spc="-1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2024e</a:t>
            </a:r>
            <a:r>
              <a:rPr dirty="0" sz="1000" spc="-1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2025e</a:t>
            </a:r>
            <a:r>
              <a:rPr dirty="0" sz="1000" spc="-1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2026e</a:t>
            </a:r>
            <a:r>
              <a:rPr dirty="0" sz="1000" spc="-1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2027e</a:t>
            </a:r>
            <a:r>
              <a:rPr dirty="0" sz="1000" spc="-1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2028e</a:t>
            </a:r>
            <a:r>
              <a:rPr dirty="0" sz="1000" spc="-1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2029e</a:t>
            </a:r>
            <a:r>
              <a:rPr dirty="0" sz="1000" spc="-1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2030e</a:t>
            </a:r>
            <a:endParaRPr sz="1000">
              <a:latin typeface="Arial MT"/>
              <a:cs typeface="Arial MT"/>
            </a:endParaRPr>
          </a:p>
          <a:p>
            <a:pPr marL="250825">
              <a:lnSpc>
                <a:spcPct val="100000"/>
              </a:lnSpc>
              <a:spcBef>
                <a:spcPts val="710"/>
              </a:spcBef>
              <a:tabLst>
                <a:tab pos="996950" algn="l"/>
                <a:tab pos="2265680" algn="l"/>
                <a:tab pos="3378200" algn="l"/>
              </a:tabLst>
            </a:pPr>
            <a:r>
              <a:rPr dirty="0" sz="1000" spc="-10">
                <a:latin typeface="Arial MT"/>
                <a:cs typeface="Arial MT"/>
              </a:rPr>
              <a:t>Actuals</a:t>
            </a:r>
            <a:r>
              <a:rPr dirty="0" sz="1000">
                <a:latin typeface="Arial MT"/>
                <a:cs typeface="Arial MT"/>
              </a:rPr>
              <a:t>	Pessimistic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case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Realistic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case</a:t>
            </a:r>
            <a:r>
              <a:rPr dirty="0" sz="1000">
                <a:latin typeface="Arial MT"/>
                <a:cs typeface="Arial MT"/>
              </a:rPr>
              <a:t>	Optimistic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case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574649" y="1197101"/>
            <a:ext cx="46640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Scenario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analysis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free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cash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flow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equity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projection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574649" y="1446402"/>
            <a:ext cx="48177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Free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cash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flow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equity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Tesla,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million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USD,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2016-</a:t>
            </a:r>
            <a:r>
              <a:rPr dirty="0" sz="1400" spc="-10">
                <a:latin typeface="Arial MT"/>
                <a:cs typeface="Arial MT"/>
              </a:rPr>
              <a:t>2030e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6" name="object 76" descr=""/>
          <p:cNvSpPr/>
          <p:nvPr/>
        </p:nvSpPr>
        <p:spPr>
          <a:xfrm>
            <a:off x="586740" y="1446275"/>
            <a:ext cx="5508625" cy="0"/>
          </a:xfrm>
          <a:custGeom>
            <a:avLst/>
            <a:gdLst/>
            <a:ahLst/>
            <a:cxnLst/>
            <a:rect l="l" t="t" r="r" b="b"/>
            <a:pathLst>
              <a:path w="5508625" h="0">
                <a:moveTo>
                  <a:pt x="0" y="0"/>
                </a:moveTo>
                <a:lnTo>
                  <a:pt x="550862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/>
          <p:nvPr/>
        </p:nvSpPr>
        <p:spPr>
          <a:xfrm>
            <a:off x="6393179" y="1219200"/>
            <a:ext cx="5210810" cy="271780"/>
          </a:xfrm>
          <a:custGeom>
            <a:avLst/>
            <a:gdLst/>
            <a:ahLst/>
            <a:cxnLst/>
            <a:rect l="l" t="t" r="r" b="b"/>
            <a:pathLst>
              <a:path w="5210809" h="271780">
                <a:moveTo>
                  <a:pt x="0" y="271272"/>
                </a:moveTo>
                <a:lnTo>
                  <a:pt x="5210556" y="271272"/>
                </a:lnTo>
                <a:lnTo>
                  <a:pt x="5210556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ln w="12191">
            <a:solidFill>
              <a:srgbClr val="629D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 txBox="1"/>
          <p:nvPr/>
        </p:nvSpPr>
        <p:spPr>
          <a:xfrm>
            <a:off x="6387084" y="1213103"/>
            <a:ext cx="5222875" cy="283845"/>
          </a:xfrm>
          <a:prstGeom prst="rect">
            <a:avLst/>
          </a:prstGeom>
          <a:solidFill>
            <a:srgbClr val="629DD1"/>
          </a:solidFill>
        </p:spPr>
        <p:txBody>
          <a:bodyPr wrap="square" lIns="0" tIns="2920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Pessimistic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case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9" name="object 79" descr=""/>
          <p:cNvGrpSpPr/>
          <p:nvPr/>
        </p:nvGrpSpPr>
        <p:grpSpPr>
          <a:xfrm>
            <a:off x="6387084" y="1213103"/>
            <a:ext cx="5222875" cy="1531620"/>
            <a:chOff x="6387084" y="1213103"/>
            <a:chExt cx="5222875" cy="1531620"/>
          </a:xfrm>
        </p:grpSpPr>
        <p:sp>
          <p:nvSpPr>
            <p:cNvPr id="80" name="object 80" descr=""/>
            <p:cNvSpPr/>
            <p:nvPr/>
          </p:nvSpPr>
          <p:spPr>
            <a:xfrm>
              <a:off x="6393180" y="1219199"/>
              <a:ext cx="5210810" cy="1519555"/>
            </a:xfrm>
            <a:custGeom>
              <a:avLst/>
              <a:gdLst/>
              <a:ahLst/>
              <a:cxnLst/>
              <a:rect l="l" t="t" r="r" b="b"/>
              <a:pathLst>
                <a:path w="5210809" h="1519555">
                  <a:moveTo>
                    <a:pt x="0" y="1519427"/>
                  </a:moveTo>
                  <a:lnTo>
                    <a:pt x="5210556" y="1519427"/>
                  </a:lnTo>
                  <a:lnTo>
                    <a:pt x="5210556" y="0"/>
                  </a:lnTo>
                  <a:lnTo>
                    <a:pt x="0" y="0"/>
                  </a:lnTo>
                  <a:lnTo>
                    <a:pt x="0" y="1519427"/>
                  </a:lnTo>
                  <a:close/>
                </a:path>
              </a:pathLst>
            </a:custGeom>
            <a:ln w="12192">
              <a:solidFill>
                <a:srgbClr val="629D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6806857" y="1817623"/>
              <a:ext cx="3649979" cy="270510"/>
            </a:xfrm>
            <a:custGeom>
              <a:avLst/>
              <a:gdLst/>
              <a:ahLst/>
              <a:cxnLst/>
              <a:rect l="l" t="t" r="r" b="b"/>
              <a:pathLst>
                <a:path w="3649979" h="270510">
                  <a:moveTo>
                    <a:pt x="86245" y="86347"/>
                  </a:moveTo>
                  <a:lnTo>
                    <a:pt x="44996" y="86347"/>
                  </a:lnTo>
                  <a:lnTo>
                    <a:pt x="44996" y="217893"/>
                  </a:lnTo>
                  <a:lnTo>
                    <a:pt x="86245" y="217893"/>
                  </a:lnTo>
                  <a:lnTo>
                    <a:pt x="86245" y="86347"/>
                  </a:lnTo>
                  <a:close/>
                </a:path>
                <a:path w="3649979" h="270510">
                  <a:moveTo>
                    <a:pt x="142494" y="7416"/>
                  </a:moveTo>
                  <a:lnTo>
                    <a:pt x="101244" y="7416"/>
                  </a:lnTo>
                  <a:lnTo>
                    <a:pt x="101244" y="217893"/>
                  </a:lnTo>
                  <a:lnTo>
                    <a:pt x="142494" y="217893"/>
                  </a:lnTo>
                  <a:lnTo>
                    <a:pt x="142494" y="7416"/>
                  </a:lnTo>
                  <a:close/>
                </a:path>
                <a:path w="3649979" h="270510">
                  <a:moveTo>
                    <a:pt x="198729" y="86347"/>
                  </a:moveTo>
                  <a:lnTo>
                    <a:pt x="157492" y="86347"/>
                  </a:lnTo>
                  <a:lnTo>
                    <a:pt x="157492" y="217893"/>
                  </a:lnTo>
                  <a:lnTo>
                    <a:pt x="198729" y="217893"/>
                  </a:lnTo>
                  <a:lnTo>
                    <a:pt x="198729" y="86347"/>
                  </a:lnTo>
                  <a:close/>
                </a:path>
                <a:path w="3649979" h="270510">
                  <a:moveTo>
                    <a:pt x="254977" y="240969"/>
                  </a:moveTo>
                  <a:lnTo>
                    <a:pt x="22504" y="240969"/>
                  </a:lnTo>
                  <a:lnTo>
                    <a:pt x="22504" y="7010"/>
                  </a:lnTo>
                  <a:lnTo>
                    <a:pt x="0" y="7010"/>
                  </a:lnTo>
                  <a:lnTo>
                    <a:pt x="0" y="240969"/>
                  </a:lnTo>
                  <a:lnTo>
                    <a:pt x="0" y="262585"/>
                  </a:lnTo>
                  <a:lnTo>
                    <a:pt x="254977" y="262585"/>
                  </a:lnTo>
                  <a:lnTo>
                    <a:pt x="254977" y="240969"/>
                  </a:lnTo>
                  <a:close/>
                </a:path>
                <a:path w="3649979" h="270510">
                  <a:moveTo>
                    <a:pt x="254977" y="150241"/>
                  </a:moveTo>
                  <a:lnTo>
                    <a:pt x="213728" y="150241"/>
                  </a:lnTo>
                  <a:lnTo>
                    <a:pt x="213728" y="217893"/>
                  </a:lnTo>
                  <a:lnTo>
                    <a:pt x="254977" y="217893"/>
                  </a:lnTo>
                  <a:lnTo>
                    <a:pt x="254977" y="150241"/>
                  </a:lnTo>
                  <a:close/>
                </a:path>
                <a:path w="3649979" h="270510">
                  <a:moveTo>
                    <a:pt x="1946617" y="240969"/>
                  </a:moveTo>
                  <a:lnTo>
                    <a:pt x="1714144" y="240969"/>
                  </a:lnTo>
                  <a:lnTo>
                    <a:pt x="1714144" y="7010"/>
                  </a:lnTo>
                  <a:lnTo>
                    <a:pt x="1691640" y="7010"/>
                  </a:lnTo>
                  <a:lnTo>
                    <a:pt x="1691640" y="240969"/>
                  </a:lnTo>
                  <a:lnTo>
                    <a:pt x="1691640" y="262585"/>
                  </a:lnTo>
                  <a:lnTo>
                    <a:pt x="1946617" y="262585"/>
                  </a:lnTo>
                  <a:lnTo>
                    <a:pt x="1946617" y="240969"/>
                  </a:lnTo>
                  <a:close/>
                </a:path>
                <a:path w="3649979" h="270510">
                  <a:moveTo>
                    <a:pt x="1946617" y="138963"/>
                  </a:moveTo>
                  <a:lnTo>
                    <a:pt x="1924494" y="161137"/>
                  </a:lnTo>
                  <a:lnTo>
                    <a:pt x="1879130" y="115658"/>
                  </a:lnTo>
                  <a:lnTo>
                    <a:pt x="1856625" y="138214"/>
                  </a:lnTo>
                  <a:lnTo>
                    <a:pt x="1819135" y="100622"/>
                  </a:lnTo>
                  <a:lnTo>
                    <a:pt x="1796630" y="123177"/>
                  </a:lnTo>
                  <a:lnTo>
                    <a:pt x="1744510" y="70929"/>
                  </a:lnTo>
                  <a:lnTo>
                    <a:pt x="1728762" y="86715"/>
                  </a:lnTo>
                  <a:lnTo>
                    <a:pt x="1796630" y="154749"/>
                  </a:lnTo>
                  <a:lnTo>
                    <a:pt x="1819135" y="132194"/>
                  </a:lnTo>
                  <a:lnTo>
                    <a:pt x="1856625" y="169786"/>
                  </a:lnTo>
                  <a:lnTo>
                    <a:pt x="1879130" y="147231"/>
                  </a:lnTo>
                  <a:lnTo>
                    <a:pt x="1908746" y="176923"/>
                  </a:lnTo>
                  <a:lnTo>
                    <a:pt x="1886623" y="199097"/>
                  </a:lnTo>
                  <a:lnTo>
                    <a:pt x="1946617" y="199097"/>
                  </a:lnTo>
                  <a:lnTo>
                    <a:pt x="1946617" y="138963"/>
                  </a:lnTo>
                  <a:close/>
                </a:path>
                <a:path w="3649979" h="270510">
                  <a:moveTo>
                    <a:pt x="3649472" y="200672"/>
                  </a:moveTo>
                  <a:lnTo>
                    <a:pt x="3649357" y="186702"/>
                  </a:lnTo>
                  <a:lnTo>
                    <a:pt x="3648887" y="181622"/>
                  </a:lnTo>
                  <a:lnTo>
                    <a:pt x="3648773" y="180352"/>
                  </a:lnTo>
                  <a:lnTo>
                    <a:pt x="3646093" y="174002"/>
                  </a:lnTo>
                  <a:lnTo>
                    <a:pt x="3641458" y="167652"/>
                  </a:lnTo>
                  <a:lnTo>
                    <a:pt x="3634854" y="162572"/>
                  </a:lnTo>
                  <a:lnTo>
                    <a:pt x="3634854" y="151142"/>
                  </a:lnTo>
                  <a:lnTo>
                    <a:pt x="3632263" y="138442"/>
                  </a:lnTo>
                  <a:lnTo>
                    <a:pt x="3624542" y="128270"/>
                  </a:lnTo>
                  <a:lnTo>
                    <a:pt x="3612350" y="119799"/>
                  </a:lnTo>
                  <a:lnTo>
                    <a:pt x="3612350" y="151130"/>
                  </a:lnTo>
                  <a:lnTo>
                    <a:pt x="3612350" y="181622"/>
                  </a:lnTo>
                  <a:lnTo>
                    <a:pt x="3612350" y="193040"/>
                  </a:lnTo>
                  <a:lnTo>
                    <a:pt x="3606723" y="198120"/>
                  </a:lnTo>
                  <a:lnTo>
                    <a:pt x="3597351" y="200660"/>
                  </a:lnTo>
                  <a:lnTo>
                    <a:pt x="3597351" y="191770"/>
                  </a:lnTo>
                  <a:lnTo>
                    <a:pt x="3597351" y="190500"/>
                  </a:lnTo>
                  <a:lnTo>
                    <a:pt x="3597351" y="187960"/>
                  </a:lnTo>
                  <a:lnTo>
                    <a:pt x="3602609" y="186690"/>
                  </a:lnTo>
                  <a:lnTo>
                    <a:pt x="3607854" y="184150"/>
                  </a:lnTo>
                  <a:lnTo>
                    <a:pt x="3612324" y="181622"/>
                  </a:lnTo>
                  <a:lnTo>
                    <a:pt x="3612350" y="151130"/>
                  </a:lnTo>
                  <a:lnTo>
                    <a:pt x="3605898" y="160020"/>
                  </a:lnTo>
                  <a:lnTo>
                    <a:pt x="3588258" y="166370"/>
                  </a:lnTo>
                  <a:lnTo>
                    <a:pt x="3582352" y="167525"/>
                  </a:lnTo>
                  <a:lnTo>
                    <a:pt x="3582352" y="191770"/>
                  </a:lnTo>
                  <a:lnTo>
                    <a:pt x="3582352" y="205740"/>
                  </a:lnTo>
                  <a:lnTo>
                    <a:pt x="3577856" y="207010"/>
                  </a:lnTo>
                  <a:lnTo>
                    <a:pt x="3567353" y="208280"/>
                  </a:lnTo>
                  <a:lnTo>
                    <a:pt x="3567353" y="195580"/>
                  </a:lnTo>
                  <a:lnTo>
                    <a:pt x="3567353" y="194310"/>
                  </a:lnTo>
                  <a:lnTo>
                    <a:pt x="3572230" y="193040"/>
                  </a:lnTo>
                  <a:lnTo>
                    <a:pt x="3577475" y="191770"/>
                  </a:lnTo>
                  <a:lnTo>
                    <a:pt x="3582352" y="191770"/>
                  </a:lnTo>
                  <a:lnTo>
                    <a:pt x="3582352" y="167525"/>
                  </a:lnTo>
                  <a:lnTo>
                    <a:pt x="3562045" y="171450"/>
                  </a:lnTo>
                  <a:lnTo>
                    <a:pt x="3529863" y="173990"/>
                  </a:lnTo>
                  <a:lnTo>
                    <a:pt x="3497669" y="171450"/>
                  </a:lnTo>
                  <a:lnTo>
                    <a:pt x="3492360" y="170421"/>
                  </a:lnTo>
                  <a:lnTo>
                    <a:pt x="3492360" y="193040"/>
                  </a:lnTo>
                  <a:lnTo>
                    <a:pt x="3492360" y="208280"/>
                  </a:lnTo>
                  <a:lnTo>
                    <a:pt x="3481857" y="207010"/>
                  </a:lnTo>
                  <a:lnTo>
                    <a:pt x="3477361" y="205740"/>
                  </a:lnTo>
                  <a:lnTo>
                    <a:pt x="3477361" y="228600"/>
                  </a:lnTo>
                  <a:lnTo>
                    <a:pt x="3477361" y="238760"/>
                  </a:lnTo>
                  <a:lnTo>
                    <a:pt x="3467989" y="234950"/>
                  </a:lnTo>
                  <a:lnTo>
                    <a:pt x="3462363" y="231140"/>
                  </a:lnTo>
                  <a:lnTo>
                    <a:pt x="3462363" y="224790"/>
                  </a:lnTo>
                  <a:lnTo>
                    <a:pt x="3462744" y="224790"/>
                  </a:lnTo>
                  <a:lnTo>
                    <a:pt x="3463861" y="226060"/>
                  </a:lnTo>
                  <a:lnTo>
                    <a:pt x="3465741" y="226060"/>
                  </a:lnTo>
                  <a:lnTo>
                    <a:pt x="3469487" y="227330"/>
                  </a:lnTo>
                  <a:lnTo>
                    <a:pt x="3473234" y="227330"/>
                  </a:lnTo>
                  <a:lnTo>
                    <a:pt x="3477361" y="228600"/>
                  </a:lnTo>
                  <a:lnTo>
                    <a:pt x="3477361" y="205740"/>
                  </a:lnTo>
                  <a:lnTo>
                    <a:pt x="3477361" y="203200"/>
                  </a:lnTo>
                  <a:lnTo>
                    <a:pt x="3477361" y="200660"/>
                  </a:lnTo>
                  <a:lnTo>
                    <a:pt x="3477361" y="190500"/>
                  </a:lnTo>
                  <a:lnTo>
                    <a:pt x="3487115" y="193040"/>
                  </a:lnTo>
                  <a:lnTo>
                    <a:pt x="3492360" y="193040"/>
                  </a:lnTo>
                  <a:lnTo>
                    <a:pt x="3492360" y="170421"/>
                  </a:lnTo>
                  <a:lnTo>
                    <a:pt x="3471456" y="166370"/>
                  </a:lnTo>
                  <a:lnTo>
                    <a:pt x="3462363" y="163106"/>
                  </a:lnTo>
                  <a:lnTo>
                    <a:pt x="3462363" y="187960"/>
                  </a:lnTo>
                  <a:lnTo>
                    <a:pt x="3462363" y="200660"/>
                  </a:lnTo>
                  <a:lnTo>
                    <a:pt x="3452990" y="196850"/>
                  </a:lnTo>
                  <a:lnTo>
                    <a:pt x="3447364" y="193040"/>
                  </a:lnTo>
                  <a:lnTo>
                    <a:pt x="3447364" y="187960"/>
                  </a:lnTo>
                  <a:lnTo>
                    <a:pt x="3447364" y="184150"/>
                  </a:lnTo>
                  <a:lnTo>
                    <a:pt x="3447364" y="181610"/>
                  </a:lnTo>
                  <a:lnTo>
                    <a:pt x="3451860" y="184150"/>
                  </a:lnTo>
                  <a:lnTo>
                    <a:pt x="3456736" y="185420"/>
                  </a:lnTo>
                  <a:lnTo>
                    <a:pt x="3462363" y="187960"/>
                  </a:lnTo>
                  <a:lnTo>
                    <a:pt x="3462363" y="163106"/>
                  </a:lnTo>
                  <a:lnTo>
                    <a:pt x="3453815" y="160020"/>
                  </a:lnTo>
                  <a:lnTo>
                    <a:pt x="3447364" y="151130"/>
                  </a:lnTo>
                  <a:lnTo>
                    <a:pt x="3453815" y="142240"/>
                  </a:lnTo>
                  <a:lnTo>
                    <a:pt x="3471456" y="134620"/>
                  </a:lnTo>
                  <a:lnTo>
                    <a:pt x="3478009" y="133350"/>
                  </a:lnTo>
                  <a:lnTo>
                    <a:pt x="3497669" y="129540"/>
                  </a:lnTo>
                  <a:lnTo>
                    <a:pt x="3529863" y="128270"/>
                  </a:lnTo>
                  <a:lnTo>
                    <a:pt x="3562045" y="129540"/>
                  </a:lnTo>
                  <a:lnTo>
                    <a:pt x="3588258" y="134620"/>
                  </a:lnTo>
                  <a:lnTo>
                    <a:pt x="3605898" y="142240"/>
                  </a:lnTo>
                  <a:lnTo>
                    <a:pt x="3612350" y="151130"/>
                  </a:lnTo>
                  <a:lnTo>
                    <a:pt x="3612350" y="119799"/>
                  </a:lnTo>
                  <a:lnTo>
                    <a:pt x="3611753" y="119380"/>
                  </a:lnTo>
                  <a:lnTo>
                    <a:pt x="3593973" y="113030"/>
                  </a:lnTo>
                  <a:lnTo>
                    <a:pt x="3586099" y="111760"/>
                  </a:lnTo>
                  <a:lnTo>
                    <a:pt x="3577666" y="109220"/>
                  </a:lnTo>
                  <a:lnTo>
                    <a:pt x="3559111" y="106680"/>
                  </a:lnTo>
                  <a:lnTo>
                    <a:pt x="3559479" y="105410"/>
                  </a:lnTo>
                  <a:lnTo>
                    <a:pt x="3559479" y="102870"/>
                  </a:lnTo>
                  <a:lnTo>
                    <a:pt x="3559479" y="101600"/>
                  </a:lnTo>
                  <a:lnTo>
                    <a:pt x="3558870" y="96520"/>
                  </a:lnTo>
                  <a:lnTo>
                    <a:pt x="3558565" y="93980"/>
                  </a:lnTo>
                  <a:lnTo>
                    <a:pt x="3555784" y="87630"/>
                  </a:lnTo>
                  <a:lnTo>
                    <a:pt x="3551097" y="81280"/>
                  </a:lnTo>
                  <a:lnTo>
                    <a:pt x="3544481" y="76200"/>
                  </a:lnTo>
                  <a:lnTo>
                    <a:pt x="3544481" y="68580"/>
                  </a:lnTo>
                  <a:lnTo>
                    <a:pt x="3544481" y="45720"/>
                  </a:lnTo>
                  <a:lnTo>
                    <a:pt x="3541890" y="33020"/>
                  </a:lnTo>
                  <a:lnTo>
                    <a:pt x="3534168" y="22860"/>
                  </a:lnTo>
                  <a:lnTo>
                    <a:pt x="3522357" y="14643"/>
                  </a:lnTo>
                  <a:lnTo>
                    <a:pt x="3522357" y="45720"/>
                  </a:lnTo>
                  <a:lnTo>
                    <a:pt x="3522357" y="76200"/>
                  </a:lnTo>
                  <a:lnTo>
                    <a:pt x="3522357" y="87630"/>
                  </a:lnTo>
                  <a:lnTo>
                    <a:pt x="3516731" y="92710"/>
                  </a:lnTo>
                  <a:lnTo>
                    <a:pt x="3507359" y="96520"/>
                  </a:lnTo>
                  <a:lnTo>
                    <a:pt x="3507359" y="86360"/>
                  </a:lnTo>
                  <a:lnTo>
                    <a:pt x="3507359" y="82550"/>
                  </a:lnTo>
                  <a:lnTo>
                    <a:pt x="3512604" y="81280"/>
                  </a:lnTo>
                  <a:lnTo>
                    <a:pt x="3517862" y="78740"/>
                  </a:lnTo>
                  <a:lnTo>
                    <a:pt x="3522357" y="76200"/>
                  </a:lnTo>
                  <a:lnTo>
                    <a:pt x="3522357" y="45720"/>
                  </a:lnTo>
                  <a:lnTo>
                    <a:pt x="3515906" y="54610"/>
                  </a:lnTo>
                  <a:lnTo>
                    <a:pt x="3498265" y="60960"/>
                  </a:lnTo>
                  <a:lnTo>
                    <a:pt x="3492360" y="62115"/>
                  </a:lnTo>
                  <a:lnTo>
                    <a:pt x="3492360" y="86360"/>
                  </a:lnTo>
                  <a:lnTo>
                    <a:pt x="3492360" y="100330"/>
                  </a:lnTo>
                  <a:lnTo>
                    <a:pt x="3487864" y="101600"/>
                  </a:lnTo>
                  <a:lnTo>
                    <a:pt x="3477361" y="102870"/>
                  </a:lnTo>
                  <a:lnTo>
                    <a:pt x="3477361" y="90170"/>
                  </a:lnTo>
                  <a:lnTo>
                    <a:pt x="3477361" y="88900"/>
                  </a:lnTo>
                  <a:lnTo>
                    <a:pt x="3482238" y="87630"/>
                  </a:lnTo>
                  <a:lnTo>
                    <a:pt x="3487483" y="86360"/>
                  </a:lnTo>
                  <a:lnTo>
                    <a:pt x="3492360" y="86360"/>
                  </a:lnTo>
                  <a:lnTo>
                    <a:pt x="3492360" y="62115"/>
                  </a:lnTo>
                  <a:lnTo>
                    <a:pt x="3472053" y="66040"/>
                  </a:lnTo>
                  <a:lnTo>
                    <a:pt x="3462363" y="66814"/>
                  </a:lnTo>
                  <a:lnTo>
                    <a:pt x="3462363" y="90170"/>
                  </a:lnTo>
                  <a:lnTo>
                    <a:pt x="3462363" y="105410"/>
                  </a:lnTo>
                  <a:lnTo>
                    <a:pt x="3447364" y="105410"/>
                  </a:lnTo>
                  <a:lnTo>
                    <a:pt x="3447364" y="90170"/>
                  </a:lnTo>
                  <a:lnTo>
                    <a:pt x="3462363" y="90170"/>
                  </a:lnTo>
                  <a:lnTo>
                    <a:pt x="3462363" y="66814"/>
                  </a:lnTo>
                  <a:lnTo>
                    <a:pt x="3439871" y="68580"/>
                  </a:lnTo>
                  <a:lnTo>
                    <a:pt x="3432365" y="67995"/>
                  </a:lnTo>
                  <a:lnTo>
                    <a:pt x="3432365" y="90170"/>
                  </a:lnTo>
                  <a:lnTo>
                    <a:pt x="3432365" y="105410"/>
                  </a:lnTo>
                  <a:lnTo>
                    <a:pt x="3428619" y="105410"/>
                  </a:lnTo>
                  <a:lnTo>
                    <a:pt x="3428619" y="203200"/>
                  </a:lnTo>
                  <a:lnTo>
                    <a:pt x="3424872" y="203200"/>
                  </a:lnTo>
                  <a:lnTo>
                    <a:pt x="3417366" y="201930"/>
                  </a:lnTo>
                  <a:lnTo>
                    <a:pt x="3417366" y="200660"/>
                  </a:lnTo>
                  <a:lnTo>
                    <a:pt x="3417366" y="187960"/>
                  </a:lnTo>
                  <a:lnTo>
                    <a:pt x="3424872" y="187960"/>
                  </a:lnTo>
                  <a:lnTo>
                    <a:pt x="3424872" y="194310"/>
                  </a:lnTo>
                  <a:lnTo>
                    <a:pt x="3425990" y="199390"/>
                  </a:lnTo>
                  <a:lnTo>
                    <a:pt x="3428619" y="203200"/>
                  </a:lnTo>
                  <a:lnTo>
                    <a:pt x="3428619" y="105410"/>
                  </a:lnTo>
                  <a:lnTo>
                    <a:pt x="3417366" y="105410"/>
                  </a:lnTo>
                  <a:lnTo>
                    <a:pt x="3417366" y="144780"/>
                  </a:lnTo>
                  <a:lnTo>
                    <a:pt x="3417366" y="160020"/>
                  </a:lnTo>
                  <a:lnTo>
                    <a:pt x="3406864" y="158750"/>
                  </a:lnTo>
                  <a:lnTo>
                    <a:pt x="3402368" y="157480"/>
                  </a:lnTo>
                  <a:lnTo>
                    <a:pt x="3402368" y="185420"/>
                  </a:lnTo>
                  <a:lnTo>
                    <a:pt x="3402368" y="200660"/>
                  </a:lnTo>
                  <a:lnTo>
                    <a:pt x="3391865" y="199390"/>
                  </a:lnTo>
                  <a:lnTo>
                    <a:pt x="3387369" y="198120"/>
                  </a:lnTo>
                  <a:lnTo>
                    <a:pt x="3387369" y="194310"/>
                  </a:lnTo>
                  <a:lnTo>
                    <a:pt x="3387369" y="184150"/>
                  </a:lnTo>
                  <a:lnTo>
                    <a:pt x="3392246" y="184150"/>
                  </a:lnTo>
                  <a:lnTo>
                    <a:pt x="3397123" y="185420"/>
                  </a:lnTo>
                  <a:lnTo>
                    <a:pt x="3402368" y="185420"/>
                  </a:lnTo>
                  <a:lnTo>
                    <a:pt x="3402368" y="157480"/>
                  </a:lnTo>
                  <a:lnTo>
                    <a:pt x="3402368" y="152400"/>
                  </a:lnTo>
                  <a:lnTo>
                    <a:pt x="3402368" y="142240"/>
                  </a:lnTo>
                  <a:lnTo>
                    <a:pt x="3412121" y="144780"/>
                  </a:lnTo>
                  <a:lnTo>
                    <a:pt x="3417366" y="144780"/>
                  </a:lnTo>
                  <a:lnTo>
                    <a:pt x="3417366" y="105410"/>
                  </a:lnTo>
                  <a:lnTo>
                    <a:pt x="3417366" y="104140"/>
                  </a:lnTo>
                  <a:lnTo>
                    <a:pt x="3417366" y="90170"/>
                  </a:lnTo>
                  <a:lnTo>
                    <a:pt x="3432365" y="90170"/>
                  </a:lnTo>
                  <a:lnTo>
                    <a:pt x="3432365" y="67995"/>
                  </a:lnTo>
                  <a:lnTo>
                    <a:pt x="3407676" y="66040"/>
                  </a:lnTo>
                  <a:lnTo>
                    <a:pt x="3402368" y="65011"/>
                  </a:lnTo>
                  <a:lnTo>
                    <a:pt x="3402368" y="88900"/>
                  </a:lnTo>
                  <a:lnTo>
                    <a:pt x="3402368" y="104140"/>
                  </a:lnTo>
                  <a:lnTo>
                    <a:pt x="3391865" y="101600"/>
                  </a:lnTo>
                  <a:lnTo>
                    <a:pt x="3387369" y="100330"/>
                  </a:lnTo>
                  <a:lnTo>
                    <a:pt x="3387369" y="138430"/>
                  </a:lnTo>
                  <a:lnTo>
                    <a:pt x="3387369" y="152400"/>
                  </a:lnTo>
                  <a:lnTo>
                    <a:pt x="3377996" y="148590"/>
                  </a:lnTo>
                  <a:lnTo>
                    <a:pt x="3372370" y="144780"/>
                  </a:lnTo>
                  <a:lnTo>
                    <a:pt x="3372370" y="180340"/>
                  </a:lnTo>
                  <a:lnTo>
                    <a:pt x="3372370" y="194310"/>
                  </a:lnTo>
                  <a:lnTo>
                    <a:pt x="3362998" y="190500"/>
                  </a:lnTo>
                  <a:lnTo>
                    <a:pt x="3357372" y="185420"/>
                  </a:lnTo>
                  <a:lnTo>
                    <a:pt x="3357372" y="173990"/>
                  </a:lnTo>
                  <a:lnTo>
                    <a:pt x="3361867" y="176530"/>
                  </a:lnTo>
                  <a:lnTo>
                    <a:pt x="3366744" y="177800"/>
                  </a:lnTo>
                  <a:lnTo>
                    <a:pt x="3372370" y="180340"/>
                  </a:lnTo>
                  <a:lnTo>
                    <a:pt x="3372370" y="144780"/>
                  </a:lnTo>
                  <a:lnTo>
                    <a:pt x="3372370" y="133350"/>
                  </a:lnTo>
                  <a:lnTo>
                    <a:pt x="3376866" y="134620"/>
                  </a:lnTo>
                  <a:lnTo>
                    <a:pt x="3381743" y="137160"/>
                  </a:lnTo>
                  <a:lnTo>
                    <a:pt x="3387369" y="138430"/>
                  </a:lnTo>
                  <a:lnTo>
                    <a:pt x="3387369" y="100330"/>
                  </a:lnTo>
                  <a:lnTo>
                    <a:pt x="3387369" y="96520"/>
                  </a:lnTo>
                  <a:lnTo>
                    <a:pt x="3387369" y="86360"/>
                  </a:lnTo>
                  <a:lnTo>
                    <a:pt x="3397123" y="87630"/>
                  </a:lnTo>
                  <a:lnTo>
                    <a:pt x="3402368" y="88900"/>
                  </a:lnTo>
                  <a:lnTo>
                    <a:pt x="3402368" y="65011"/>
                  </a:lnTo>
                  <a:lnTo>
                    <a:pt x="3381464" y="60960"/>
                  </a:lnTo>
                  <a:lnTo>
                    <a:pt x="3372370" y="57696"/>
                  </a:lnTo>
                  <a:lnTo>
                    <a:pt x="3372370" y="82550"/>
                  </a:lnTo>
                  <a:lnTo>
                    <a:pt x="3372370" y="96520"/>
                  </a:lnTo>
                  <a:lnTo>
                    <a:pt x="3362998" y="92710"/>
                  </a:lnTo>
                  <a:lnTo>
                    <a:pt x="3357372" y="87630"/>
                  </a:lnTo>
                  <a:lnTo>
                    <a:pt x="3357372" y="76200"/>
                  </a:lnTo>
                  <a:lnTo>
                    <a:pt x="3361867" y="78740"/>
                  </a:lnTo>
                  <a:lnTo>
                    <a:pt x="3366744" y="80010"/>
                  </a:lnTo>
                  <a:lnTo>
                    <a:pt x="3372370" y="82550"/>
                  </a:lnTo>
                  <a:lnTo>
                    <a:pt x="3372370" y="57696"/>
                  </a:lnTo>
                  <a:lnTo>
                    <a:pt x="3363823" y="54610"/>
                  </a:lnTo>
                  <a:lnTo>
                    <a:pt x="3357372" y="45720"/>
                  </a:lnTo>
                  <a:lnTo>
                    <a:pt x="3363823" y="36830"/>
                  </a:lnTo>
                  <a:lnTo>
                    <a:pt x="3381464" y="29210"/>
                  </a:lnTo>
                  <a:lnTo>
                    <a:pt x="3407676" y="25400"/>
                  </a:lnTo>
                  <a:lnTo>
                    <a:pt x="3439871" y="22860"/>
                  </a:lnTo>
                  <a:lnTo>
                    <a:pt x="3472053" y="25400"/>
                  </a:lnTo>
                  <a:lnTo>
                    <a:pt x="3498265" y="29210"/>
                  </a:lnTo>
                  <a:lnTo>
                    <a:pt x="3515906" y="36830"/>
                  </a:lnTo>
                  <a:lnTo>
                    <a:pt x="3522357" y="45720"/>
                  </a:lnTo>
                  <a:lnTo>
                    <a:pt x="3522357" y="14643"/>
                  </a:lnTo>
                  <a:lnTo>
                    <a:pt x="3473945" y="2540"/>
                  </a:lnTo>
                  <a:lnTo>
                    <a:pt x="3439490" y="0"/>
                  </a:lnTo>
                  <a:lnTo>
                    <a:pt x="3409797" y="1270"/>
                  </a:lnTo>
                  <a:lnTo>
                    <a:pt x="3375177" y="7620"/>
                  </a:lnTo>
                  <a:lnTo>
                    <a:pt x="3346475" y="21590"/>
                  </a:lnTo>
                  <a:lnTo>
                    <a:pt x="3334499" y="45720"/>
                  </a:lnTo>
                  <a:lnTo>
                    <a:pt x="3334499" y="83820"/>
                  </a:lnTo>
                  <a:lnTo>
                    <a:pt x="3335413" y="91440"/>
                  </a:lnTo>
                  <a:lnTo>
                    <a:pt x="3338207" y="97790"/>
                  </a:lnTo>
                  <a:lnTo>
                    <a:pt x="3342881" y="104140"/>
                  </a:lnTo>
                  <a:lnTo>
                    <a:pt x="3349498" y="109220"/>
                  </a:lnTo>
                  <a:lnTo>
                    <a:pt x="3349498" y="116840"/>
                  </a:lnTo>
                  <a:lnTo>
                    <a:pt x="3343351" y="121920"/>
                  </a:lnTo>
                  <a:lnTo>
                    <a:pt x="3338626" y="128270"/>
                  </a:lnTo>
                  <a:lnTo>
                    <a:pt x="3335578" y="134620"/>
                  </a:lnTo>
                  <a:lnTo>
                    <a:pt x="3334499" y="143510"/>
                  </a:lnTo>
                  <a:lnTo>
                    <a:pt x="3334499" y="180340"/>
                  </a:lnTo>
                  <a:lnTo>
                    <a:pt x="3357600" y="212090"/>
                  </a:lnTo>
                  <a:lnTo>
                    <a:pt x="3405035" y="223520"/>
                  </a:lnTo>
                  <a:lnTo>
                    <a:pt x="3421824" y="226060"/>
                  </a:lnTo>
                  <a:lnTo>
                    <a:pt x="3439490" y="226060"/>
                  </a:lnTo>
                  <a:lnTo>
                    <a:pt x="3442081" y="238760"/>
                  </a:lnTo>
                  <a:lnTo>
                    <a:pt x="3449802" y="248920"/>
                  </a:lnTo>
                  <a:lnTo>
                    <a:pt x="3494443" y="266700"/>
                  </a:lnTo>
                  <a:lnTo>
                    <a:pt x="3526815" y="270510"/>
                  </a:lnTo>
                  <a:lnTo>
                    <a:pt x="3544481" y="270510"/>
                  </a:lnTo>
                  <a:lnTo>
                    <a:pt x="3574173" y="269240"/>
                  </a:lnTo>
                  <a:lnTo>
                    <a:pt x="3608794" y="264160"/>
                  </a:lnTo>
                  <a:lnTo>
                    <a:pt x="3637496" y="250202"/>
                  </a:lnTo>
                  <a:lnTo>
                    <a:pt x="3638131" y="248932"/>
                  </a:lnTo>
                  <a:lnTo>
                    <a:pt x="3532111" y="248920"/>
                  </a:lnTo>
                  <a:lnTo>
                    <a:pt x="3522357" y="247650"/>
                  </a:lnTo>
                  <a:lnTo>
                    <a:pt x="3522357" y="246380"/>
                  </a:lnTo>
                  <a:lnTo>
                    <a:pt x="3522357" y="233680"/>
                  </a:lnTo>
                  <a:lnTo>
                    <a:pt x="3537356" y="233680"/>
                  </a:lnTo>
                  <a:lnTo>
                    <a:pt x="3537356" y="248920"/>
                  </a:lnTo>
                  <a:lnTo>
                    <a:pt x="3552355" y="248920"/>
                  </a:lnTo>
                  <a:lnTo>
                    <a:pt x="3552355" y="233680"/>
                  </a:lnTo>
                  <a:lnTo>
                    <a:pt x="3556851" y="233680"/>
                  </a:lnTo>
                  <a:lnTo>
                    <a:pt x="3567353" y="232410"/>
                  </a:lnTo>
                  <a:lnTo>
                    <a:pt x="3567353" y="247650"/>
                  </a:lnTo>
                  <a:lnTo>
                    <a:pt x="3557613" y="248920"/>
                  </a:lnTo>
                  <a:lnTo>
                    <a:pt x="3638131" y="248932"/>
                  </a:lnTo>
                  <a:lnTo>
                    <a:pt x="3639388" y="246392"/>
                  </a:lnTo>
                  <a:lnTo>
                    <a:pt x="3643172" y="238772"/>
                  </a:lnTo>
                  <a:lnTo>
                    <a:pt x="3649472" y="226072"/>
                  </a:lnTo>
                  <a:lnTo>
                    <a:pt x="3649472" y="219722"/>
                  </a:lnTo>
                  <a:lnTo>
                    <a:pt x="3649472" y="210832"/>
                  </a:lnTo>
                  <a:lnTo>
                    <a:pt x="3627348" y="210832"/>
                  </a:lnTo>
                  <a:lnTo>
                    <a:pt x="3627348" y="219710"/>
                  </a:lnTo>
                  <a:lnTo>
                    <a:pt x="3627348" y="231140"/>
                  </a:lnTo>
                  <a:lnTo>
                    <a:pt x="3621722" y="234950"/>
                  </a:lnTo>
                  <a:lnTo>
                    <a:pt x="3612350" y="238760"/>
                  </a:lnTo>
                  <a:lnTo>
                    <a:pt x="3612350" y="228600"/>
                  </a:lnTo>
                  <a:lnTo>
                    <a:pt x="3612350" y="224790"/>
                  </a:lnTo>
                  <a:lnTo>
                    <a:pt x="3617607" y="223520"/>
                  </a:lnTo>
                  <a:lnTo>
                    <a:pt x="3622852" y="220980"/>
                  </a:lnTo>
                  <a:lnTo>
                    <a:pt x="3627348" y="219710"/>
                  </a:lnTo>
                  <a:lnTo>
                    <a:pt x="3627348" y="210832"/>
                  </a:lnTo>
                  <a:lnTo>
                    <a:pt x="3597351" y="210832"/>
                  </a:lnTo>
                  <a:lnTo>
                    <a:pt x="3597351" y="228600"/>
                  </a:lnTo>
                  <a:lnTo>
                    <a:pt x="3597351" y="243840"/>
                  </a:lnTo>
                  <a:lnTo>
                    <a:pt x="3592855" y="243840"/>
                  </a:lnTo>
                  <a:lnTo>
                    <a:pt x="3582352" y="246380"/>
                  </a:lnTo>
                  <a:lnTo>
                    <a:pt x="3582352" y="231140"/>
                  </a:lnTo>
                  <a:lnTo>
                    <a:pt x="3587229" y="231140"/>
                  </a:lnTo>
                  <a:lnTo>
                    <a:pt x="3592474" y="229870"/>
                  </a:lnTo>
                  <a:lnTo>
                    <a:pt x="3597351" y="228600"/>
                  </a:lnTo>
                  <a:lnTo>
                    <a:pt x="3597351" y="210832"/>
                  </a:lnTo>
                  <a:lnTo>
                    <a:pt x="3507359" y="210820"/>
                  </a:lnTo>
                  <a:lnTo>
                    <a:pt x="3507359" y="232410"/>
                  </a:lnTo>
                  <a:lnTo>
                    <a:pt x="3507359" y="246380"/>
                  </a:lnTo>
                  <a:lnTo>
                    <a:pt x="3496856" y="243840"/>
                  </a:lnTo>
                  <a:lnTo>
                    <a:pt x="3492360" y="243840"/>
                  </a:lnTo>
                  <a:lnTo>
                    <a:pt x="3492360" y="238760"/>
                  </a:lnTo>
                  <a:lnTo>
                    <a:pt x="3492360" y="231140"/>
                  </a:lnTo>
                  <a:lnTo>
                    <a:pt x="3497237" y="232410"/>
                  </a:lnTo>
                  <a:lnTo>
                    <a:pt x="3507359" y="232410"/>
                  </a:lnTo>
                  <a:lnTo>
                    <a:pt x="3507359" y="210820"/>
                  </a:lnTo>
                  <a:lnTo>
                    <a:pt x="3507359" y="208280"/>
                  </a:lnTo>
                  <a:lnTo>
                    <a:pt x="3507359" y="195580"/>
                  </a:lnTo>
                  <a:lnTo>
                    <a:pt x="3522357" y="195580"/>
                  </a:lnTo>
                  <a:lnTo>
                    <a:pt x="3522357" y="210820"/>
                  </a:lnTo>
                  <a:lnTo>
                    <a:pt x="3537356" y="210820"/>
                  </a:lnTo>
                  <a:lnTo>
                    <a:pt x="3537356" y="195580"/>
                  </a:lnTo>
                  <a:lnTo>
                    <a:pt x="3552355" y="195580"/>
                  </a:lnTo>
                  <a:lnTo>
                    <a:pt x="3552355" y="210820"/>
                  </a:lnTo>
                  <a:lnTo>
                    <a:pt x="3649472" y="210832"/>
                  </a:lnTo>
                  <a:lnTo>
                    <a:pt x="3649472" y="208292"/>
                  </a:lnTo>
                  <a:lnTo>
                    <a:pt x="3649472" y="200672"/>
                  </a:lnTo>
                  <a:close/>
                </a:path>
              </a:pathLst>
            </a:custGeom>
            <a:solidFill>
              <a:srgbClr val="629DD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 descr=""/>
          <p:cNvSpPr/>
          <p:nvPr/>
        </p:nvSpPr>
        <p:spPr>
          <a:xfrm>
            <a:off x="6394703" y="2865120"/>
            <a:ext cx="5212080" cy="271780"/>
          </a:xfrm>
          <a:custGeom>
            <a:avLst/>
            <a:gdLst/>
            <a:ahLst/>
            <a:cxnLst/>
            <a:rect l="l" t="t" r="r" b="b"/>
            <a:pathLst>
              <a:path w="5212080" h="271780">
                <a:moveTo>
                  <a:pt x="0" y="271272"/>
                </a:moveTo>
                <a:lnTo>
                  <a:pt x="5212080" y="271272"/>
                </a:lnTo>
                <a:lnTo>
                  <a:pt x="5212080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ln w="12192">
            <a:solidFill>
              <a:srgbClr val="2A7DD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 txBox="1"/>
          <p:nvPr/>
        </p:nvSpPr>
        <p:spPr>
          <a:xfrm>
            <a:off x="6388608" y="2859023"/>
            <a:ext cx="5224780" cy="283845"/>
          </a:xfrm>
          <a:prstGeom prst="rect">
            <a:avLst/>
          </a:prstGeom>
          <a:solidFill>
            <a:srgbClr val="2A7DD5"/>
          </a:solidFill>
        </p:spPr>
        <p:txBody>
          <a:bodyPr wrap="square" lIns="0" tIns="30480" rIns="0" bIns="0" rtlCol="0" vert="horz">
            <a:spAutoFit/>
          </a:bodyPr>
          <a:lstStyle/>
          <a:p>
            <a:pPr algn="ctr" marL="4445">
              <a:lnSpc>
                <a:spcPct val="100000"/>
              </a:lnSpc>
              <a:spcBef>
                <a:spcPts val="240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Realistic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case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4" name="object 84" descr=""/>
          <p:cNvGrpSpPr/>
          <p:nvPr/>
        </p:nvGrpSpPr>
        <p:grpSpPr>
          <a:xfrm>
            <a:off x="6388608" y="2859023"/>
            <a:ext cx="5224780" cy="1533525"/>
            <a:chOff x="6388608" y="2859023"/>
            <a:chExt cx="5224780" cy="1533525"/>
          </a:xfrm>
        </p:grpSpPr>
        <p:sp>
          <p:nvSpPr>
            <p:cNvPr id="85" name="object 85" descr=""/>
            <p:cNvSpPr/>
            <p:nvPr/>
          </p:nvSpPr>
          <p:spPr>
            <a:xfrm>
              <a:off x="6394704" y="2865119"/>
              <a:ext cx="5212080" cy="1521460"/>
            </a:xfrm>
            <a:custGeom>
              <a:avLst/>
              <a:gdLst/>
              <a:ahLst/>
              <a:cxnLst/>
              <a:rect l="l" t="t" r="r" b="b"/>
              <a:pathLst>
                <a:path w="5212080" h="1521460">
                  <a:moveTo>
                    <a:pt x="0" y="1520952"/>
                  </a:moveTo>
                  <a:lnTo>
                    <a:pt x="5212080" y="1520952"/>
                  </a:lnTo>
                  <a:lnTo>
                    <a:pt x="5212080" y="0"/>
                  </a:lnTo>
                  <a:lnTo>
                    <a:pt x="0" y="0"/>
                  </a:lnTo>
                  <a:lnTo>
                    <a:pt x="0" y="1520952"/>
                  </a:lnTo>
                  <a:close/>
                </a:path>
              </a:pathLst>
            </a:custGeom>
            <a:ln w="12192">
              <a:solidFill>
                <a:srgbClr val="2A7D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6806857" y="3471112"/>
              <a:ext cx="3649979" cy="269240"/>
            </a:xfrm>
            <a:custGeom>
              <a:avLst/>
              <a:gdLst/>
              <a:ahLst/>
              <a:cxnLst/>
              <a:rect l="l" t="t" r="r" b="b"/>
              <a:pathLst>
                <a:path w="3649979" h="269239">
                  <a:moveTo>
                    <a:pt x="86245" y="85839"/>
                  </a:moveTo>
                  <a:lnTo>
                    <a:pt x="44996" y="85839"/>
                  </a:lnTo>
                  <a:lnTo>
                    <a:pt x="44996" y="216839"/>
                  </a:lnTo>
                  <a:lnTo>
                    <a:pt x="86245" y="216839"/>
                  </a:lnTo>
                  <a:lnTo>
                    <a:pt x="86245" y="85839"/>
                  </a:lnTo>
                  <a:close/>
                </a:path>
                <a:path w="3649979" h="269239">
                  <a:moveTo>
                    <a:pt x="142494" y="7251"/>
                  </a:moveTo>
                  <a:lnTo>
                    <a:pt x="101244" y="7251"/>
                  </a:lnTo>
                  <a:lnTo>
                    <a:pt x="101244" y="216839"/>
                  </a:lnTo>
                  <a:lnTo>
                    <a:pt x="142494" y="216839"/>
                  </a:lnTo>
                  <a:lnTo>
                    <a:pt x="142494" y="7251"/>
                  </a:lnTo>
                  <a:close/>
                </a:path>
                <a:path w="3649979" h="269239">
                  <a:moveTo>
                    <a:pt x="198729" y="85839"/>
                  </a:moveTo>
                  <a:lnTo>
                    <a:pt x="157492" y="85839"/>
                  </a:lnTo>
                  <a:lnTo>
                    <a:pt x="157492" y="216839"/>
                  </a:lnTo>
                  <a:lnTo>
                    <a:pt x="198729" y="216839"/>
                  </a:lnTo>
                  <a:lnTo>
                    <a:pt x="198729" y="85839"/>
                  </a:lnTo>
                  <a:close/>
                </a:path>
                <a:path w="3649979" h="269239">
                  <a:moveTo>
                    <a:pt x="254977" y="239649"/>
                  </a:moveTo>
                  <a:lnTo>
                    <a:pt x="22504" y="239649"/>
                  </a:lnTo>
                  <a:lnTo>
                    <a:pt x="22504" y="7454"/>
                  </a:lnTo>
                  <a:lnTo>
                    <a:pt x="0" y="7454"/>
                  </a:lnTo>
                  <a:lnTo>
                    <a:pt x="0" y="239649"/>
                  </a:lnTo>
                  <a:lnTo>
                    <a:pt x="0" y="261213"/>
                  </a:lnTo>
                  <a:lnTo>
                    <a:pt x="254977" y="261213"/>
                  </a:lnTo>
                  <a:lnTo>
                    <a:pt x="254977" y="239649"/>
                  </a:lnTo>
                  <a:close/>
                </a:path>
                <a:path w="3649979" h="269239">
                  <a:moveTo>
                    <a:pt x="254977" y="149466"/>
                  </a:moveTo>
                  <a:lnTo>
                    <a:pt x="213728" y="149466"/>
                  </a:lnTo>
                  <a:lnTo>
                    <a:pt x="213728" y="216839"/>
                  </a:lnTo>
                  <a:lnTo>
                    <a:pt x="254977" y="216839"/>
                  </a:lnTo>
                  <a:lnTo>
                    <a:pt x="254977" y="149466"/>
                  </a:lnTo>
                  <a:close/>
                </a:path>
                <a:path w="3649979" h="269239">
                  <a:moveTo>
                    <a:pt x="1946617" y="239649"/>
                  </a:moveTo>
                  <a:lnTo>
                    <a:pt x="1714144" y="239649"/>
                  </a:lnTo>
                  <a:lnTo>
                    <a:pt x="1714144" y="7454"/>
                  </a:lnTo>
                  <a:lnTo>
                    <a:pt x="1691640" y="7454"/>
                  </a:lnTo>
                  <a:lnTo>
                    <a:pt x="1691640" y="239649"/>
                  </a:lnTo>
                  <a:lnTo>
                    <a:pt x="1691640" y="261213"/>
                  </a:lnTo>
                  <a:lnTo>
                    <a:pt x="1946617" y="261213"/>
                  </a:lnTo>
                  <a:lnTo>
                    <a:pt x="1946617" y="239649"/>
                  </a:lnTo>
                  <a:close/>
                </a:path>
                <a:path w="3649979" h="269239">
                  <a:moveTo>
                    <a:pt x="1946617" y="138239"/>
                  </a:moveTo>
                  <a:lnTo>
                    <a:pt x="1924494" y="160324"/>
                  </a:lnTo>
                  <a:lnTo>
                    <a:pt x="1879130" y="115036"/>
                  </a:lnTo>
                  <a:lnTo>
                    <a:pt x="1856625" y="137490"/>
                  </a:lnTo>
                  <a:lnTo>
                    <a:pt x="1819135" y="100063"/>
                  </a:lnTo>
                  <a:lnTo>
                    <a:pt x="1796630" y="122516"/>
                  </a:lnTo>
                  <a:lnTo>
                    <a:pt x="1744510" y="70497"/>
                  </a:lnTo>
                  <a:lnTo>
                    <a:pt x="1728762" y="86220"/>
                  </a:lnTo>
                  <a:lnTo>
                    <a:pt x="1796630" y="153962"/>
                  </a:lnTo>
                  <a:lnTo>
                    <a:pt x="1819135" y="131508"/>
                  </a:lnTo>
                  <a:lnTo>
                    <a:pt x="1856625" y="168935"/>
                  </a:lnTo>
                  <a:lnTo>
                    <a:pt x="1879130" y="146469"/>
                  </a:lnTo>
                  <a:lnTo>
                    <a:pt x="1908746" y="176047"/>
                  </a:lnTo>
                  <a:lnTo>
                    <a:pt x="1886623" y="198120"/>
                  </a:lnTo>
                  <a:lnTo>
                    <a:pt x="1946617" y="198120"/>
                  </a:lnTo>
                  <a:lnTo>
                    <a:pt x="1946617" y="138239"/>
                  </a:lnTo>
                  <a:close/>
                </a:path>
                <a:path w="3649979" h="269239">
                  <a:moveTo>
                    <a:pt x="3649472" y="200660"/>
                  </a:moveTo>
                  <a:lnTo>
                    <a:pt x="3634854" y="161290"/>
                  </a:lnTo>
                  <a:lnTo>
                    <a:pt x="3634854" y="149860"/>
                  </a:lnTo>
                  <a:lnTo>
                    <a:pt x="3632263" y="138430"/>
                  </a:lnTo>
                  <a:lnTo>
                    <a:pt x="3627348" y="131165"/>
                  </a:lnTo>
                  <a:lnTo>
                    <a:pt x="3627348" y="218440"/>
                  </a:lnTo>
                  <a:lnTo>
                    <a:pt x="3627348" y="229870"/>
                  </a:lnTo>
                  <a:lnTo>
                    <a:pt x="3621722" y="234950"/>
                  </a:lnTo>
                  <a:lnTo>
                    <a:pt x="3612350" y="237490"/>
                  </a:lnTo>
                  <a:lnTo>
                    <a:pt x="3612350" y="224790"/>
                  </a:lnTo>
                  <a:lnTo>
                    <a:pt x="3617607" y="222250"/>
                  </a:lnTo>
                  <a:lnTo>
                    <a:pt x="3622852" y="220980"/>
                  </a:lnTo>
                  <a:lnTo>
                    <a:pt x="3627348" y="218440"/>
                  </a:lnTo>
                  <a:lnTo>
                    <a:pt x="3627348" y="131165"/>
                  </a:lnTo>
                  <a:lnTo>
                    <a:pt x="3625392" y="128270"/>
                  </a:lnTo>
                  <a:lnTo>
                    <a:pt x="3624542" y="127000"/>
                  </a:lnTo>
                  <a:lnTo>
                    <a:pt x="3612350" y="119748"/>
                  </a:lnTo>
                  <a:lnTo>
                    <a:pt x="3612350" y="149860"/>
                  </a:lnTo>
                  <a:lnTo>
                    <a:pt x="3612350" y="180340"/>
                  </a:lnTo>
                  <a:lnTo>
                    <a:pt x="3612350" y="191770"/>
                  </a:lnTo>
                  <a:lnTo>
                    <a:pt x="3606723" y="196850"/>
                  </a:lnTo>
                  <a:lnTo>
                    <a:pt x="3597351" y="200660"/>
                  </a:lnTo>
                  <a:lnTo>
                    <a:pt x="3597351" y="227330"/>
                  </a:lnTo>
                  <a:lnTo>
                    <a:pt x="3597351" y="242570"/>
                  </a:lnTo>
                  <a:lnTo>
                    <a:pt x="3592855" y="243840"/>
                  </a:lnTo>
                  <a:lnTo>
                    <a:pt x="3582352" y="245110"/>
                  </a:lnTo>
                  <a:lnTo>
                    <a:pt x="3582352" y="229870"/>
                  </a:lnTo>
                  <a:lnTo>
                    <a:pt x="3587229" y="229870"/>
                  </a:lnTo>
                  <a:lnTo>
                    <a:pt x="3592474" y="228600"/>
                  </a:lnTo>
                  <a:lnTo>
                    <a:pt x="3597351" y="227330"/>
                  </a:lnTo>
                  <a:lnTo>
                    <a:pt x="3597351" y="200660"/>
                  </a:lnTo>
                  <a:lnTo>
                    <a:pt x="3597351" y="190500"/>
                  </a:lnTo>
                  <a:lnTo>
                    <a:pt x="3597351" y="186690"/>
                  </a:lnTo>
                  <a:lnTo>
                    <a:pt x="3602609" y="185420"/>
                  </a:lnTo>
                  <a:lnTo>
                    <a:pt x="3607854" y="182880"/>
                  </a:lnTo>
                  <a:lnTo>
                    <a:pt x="3612350" y="180340"/>
                  </a:lnTo>
                  <a:lnTo>
                    <a:pt x="3612350" y="149860"/>
                  </a:lnTo>
                  <a:lnTo>
                    <a:pt x="3605898" y="158750"/>
                  </a:lnTo>
                  <a:lnTo>
                    <a:pt x="3588258" y="166370"/>
                  </a:lnTo>
                  <a:lnTo>
                    <a:pt x="3582352" y="167233"/>
                  </a:lnTo>
                  <a:lnTo>
                    <a:pt x="3582352" y="190500"/>
                  </a:lnTo>
                  <a:lnTo>
                    <a:pt x="3582352" y="204470"/>
                  </a:lnTo>
                  <a:lnTo>
                    <a:pt x="3577856" y="205740"/>
                  </a:lnTo>
                  <a:lnTo>
                    <a:pt x="3567353" y="207010"/>
                  </a:lnTo>
                  <a:lnTo>
                    <a:pt x="3567353" y="231140"/>
                  </a:lnTo>
                  <a:lnTo>
                    <a:pt x="3567353" y="246380"/>
                  </a:lnTo>
                  <a:lnTo>
                    <a:pt x="3557613" y="247650"/>
                  </a:lnTo>
                  <a:lnTo>
                    <a:pt x="3552355" y="247650"/>
                  </a:lnTo>
                  <a:lnTo>
                    <a:pt x="3552355" y="232410"/>
                  </a:lnTo>
                  <a:lnTo>
                    <a:pt x="3556851" y="232410"/>
                  </a:lnTo>
                  <a:lnTo>
                    <a:pt x="3567353" y="231140"/>
                  </a:lnTo>
                  <a:lnTo>
                    <a:pt x="3567353" y="207010"/>
                  </a:lnTo>
                  <a:lnTo>
                    <a:pt x="3567353" y="194310"/>
                  </a:lnTo>
                  <a:lnTo>
                    <a:pt x="3567353" y="193040"/>
                  </a:lnTo>
                  <a:lnTo>
                    <a:pt x="3572230" y="191770"/>
                  </a:lnTo>
                  <a:lnTo>
                    <a:pt x="3577475" y="191770"/>
                  </a:lnTo>
                  <a:lnTo>
                    <a:pt x="3582352" y="190500"/>
                  </a:lnTo>
                  <a:lnTo>
                    <a:pt x="3582352" y="167233"/>
                  </a:lnTo>
                  <a:lnTo>
                    <a:pt x="3562045" y="170180"/>
                  </a:lnTo>
                  <a:lnTo>
                    <a:pt x="3552355" y="170954"/>
                  </a:lnTo>
                  <a:lnTo>
                    <a:pt x="3552355" y="194310"/>
                  </a:lnTo>
                  <a:lnTo>
                    <a:pt x="3552355" y="209550"/>
                  </a:lnTo>
                  <a:lnTo>
                    <a:pt x="3537356" y="209550"/>
                  </a:lnTo>
                  <a:lnTo>
                    <a:pt x="3537356" y="232410"/>
                  </a:lnTo>
                  <a:lnTo>
                    <a:pt x="3537356" y="247650"/>
                  </a:lnTo>
                  <a:lnTo>
                    <a:pt x="3532111" y="247650"/>
                  </a:lnTo>
                  <a:lnTo>
                    <a:pt x="3522357" y="246380"/>
                  </a:lnTo>
                  <a:lnTo>
                    <a:pt x="3522357" y="245110"/>
                  </a:lnTo>
                  <a:lnTo>
                    <a:pt x="3522357" y="232410"/>
                  </a:lnTo>
                  <a:lnTo>
                    <a:pt x="3537356" y="232410"/>
                  </a:lnTo>
                  <a:lnTo>
                    <a:pt x="3537356" y="209550"/>
                  </a:lnTo>
                  <a:lnTo>
                    <a:pt x="3537356" y="195580"/>
                  </a:lnTo>
                  <a:lnTo>
                    <a:pt x="3541852" y="195580"/>
                  </a:lnTo>
                  <a:lnTo>
                    <a:pt x="3552355" y="194310"/>
                  </a:lnTo>
                  <a:lnTo>
                    <a:pt x="3552355" y="170954"/>
                  </a:lnTo>
                  <a:lnTo>
                    <a:pt x="3529863" y="172720"/>
                  </a:lnTo>
                  <a:lnTo>
                    <a:pt x="3522357" y="172135"/>
                  </a:lnTo>
                  <a:lnTo>
                    <a:pt x="3522357" y="195580"/>
                  </a:lnTo>
                  <a:lnTo>
                    <a:pt x="3522357" y="209550"/>
                  </a:lnTo>
                  <a:lnTo>
                    <a:pt x="3507359" y="209550"/>
                  </a:lnTo>
                  <a:lnTo>
                    <a:pt x="3507359" y="231140"/>
                  </a:lnTo>
                  <a:lnTo>
                    <a:pt x="3507359" y="245110"/>
                  </a:lnTo>
                  <a:lnTo>
                    <a:pt x="3496856" y="243840"/>
                  </a:lnTo>
                  <a:lnTo>
                    <a:pt x="3492360" y="242570"/>
                  </a:lnTo>
                  <a:lnTo>
                    <a:pt x="3492360" y="237490"/>
                  </a:lnTo>
                  <a:lnTo>
                    <a:pt x="3492360" y="229870"/>
                  </a:lnTo>
                  <a:lnTo>
                    <a:pt x="3497237" y="231140"/>
                  </a:lnTo>
                  <a:lnTo>
                    <a:pt x="3507359" y="231140"/>
                  </a:lnTo>
                  <a:lnTo>
                    <a:pt x="3507359" y="209550"/>
                  </a:lnTo>
                  <a:lnTo>
                    <a:pt x="3507359" y="207010"/>
                  </a:lnTo>
                  <a:lnTo>
                    <a:pt x="3507359" y="194310"/>
                  </a:lnTo>
                  <a:lnTo>
                    <a:pt x="3517112" y="195580"/>
                  </a:lnTo>
                  <a:lnTo>
                    <a:pt x="3522357" y="195580"/>
                  </a:lnTo>
                  <a:lnTo>
                    <a:pt x="3522357" y="172135"/>
                  </a:lnTo>
                  <a:lnTo>
                    <a:pt x="3497669" y="170180"/>
                  </a:lnTo>
                  <a:lnTo>
                    <a:pt x="3492360" y="169418"/>
                  </a:lnTo>
                  <a:lnTo>
                    <a:pt x="3492360" y="191770"/>
                  </a:lnTo>
                  <a:lnTo>
                    <a:pt x="3492360" y="207010"/>
                  </a:lnTo>
                  <a:lnTo>
                    <a:pt x="3481857" y="205740"/>
                  </a:lnTo>
                  <a:lnTo>
                    <a:pt x="3477361" y="204470"/>
                  </a:lnTo>
                  <a:lnTo>
                    <a:pt x="3477361" y="227330"/>
                  </a:lnTo>
                  <a:lnTo>
                    <a:pt x="3477361" y="237490"/>
                  </a:lnTo>
                  <a:lnTo>
                    <a:pt x="3467989" y="233680"/>
                  </a:lnTo>
                  <a:lnTo>
                    <a:pt x="3462363" y="229870"/>
                  </a:lnTo>
                  <a:lnTo>
                    <a:pt x="3462363" y="224790"/>
                  </a:lnTo>
                  <a:lnTo>
                    <a:pt x="3465741" y="224790"/>
                  </a:lnTo>
                  <a:lnTo>
                    <a:pt x="3473234" y="227330"/>
                  </a:lnTo>
                  <a:lnTo>
                    <a:pt x="3477361" y="227330"/>
                  </a:lnTo>
                  <a:lnTo>
                    <a:pt x="3477361" y="204470"/>
                  </a:lnTo>
                  <a:lnTo>
                    <a:pt x="3477361" y="201930"/>
                  </a:lnTo>
                  <a:lnTo>
                    <a:pt x="3477361" y="200660"/>
                  </a:lnTo>
                  <a:lnTo>
                    <a:pt x="3477361" y="190500"/>
                  </a:lnTo>
                  <a:lnTo>
                    <a:pt x="3482238" y="190500"/>
                  </a:lnTo>
                  <a:lnTo>
                    <a:pt x="3487115" y="191770"/>
                  </a:lnTo>
                  <a:lnTo>
                    <a:pt x="3492360" y="191770"/>
                  </a:lnTo>
                  <a:lnTo>
                    <a:pt x="3492360" y="169418"/>
                  </a:lnTo>
                  <a:lnTo>
                    <a:pt x="3471456" y="166370"/>
                  </a:lnTo>
                  <a:lnTo>
                    <a:pt x="3462363" y="162445"/>
                  </a:lnTo>
                  <a:lnTo>
                    <a:pt x="3462363" y="186690"/>
                  </a:lnTo>
                  <a:lnTo>
                    <a:pt x="3462363" y="200660"/>
                  </a:lnTo>
                  <a:lnTo>
                    <a:pt x="3452990" y="196850"/>
                  </a:lnTo>
                  <a:lnTo>
                    <a:pt x="3447364" y="191770"/>
                  </a:lnTo>
                  <a:lnTo>
                    <a:pt x="3447364" y="186690"/>
                  </a:lnTo>
                  <a:lnTo>
                    <a:pt x="3447364" y="182880"/>
                  </a:lnTo>
                  <a:lnTo>
                    <a:pt x="3447364" y="180340"/>
                  </a:lnTo>
                  <a:lnTo>
                    <a:pt x="3451860" y="182880"/>
                  </a:lnTo>
                  <a:lnTo>
                    <a:pt x="3456736" y="185420"/>
                  </a:lnTo>
                  <a:lnTo>
                    <a:pt x="3462363" y="186690"/>
                  </a:lnTo>
                  <a:lnTo>
                    <a:pt x="3462363" y="162445"/>
                  </a:lnTo>
                  <a:lnTo>
                    <a:pt x="3453815" y="158750"/>
                  </a:lnTo>
                  <a:lnTo>
                    <a:pt x="3447364" y="149860"/>
                  </a:lnTo>
                  <a:lnTo>
                    <a:pt x="3452901" y="142240"/>
                  </a:lnTo>
                  <a:lnTo>
                    <a:pt x="3453815" y="140970"/>
                  </a:lnTo>
                  <a:lnTo>
                    <a:pt x="3471456" y="134620"/>
                  </a:lnTo>
                  <a:lnTo>
                    <a:pt x="3484562" y="132080"/>
                  </a:lnTo>
                  <a:lnTo>
                    <a:pt x="3497669" y="129540"/>
                  </a:lnTo>
                  <a:lnTo>
                    <a:pt x="3529863" y="128270"/>
                  </a:lnTo>
                  <a:lnTo>
                    <a:pt x="3562045" y="129540"/>
                  </a:lnTo>
                  <a:lnTo>
                    <a:pt x="3588258" y="134620"/>
                  </a:lnTo>
                  <a:lnTo>
                    <a:pt x="3605898" y="140970"/>
                  </a:lnTo>
                  <a:lnTo>
                    <a:pt x="3612350" y="149860"/>
                  </a:lnTo>
                  <a:lnTo>
                    <a:pt x="3612350" y="119748"/>
                  </a:lnTo>
                  <a:lnTo>
                    <a:pt x="3568662" y="107950"/>
                  </a:lnTo>
                  <a:lnTo>
                    <a:pt x="3559111" y="106680"/>
                  </a:lnTo>
                  <a:lnTo>
                    <a:pt x="3559479" y="105410"/>
                  </a:lnTo>
                  <a:lnTo>
                    <a:pt x="3559479" y="102870"/>
                  </a:lnTo>
                  <a:lnTo>
                    <a:pt x="3559479" y="101600"/>
                  </a:lnTo>
                  <a:lnTo>
                    <a:pt x="3558717" y="95250"/>
                  </a:lnTo>
                  <a:lnTo>
                    <a:pt x="3558565" y="93980"/>
                  </a:lnTo>
                  <a:lnTo>
                    <a:pt x="3555784" y="86360"/>
                  </a:lnTo>
                  <a:lnTo>
                    <a:pt x="3551097" y="81280"/>
                  </a:lnTo>
                  <a:lnTo>
                    <a:pt x="3545802" y="76200"/>
                  </a:lnTo>
                  <a:lnTo>
                    <a:pt x="3544481" y="74930"/>
                  </a:lnTo>
                  <a:lnTo>
                    <a:pt x="3544481" y="67310"/>
                  </a:lnTo>
                  <a:lnTo>
                    <a:pt x="3544481" y="45720"/>
                  </a:lnTo>
                  <a:lnTo>
                    <a:pt x="3541890" y="33020"/>
                  </a:lnTo>
                  <a:lnTo>
                    <a:pt x="3534168" y="22860"/>
                  </a:lnTo>
                  <a:lnTo>
                    <a:pt x="3522357" y="14643"/>
                  </a:lnTo>
                  <a:lnTo>
                    <a:pt x="3522357" y="45720"/>
                  </a:lnTo>
                  <a:lnTo>
                    <a:pt x="3522357" y="76200"/>
                  </a:lnTo>
                  <a:lnTo>
                    <a:pt x="3522357" y="87630"/>
                  </a:lnTo>
                  <a:lnTo>
                    <a:pt x="3516731" y="92710"/>
                  </a:lnTo>
                  <a:lnTo>
                    <a:pt x="3507359" y="95250"/>
                  </a:lnTo>
                  <a:lnTo>
                    <a:pt x="3507359" y="86360"/>
                  </a:lnTo>
                  <a:lnTo>
                    <a:pt x="3507359" y="82550"/>
                  </a:lnTo>
                  <a:lnTo>
                    <a:pt x="3512604" y="80010"/>
                  </a:lnTo>
                  <a:lnTo>
                    <a:pt x="3517862" y="78740"/>
                  </a:lnTo>
                  <a:lnTo>
                    <a:pt x="3522357" y="76200"/>
                  </a:lnTo>
                  <a:lnTo>
                    <a:pt x="3522357" y="45720"/>
                  </a:lnTo>
                  <a:lnTo>
                    <a:pt x="3515906" y="54610"/>
                  </a:lnTo>
                  <a:lnTo>
                    <a:pt x="3498265" y="60960"/>
                  </a:lnTo>
                  <a:lnTo>
                    <a:pt x="3492360" y="62115"/>
                  </a:lnTo>
                  <a:lnTo>
                    <a:pt x="3492360" y="86360"/>
                  </a:lnTo>
                  <a:lnTo>
                    <a:pt x="3492360" y="100330"/>
                  </a:lnTo>
                  <a:lnTo>
                    <a:pt x="3487864" y="101600"/>
                  </a:lnTo>
                  <a:lnTo>
                    <a:pt x="3477361" y="102870"/>
                  </a:lnTo>
                  <a:lnTo>
                    <a:pt x="3477361" y="88900"/>
                  </a:lnTo>
                  <a:lnTo>
                    <a:pt x="3477361" y="87630"/>
                  </a:lnTo>
                  <a:lnTo>
                    <a:pt x="3482238" y="87630"/>
                  </a:lnTo>
                  <a:lnTo>
                    <a:pt x="3487483" y="86360"/>
                  </a:lnTo>
                  <a:lnTo>
                    <a:pt x="3492360" y="86360"/>
                  </a:lnTo>
                  <a:lnTo>
                    <a:pt x="3492360" y="62115"/>
                  </a:lnTo>
                  <a:lnTo>
                    <a:pt x="3472053" y="66040"/>
                  </a:lnTo>
                  <a:lnTo>
                    <a:pt x="3462363" y="66433"/>
                  </a:lnTo>
                  <a:lnTo>
                    <a:pt x="3462363" y="88900"/>
                  </a:lnTo>
                  <a:lnTo>
                    <a:pt x="3462363" y="104140"/>
                  </a:lnTo>
                  <a:lnTo>
                    <a:pt x="3457486" y="105410"/>
                  </a:lnTo>
                  <a:lnTo>
                    <a:pt x="3447364" y="105410"/>
                  </a:lnTo>
                  <a:lnTo>
                    <a:pt x="3447364" y="90170"/>
                  </a:lnTo>
                  <a:lnTo>
                    <a:pt x="3451860" y="90170"/>
                  </a:lnTo>
                  <a:lnTo>
                    <a:pt x="3462363" y="88900"/>
                  </a:lnTo>
                  <a:lnTo>
                    <a:pt x="3462363" y="66433"/>
                  </a:lnTo>
                  <a:lnTo>
                    <a:pt x="3439871" y="67310"/>
                  </a:lnTo>
                  <a:lnTo>
                    <a:pt x="3432365" y="67017"/>
                  </a:lnTo>
                  <a:lnTo>
                    <a:pt x="3432365" y="90170"/>
                  </a:lnTo>
                  <a:lnTo>
                    <a:pt x="3432365" y="105410"/>
                  </a:lnTo>
                  <a:lnTo>
                    <a:pt x="3428619" y="105410"/>
                  </a:lnTo>
                  <a:lnTo>
                    <a:pt x="3428619" y="201930"/>
                  </a:lnTo>
                  <a:lnTo>
                    <a:pt x="3417366" y="201930"/>
                  </a:lnTo>
                  <a:lnTo>
                    <a:pt x="3417366" y="199390"/>
                  </a:lnTo>
                  <a:lnTo>
                    <a:pt x="3417366" y="186690"/>
                  </a:lnTo>
                  <a:lnTo>
                    <a:pt x="3424872" y="186690"/>
                  </a:lnTo>
                  <a:lnTo>
                    <a:pt x="3424872" y="193040"/>
                  </a:lnTo>
                  <a:lnTo>
                    <a:pt x="3425990" y="198120"/>
                  </a:lnTo>
                  <a:lnTo>
                    <a:pt x="3428619" y="201930"/>
                  </a:lnTo>
                  <a:lnTo>
                    <a:pt x="3428619" y="105410"/>
                  </a:lnTo>
                  <a:lnTo>
                    <a:pt x="3422243" y="105410"/>
                  </a:lnTo>
                  <a:lnTo>
                    <a:pt x="3417366" y="104140"/>
                  </a:lnTo>
                  <a:lnTo>
                    <a:pt x="3417366" y="143510"/>
                  </a:lnTo>
                  <a:lnTo>
                    <a:pt x="3417366" y="158750"/>
                  </a:lnTo>
                  <a:lnTo>
                    <a:pt x="3406864" y="157480"/>
                  </a:lnTo>
                  <a:lnTo>
                    <a:pt x="3402368" y="156210"/>
                  </a:lnTo>
                  <a:lnTo>
                    <a:pt x="3402368" y="185420"/>
                  </a:lnTo>
                  <a:lnTo>
                    <a:pt x="3402368" y="199390"/>
                  </a:lnTo>
                  <a:lnTo>
                    <a:pt x="3391865" y="198120"/>
                  </a:lnTo>
                  <a:lnTo>
                    <a:pt x="3387369" y="196850"/>
                  </a:lnTo>
                  <a:lnTo>
                    <a:pt x="3387369" y="193040"/>
                  </a:lnTo>
                  <a:lnTo>
                    <a:pt x="3387369" y="182880"/>
                  </a:lnTo>
                  <a:lnTo>
                    <a:pt x="3392246" y="182880"/>
                  </a:lnTo>
                  <a:lnTo>
                    <a:pt x="3397123" y="184150"/>
                  </a:lnTo>
                  <a:lnTo>
                    <a:pt x="3402368" y="185420"/>
                  </a:lnTo>
                  <a:lnTo>
                    <a:pt x="3402368" y="156210"/>
                  </a:lnTo>
                  <a:lnTo>
                    <a:pt x="3402368" y="151130"/>
                  </a:lnTo>
                  <a:lnTo>
                    <a:pt x="3402368" y="142240"/>
                  </a:lnTo>
                  <a:lnTo>
                    <a:pt x="3407245" y="142240"/>
                  </a:lnTo>
                  <a:lnTo>
                    <a:pt x="3412121" y="143510"/>
                  </a:lnTo>
                  <a:lnTo>
                    <a:pt x="3417366" y="143510"/>
                  </a:lnTo>
                  <a:lnTo>
                    <a:pt x="3417366" y="104140"/>
                  </a:lnTo>
                  <a:lnTo>
                    <a:pt x="3417366" y="102870"/>
                  </a:lnTo>
                  <a:lnTo>
                    <a:pt x="3417366" y="88900"/>
                  </a:lnTo>
                  <a:lnTo>
                    <a:pt x="3427120" y="90170"/>
                  </a:lnTo>
                  <a:lnTo>
                    <a:pt x="3432365" y="90170"/>
                  </a:lnTo>
                  <a:lnTo>
                    <a:pt x="3432365" y="67017"/>
                  </a:lnTo>
                  <a:lnTo>
                    <a:pt x="3407676" y="66040"/>
                  </a:lnTo>
                  <a:lnTo>
                    <a:pt x="3402368" y="65011"/>
                  </a:lnTo>
                  <a:lnTo>
                    <a:pt x="3402368" y="87630"/>
                  </a:lnTo>
                  <a:lnTo>
                    <a:pt x="3402368" y="102870"/>
                  </a:lnTo>
                  <a:lnTo>
                    <a:pt x="3391865" y="101600"/>
                  </a:lnTo>
                  <a:lnTo>
                    <a:pt x="3387369" y="100330"/>
                  </a:lnTo>
                  <a:lnTo>
                    <a:pt x="3387369" y="137160"/>
                  </a:lnTo>
                  <a:lnTo>
                    <a:pt x="3387369" y="151130"/>
                  </a:lnTo>
                  <a:lnTo>
                    <a:pt x="3377996" y="148590"/>
                  </a:lnTo>
                  <a:lnTo>
                    <a:pt x="3372370" y="143510"/>
                  </a:lnTo>
                  <a:lnTo>
                    <a:pt x="3372370" y="179070"/>
                  </a:lnTo>
                  <a:lnTo>
                    <a:pt x="3372370" y="193040"/>
                  </a:lnTo>
                  <a:lnTo>
                    <a:pt x="3362998" y="189230"/>
                  </a:lnTo>
                  <a:lnTo>
                    <a:pt x="3357372" y="184150"/>
                  </a:lnTo>
                  <a:lnTo>
                    <a:pt x="3357372" y="172720"/>
                  </a:lnTo>
                  <a:lnTo>
                    <a:pt x="3361867" y="175260"/>
                  </a:lnTo>
                  <a:lnTo>
                    <a:pt x="3366744" y="177800"/>
                  </a:lnTo>
                  <a:lnTo>
                    <a:pt x="3372370" y="179070"/>
                  </a:lnTo>
                  <a:lnTo>
                    <a:pt x="3372370" y="143510"/>
                  </a:lnTo>
                  <a:lnTo>
                    <a:pt x="3372370" y="132080"/>
                  </a:lnTo>
                  <a:lnTo>
                    <a:pt x="3376866" y="134620"/>
                  </a:lnTo>
                  <a:lnTo>
                    <a:pt x="3381743" y="135890"/>
                  </a:lnTo>
                  <a:lnTo>
                    <a:pt x="3387369" y="137160"/>
                  </a:lnTo>
                  <a:lnTo>
                    <a:pt x="3387369" y="100330"/>
                  </a:lnTo>
                  <a:lnTo>
                    <a:pt x="3387369" y="95250"/>
                  </a:lnTo>
                  <a:lnTo>
                    <a:pt x="3387369" y="86360"/>
                  </a:lnTo>
                  <a:lnTo>
                    <a:pt x="3397123" y="87630"/>
                  </a:lnTo>
                  <a:lnTo>
                    <a:pt x="3402368" y="87630"/>
                  </a:lnTo>
                  <a:lnTo>
                    <a:pt x="3402368" y="65011"/>
                  </a:lnTo>
                  <a:lnTo>
                    <a:pt x="3381464" y="60960"/>
                  </a:lnTo>
                  <a:lnTo>
                    <a:pt x="3372370" y="57696"/>
                  </a:lnTo>
                  <a:lnTo>
                    <a:pt x="3372370" y="81280"/>
                  </a:lnTo>
                  <a:lnTo>
                    <a:pt x="3372370" y="95250"/>
                  </a:lnTo>
                  <a:lnTo>
                    <a:pt x="3362998" y="91440"/>
                  </a:lnTo>
                  <a:lnTo>
                    <a:pt x="3357372" y="87630"/>
                  </a:lnTo>
                  <a:lnTo>
                    <a:pt x="3357372" y="76200"/>
                  </a:lnTo>
                  <a:lnTo>
                    <a:pt x="3361867" y="78740"/>
                  </a:lnTo>
                  <a:lnTo>
                    <a:pt x="3366744" y="80010"/>
                  </a:lnTo>
                  <a:lnTo>
                    <a:pt x="3372370" y="81280"/>
                  </a:lnTo>
                  <a:lnTo>
                    <a:pt x="3372370" y="57696"/>
                  </a:lnTo>
                  <a:lnTo>
                    <a:pt x="3363823" y="54610"/>
                  </a:lnTo>
                  <a:lnTo>
                    <a:pt x="3357372" y="45720"/>
                  </a:lnTo>
                  <a:lnTo>
                    <a:pt x="3363823" y="36830"/>
                  </a:lnTo>
                  <a:lnTo>
                    <a:pt x="3381464" y="29210"/>
                  </a:lnTo>
                  <a:lnTo>
                    <a:pt x="3407676" y="24130"/>
                  </a:lnTo>
                  <a:lnTo>
                    <a:pt x="3439871" y="22860"/>
                  </a:lnTo>
                  <a:lnTo>
                    <a:pt x="3472053" y="24130"/>
                  </a:lnTo>
                  <a:lnTo>
                    <a:pt x="3498265" y="29210"/>
                  </a:lnTo>
                  <a:lnTo>
                    <a:pt x="3515906" y="36830"/>
                  </a:lnTo>
                  <a:lnTo>
                    <a:pt x="3522357" y="45720"/>
                  </a:lnTo>
                  <a:lnTo>
                    <a:pt x="3522357" y="14643"/>
                  </a:lnTo>
                  <a:lnTo>
                    <a:pt x="3473945" y="2540"/>
                  </a:lnTo>
                  <a:lnTo>
                    <a:pt x="3439490" y="0"/>
                  </a:lnTo>
                  <a:lnTo>
                    <a:pt x="3409797" y="1270"/>
                  </a:lnTo>
                  <a:lnTo>
                    <a:pt x="3375177" y="7620"/>
                  </a:lnTo>
                  <a:lnTo>
                    <a:pt x="3346475" y="21590"/>
                  </a:lnTo>
                  <a:lnTo>
                    <a:pt x="3334499" y="45720"/>
                  </a:lnTo>
                  <a:lnTo>
                    <a:pt x="3334499" y="82550"/>
                  </a:lnTo>
                  <a:lnTo>
                    <a:pt x="3335413" y="90170"/>
                  </a:lnTo>
                  <a:lnTo>
                    <a:pt x="3338207" y="97790"/>
                  </a:lnTo>
                  <a:lnTo>
                    <a:pt x="3342881" y="102870"/>
                  </a:lnTo>
                  <a:lnTo>
                    <a:pt x="3349498" y="109220"/>
                  </a:lnTo>
                  <a:lnTo>
                    <a:pt x="3349498" y="115570"/>
                  </a:lnTo>
                  <a:lnTo>
                    <a:pt x="3343351" y="120650"/>
                  </a:lnTo>
                  <a:lnTo>
                    <a:pt x="3338626" y="127000"/>
                  </a:lnTo>
                  <a:lnTo>
                    <a:pt x="3335578" y="134620"/>
                  </a:lnTo>
                  <a:lnTo>
                    <a:pt x="3334499" y="142240"/>
                  </a:lnTo>
                  <a:lnTo>
                    <a:pt x="3334499" y="180340"/>
                  </a:lnTo>
                  <a:lnTo>
                    <a:pt x="3357600" y="210820"/>
                  </a:lnTo>
                  <a:lnTo>
                    <a:pt x="3405035" y="223520"/>
                  </a:lnTo>
                  <a:lnTo>
                    <a:pt x="3421824" y="224790"/>
                  </a:lnTo>
                  <a:lnTo>
                    <a:pt x="3439490" y="224790"/>
                  </a:lnTo>
                  <a:lnTo>
                    <a:pt x="3442081" y="237490"/>
                  </a:lnTo>
                  <a:lnTo>
                    <a:pt x="3480358" y="262890"/>
                  </a:lnTo>
                  <a:lnTo>
                    <a:pt x="3526815" y="269240"/>
                  </a:lnTo>
                  <a:lnTo>
                    <a:pt x="3544481" y="269240"/>
                  </a:lnTo>
                  <a:lnTo>
                    <a:pt x="3608794" y="262890"/>
                  </a:lnTo>
                  <a:lnTo>
                    <a:pt x="3639388" y="245110"/>
                  </a:lnTo>
                  <a:lnTo>
                    <a:pt x="3643172" y="237490"/>
                  </a:lnTo>
                  <a:lnTo>
                    <a:pt x="3649472" y="224790"/>
                  </a:lnTo>
                  <a:lnTo>
                    <a:pt x="3649472" y="218440"/>
                  </a:lnTo>
                  <a:lnTo>
                    <a:pt x="3649472" y="209550"/>
                  </a:lnTo>
                  <a:lnTo>
                    <a:pt x="3649472" y="207010"/>
                  </a:lnTo>
                  <a:lnTo>
                    <a:pt x="3649472" y="200660"/>
                  </a:lnTo>
                  <a:close/>
                </a:path>
              </a:pathLst>
            </a:custGeom>
            <a:solidFill>
              <a:srgbClr val="2A7D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 descr=""/>
          <p:cNvSpPr/>
          <p:nvPr/>
        </p:nvSpPr>
        <p:spPr>
          <a:xfrm>
            <a:off x="6393179" y="4500371"/>
            <a:ext cx="5210810" cy="271780"/>
          </a:xfrm>
          <a:custGeom>
            <a:avLst/>
            <a:gdLst/>
            <a:ahLst/>
            <a:cxnLst/>
            <a:rect l="l" t="t" r="r" b="b"/>
            <a:pathLst>
              <a:path w="5210809" h="271779">
                <a:moveTo>
                  <a:pt x="0" y="271271"/>
                </a:moveTo>
                <a:lnTo>
                  <a:pt x="5210556" y="271271"/>
                </a:lnTo>
                <a:lnTo>
                  <a:pt x="5210556" y="0"/>
                </a:lnTo>
                <a:lnTo>
                  <a:pt x="0" y="0"/>
                </a:lnTo>
                <a:lnTo>
                  <a:pt x="0" y="271271"/>
                </a:lnTo>
                <a:close/>
              </a:path>
            </a:pathLst>
          </a:custGeom>
          <a:ln w="12191">
            <a:solidFill>
              <a:srgbClr val="4766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 txBox="1"/>
          <p:nvPr/>
        </p:nvSpPr>
        <p:spPr>
          <a:xfrm>
            <a:off x="6387084" y="4494276"/>
            <a:ext cx="5222875" cy="283845"/>
          </a:xfrm>
          <a:prstGeom prst="rect">
            <a:avLst/>
          </a:prstGeom>
          <a:solidFill>
            <a:srgbClr val="4766AB"/>
          </a:solidFill>
        </p:spPr>
        <p:txBody>
          <a:bodyPr wrap="square" lIns="0" tIns="304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Optimistic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case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9" name="object 89" descr=""/>
          <p:cNvGrpSpPr/>
          <p:nvPr/>
        </p:nvGrpSpPr>
        <p:grpSpPr>
          <a:xfrm>
            <a:off x="6387084" y="4494276"/>
            <a:ext cx="5222875" cy="1531620"/>
            <a:chOff x="6387084" y="4494276"/>
            <a:chExt cx="5222875" cy="1531620"/>
          </a:xfrm>
        </p:grpSpPr>
        <p:sp>
          <p:nvSpPr>
            <p:cNvPr id="90" name="object 90" descr=""/>
            <p:cNvSpPr/>
            <p:nvPr/>
          </p:nvSpPr>
          <p:spPr>
            <a:xfrm>
              <a:off x="6393180" y="4500372"/>
              <a:ext cx="5210810" cy="1519555"/>
            </a:xfrm>
            <a:custGeom>
              <a:avLst/>
              <a:gdLst/>
              <a:ahLst/>
              <a:cxnLst/>
              <a:rect l="l" t="t" r="r" b="b"/>
              <a:pathLst>
                <a:path w="5210809" h="1519554">
                  <a:moveTo>
                    <a:pt x="0" y="1519427"/>
                  </a:moveTo>
                  <a:lnTo>
                    <a:pt x="5210556" y="1519427"/>
                  </a:lnTo>
                  <a:lnTo>
                    <a:pt x="5210556" y="0"/>
                  </a:lnTo>
                  <a:lnTo>
                    <a:pt x="0" y="0"/>
                  </a:lnTo>
                  <a:lnTo>
                    <a:pt x="0" y="1519427"/>
                  </a:lnTo>
                  <a:close/>
                </a:path>
              </a:pathLst>
            </a:custGeom>
            <a:ln w="12192">
              <a:solidFill>
                <a:srgbClr val="4766A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6806857" y="5136845"/>
              <a:ext cx="3649979" cy="269240"/>
            </a:xfrm>
            <a:custGeom>
              <a:avLst/>
              <a:gdLst/>
              <a:ahLst/>
              <a:cxnLst/>
              <a:rect l="l" t="t" r="r" b="b"/>
              <a:pathLst>
                <a:path w="3649979" h="269239">
                  <a:moveTo>
                    <a:pt x="86245" y="85839"/>
                  </a:moveTo>
                  <a:lnTo>
                    <a:pt x="44996" y="85839"/>
                  </a:lnTo>
                  <a:lnTo>
                    <a:pt x="44996" y="216839"/>
                  </a:lnTo>
                  <a:lnTo>
                    <a:pt x="86245" y="216839"/>
                  </a:lnTo>
                  <a:lnTo>
                    <a:pt x="86245" y="85839"/>
                  </a:lnTo>
                  <a:close/>
                </a:path>
                <a:path w="3649979" h="269239">
                  <a:moveTo>
                    <a:pt x="142494" y="7251"/>
                  </a:moveTo>
                  <a:lnTo>
                    <a:pt x="101244" y="7251"/>
                  </a:lnTo>
                  <a:lnTo>
                    <a:pt x="101244" y="216839"/>
                  </a:lnTo>
                  <a:lnTo>
                    <a:pt x="142494" y="216839"/>
                  </a:lnTo>
                  <a:lnTo>
                    <a:pt x="142494" y="7251"/>
                  </a:lnTo>
                  <a:close/>
                </a:path>
                <a:path w="3649979" h="269239">
                  <a:moveTo>
                    <a:pt x="198729" y="85839"/>
                  </a:moveTo>
                  <a:lnTo>
                    <a:pt x="157492" y="85839"/>
                  </a:lnTo>
                  <a:lnTo>
                    <a:pt x="157492" y="216839"/>
                  </a:lnTo>
                  <a:lnTo>
                    <a:pt x="198729" y="216839"/>
                  </a:lnTo>
                  <a:lnTo>
                    <a:pt x="198729" y="85839"/>
                  </a:lnTo>
                  <a:close/>
                </a:path>
                <a:path w="3649979" h="269239">
                  <a:moveTo>
                    <a:pt x="254977" y="239649"/>
                  </a:moveTo>
                  <a:lnTo>
                    <a:pt x="22504" y="239649"/>
                  </a:lnTo>
                  <a:lnTo>
                    <a:pt x="22504" y="7454"/>
                  </a:lnTo>
                  <a:lnTo>
                    <a:pt x="0" y="7454"/>
                  </a:lnTo>
                  <a:lnTo>
                    <a:pt x="0" y="239649"/>
                  </a:lnTo>
                  <a:lnTo>
                    <a:pt x="0" y="261213"/>
                  </a:lnTo>
                  <a:lnTo>
                    <a:pt x="254977" y="261213"/>
                  </a:lnTo>
                  <a:lnTo>
                    <a:pt x="254977" y="239649"/>
                  </a:lnTo>
                  <a:close/>
                </a:path>
                <a:path w="3649979" h="269239">
                  <a:moveTo>
                    <a:pt x="254977" y="149466"/>
                  </a:moveTo>
                  <a:lnTo>
                    <a:pt x="213728" y="149466"/>
                  </a:lnTo>
                  <a:lnTo>
                    <a:pt x="213728" y="216839"/>
                  </a:lnTo>
                  <a:lnTo>
                    <a:pt x="254977" y="216839"/>
                  </a:lnTo>
                  <a:lnTo>
                    <a:pt x="254977" y="149466"/>
                  </a:lnTo>
                  <a:close/>
                </a:path>
                <a:path w="3649979" h="269239">
                  <a:moveTo>
                    <a:pt x="1946617" y="239649"/>
                  </a:moveTo>
                  <a:lnTo>
                    <a:pt x="1714144" y="239649"/>
                  </a:lnTo>
                  <a:lnTo>
                    <a:pt x="1714144" y="7454"/>
                  </a:lnTo>
                  <a:lnTo>
                    <a:pt x="1691640" y="7454"/>
                  </a:lnTo>
                  <a:lnTo>
                    <a:pt x="1691640" y="239649"/>
                  </a:lnTo>
                  <a:lnTo>
                    <a:pt x="1691640" y="261213"/>
                  </a:lnTo>
                  <a:lnTo>
                    <a:pt x="1946617" y="261213"/>
                  </a:lnTo>
                  <a:lnTo>
                    <a:pt x="1946617" y="239649"/>
                  </a:lnTo>
                  <a:close/>
                </a:path>
                <a:path w="3649979" h="269239">
                  <a:moveTo>
                    <a:pt x="1946617" y="138239"/>
                  </a:moveTo>
                  <a:lnTo>
                    <a:pt x="1924494" y="160324"/>
                  </a:lnTo>
                  <a:lnTo>
                    <a:pt x="1879130" y="115036"/>
                  </a:lnTo>
                  <a:lnTo>
                    <a:pt x="1856625" y="137490"/>
                  </a:lnTo>
                  <a:lnTo>
                    <a:pt x="1819135" y="100063"/>
                  </a:lnTo>
                  <a:lnTo>
                    <a:pt x="1796630" y="122516"/>
                  </a:lnTo>
                  <a:lnTo>
                    <a:pt x="1744510" y="70497"/>
                  </a:lnTo>
                  <a:lnTo>
                    <a:pt x="1728762" y="86220"/>
                  </a:lnTo>
                  <a:lnTo>
                    <a:pt x="1796630" y="153962"/>
                  </a:lnTo>
                  <a:lnTo>
                    <a:pt x="1819135" y="131508"/>
                  </a:lnTo>
                  <a:lnTo>
                    <a:pt x="1856625" y="168935"/>
                  </a:lnTo>
                  <a:lnTo>
                    <a:pt x="1879130" y="146469"/>
                  </a:lnTo>
                  <a:lnTo>
                    <a:pt x="1908746" y="176047"/>
                  </a:lnTo>
                  <a:lnTo>
                    <a:pt x="1886623" y="198120"/>
                  </a:lnTo>
                  <a:lnTo>
                    <a:pt x="1946617" y="198120"/>
                  </a:lnTo>
                  <a:lnTo>
                    <a:pt x="1946617" y="138239"/>
                  </a:lnTo>
                  <a:close/>
                </a:path>
                <a:path w="3649979" h="269239">
                  <a:moveTo>
                    <a:pt x="3649472" y="200660"/>
                  </a:moveTo>
                  <a:lnTo>
                    <a:pt x="3634854" y="161290"/>
                  </a:lnTo>
                  <a:lnTo>
                    <a:pt x="3634854" y="149860"/>
                  </a:lnTo>
                  <a:lnTo>
                    <a:pt x="3632263" y="138430"/>
                  </a:lnTo>
                  <a:lnTo>
                    <a:pt x="3627348" y="131165"/>
                  </a:lnTo>
                  <a:lnTo>
                    <a:pt x="3627348" y="218440"/>
                  </a:lnTo>
                  <a:lnTo>
                    <a:pt x="3627348" y="229870"/>
                  </a:lnTo>
                  <a:lnTo>
                    <a:pt x="3621722" y="234950"/>
                  </a:lnTo>
                  <a:lnTo>
                    <a:pt x="3612350" y="237490"/>
                  </a:lnTo>
                  <a:lnTo>
                    <a:pt x="3612350" y="224790"/>
                  </a:lnTo>
                  <a:lnTo>
                    <a:pt x="3617607" y="222250"/>
                  </a:lnTo>
                  <a:lnTo>
                    <a:pt x="3622852" y="220980"/>
                  </a:lnTo>
                  <a:lnTo>
                    <a:pt x="3627348" y="218440"/>
                  </a:lnTo>
                  <a:lnTo>
                    <a:pt x="3627348" y="131165"/>
                  </a:lnTo>
                  <a:lnTo>
                    <a:pt x="3625392" y="128270"/>
                  </a:lnTo>
                  <a:lnTo>
                    <a:pt x="3624542" y="127000"/>
                  </a:lnTo>
                  <a:lnTo>
                    <a:pt x="3612350" y="119748"/>
                  </a:lnTo>
                  <a:lnTo>
                    <a:pt x="3612350" y="149860"/>
                  </a:lnTo>
                  <a:lnTo>
                    <a:pt x="3612350" y="180340"/>
                  </a:lnTo>
                  <a:lnTo>
                    <a:pt x="3612350" y="191770"/>
                  </a:lnTo>
                  <a:lnTo>
                    <a:pt x="3606723" y="196850"/>
                  </a:lnTo>
                  <a:lnTo>
                    <a:pt x="3597351" y="200660"/>
                  </a:lnTo>
                  <a:lnTo>
                    <a:pt x="3597351" y="227330"/>
                  </a:lnTo>
                  <a:lnTo>
                    <a:pt x="3597351" y="242570"/>
                  </a:lnTo>
                  <a:lnTo>
                    <a:pt x="3592855" y="243840"/>
                  </a:lnTo>
                  <a:lnTo>
                    <a:pt x="3582352" y="245110"/>
                  </a:lnTo>
                  <a:lnTo>
                    <a:pt x="3582352" y="229870"/>
                  </a:lnTo>
                  <a:lnTo>
                    <a:pt x="3587229" y="229870"/>
                  </a:lnTo>
                  <a:lnTo>
                    <a:pt x="3592474" y="228600"/>
                  </a:lnTo>
                  <a:lnTo>
                    <a:pt x="3597351" y="227330"/>
                  </a:lnTo>
                  <a:lnTo>
                    <a:pt x="3597351" y="200660"/>
                  </a:lnTo>
                  <a:lnTo>
                    <a:pt x="3597351" y="190500"/>
                  </a:lnTo>
                  <a:lnTo>
                    <a:pt x="3597351" y="186690"/>
                  </a:lnTo>
                  <a:lnTo>
                    <a:pt x="3602609" y="185420"/>
                  </a:lnTo>
                  <a:lnTo>
                    <a:pt x="3607854" y="182880"/>
                  </a:lnTo>
                  <a:lnTo>
                    <a:pt x="3612350" y="180340"/>
                  </a:lnTo>
                  <a:lnTo>
                    <a:pt x="3612350" y="149860"/>
                  </a:lnTo>
                  <a:lnTo>
                    <a:pt x="3605898" y="158750"/>
                  </a:lnTo>
                  <a:lnTo>
                    <a:pt x="3588258" y="166370"/>
                  </a:lnTo>
                  <a:lnTo>
                    <a:pt x="3582352" y="167233"/>
                  </a:lnTo>
                  <a:lnTo>
                    <a:pt x="3582352" y="190500"/>
                  </a:lnTo>
                  <a:lnTo>
                    <a:pt x="3582352" y="204470"/>
                  </a:lnTo>
                  <a:lnTo>
                    <a:pt x="3577856" y="205740"/>
                  </a:lnTo>
                  <a:lnTo>
                    <a:pt x="3567353" y="207010"/>
                  </a:lnTo>
                  <a:lnTo>
                    <a:pt x="3567353" y="231140"/>
                  </a:lnTo>
                  <a:lnTo>
                    <a:pt x="3567353" y="246380"/>
                  </a:lnTo>
                  <a:lnTo>
                    <a:pt x="3557613" y="247650"/>
                  </a:lnTo>
                  <a:lnTo>
                    <a:pt x="3552355" y="247650"/>
                  </a:lnTo>
                  <a:lnTo>
                    <a:pt x="3552355" y="232410"/>
                  </a:lnTo>
                  <a:lnTo>
                    <a:pt x="3556851" y="232410"/>
                  </a:lnTo>
                  <a:lnTo>
                    <a:pt x="3567353" y="231140"/>
                  </a:lnTo>
                  <a:lnTo>
                    <a:pt x="3567353" y="207010"/>
                  </a:lnTo>
                  <a:lnTo>
                    <a:pt x="3567353" y="194310"/>
                  </a:lnTo>
                  <a:lnTo>
                    <a:pt x="3567353" y="193040"/>
                  </a:lnTo>
                  <a:lnTo>
                    <a:pt x="3572230" y="191770"/>
                  </a:lnTo>
                  <a:lnTo>
                    <a:pt x="3577475" y="191770"/>
                  </a:lnTo>
                  <a:lnTo>
                    <a:pt x="3582352" y="190500"/>
                  </a:lnTo>
                  <a:lnTo>
                    <a:pt x="3582352" y="167233"/>
                  </a:lnTo>
                  <a:lnTo>
                    <a:pt x="3562045" y="170180"/>
                  </a:lnTo>
                  <a:lnTo>
                    <a:pt x="3552355" y="170954"/>
                  </a:lnTo>
                  <a:lnTo>
                    <a:pt x="3552355" y="194310"/>
                  </a:lnTo>
                  <a:lnTo>
                    <a:pt x="3552355" y="209550"/>
                  </a:lnTo>
                  <a:lnTo>
                    <a:pt x="3537356" y="209550"/>
                  </a:lnTo>
                  <a:lnTo>
                    <a:pt x="3537356" y="232410"/>
                  </a:lnTo>
                  <a:lnTo>
                    <a:pt x="3537356" y="247650"/>
                  </a:lnTo>
                  <a:lnTo>
                    <a:pt x="3532111" y="247650"/>
                  </a:lnTo>
                  <a:lnTo>
                    <a:pt x="3522357" y="246380"/>
                  </a:lnTo>
                  <a:lnTo>
                    <a:pt x="3522357" y="245110"/>
                  </a:lnTo>
                  <a:lnTo>
                    <a:pt x="3522357" y="232410"/>
                  </a:lnTo>
                  <a:lnTo>
                    <a:pt x="3537356" y="232410"/>
                  </a:lnTo>
                  <a:lnTo>
                    <a:pt x="3537356" y="209550"/>
                  </a:lnTo>
                  <a:lnTo>
                    <a:pt x="3537356" y="195580"/>
                  </a:lnTo>
                  <a:lnTo>
                    <a:pt x="3541852" y="195580"/>
                  </a:lnTo>
                  <a:lnTo>
                    <a:pt x="3552355" y="194310"/>
                  </a:lnTo>
                  <a:lnTo>
                    <a:pt x="3552355" y="170954"/>
                  </a:lnTo>
                  <a:lnTo>
                    <a:pt x="3529863" y="172720"/>
                  </a:lnTo>
                  <a:lnTo>
                    <a:pt x="3522357" y="172135"/>
                  </a:lnTo>
                  <a:lnTo>
                    <a:pt x="3522357" y="195580"/>
                  </a:lnTo>
                  <a:lnTo>
                    <a:pt x="3522357" y="209550"/>
                  </a:lnTo>
                  <a:lnTo>
                    <a:pt x="3507359" y="209550"/>
                  </a:lnTo>
                  <a:lnTo>
                    <a:pt x="3507359" y="231140"/>
                  </a:lnTo>
                  <a:lnTo>
                    <a:pt x="3507359" y="245110"/>
                  </a:lnTo>
                  <a:lnTo>
                    <a:pt x="3496856" y="243840"/>
                  </a:lnTo>
                  <a:lnTo>
                    <a:pt x="3492360" y="242570"/>
                  </a:lnTo>
                  <a:lnTo>
                    <a:pt x="3492360" y="237490"/>
                  </a:lnTo>
                  <a:lnTo>
                    <a:pt x="3492360" y="229870"/>
                  </a:lnTo>
                  <a:lnTo>
                    <a:pt x="3497237" y="231140"/>
                  </a:lnTo>
                  <a:lnTo>
                    <a:pt x="3507359" y="231140"/>
                  </a:lnTo>
                  <a:lnTo>
                    <a:pt x="3507359" y="209550"/>
                  </a:lnTo>
                  <a:lnTo>
                    <a:pt x="3507359" y="207010"/>
                  </a:lnTo>
                  <a:lnTo>
                    <a:pt x="3507359" y="194310"/>
                  </a:lnTo>
                  <a:lnTo>
                    <a:pt x="3517112" y="195580"/>
                  </a:lnTo>
                  <a:lnTo>
                    <a:pt x="3522357" y="195580"/>
                  </a:lnTo>
                  <a:lnTo>
                    <a:pt x="3522357" y="172135"/>
                  </a:lnTo>
                  <a:lnTo>
                    <a:pt x="3497669" y="170180"/>
                  </a:lnTo>
                  <a:lnTo>
                    <a:pt x="3492360" y="169418"/>
                  </a:lnTo>
                  <a:lnTo>
                    <a:pt x="3492360" y="191770"/>
                  </a:lnTo>
                  <a:lnTo>
                    <a:pt x="3492360" y="207010"/>
                  </a:lnTo>
                  <a:lnTo>
                    <a:pt x="3481857" y="205740"/>
                  </a:lnTo>
                  <a:lnTo>
                    <a:pt x="3477361" y="204470"/>
                  </a:lnTo>
                  <a:lnTo>
                    <a:pt x="3477361" y="227330"/>
                  </a:lnTo>
                  <a:lnTo>
                    <a:pt x="3477361" y="237490"/>
                  </a:lnTo>
                  <a:lnTo>
                    <a:pt x="3467989" y="233680"/>
                  </a:lnTo>
                  <a:lnTo>
                    <a:pt x="3462363" y="229870"/>
                  </a:lnTo>
                  <a:lnTo>
                    <a:pt x="3462363" y="224790"/>
                  </a:lnTo>
                  <a:lnTo>
                    <a:pt x="3465741" y="224790"/>
                  </a:lnTo>
                  <a:lnTo>
                    <a:pt x="3473234" y="227330"/>
                  </a:lnTo>
                  <a:lnTo>
                    <a:pt x="3477361" y="227330"/>
                  </a:lnTo>
                  <a:lnTo>
                    <a:pt x="3477361" y="204470"/>
                  </a:lnTo>
                  <a:lnTo>
                    <a:pt x="3477361" y="201930"/>
                  </a:lnTo>
                  <a:lnTo>
                    <a:pt x="3477361" y="200660"/>
                  </a:lnTo>
                  <a:lnTo>
                    <a:pt x="3477361" y="190500"/>
                  </a:lnTo>
                  <a:lnTo>
                    <a:pt x="3482238" y="190500"/>
                  </a:lnTo>
                  <a:lnTo>
                    <a:pt x="3487115" y="191770"/>
                  </a:lnTo>
                  <a:lnTo>
                    <a:pt x="3492360" y="191770"/>
                  </a:lnTo>
                  <a:lnTo>
                    <a:pt x="3492360" y="169418"/>
                  </a:lnTo>
                  <a:lnTo>
                    <a:pt x="3471456" y="166370"/>
                  </a:lnTo>
                  <a:lnTo>
                    <a:pt x="3462363" y="162445"/>
                  </a:lnTo>
                  <a:lnTo>
                    <a:pt x="3462363" y="186690"/>
                  </a:lnTo>
                  <a:lnTo>
                    <a:pt x="3462363" y="200660"/>
                  </a:lnTo>
                  <a:lnTo>
                    <a:pt x="3452990" y="196850"/>
                  </a:lnTo>
                  <a:lnTo>
                    <a:pt x="3447364" y="191770"/>
                  </a:lnTo>
                  <a:lnTo>
                    <a:pt x="3447364" y="186690"/>
                  </a:lnTo>
                  <a:lnTo>
                    <a:pt x="3447364" y="182880"/>
                  </a:lnTo>
                  <a:lnTo>
                    <a:pt x="3447364" y="180340"/>
                  </a:lnTo>
                  <a:lnTo>
                    <a:pt x="3451860" y="182880"/>
                  </a:lnTo>
                  <a:lnTo>
                    <a:pt x="3456736" y="185420"/>
                  </a:lnTo>
                  <a:lnTo>
                    <a:pt x="3462363" y="186690"/>
                  </a:lnTo>
                  <a:lnTo>
                    <a:pt x="3462363" y="162445"/>
                  </a:lnTo>
                  <a:lnTo>
                    <a:pt x="3453815" y="158750"/>
                  </a:lnTo>
                  <a:lnTo>
                    <a:pt x="3447364" y="149860"/>
                  </a:lnTo>
                  <a:lnTo>
                    <a:pt x="3452901" y="142240"/>
                  </a:lnTo>
                  <a:lnTo>
                    <a:pt x="3453815" y="140970"/>
                  </a:lnTo>
                  <a:lnTo>
                    <a:pt x="3471456" y="134620"/>
                  </a:lnTo>
                  <a:lnTo>
                    <a:pt x="3484562" y="132080"/>
                  </a:lnTo>
                  <a:lnTo>
                    <a:pt x="3497669" y="129540"/>
                  </a:lnTo>
                  <a:lnTo>
                    <a:pt x="3529863" y="128270"/>
                  </a:lnTo>
                  <a:lnTo>
                    <a:pt x="3562045" y="129540"/>
                  </a:lnTo>
                  <a:lnTo>
                    <a:pt x="3588258" y="134620"/>
                  </a:lnTo>
                  <a:lnTo>
                    <a:pt x="3605898" y="140970"/>
                  </a:lnTo>
                  <a:lnTo>
                    <a:pt x="3612350" y="149860"/>
                  </a:lnTo>
                  <a:lnTo>
                    <a:pt x="3612350" y="119748"/>
                  </a:lnTo>
                  <a:lnTo>
                    <a:pt x="3568662" y="107950"/>
                  </a:lnTo>
                  <a:lnTo>
                    <a:pt x="3559111" y="106680"/>
                  </a:lnTo>
                  <a:lnTo>
                    <a:pt x="3559479" y="105410"/>
                  </a:lnTo>
                  <a:lnTo>
                    <a:pt x="3559479" y="102870"/>
                  </a:lnTo>
                  <a:lnTo>
                    <a:pt x="3559479" y="101600"/>
                  </a:lnTo>
                  <a:lnTo>
                    <a:pt x="3558717" y="95250"/>
                  </a:lnTo>
                  <a:lnTo>
                    <a:pt x="3558565" y="93980"/>
                  </a:lnTo>
                  <a:lnTo>
                    <a:pt x="3555784" y="86360"/>
                  </a:lnTo>
                  <a:lnTo>
                    <a:pt x="3551097" y="81280"/>
                  </a:lnTo>
                  <a:lnTo>
                    <a:pt x="3545802" y="76200"/>
                  </a:lnTo>
                  <a:lnTo>
                    <a:pt x="3544481" y="74930"/>
                  </a:lnTo>
                  <a:lnTo>
                    <a:pt x="3544481" y="67310"/>
                  </a:lnTo>
                  <a:lnTo>
                    <a:pt x="3544481" y="45720"/>
                  </a:lnTo>
                  <a:lnTo>
                    <a:pt x="3541890" y="33020"/>
                  </a:lnTo>
                  <a:lnTo>
                    <a:pt x="3534168" y="22860"/>
                  </a:lnTo>
                  <a:lnTo>
                    <a:pt x="3522357" y="14643"/>
                  </a:lnTo>
                  <a:lnTo>
                    <a:pt x="3522357" y="45720"/>
                  </a:lnTo>
                  <a:lnTo>
                    <a:pt x="3522357" y="76200"/>
                  </a:lnTo>
                  <a:lnTo>
                    <a:pt x="3522357" y="87630"/>
                  </a:lnTo>
                  <a:lnTo>
                    <a:pt x="3516731" y="92710"/>
                  </a:lnTo>
                  <a:lnTo>
                    <a:pt x="3507359" y="95250"/>
                  </a:lnTo>
                  <a:lnTo>
                    <a:pt x="3507359" y="86360"/>
                  </a:lnTo>
                  <a:lnTo>
                    <a:pt x="3507359" y="82550"/>
                  </a:lnTo>
                  <a:lnTo>
                    <a:pt x="3512604" y="80010"/>
                  </a:lnTo>
                  <a:lnTo>
                    <a:pt x="3517862" y="78740"/>
                  </a:lnTo>
                  <a:lnTo>
                    <a:pt x="3522357" y="76200"/>
                  </a:lnTo>
                  <a:lnTo>
                    <a:pt x="3522357" y="45720"/>
                  </a:lnTo>
                  <a:lnTo>
                    <a:pt x="3515906" y="54610"/>
                  </a:lnTo>
                  <a:lnTo>
                    <a:pt x="3498265" y="60960"/>
                  </a:lnTo>
                  <a:lnTo>
                    <a:pt x="3492360" y="62115"/>
                  </a:lnTo>
                  <a:lnTo>
                    <a:pt x="3492360" y="86360"/>
                  </a:lnTo>
                  <a:lnTo>
                    <a:pt x="3492360" y="100330"/>
                  </a:lnTo>
                  <a:lnTo>
                    <a:pt x="3487864" y="101600"/>
                  </a:lnTo>
                  <a:lnTo>
                    <a:pt x="3477361" y="102870"/>
                  </a:lnTo>
                  <a:lnTo>
                    <a:pt x="3477361" y="88900"/>
                  </a:lnTo>
                  <a:lnTo>
                    <a:pt x="3477361" y="87630"/>
                  </a:lnTo>
                  <a:lnTo>
                    <a:pt x="3482238" y="87630"/>
                  </a:lnTo>
                  <a:lnTo>
                    <a:pt x="3487483" y="86360"/>
                  </a:lnTo>
                  <a:lnTo>
                    <a:pt x="3492360" y="86360"/>
                  </a:lnTo>
                  <a:lnTo>
                    <a:pt x="3492360" y="62115"/>
                  </a:lnTo>
                  <a:lnTo>
                    <a:pt x="3472053" y="66040"/>
                  </a:lnTo>
                  <a:lnTo>
                    <a:pt x="3462363" y="66433"/>
                  </a:lnTo>
                  <a:lnTo>
                    <a:pt x="3462363" y="88900"/>
                  </a:lnTo>
                  <a:lnTo>
                    <a:pt x="3462363" y="104140"/>
                  </a:lnTo>
                  <a:lnTo>
                    <a:pt x="3457486" y="105410"/>
                  </a:lnTo>
                  <a:lnTo>
                    <a:pt x="3447364" y="105410"/>
                  </a:lnTo>
                  <a:lnTo>
                    <a:pt x="3447364" y="90170"/>
                  </a:lnTo>
                  <a:lnTo>
                    <a:pt x="3451860" y="90170"/>
                  </a:lnTo>
                  <a:lnTo>
                    <a:pt x="3462363" y="88900"/>
                  </a:lnTo>
                  <a:lnTo>
                    <a:pt x="3462363" y="66433"/>
                  </a:lnTo>
                  <a:lnTo>
                    <a:pt x="3439871" y="67310"/>
                  </a:lnTo>
                  <a:lnTo>
                    <a:pt x="3432365" y="67017"/>
                  </a:lnTo>
                  <a:lnTo>
                    <a:pt x="3432365" y="90170"/>
                  </a:lnTo>
                  <a:lnTo>
                    <a:pt x="3432365" y="105410"/>
                  </a:lnTo>
                  <a:lnTo>
                    <a:pt x="3428619" y="105410"/>
                  </a:lnTo>
                  <a:lnTo>
                    <a:pt x="3428619" y="201930"/>
                  </a:lnTo>
                  <a:lnTo>
                    <a:pt x="3417366" y="201930"/>
                  </a:lnTo>
                  <a:lnTo>
                    <a:pt x="3417366" y="199390"/>
                  </a:lnTo>
                  <a:lnTo>
                    <a:pt x="3417366" y="186690"/>
                  </a:lnTo>
                  <a:lnTo>
                    <a:pt x="3424872" y="186690"/>
                  </a:lnTo>
                  <a:lnTo>
                    <a:pt x="3424872" y="193040"/>
                  </a:lnTo>
                  <a:lnTo>
                    <a:pt x="3425990" y="198120"/>
                  </a:lnTo>
                  <a:lnTo>
                    <a:pt x="3428619" y="201930"/>
                  </a:lnTo>
                  <a:lnTo>
                    <a:pt x="3428619" y="105410"/>
                  </a:lnTo>
                  <a:lnTo>
                    <a:pt x="3422243" y="105410"/>
                  </a:lnTo>
                  <a:lnTo>
                    <a:pt x="3417366" y="104140"/>
                  </a:lnTo>
                  <a:lnTo>
                    <a:pt x="3417366" y="143510"/>
                  </a:lnTo>
                  <a:lnTo>
                    <a:pt x="3417366" y="158750"/>
                  </a:lnTo>
                  <a:lnTo>
                    <a:pt x="3406864" y="157480"/>
                  </a:lnTo>
                  <a:lnTo>
                    <a:pt x="3402368" y="156210"/>
                  </a:lnTo>
                  <a:lnTo>
                    <a:pt x="3402368" y="185420"/>
                  </a:lnTo>
                  <a:lnTo>
                    <a:pt x="3402368" y="199390"/>
                  </a:lnTo>
                  <a:lnTo>
                    <a:pt x="3391865" y="198120"/>
                  </a:lnTo>
                  <a:lnTo>
                    <a:pt x="3387369" y="196850"/>
                  </a:lnTo>
                  <a:lnTo>
                    <a:pt x="3387369" y="193040"/>
                  </a:lnTo>
                  <a:lnTo>
                    <a:pt x="3387369" y="182880"/>
                  </a:lnTo>
                  <a:lnTo>
                    <a:pt x="3392246" y="182880"/>
                  </a:lnTo>
                  <a:lnTo>
                    <a:pt x="3397123" y="184150"/>
                  </a:lnTo>
                  <a:lnTo>
                    <a:pt x="3402368" y="185420"/>
                  </a:lnTo>
                  <a:lnTo>
                    <a:pt x="3402368" y="156210"/>
                  </a:lnTo>
                  <a:lnTo>
                    <a:pt x="3402368" y="151130"/>
                  </a:lnTo>
                  <a:lnTo>
                    <a:pt x="3402368" y="142240"/>
                  </a:lnTo>
                  <a:lnTo>
                    <a:pt x="3407245" y="142240"/>
                  </a:lnTo>
                  <a:lnTo>
                    <a:pt x="3412121" y="143510"/>
                  </a:lnTo>
                  <a:lnTo>
                    <a:pt x="3417366" y="143510"/>
                  </a:lnTo>
                  <a:lnTo>
                    <a:pt x="3417366" y="104140"/>
                  </a:lnTo>
                  <a:lnTo>
                    <a:pt x="3417366" y="102870"/>
                  </a:lnTo>
                  <a:lnTo>
                    <a:pt x="3417366" y="88900"/>
                  </a:lnTo>
                  <a:lnTo>
                    <a:pt x="3427120" y="90170"/>
                  </a:lnTo>
                  <a:lnTo>
                    <a:pt x="3432365" y="90170"/>
                  </a:lnTo>
                  <a:lnTo>
                    <a:pt x="3432365" y="67017"/>
                  </a:lnTo>
                  <a:lnTo>
                    <a:pt x="3407676" y="66040"/>
                  </a:lnTo>
                  <a:lnTo>
                    <a:pt x="3402368" y="65011"/>
                  </a:lnTo>
                  <a:lnTo>
                    <a:pt x="3402368" y="87630"/>
                  </a:lnTo>
                  <a:lnTo>
                    <a:pt x="3402368" y="102870"/>
                  </a:lnTo>
                  <a:lnTo>
                    <a:pt x="3391865" y="101600"/>
                  </a:lnTo>
                  <a:lnTo>
                    <a:pt x="3387369" y="100330"/>
                  </a:lnTo>
                  <a:lnTo>
                    <a:pt x="3387369" y="137160"/>
                  </a:lnTo>
                  <a:lnTo>
                    <a:pt x="3387369" y="151130"/>
                  </a:lnTo>
                  <a:lnTo>
                    <a:pt x="3377996" y="148590"/>
                  </a:lnTo>
                  <a:lnTo>
                    <a:pt x="3372370" y="143510"/>
                  </a:lnTo>
                  <a:lnTo>
                    <a:pt x="3372370" y="179070"/>
                  </a:lnTo>
                  <a:lnTo>
                    <a:pt x="3372370" y="193040"/>
                  </a:lnTo>
                  <a:lnTo>
                    <a:pt x="3362998" y="189230"/>
                  </a:lnTo>
                  <a:lnTo>
                    <a:pt x="3357372" y="184150"/>
                  </a:lnTo>
                  <a:lnTo>
                    <a:pt x="3357372" y="172720"/>
                  </a:lnTo>
                  <a:lnTo>
                    <a:pt x="3361867" y="175260"/>
                  </a:lnTo>
                  <a:lnTo>
                    <a:pt x="3366744" y="177800"/>
                  </a:lnTo>
                  <a:lnTo>
                    <a:pt x="3372370" y="179070"/>
                  </a:lnTo>
                  <a:lnTo>
                    <a:pt x="3372370" y="143510"/>
                  </a:lnTo>
                  <a:lnTo>
                    <a:pt x="3372370" y="132080"/>
                  </a:lnTo>
                  <a:lnTo>
                    <a:pt x="3376866" y="134620"/>
                  </a:lnTo>
                  <a:lnTo>
                    <a:pt x="3381743" y="135890"/>
                  </a:lnTo>
                  <a:lnTo>
                    <a:pt x="3387369" y="137160"/>
                  </a:lnTo>
                  <a:lnTo>
                    <a:pt x="3387369" y="100330"/>
                  </a:lnTo>
                  <a:lnTo>
                    <a:pt x="3387369" y="95250"/>
                  </a:lnTo>
                  <a:lnTo>
                    <a:pt x="3387369" y="86360"/>
                  </a:lnTo>
                  <a:lnTo>
                    <a:pt x="3397123" y="87630"/>
                  </a:lnTo>
                  <a:lnTo>
                    <a:pt x="3402368" y="87630"/>
                  </a:lnTo>
                  <a:lnTo>
                    <a:pt x="3402368" y="65011"/>
                  </a:lnTo>
                  <a:lnTo>
                    <a:pt x="3381464" y="60960"/>
                  </a:lnTo>
                  <a:lnTo>
                    <a:pt x="3372370" y="57696"/>
                  </a:lnTo>
                  <a:lnTo>
                    <a:pt x="3372370" y="81280"/>
                  </a:lnTo>
                  <a:lnTo>
                    <a:pt x="3372370" y="95250"/>
                  </a:lnTo>
                  <a:lnTo>
                    <a:pt x="3362998" y="91440"/>
                  </a:lnTo>
                  <a:lnTo>
                    <a:pt x="3357372" y="87630"/>
                  </a:lnTo>
                  <a:lnTo>
                    <a:pt x="3357372" y="76200"/>
                  </a:lnTo>
                  <a:lnTo>
                    <a:pt x="3361867" y="78740"/>
                  </a:lnTo>
                  <a:lnTo>
                    <a:pt x="3366744" y="80010"/>
                  </a:lnTo>
                  <a:lnTo>
                    <a:pt x="3372370" y="81280"/>
                  </a:lnTo>
                  <a:lnTo>
                    <a:pt x="3372370" y="57696"/>
                  </a:lnTo>
                  <a:lnTo>
                    <a:pt x="3363823" y="54610"/>
                  </a:lnTo>
                  <a:lnTo>
                    <a:pt x="3357372" y="45720"/>
                  </a:lnTo>
                  <a:lnTo>
                    <a:pt x="3363823" y="36830"/>
                  </a:lnTo>
                  <a:lnTo>
                    <a:pt x="3381464" y="29210"/>
                  </a:lnTo>
                  <a:lnTo>
                    <a:pt x="3407676" y="24130"/>
                  </a:lnTo>
                  <a:lnTo>
                    <a:pt x="3439871" y="22860"/>
                  </a:lnTo>
                  <a:lnTo>
                    <a:pt x="3472053" y="24130"/>
                  </a:lnTo>
                  <a:lnTo>
                    <a:pt x="3498265" y="29210"/>
                  </a:lnTo>
                  <a:lnTo>
                    <a:pt x="3515906" y="36830"/>
                  </a:lnTo>
                  <a:lnTo>
                    <a:pt x="3522357" y="45720"/>
                  </a:lnTo>
                  <a:lnTo>
                    <a:pt x="3522357" y="14643"/>
                  </a:lnTo>
                  <a:lnTo>
                    <a:pt x="3473945" y="2540"/>
                  </a:lnTo>
                  <a:lnTo>
                    <a:pt x="3439490" y="0"/>
                  </a:lnTo>
                  <a:lnTo>
                    <a:pt x="3409797" y="1270"/>
                  </a:lnTo>
                  <a:lnTo>
                    <a:pt x="3375177" y="7620"/>
                  </a:lnTo>
                  <a:lnTo>
                    <a:pt x="3346475" y="21590"/>
                  </a:lnTo>
                  <a:lnTo>
                    <a:pt x="3334499" y="45720"/>
                  </a:lnTo>
                  <a:lnTo>
                    <a:pt x="3334499" y="82550"/>
                  </a:lnTo>
                  <a:lnTo>
                    <a:pt x="3335413" y="90170"/>
                  </a:lnTo>
                  <a:lnTo>
                    <a:pt x="3338207" y="97790"/>
                  </a:lnTo>
                  <a:lnTo>
                    <a:pt x="3342881" y="102870"/>
                  </a:lnTo>
                  <a:lnTo>
                    <a:pt x="3349498" y="109220"/>
                  </a:lnTo>
                  <a:lnTo>
                    <a:pt x="3349498" y="115570"/>
                  </a:lnTo>
                  <a:lnTo>
                    <a:pt x="3343351" y="120650"/>
                  </a:lnTo>
                  <a:lnTo>
                    <a:pt x="3338626" y="127000"/>
                  </a:lnTo>
                  <a:lnTo>
                    <a:pt x="3335578" y="134620"/>
                  </a:lnTo>
                  <a:lnTo>
                    <a:pt x="3334499" y="142240"/>
                  </a:lnTo>
                  <a:lnTo>
                    <a:pt x="3334499" y="180340"/>
                  </a:lnTo>
                  <a:lnTo>
                    <a:pt x="3357600" y="210820"/>
                  </a:lnTo>
                  <a:lnTo>
                    <a:pt x="3405035" y="223520"/>
                  </a:lnTo>
                  <a:lnTo>
                    <a:pt x="3421824" y="224790"/>
                  </a:lnTo>
                  <a:lnTo>
                    <a:pt x="3439490" y="224790"/>
                  </a:lnTo>
                  <a:lnTo>
                    <a:pt x="3442081" y="237490"/>
                  </a:lnTo>
                  <a:lnTo>
                    <a:pt x="3480358" y="262890"/>
                  </a:lnTo>
                  <a:lnTo>
                    <a:pt x="3526815" y="269240"/>
                  </a:lnTo>
                  <a:lnTo>
                    <a:pt x="3544481" y="269240"/>
                  </a:lnTo>
                  <a:lnTo>
                    <a:pt x="3608794" y="262890"/>
                  </a:lnTo>
                  <a:lnTo>
                    <a:pt x="3639388" y="245110"/>
                  </a:lnTo>
                  <a:lnTo>
                    <a:pt x="3643172" y="237490"/>
                  </a:lnTo>
                  <a:lnTo>
                    <a:pt x="3649472" y="224790"/>
                  </a:lnTo>
                  <a:lnTo>
                    <a:pt x="3649472" y="218440"/>
                  </a:lnTo>
                  <a:lnTo>
                    <a:pt x="3649472" y="209550"/>
                  </a:lnTo>
                  <a:lnTo>
                    <a:pt x="3649472" y="207010"/>
                  </a:lnTo>
                  <a:lnTo>
                    <a:pt x="3649472" y="200660"/>
                  </a:lnTo>
                  <a:close/>
                </a:path>
              </a:pathLst>
            </a:custGeom>
            <a:solidFill>
              <a:srgbClr val="4766A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 descr=""/>
          <p:cNvSpPr txBox="1"/>
          <p:nvPr/>
        </p:nvSpPr>
        <p:spPr>
          <a:xfrm>
            <a:off x="6573139" y="2157221"/>
            <a:ext cx="1447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4930" marR="5080" indent="-6286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Revival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production </a:t>
            </a:r>
            <a:r>
              <a:rPr dirty="0" sz="1200">
                <a:latin typeface="Arial MT"/>
                <a:cs typeface="Arial MT"/>
              </a:rPr>
              <a:t>issues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that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prevent </a:t>
            </a:r>
            <a:r>
              <a:rPr dirty="0" sz="1200">
                <a:latin typeface="Arial MT"/>
                <a:cs typeface="Arial MT"/>
              </a:rPr>
              <a:t>capacity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expansion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8275701" y="2157221"/>
            <a:ext cx="14452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90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Drop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faster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due</a:t>
            </a:r>
            <a:r>
              <a:rPr dirty="0" sz="1200" spc="-25">
                <a:latin typeface="Arial MT"/>
                <a:cs typeface="Arial MT"/>
              </a:rPr>
              <a:t> to </a:t>
            </a:r>
            <a:r>
              <a:rPr dirty="0" sz="1200">
                <a:latin typeface="Arial MT"/>
                <a:cs typeface="Arial MT"/>
              </a:rPr>
              <a:t>higher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than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expected competition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6492875" y="3128517"/>
            <a:ext cx="1619250" cy="1038225"/>
          </a:xfrm>
          <a:prstGeom prst="rect">
            <a:avLst/>
          </a:prstGeom>
        </p:spPr>
        <p:txBody>
          <a:bodyPr wrap="square" lIns="0" tIns="105410" rIns="0" bIns="0" rtlCol="0" vert="horz">
            <a:spAutoFit/>
          </a:bodyPr>
          <a:lstStyle/>
          <a:p>
            <a:pPr algn="r" marR="76200">
              <a:lnSpc>
                <a:spcPct val="100000"/>
              </a:lnSpc>
              <a:spcBef>
                <a:spcPts val="830"/>
              </a:spcBef>
            </a:pPr>
            <a:r>
              <a:rPr dirty="0" sz="1200" b="1">
                <a:solidFill>
                  <a:srgbClr val="2A7DD5"/>
                </a:solidFill>
                <a:latin typeface="Arial"/>
                <a:cs typeface="Arial"/>
              </a:rPr>
              <a:t>Production</a:t>
            </a:r>
            <a:r>
              <a:rPr dirty="0" sz="1200" spc="-50" b="1">
                <a:solidFill>
                  <a:srgbClr val="2A7DD5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A7DD5"/>
                </a:solidFill>
                <a:latin typeface="Arial"/>
                <a:cs typeface="Arial"/>
              </a:rPr>
              <a:t>capacity</a:t>
            </a:r>
            <a:endParaRPr sz="1200">
              <a:latin typeface="Arial"/>
              <a:cs typeface="Arial"/>
            </a:endParaRPr>
          </a:p>
          <a:p>
            <a:pPr algn="r" marR="26034">
              <a:lnSpc>
                <a:spcPct val="100000"/>
              </a:lnSpc>
              <a:spcBef>
                <a:spcPts val="735"/>
              </a:spcBef>
            </a:pPr>
            <a:r>
              <a:rPr dirty="0" sz="1200" b="1">
                <a:solidFill>
                  <a:srgbClr val="297ED5"/>
                </a:solidFill>
                <a:latin typeface="Arial"/>
                <a:cs typeface="Arial"/>
              </a:rPr>
              <a:t>+16.2%</a:t>
            </a:r>
            <a:r>
              <a:rPr dirty="0" sz="1200" spc="-35" b="1">
                <a:solidFill>
                  <a:srgbClr val="297ED5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297ED5"/>
                </a:solidFill>
                <a:latin typeface="Arial"/>
                <a:cs typeface="Arial"/>
              </a:rPr>
              <a:t>p.a.</a:t>
            </a:r>
            <a:endParaRPr sz="1200">
              <a:latin typeface="Arial"/>
              <a:cs typeface="Arial"/>
            </a:endParaRPr>
          </a:p>
          <a:p>
            <a:pPr marR="5080" indent="65405">
              <a:lnSpc>
                <a:spcPct val="100000"/>
              </a:lnSpc>
              <a:spcBef>
                <a:spcPts val="745"/>
              </a:spcBef>
            </a:pPr>
            <a:r>
              <a:rPr dirty="0" sz="1200">
                <a:latin typeface="Arial MT"/>
                <a:cs typeface="Arial MT"/>
              </a:rPr>
              <a:t>Capacity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expansion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is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line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expectations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8459089" y="3128517"/>
            <a:ext cx="1273175" cy="1038225"/>
          </a:xfrm>
          <a:prstGeom prst="rect">
            <a:avLst/>
          </a:prstGeom>
        </p:spPr>
        <p:txBody>
          <a:bodyPr wrap="square" lIns="0" tIns="105410" rIns="0" bIns="0" rtlCol="0" vert="horz">
            <a:spAutoFit/>
          </a:bodyPr>
          <a:lstStyle/>
          <a:p>
            <a:pPr marL="29845">
              <a:lnSpc>
                <a:spcPct val="100000"/>
              </a:lnSpc>
              <a:spcBef>
                <a:spcPts val="830"/>
              </a:spcBef>
            </a:pPr>
            <a:r>
              <a:rPr dirty="0" sz="1200" spc="-10" b="1">
                <a:solidFill>
                  <a:srgbClr val="2A7DD5"/>
                </a:solidFill>
                <a:latin typeface="Arial"/>
                <a:cs typeface="Arial"/>
              </a:rPr>
              <a:t>Vehicle</a:t>
            </a:r>
            <a:r>
              <a:rPr dirty="0" sz="1200" spc="-25" b="1">
                <a:solidFill>
                  <a:srgbClr val="2A7DD5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A7DD5"/>
                </a:solidFill>
                <a:latin typeface="Arial"/>
                <a:cs typeface="Arial"/>
              </a:rPr>
              <a:t>prices</a:t>
            </a:r>
            <a:endParaRPr sz="1200">
              <a:latin typeface="Arial"/>
              <a:cs typeface="Arial"/>
            </a:endParaRPr>
          </a:p>
          <a:p>
            <a:pPr marL="556895">
              <a:lnSpc>
                <a:spcPct val="100000"/>
              </a:lnSpc>
              <a:spcBef>
                <a:spcPts val="735"/>
              </a:spcBef>
            </a:pPr>
            <a:r>
              <a:rPr dirty="0" sz="1200" spc="-10" b="1">
                <a:solidFill>
                  <a:srgbClr val="297ED5"/>
                </a:solidFill>
                <a:latin typeface="Arial"/>
                <a:cs typeface="Arial"/>
              </a:rPr>
              <a:t>-</a:t>
            </a:r>
            <a:r>
              <a:rPr dirty="0" sz="1200" b="1">
                <a:solidFill>
                  <a:srgbClr val="297ED5"/>
                </a:solidFill>
                <a:latin typeface="Arial"/>
                <a:cs typeface="Arial"/>
              </a:rPr>
              <a:t>1.2%</a:t>
            </a:r>
            <a:r>
              <a:rPr dirty="0" sz="1200" spc="-10" b="1">
                <a:solidFill>
                  <a:srgbClr val="297ED5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297ED5"/>
                </a:solidFill>
                <a:latin typeface="Arial"/>
                <a:cs typeface="Arial"/>
              </a:rPr>
              <a:t>p.a.</a:t>
            </a:r>
            <a:endParaRPr sz="1200">
              <a:latin typeface="Arial"/>
              <a:cs typeface="Arial"/>
            </a:endParaRPr>
          </a:p>
          <a:p>
            <a:pPr marL="111125" marR="187325" indent="-111760">
              <a:lnSpc>
                <a:spcPct val="100000"/>
              </a:lnSpc>
              <a:spcBef>
                <a:spcPts val="745"/>
              </a:spcBef>
            </a:pPr>
            <a:r>
              <a:rPr dirty="0" sz="1200">
                <a:latin typeface="Arial MT"/>
                <a:cs typeface="Arial MT"/>
              </a:rPr>
              <a:t>Drop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line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with </a:t>
            </a:r>
            <a:r>
              <a:rPr dirty="0" sz="1200" spc="-10">
                <a:latin typeface="Arial MT"/>
                <a:cs typeface="Arial MT"/>
              </a:rPr>
              <a:t>expectations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9998964" y="3128517"/>
            <a:ext cx="1454150" cy="1221105"/>
          </a:xfrm>
          <a:prstGeom prst="rect">
            <a:avLst/>
          </a:prstGeom>
        </p:spPr>
        <p:txBody>
          <a:bodyPr wrap="square" lIns="0" tIns="105410" rIns="0" bIns="0" rtlCol="0" vert="horz">
            <a:spAutoFit/>
          </a:bodyPr>
          <a:lstStyle/>
          <a:p>
            <a:pPr algn="ctr" marR="72390">
              <a:lnSpc>
                <a:spcPct val="100000"/>
              </a:lnSpc>
              <a:spcBef>
                <a:spcPts val="830"/>
              </a:spcBef>
            </a:pPr>
            <a:r>
              <a:rPr dirty="0" sz="1200" spc="-10" b="1">
                <a:solidFill>
                  <a:srgbClr val="2A7DD5"/>
                </a:solidFill>
                <a:latin typeface="Arial"/>
                <a:cs typeface="Arial"/>
              </a:rPr>
              <a:t>Margins</a:t>
            </a:r>
            <a:endParaRPr sz="1200">
              <a:latin typeface="Arial"/>
              <a:cs typeface="Arial"/>
            </a:endParaRPr>
          </a:p>
          <a:p>
            <a:pPr marL="671195">
              <a:lnSpc>
                <a:spcPct val="100000"/>
              </a:lnSpc>
              <a:spcBef>
                <a:spcPts val="735"/>
              </a:spcBef>
            </a:pPr>
            <a:r>
              <a:rPr dirty="0" sz="1200" b="1">
                <a:solidFill>
                  <a:srgbClr val="297ED5"/>
                </a:solidFill>
                <a:latin typeface="Arial"/>
                <a:cs typeface="Arial"/>
              </a:rPr>
              <a:t>10%</a:t>
            </a:r>
            <a:r>
              <a:rPr dirty="0" sz="1200" spc="-25" b="1">
                <a:solidFill>
                  <a:srgbClr val="297ED5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297ED5"/>
                </a:solidFill>
                <a:latin typeface="Arial"/>
                <a:cs typeface="Arial"/>
              </a:rPr>
              <a:t>target</a:t>
            </a:r>
            <a:endParaRPr sz="1200">
              <a:latin typeface="Arial"/>
              <a:cs typeface="Arial"/>
            </a:endParaRPr>
          </a:p>
          <a:p>
            <a:pPr algn="ctr" marR="74295">
              <a:lnSpc>
                <a:spcPct val="100000"/>
              </a:lnSpc>
              <a:spcBef>
                <a:spcPts val="745"/>
              </a:spcBef>
            </a:pPr>
            <a:r>
              <a:rPr dirty="0" sz="1200">
                <a:latin typeface="Arial MT"/>
                <a:cs typeface="Arial MT"/>
              </a:rPr>
              <a:t>Become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sustainable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line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car </a:t>
            </a:r>
            <a:r>
              <a:rPr dirty="0" sz="1200" spc="-10">
                <a:latin typeface="Arial MT"/>
                <a:cs typeface="Arial MT"/>
              </a:rPr>
              <a:t>industry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6545706" y="5427065"/>
            <a:ext cx="15017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9690" marR="5080" indent="-4762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Capacity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expansion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is </a:t>
            </a:r>
            <a:r>
              <a:rPr dirty="0" sz="1200">
                <a:latin typeface="Arial MT"/>
                <a:cs typeface="Arial MT"/>
              </a:rPr>
              <a:t>faster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than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expected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8229981" y="5427065"/>
            <a:ext cx="15367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Drop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less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due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lower </a:t>
            </a:r>
            <a:r>
              <a:rPr dirty="0" sz="1200">
                <a:latin typeface="Arial MT"/>
                <a:cs typeface="Arial MT"/>
              </a:rPr>
              <a:t>than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expected competition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6554851" y="1541526"/>
            <a:ext cx="1536065" cy="510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461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629DD1"/>
                </a:solidFill>
                <a:latin typeface="Arial"/>
                <a:cs typeface="Arial"/>
              </a:rPr>
              <a:t>Production</a:t>
            </a:r>
            <a:r>
              <a:rPr dirty="0" sz="1200" spc="-50" b="1">
                <a:solidFill>
                  <a:srgbClr val="629DD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629DD1"/>
                </a:solidFill>
                <a:latin typeface="Arial"/>
                <a:cs typeface="Arial"/>
              </a:rPr>
              <a:t>capacity</a:t>
            </a:r>
            <a:endParaRPr sz="12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940"/>
              </a:spcBef>
            </a:pPr>
            <a:r>
              <a:rPr dirty="0" sz="1200" b="1">
                <a:solidFill>
                  <a:srgbClr val="629DD1"/>
                </a:solidFill>
                <a:latin typeface="Arial"/>
                <a:cs typeface="Arial"/>
              </a:rPr>
              <a:t>+16.1%</a:t>
            </a:r>
            <a:r>
              <a:rPr dirty="0" sz="1200" spc="-35" b="1">
                <a:solidFill>
                  <a:srgbClr val="629DD1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629DD1"/>
                </a:solidFill>
                <a:latin typeface="Arial"/>
                <a:cs typeface="Arial"/>
              </a:rPr>
              <a:t>p.a.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8476615" y="1541526"/>
            <a:ext cx="1256030" cy="510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629DD1"/>
                </a:solidFill>
                <a:latin typeface="Arial"/>
                <a:cs typeface="Arial"/>
              </a:rPr>
              <a:t>Vehicle</a:t>
            </a:r>
            <a:r>
              <a:rPr dirty="0" sz="1200" spc="-25" b="1">
                <a:solidFill>
                  <a:srgbClr val="629DD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629DD1"/>
                </a:solidFill>
                <a:latin typeface="Arial"/>
                <a:cs typeface="Arial"/>
              </a:rPr>
              <a:t>prices</a:t>
            </a:r>
            <a:endParaRPr sz="1200">
              <a:latin typeface="Arial"/>
              <a:cs typeface="Arial"/>
            </a:endParaRPr>
          </a:p>
          <a:p>
            <a:pPr marL="539115">
              <a:lnSpc>
                <a:spcPct val="100000"/>
              </a:lnSpc>
              <a:spcBef>
                <a:spcPts val="940"/>
              </a:spcBef>
            </a:pPr>
            <a:r>
              <a:rPr dirty="0" sz="1200" spc="-10" b="1">
                <a:solidFill>
                  <a:srgbClr val="629DD1"/>
                </a:solidFill>
                <a:latin typeface="Arial"/>
                <a:cs typeface="Arial"/>
              </a:rPr>
              <a:t>-</a:t>
            </a:r>
            <a:r>
              <a:rPr dirty="0" sz="1200" b="1">
                <a:solidFill>
                  <a:srgbClr val="629DD1"/>
                </a:solidFill>
                <a:latin typeface="Arial"/>
                <a:cs typeface="Arial"/>
              </a:rPr>
              <a:t>1.9%</a:t>
            </a:r>
            <a:r>
              <a:rPr dirty="0" sz="1200" spc="-10" b="1">
                <a:solidFill>
                  <a:srgbClr val="629DD1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629DD1"/>
                </a:solidFill>
                <a:latin typeface="Arial"/>
                <a:cs typeface="Arial"/>
              </a:rPr>
              <a:t>p.a.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9916159" y="1541526"/>
            <a:ext cx="1535430" cy="1189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629DD1"/>
                </a:solidFill>
                <a:latin typeface="Arial"/>
                <a:cs typeface="Arial"/>
              </a:rPr>
              <a:t>Margins</a:t>
            </a:r>
            <a:endParaRPr sz="1200">
              <a:latin typeface="Arial"/>
              <a:cs typeface="Arial"/>
            </a:endParaRPr>
          </a:p>
          <a:p>
            <a:pPr marL="795020">
              <a:lnSpc>
                <a:spcPct val="100000"/>
              </a:lnSpc>
              <a:spcBef>
                <a:spcPts val="940"/>
              </a:spcBef>
            </a:pPr>
            <a:r>
              <a:rPr dirty="0" sz="1200" b="1">
                <a:solidFill>
                  <a:srgbClr val="629DD1"/>
                </a:solidFill>
                <a:latin typeface="Arial"/>
                <a:cs typeface="Arial"/>
              </a:rPr>
              <a:t>9%</a:t>
            </a:r>
            <a:r>
              <a:rPr dirty="0" sz="1200" spc="-25" b="1">
                <a:solidFill>
                  <a:srgbClr val="629DD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629DD1"/>
                </a:solidFill>
                <a:latin typeface="Arial"/>
                <a:cs typeface="Arial"/>
              </a:rPr>
              <a:t>target</a:t>
            </a:r>
            <a:endParaRPr sz="120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  <a:spcBef>
                <a:spcPts val="1025"/>
              </a:spcBef>
            </a:pPr>
            <a:r>
              <a:rPr dirty="0" sz="1200">
                <a:latin typeface="Arial MT"/>
                <a:cs typeface="Arial MT"/>
              </a:rPr>
              <a:t>Under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pressure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due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to </a:t>
            </a:r>
            <a:r>
              <a:rPr dirty="0" sz="1200">
                <a:latin typeface="Arial MT"/>
                <a:cs typeface="Arial MT"/>
              </a:rPr>
              <a:t>missing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productivity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scale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gains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6554851" y="4860163"/>
            <a:ext cx="1536065" cy="511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461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766AB"/>
                </a:solidFill>
                <a:latin typeface="Arial"/>
                <a:cs typeface="Arial"/>
              </a:rPr>
              <a:t>Production</a:t>
            </a:r>
            <a:r>
              <a:rPr dirty="0" sz="1200" spc="-50" b="1">
                <a:solidFill>
                  <a:srgbClr val="4766AB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4766AB"/>
                </a:solidFill>
                <a:latin typeface="Arial"/>
                <a:cs typeface="Arial"/>
              </a:rPr>
              <a:t>capacity</a:t>
            </a:r>
            <a:endParaRPr sz="12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940"/>
              </a:spcBef>
            </a:pPr>
            <a:r>
              <a:rPr dirty="0" sz="1200" b="1">
                <a:solidFill>
                  <a:srgbClr val="4666AB"/>
                </a:solidFill>
                <a:latin typeface="Arial"/>
                <a:cs typeface="Arial"/>
              </a:rPr>
              <a:t>+16.3%</a:t>
            </a:r>
            <a:r>
              <a:rPr dirty="0" sz="1200" spc="-35" b="1">
                <a:solidFill>
                  <a:srgbClr val="4666AB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4666AB"/>
                </a:solidFill>
                <a:latin typeface="Arial"/>
                <a:cs typeface="Arial"/>
              </a:rPr>
              <a:t>p.a.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9868916" y="4860163"/>
            <a:ext cx="1632585" cy="1141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4766AB"/>
                </a:solidFill>
                <a:latin typeface="Arial"/>
                <a:cs typeface="Arial"/>
              </a:rPr>
              <a:t>Margins</a:t>
            </a:r>
            <a:endParaRPr sz="1200">
              <a:latin typeface="Arial"/>
              <a:cs typeface="Arial"/>
            </a:endParaRPr>
          </a:p>
          <a:p>
            <a:pPr marL="803910">
              <a:lnSpc>
                <a:spcPct val="100000"/>
              </a:lnSpc>
              <a:spcBef>
                <a:spcPts val="940"/>
              </a:spcBef>
            </a:pPr>
            <a:r>
              <a:rPr dirty="0" sz="1200" spc="-10" b="1">
                <a:solidFill>
                  <a:srgbClr val="4666AB"/>
                </a:solidFill>
                <a:latin typeface="Arial"/>
                <a:cs typeface="Arial"/>
              </a:rPr>
              <a:t>11%</a:t>
            </a:r>
            <a:r>
              <a:rPr dirty="0" sz="1200" spc="-55" b="1">
                <a:solidFill>
                  <a:srgbClr val="4666AB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4666AB"/>
                </a:solidFill>
                <a:latin typeface="Arial"/>
                <a:cs typeface="Arial"/>
              </a:rPr>
              <a:t>target</a:t>
            </a:r>
            <a:endParaRPr sz="120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  <a:spcBef>
                <a:spcPts val="640"/>
              </a:spcBef>
            </a:pPr>
            <a:r>
              <a:rPr dirty="0" sz="1200">
                <a:latin typeface="Arial MT"/>
                <a:cs typeface="Arial MT"/>
              </a:rPr>
              <a:t>Develop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more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favorably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reach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above- </a:t>
            </a:r>
            <a:r>
              <a:rPr dirty="0" sz="1200">
                <a:latin typeface="Arial MT"/>
                <a:cs typeface="Arial MT"/>
              </a:rPr>
              <a:t>industry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level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8476615" y="4860163"/>
            <a:ext cx="1256030" cy="511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4766AB"/>
                </a:solidFill>
                <a:latin typeface="Arial"/>
                <a:cs typeface="Arial"/>
              </a:rPr>
              <a:t>Vehicle</a:t>
            </a:r>
            <a:r>
              <a:rPr dirty="0" sz="1200" spc="-25" b="1">
                <a:solidFill>
                  <a:srgbClr val="4766AB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4766AB"/>
                </a:solidFill>
                <a:latin typeface="Arial"/>
                <a:cs typeface="Arial"/>
              </a:rPr>
              <a:t>prices</a:t>
            </a:r>
            <a:endParaRPr sz="1200">
              <a:latin typeface="Arial"/>
              <a:cs typeface="Arial"/>
            </a:endParaRPr>
          </a:p>
          <a:p>
            <a:pPr marL="539115">
              <a:lnSpc>
                <a:spcPct val="100000"/>
              </a:lnSpc>
              <a:spcBef>
                <a:spcPts val="940"/>
              </a:spcBef>
            </a:pPr>
            <a:r>
              <a:rPr dirty="0" sz="1200" spc="-10" b="1">
                <a:solidFill>
                  <a:srgbClr val="4666AB"/>
                </a:solidFill>
                <a:latin typeface="Arial"/>
                <a:cs typeface="Arial"/>
              </a:rPr>
              <a:t>-</a:t>
            </a:r>
            <a:r>
              <a:rPr dirty="0" sz="1200" b="1">
                <a:solidFill>
                  <a:srgbClr val="4666AB"/>
                </a:solidFill>
                <a:latin typeface="Arial"/>
                <a:cs typeface="Arial"/>
              </a:rPr>
              <a:t>0.9%</a:t>
            </a:r>
            <a:r>
              <a:rPr dirty="0" sz="1200" spc="-10" b="1">
                <a:solidFill>
                  <a:srgbClr val="4666AB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4666AB"/>
                </a:solidFill>
                <a:latin typeface="Arial"/>
                <a:cs typeface="Arial"/>
              </a:rPr>
              <a:t>p.a.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5" name="object 105" descr=""/>
          <p:cNvSpPr/>
          <p:nvPr/>
        </p:nvSpPr>
        <p:spPr>
          <a:xfrm>
            <a:off x="2898520" y="4314952"/>
            <a:ext cx="2941955" cy="1029969"/>
          </a:xfrm>
          <a:custGeom>
            <a:avLst/>
            <a:gdLst/>
            <a:ahLst/>
            <a:cxnLst/>
            <a:rect l="l" t="t" r="r" b="b"/>
            <a:pathLst>
              <a:path w="2941954" h="1029970">
                <a:moveTo>
                  <a:pt x="2809113" y="235712"/>
                </a:moveTo>
                <a:lnTo>
                  <a:pt x="572896" y="235712"/>
                </a:lnTo>
                <a:lnTo>
                  <a:pt x="531092" y="242464"/>
                </a:lnTo>
                <a:lnTo>
                  <a:pt x="494768" y="261262"/>
                </a:lnTo>
                <a:lnTo>
                  <a:pt x="466113" y="289917"/>
                </a:lnTo>
                <a:lnTo>
                  <a:pt x="447315" y="326241"/>
                </a:lnTo>
                <a:lnTo>
                  <a:pt x="440563" y="368046"/>
                </a:lnTo>
                <a:lnTo>
                  <a:pt x="440563" y="897382"/>
                </a:lnTo>
                <a:lnTo>
                  <a:pt x="447315" y="939186"/>
                </a:lnTo>
                <a:lnTo>
                  <a:pt x="466113" y="975510"/>
                </a:lnTo>
                <a:lnTo>
                  <a:pt x="494768" y="1004165"/>
                </a:lnTo>
                <a:lnTo>
                  <a:pt x="531092" y="1022963"/>
                </a:lnTo>
                <a:lnTo>
                  <a:pt x="572896" y="1029716"/>
                </a:lnTo>
                <a:lnTo>
                  <a:pt x="2809113" y="1029716"/>
                </a:lnTo>
                <a:lnTo>
                  <a:pt x="2850917" y="1022963"/>
                </a:lnTo>
                <a:lnTo>
                  <a:pt x="2887241" y="1004165"/>
                </a:lnTo>
                <a:lnTo>
                  <a:pt x="2915896" y="975510"/>
                </a:lnTo>
                <a:lnTo>
                  <a:pt x="2934694" y="939186"/>
                </a:lnTo>
                <a:lnTo>
                  <a:pt x="2941447" y="897382"/>
                </a:lnTo>
                <a:lnTo>
                  <a:pt x="2941447" y="368046"/>
                </a:lnTo>
                <a:lnTo>
                  <a:pt x="2934694" y="326241"/>
                </a:lnTo>
                <a:lnTo>
                  <a:pt x="2915896" y="289917"/>
                </a:lnTo>
                <a:lnTo>
                  <a:pt x="2887241" y="261262"/>
                </a:lnTo>
                <a:lnTo>
                  <a:pt x="2850917" y="242464"/>
                </a:lnTo>
                <a:lnTo>
                  <a:pt x="2809113" y="235712"/>
                </a:lnTo>
                <a:close/>
              </a:path>
              <a:path w="2941954" h="1029970">
                <a:moveTo>
                  <a:pt x="0" y="0"/>
                </a:moveTo>
                <a:lnTo>
                  <a:pt x="857377" y="235712"/>
                </a:lnTo>
                <a:lnTo>
                  <a:pt x="1482598" y="235712"/>
                </a:lnTo>
                <a:lnTo>
                  <a:pt x="0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 txBox="1"/>
          <p:nvPr/>
        </p:nvSpPr>
        <p:spPr>
          <a:xfrm>
            <a:off x="3480561" y="4565142"/>
            <a:ext cx="222059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381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Free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cash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flows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expected</a:t>
            </a:r>
            <a:r>
              <a:rPr dirty="0" sz="1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break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even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2020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realistic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optimistic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case,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2022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 pessimistic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case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574649" y="216154"/>
            <a:ext cx="21431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SCENARIO</a:t>
            </a:r>
            <a:r>
              <a:rPr dirty="0" sz="1600" spc="-9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25" b="1">
                <a:solidFill>
                  <a:srgbClr val="4966AC"/>
                </a:solidFill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8" name="object 108" descr=""/>
          <p:cNvSpPr/>
          <p:nvPr/>
        </p:nvSpPr>
        <p:spPr>
          <a:xfrm>
            <a:off x="665987" y="2231135"/>
            <a:ext cx="550545" cy="550545"/>
          </a:xfrm>
          <a:custGeom>
            <a:avLst/>
            <a:gdLst/>
            <a:ahLst/>
            <a:cxnLst/>
            <a:rect l="l" t="t" r="r" b="b"/>
            <a:pathLst>
              <a:path w="550544" h="550544">
                <a:moveTo>
                  <a:pt x="275081" y="0"/>
                </a:moveTo>
                <a:lnTo>
                  <a:pt x="225637" y="4432"/>
                </a:lnTo>
                <a:lnTo>
                  <a:pt x="179099" y="17213"/>
                </a:lnTo>
                <a:lnTo>
                  <a:pt x="136245" y="37563"/>
                </a:lnTo>
                <a:lnTo>
                  <a:pt x="97852" y="64706"/>
                </a:lnTo>
                <a:lnTo>
                  <a:pt x="64697" y="97863"/>
                </a:lnTo>
                <a:lnTo>
                  <a:pt x="37558" y="136256"/>
                </a:lnTo>
                <a:lnTo>
                  <a:pt x="17210" y="179109"/>
                </a:lnTo>
                <a:lnTo>
                  <a:pt x="4432" y="225643"/>
                </a:lnTo>
                <a:lnTo>
                  <a:pt x="0" y="275081"/>
                </a:lnTo>
                <a:lnTo>
                  <a:pt x="4432" y="324520"/>
                </a:lnTo>
                <a:lnTo>
                  <a:pt x="17210" y="371054"/>
                </a:lnTo>
                <a:lnTo>
                  <a:pt x="37558" y="413907"/>
                </a:lnTo>
                <a:lnTo>
                  <a:pt x="64697" y="452300"/>
                </a:lnTo>
                <a:lnTo>
                  <a:pt x="97852" y="485457"/>
                </a:lnTo>
                <a:lnTo>
                  <a:pt x="136245" y="512600"/>
                </a:lnTo>
                <a:lnTo>
                  <a:pt x="179099" y="532950"/>
                </a:lnTo>
                <a:lnTo>
                  <a:pt x="225637" y="545731"/>
                </a:lnTo>
                <a:lnTo>
                  <a:pt x="275081" y="550163"/>
                </a:lnTo>
                <a:lnTo>
                  <a:pt x="324526" y="545731"/>
                </a:lnTo>
                <a:lnTo>
                  <a:pt x="371064" y="532950"/>
                </a:lnTo>
                <a:lnTo>
                  <a:pt x="413918" y="512600"/>
                </a:lnTo>
                <a:lnTo>
                  <a:pt x="452311" y="485457"/>
                </a:lnTo>
                <a:lnTo>
                  <a:pt x="485466" y="452300"/>
                </a:lnTo>
                <a:lnTo>
                  <a:pt x="512605" y="413907"/>
                </a:lnTo>
                <a:lnTo>
                  <a:pt x="532953" y="371054"/>
                </a:lnTo>
                <a:lnTo>
                  <a:pt x="545731" y="324520"/>
                </a:lnTo>
                <a:lnTo>
                  <a:pt x="550164" y="275081"/>
                </a:lnTo>
                <a:lnTo>
                  <a:pt x="545731" y="225643"/>
                </a:lnTo>
                <a:lnTo>
                  <a:pt x="532953" y="179109"/>
                </a:lnTo>
                <a:lnTo>
                  <a:pt x="512605" y="136256"/>
                </a:lnTo>
                <a:lnTo>
                  <a:pt x="485466" y="97863"/>
                </a:lnTo>
                <a:lnTo>
                  <a:pt x="452311" y="64706"/>
                </a:lnTo>
                <a:lnTo>
                  <a:pt x="413918" y="37563"/>
                </a:lnTo>
                <a:lnTo>
                  <a:pt x="371064" y="17213"/>
                </a:lnTo>
                <a:lnTo>
                  <a:pt x="324526" y="4432"/>
                </a:lnTo>
                <a:lnTo>
                  <a:pt x="275081" y="0"/>
                </a:lnTo>
                <a:close/>
              </a:path>
            </a:pathLst>
          </a:custGeom>
          <a:solidFill>
            <a:srgbClr val="629D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 txBox="1"/>
          <p:nvPr/>
        </p:nvSpPr>
        <p:spPr>
          <a:xfrm>
            <a:off x="765962" y="2414397"/>
            <a:ext cx="363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$24bn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0" name="object 110" descr=""/>
          <p:cNvSpPr/>
          <p:nvPr/>
        </p:nvSpPr>
        <p:spPr>
          <a:xfrm>
            <a:off x="1362455" y="2174748"/>
            <a:ext cx="662940" cy="662940"/>
          </a:xfrm>
          <a:custGeom>
            <a:avLst/>
            <a:gdLst/>
            <a:ahLst/>
            <a:cxnLst/>
            <a:rect l="l" t="t" r="r" b="b"/>
            <a:pathLst>
              <a:path w="662939" h="662939">
                <a:moveTo>
                  <a:pt x="331469" y="0"/>
                </a:moveTo>
                <a:lnTo>
                  <a:pt x="282501" y="3595"/>
                </a:lnTo>
                <a:lnTo>
                  <a:pt x="235758" y="14038"/>
                </a:lnTo>
                <a:lnTo>
                  <a:pt x="191756" y="30817"/>
                </a:lnTo>
                <a:lnTo>
                  <a:pt x="151007" y="53416"/>
                </a:lnTo>
                <a:lnTo>
                  <a:pt x="114025" y="81323"/>
                </a:lnTo>
                <a:lnTo>
                  <a:pt x="81323" y="114025"/>
                </a:lnTo>
                <a:lnTo>
                  <a:pt x="53416" y="151007"/>
                </a:lnTo>
                <a:lnTo>
                  <a:pt x="30817" y="191756"/>
                </a:lnTo>
                <a:lnTo>
                  <a:pt x="14038" y="235758"/>
                </a:lnTo>
                <a:lnTo>
                  <a:pt x="3595" y="282501"/>
                </a:lnTo>
                <a:lnTo>
                  <a:pt x="0" y="331469"/>
                </a:lnTo>
                <a:lnTo>
                  <a:pt x="3595" y="380438"/>
                </a:lnTo>
                <a:lnTo>
                  <a:pt x="14038" y="427181"/>
                </a:lnTo>
                <a:lnTo>
                  <a:pt x="30817" y="471183"/>
                </a:lnTo>
                <a:lnTo>
                  <a:pt x="53416" y="511932"/>
                </a:lnTo>
                <a:lnTo>
                  <a:pt x="81323" y="548914"/>
                </a:lnTo>
                <a:lnTo>
                  <a:pt x="114025" y="581616"/>
                </a:lnTo>
                <a:lnTo>
                  <a:pt x="151007" y="609523"/>
                </a:lnTo>
                <a:lnTo>
                  <a:pt x="191756" y="632122"/>
                </a:lnTo>
                <a:lnTo>
                  <a:pt x="235758" y="648901"/>
                </a:lnTo>
                <a:lnTo>
                  <a:pt x="282501" y="659344"/>
                </a:lnTo>
                <a:lnTo>
                  <a:pt x="331469" y="662939"/>
                </a:lnTo>
                <a:lnTo>
                  <a:pt x="380438" y="659344"/>
                </a:lnTo>
                <a:lnTo>
                  <a:pt x="427181" y="648901"/>
                </a:lnTo>
                <a:lnTo>
                  <a:pt x="471183" y="632122"/>
                </a:lnTo>
                <a:lnTo>
                  <a:pt x="511932" y="609523"/>
                </a:lnTo>
                <a:lnTo>
                  <a:pt x="548914" y="581616"/>
                </a:lnTo>
                <a:lnTo>
                  <a:pt x="581616" y="548914"/>
                </a:lnTo>
                <a:lnTo>
                  <a:pt x="609523" y="511932"/>
                </a:lnTo>
                <a:lnTo>
                  <a:pt x="632122" y="471183"/>
                </a:lnTo>
                <a:lnTo>
                  <a:pt x="648901" y="427181"/>
                </a:lnTo>
                <a:lnTo>
                  <a:pt x="659344" y="380438"/>
                </a:lnTo>
                <a:lnTo>
                  <a:pt x="662939" y="331469"/>
                </a:lnTo>
                <a:lnTo>
                  <a:pt x="659344" y="282501"/>
                </a:lnTo>
                <a:lnTo>
                  <a:pt x="648901" y="235758"/>
                </a:lnTo>
                <a:lnTo>
                  <a:pt x="632122" y="191756"/>
                </a:lnTo>
                <a:lnTo>
                  <a:pt x="609523" y="151007"/>
                </a:lnTo>
                <a:lnTo>
                  <a:pt x="581616" y="114025"/>
                </a:lnTo>
                <a:lnTo>
                  <a:pt x="548914" y="81323"/>
                </a:lnTo>
                <a:lnTo>
                  <a:pt x="511932" y="53416"/>
                </a:lnTo>
                <a:lnTo>
                  <a:pt x="471183" y="30817"/>
                </a:lnTo>
                <a:lnTo>
                  <a:pt x="427181" y="14038"/>
                </a:lnTo>
                <a:lnTo>
                  <a:pt x="380438" y="3595"/>
                </a:lnTo>
                <a:lnTo>
                  <a:pt x="331469" y="0"/>
                </a:lnTo>
                <a:close/>
              </a:path>
            </a:pathLst>
          </a:custGeom>
          <a:solidFill>
            <a:srgbClr val="2A7D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 descr=""/>
          <p:cNvSpPr txBox="1"/>
          <p:nvPr/>
        </p:nvSpPr>
        <p:spPr>
          <a:xfrm>
            <a:off x="1480438" y="2397633"/>
            <a:ext cx="4394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$51bn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2" name="object 112" descr=""/>
          <p:cNvSpPr/>
          <p:nvPr/>
        </p:nvSpPr>
        <p:spPr>
          <a:xfrm>
            <a:off x="2171700" y="2087879"/>
            <a:ext cx="835660" cy="835660"/>
          </a:xfrm>
          <a:custGeom>
            <a:avLst/>
            <a:gdLst/>
            <a:ahLst/>
            <a:cxnLst/>
            <a:rect l="l" t="t" r="r" b="b"/>
            <a:pathLst>
              <a:path w="835660" h="835660">
                <a:moveTo>
                  <a:pt x="417575" y="0"/>
                </a:moveTo>
                <a:lnTo>
                  <a:pt x="368875" y="2809"/>
                </a:lnTo>
                <a:lnTo>
                  <a:pt x="321826" y="11027"/>
                </a:lnTo>
                <a:lnTo>
                  <a:pt x="276740" y="24342"/>
                </a:lnTo>
                <a:lnTo>
                  <a:pt x="233931" y="42440"/>
                </a:lnTo>
                <a:lnTo>
                  <a:pt x="193713" y="65008"/>
                </a:lnTo>
                <a:lnTo>
                  <a:pt x="156398" y="91733"/>
                </a:lnTo>
                <a:lnTo>
                  <a:pt x="122300" y="122300"/>
                </a:lnTo>
                <a:lnTo>
                  <a:pt x="91733" y="156398"/>
                </a:lnTo>
                <a:lnTo>
                  <a:pt x="65008" y="193713"/>
                </a:lnTo>
                <a:lnTo>
                  <a:pt x="42440" y="233931"/>
                </a:lnTo>
                <a:lnTo>
                  <a:pt x="24342" y="276740"/>
                </a:lnTo>
                <a:lnTo>
                  <a:pt x="11027" y="321826"/>
                </a:lnTo>
                <a:lnTo>
                  <a:pt x="2809" y="368875"/>
                </a:lnTo>
                <a:lnTo>
                  <a:pt x="0" y="417575"/>
                </a:lnTo>
                <a:lnTo>
                  <a:pt x="2809" y="466276"/>
                </a:lnTo>
                <a:lnTo>
                  <a:pt x="11027" y="513325"/>
                </a:lnTo>
                <a:lnTo>
                  <a:pt x="24342" y="558411"/>
                </a:lnTo>
                <a:lnTo>
                  <a:pt x="42440" y="601220"/>
                </a:lnTo>
                <a:lnTo>
                  <a:pt x="65008" y="641438"/>
                </a:lnTo>
                <a:lnTo>
                  <a:pt x="91733" y="678753"/>
                </a:lnTo>
                <a:lnTo>
                  <a:pt x="122301" y="712851"/>
                </a:lnTo>
                <a:lnTo>
                  <a:pt x="156398" y="743418"/>
                </a:lnTo>
                <a:lnTo>
                  <a:pt x="193713" y="770143"/>
                </a:lnTo>
                <a:lnTo>
                  <a:pt x="233931" y="792711"/>
                </a:lnTo>
                <a:lnTo>
                  <a:pt x="276740" y="810809"/>
                </a:lnTo>
                <a:lnTo>
                  <a:pt x="321826" y="824124"/>
                </a:lnTo>
                <a:lnTo>
                  <a:pt x="368875" y="832342"/>
                </a:lnTo>
                <a:lnTo>
                  <a:pt x="417575" y="835152"/>
                </a:lnTo>
                <a:lnTo>
                  <a:pt x="466276" y="832342"/>
                </a:lnTo>
                <a:lnTo>
                  <a:pt x="513325" y="824124"/>
                </a:lnTo>
                <a:lnTo>
                  <a:pt x="558411" y="810809"/>
                </a:lnTo>
                <a:lnTo>
                  <a:pt x="601220" y="792711"/>
                </a:lnTo>
                <a:lnTo>
                  <a:pt x="641438" y="770143"/>
                </a:lnTo>
                <a:lnTo>
                  <a:pt x="678753" y="743418"/>
                </a:lnTo>
                <a:lnTo>
                  <a:pt x="712851" y="712851"/>
                </a:lnTo>
                <a:lnTo>
                  <a:pt x="743418" y="678753"/>
                </a:lnTo>
                <a:lnTo>
                  <a:pt x="770143" y="641438"/>
                </a:lnTo>
                <a:lnTo>
                  <a:pt x="792711" y="601220"/>
                </a:lnTo>
                <a:lnTo>
                  <a:pt x="810809" y="558411"/>
                </a:lnTo>
                <a:lnTo>
                  <a:pt x="824124" y="513325"/>
                </a:lnTo>
                <a:lnTo>
                  <a:pt x="832342" y="466276"/>
                </a:lnTo>
                <a:lnTo>
                  <a:pt x="835151" y="417575"/>
                </a:lnTo>
                <a:lnTo>
                  <a:pt x="832342" y="368875"/>
                </a:lnTo>
                <a:lnTo>
                  <a:pt x="824124" y="321826"/>
                </a:lnTo>
                <a:lnTo>
                  <a:pt x="810809" y="276740"/>
                </a:lnTo>
                <a:lnTo>
                  <a:pt x="792711" y="233931"/>
                </a:lnTo>
                <a:lnTo>
                  <a:pt x="770143" y="193713"/>
                </a:lnTo>
                <a:lnTo>
                  <a:pt x="743418" y="156398"/>
                </a:lnTo>
                <a:lnTo>
                  <a:pt x="712850" y="122300"/>
                </a:lnTo>
                <a:lnTo>
                  <a:pt x="678753" y="91733"/>
                </a:lnTo>
                <a:lnTo>
                  <a:pt x="641438" y="65008"/>
                </a:lnTo>
                <a:lnTo>
                  <a:pt x="601220" y="42440"/>
                </a:lnTo>
                <a:lnTo>
                  <a:pt x="558411" y="24342"/>
                </a:lnTo>
                <a:lnTo>
                  <a:pt x="513325" y="11027"/>
                </a:lnTo>
                <a:lnTo>
                  <a:pt x="466276" y="2809"/>
                </a:lnTo>
                <a:lnTo>
                  <a:pt x="417575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 descr=""/>
          <p:cNvSpPr txBox="1"/>
          <p:nvPr/>
        </p:nvSpPr>
        <p:spPr>
          <a:xfrm>
            <a:off x="2375661" y="2397633"/>
            <a:ext cx="4394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$82bn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780592" y="1867915"/>
            <a:ext cx="21139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Cumulative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FCF</a:t>
            </a:r>
            <a:r>
              <a:rPr dirty="0" sz="1200" spc="-10" b="1">
                <a:latin typeface="Arial"/>
                <a:cs typeface="Arial"/>
              </a:rPr>
              <a:t> 2019e-</a:t>
            </a:r>
            <a:r>
              <a:rPr dirty="0" sz="1200" spc="-20" b="1">
                <a:latin typeface="Arial"/>
                <a:cs typeface="Arial"/>
              </a:rPr>
              <a:t>2030e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5" name="object 115" descr=""/>
          <p:cNvSpPr/>
          <p:nvPr/>
        </p:nvSpPr>
        <p:spPr>
          <a:xfrm>
            <a:off x="583691" y="1848611"/>
            <a:ext cx="2493645" cy="1100455"/>
          </a:xfrm>
          <a:custGeom>
            <a:avLst/>
            <a:gdLst/>
            <a:ahLst/>
            <a:cxnLst/>
            <a:rect l="l" t="t" r="r" b="b"/>
            <a:pathLst>
              <a:path w="2493645" h="1100455">
                <a:moveTo>
                  <a:pt x="0" y="1100327"/>
                </a:moveTo>
                <a:lnTo>
                  <a:pt x="2493264" y="1100327"/>
                </a:lnTo>
                <a:lnTo>
                  <a:pt x="2493264" y="0"/>
                </a:lnTo>
                <a:lnTo>
                  <a:pt x="0" y="0"/>
                </a:lnTo>
                <a:lnTo>
                  <a:pt x="0" y="110032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200965" y="262127"/>
            <a:ext cx="5414010" cy="3365500"/>
            <a:chOff x="6200965" y="262127"/>
            <a:chExt cx="5414010" cy="3365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51820" y="262127"/>
              <a:ext cx="862583" cy="86410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045452" y="1891283"/>
              <a:ext cx="3719829" cy="504825"/>
            </a:xfrm>
            <a:custGeom>
              <a:avLst/>
              <a:gdLst/>
              <a:ahLst/>
              <a:cxnLst/>
              <a:rect l="l" t="t" r="r" b="b"/>
              <a:pathLst>
                <a:path w="3719829" h="504825">
                  <a:moveTo>
                    <a:pt x="0" y="112775"/>
                  </a:moveTo>
                  <a:lnTo>
                    <a:pt x="479425" y="112775"/>
                  </a:lnTo>
                </a:path>
                <a:path w="3719829" h="504825">
                  <a:moveTo>
                    <a:pt x="1078992" y="0"/>
                  </a:moveTo>
                  <a:lnTo>
                    <a:pt x="1558417" y="0"/>
                  </a:lnTo>
                </a:path>
                <a:path w="3719829" h="504825">
                  <a:moveTo>
                    <a:pt x="2161031" y="463295"/>
                  </a:moveTo>
                  <a:lnTo>
                    <a:pt x="2640456" y="463295"/>
                  </a:lnTo>
                </a:path>
                <a:path w="3719829" h="504825">
                  <a:moveTo>
                    <a:pt x="3240024" y="504443"/>
                  </a:moveTo>
                  <a:lnTo>
                    <a:pt x="3719449" y="504443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444996" y="2002535"/>
              <a:ext cx="600710" cy="1620520"/>
            </a:xfrm>
            <a:custGeom>
              <a:avLst/>
              <a:gdLst/>
              <a:ahLst/>
              <a:cxnLst/>
              <a:rect l="l" t="t" r="r" b="b"/>
              <a:pathLst>
                <a:path w="600709" h="1620520">
                  <a:moveTo>
                    <a:pt x="600455" y="0"/>
                  </a:moveTo>
                  <a:lnTo>
                    <a:pt x="0" y="0"/>
                  </a:lnTo>
                  <a:lnTo>
                    <a:pt x="0" y="1620012"/>
                  </a:lnTo>
                  <a:lnTo>
                    <a:pt x="600455" y="1620012"/>
                  </a:lnTo>
                  <a:lnTo>
                    <a:pt x="600455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764012" y="2395727"/>
              <a:ext cx="600710" cy="1226820"/>
            </a:xfrm>
            <a:custGeom>
              <a:avLst/>
              <a:gdLst/>
              <a:ahLst/>
              <a:cxnLst/>
              <a:rect l="l" t="t" r="r" b="b"/>
              <a:pathLst>
                <a:path w="600709" h="1226820">
                  <a:moveTo>
                    <a:pt x="600455" y="0"/>
                  </a:moveTo>
                  <a:lnTo>
                    <a:pt x="0" y="0"/>
                  </a:lnTo>
                  <a:lnTo>
                    <a:pt x="0" y="1226820"/>
                  </a:lnTo>
                  <a:lnTo>
                    <a:pt x="600455" y="1226820"/>
                  </a:lnTo>
                  <a:lnTo>
                    <a:pt x="600455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525512" y="1891283"/>
              <a:ext cx="2760345" cy="504825"/>
            </a:xfrm>
            <a:custGeom>
              <a:avLst/>
              <a:gdLst/>
              <a:ahLst/>
              <a:cxnLst/>
              <a:rect l="l" t="t" r="r" b="b"/>
              <a:pathLst>
                <a:path w="2760345" h="504825">
                  <a:moveTo>
                    <a:pt x="600456" y="0"/>
                  </a:moveTo>
                  <a:lnTo>
                    <a:pt x="0" y="0"/>
                  </a:lnTo>
                  <a:lnTo>
                    <a:pt x="0" y="111252"/>
                  </a:lnTo>
                  <a:lnTo>
                    <a:pt x="600456" y="111252"/>
                  </a:lnTo>
                  <a:lnTo>
                    <a:pt x="600456" y="0"/>
                  </a:lnTo>
                  <a:close/>
                </a:path>
                <a:path w="2760345" h="504825">
                  <a:moveTo>
                    <a:pt x="1679448" y="0"/>
                  </a:moveTo>
                  <a:lnTo>
                    <a:pt x="1078992" y="0"/>
                  </a:lnTo>
                  <a:lnTo>
                    <a:pt x="1078992" y="463296"/>
                  </a:lnTo>
                  <a:lnTo>
                    <a:pt x="1679448" y="463296"/>
                  </a:lnTo>
                  <a:lnTo>
                    <a:pt x="1679448" y="0"/>
                  </a:lnTo>
                  <a:close/>
                </a:path>
                <a:path w="2760345" h="504825">
                  <a:moveTo>
                    <a:pt x="2249424" y="463296"/>
                  </a:moveTo>
                  <a:lnTo>
                    <a:pt x="2159508" y="463296"/>
                  </a:lnTo>
                  <a:lnTo>
                    <a:pt x="2159508" y="504444"/>
                  </a:lnTo>
                  <a:lnTo>
                    <a:pt x="2249424" y="504444"/>
                  </a:lnTo>
                  <a:lnTo>
                    <a:pt x="2249424" y="463296"/>
                  </a:lnTo>
                  <a:close/>
                </a:path>
                <a:path w="2760345" h="504825">
                  <a:moveTo>
                    <a:pt x="2759964" y="463296"/>
                  </a:moveTo>
                  <a:lnTo>
                    <a:pt x="2673096" y="463296"/>
                  </a:lnTo>
                  <a:lnTo>
                    <a:pt x="2673096" y="504444"/>
                  </a:lnTo>
                  <a:lnTo>
                    <a:pt x="2759964" y="504444"/>
                  </a:lnTo>
                  <a:lnTo>
                    <a:pt x="2759964" y="463296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205728" y="3622548"/>
              <a:ext cx="5400040" cy="0"/>
            </a:xfrm>
            <a:custGeom>
              <a:avLst/>
              <a:gdLst/>
              <a:ahLst/>
              <a:cxnLst/>
              <a:rect l="l" t="t" r="r" b="b"/>
              <a:pathLst>
                <a:path w="5400040" h="0">
                  <a:moveTo>
                    <a:pt x="0" y="0"/>
                  </a:moveTo>
                  <a:lnTo>
                    <a:pt x="539953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243840"/>
                <a:gridCol w="1196340"/>
                <a:gridCol w="243839"/>
                <a:gridCol w="1443990"/>
                <a:gridCol w="1200785"/>
                <a:gridCol w="1443990"/>
                <a:gridCol w="243840"/>
                <a:gridCol w="1200150"/>
                <a:gridCol w="243840"/>
                <a:gridCol w="1200150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43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0" name="object 10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86536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Discounting</a:t>
            </a:r>
            <a:r>
              <a:rPr dirty="0" spc="-50"/>
              <a:t> </a:t>
            </a:r>
            <a:r>
              <a:rPr dirty="0"/>
              <a:t>the</a:t>
            </a:r>
            <a:r>
              <a:rPr dirty="0" spc="-45"/>
              <a:t> </a:t>
            </a:r>
            <a:r>
              <a:rPr dirty="0"/>
              <a:t>cash</a:t>
            </a:r>
            <a:r>
              <a:rPr dirty="0" spc="-45"/>
              <a:t> </a:t>
            </a:r>
            <a:r>
              <a:rPr dirty="0"/>
              <a:t>flows</a:t>
            </a:r>
            <a:r>
              <a:rPr dirty="0" spc="-35"/>
              <a:t> </a:t>
            </a:r>
            <a:r>
              <a:rPr dirty="0"/>
              <a:t>of</a:t>
            </a:r>
            <a:r>
              <a:rPr dirty="0" spc="-40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/>
              <a:t>realistic</a:t>
            </a:r>
            <a:r>
              <a:rPr dirty="0" spc="-35"/>
              <a:t> </a:t>
            </a:r>
            <a:r>
              <a:rPr dirty="0"/>
              <a:t>scenario,</a:t>
            </a:r>
            <a:r>
              <a:rPr dirty="0" spc="-105"/>
              <a:t> </a:t>
            </a:r>
            <a:r>
              <a:rPr dirty="0" spc="-35"/>
              <a:t>Tesla’s</a:t>
            </a:r>
            <a:r>
              <a:rPr dirty="0" spc="-45"/>
              <a:t> </a:t>
            </a:r>
            <a:r>
              <a:rPr dirty="0"/>
              <a:t>fair</a:t>
            </a:r>
            <a:r>
              <a:rPr dirty="0" spc="-35"/>
              <a:t> </a:t>
            </a:r>
            <a:r>
              <a:rPr dirty="0"/>
              <a:t>EV</a:t>
            </a:r>
            <a:r>
              <a:rPr dirty="0" spc="-25"/>
              <a:t> </a:t>
            </a:r>
            <a:r>
              <a:rPr dirty="0"/>
              <a:t>is</a:t>
            </a:r>
            <a:r>
              <a:rPr dirty="0" spc="-20"/>
              <a:t> </a:t>
            </a:r>
            <a:r>
              <a:rPr dirty="0"/>
              <a:t>USD</a:t>
            </a:r>
            <a:r>
              <a:rPr dirty="0" spc="-20"/>
              <a:t> </a:t>
            </a:r>
            <a:r>
              <a:rPr dirty="0"/>
              <a:t>55.8bn</a:t>
            </a:r>
            <a:r>
              <a:rPr dirty="0" spc="-50"/>
              <a:t> </a:t>
            </a:r>
            <a:r>
              <a:rPr dirty="0" spc="-10"/>
              <a:t>which</a:t>
            </a:r>
          </a:p>
          <a:p>
            <a:pPr marL="12700">
              <a:lnSpc>
                <a:spcPts val="2280"/>
              </a:lnSpc>
            </a:pPr>
            <a:r>
              <a:rPr dirty="0"/>
              <a:t>translates</a:t>
            </a:r>
            <a:r>
              <a:rPr dirty="0" spc="-60"/>
              <a:t> </a:t>
            </a:r>
            <a:r>
              <a:rPr dirty="0"/>
              <a:t>into</a:t>
            </a:r>
            <a:r>
              <a:rPr dirty="0" spc="-35"/>
              <a:t> </a:t>
            </a:r>
            <a:r>
              <a:rPr dirty="0"/>
              <a:t>an</a:t>
            </a:r>
            <a:r>
              <a:rPr dirty="0" spc="-20"/>
              <a:t> </a:t>
            </a:r>
            <a:r>
              <a:rPr dirty="0"/>
              <a:t>equity</a:t>
            </a:r>
            <a:r>
              <a:rPr dirty="0" spc="-40"/>
              <a:t> </a:t>
            </a:r>
            <a:r>
              <a:rPr dirty="0"/>
              <a:t>value</a:t>
            </a:r>
            <a:r>
              <a:rPr dirty="0" spc="-20"/>
              <a:t> </a:t>
            </a:r>
            <a:r>
              <a:rPr dirty="0"/>
              <a:t>of</a:t>
            </a:r>
            <a:r>
              <a:rPr dirty="0" spc="-45"/>
              <a:t> </a:t>
            </a:r>
            <a:r>
              <a:rPr dirty="0"/>
              <a:t>USD</a:t>
            </a:r>
            <a:r>
              <a:rPr dirty="0" spc="-20"/>
              <a:t> </a:t>
            </a:r>
            <a:r>
              <a:rPr dirty="0"/>
              <a:t>42.3bn</a:t>
            </a:r>
            <a:r>
              <a:rPr dirty="0" spc="-30"/>
              <a:t> </a:t>
            </a:r>
            <a:r>
              <a:rPr dirty="0"/>
              <a:t>that</a:t>
            </a:r>
            <a:r>
              <a:rPr dirty="0" spc="-60"/>
              <a:t> </a:t>
            </a:r>
            <a:r>
              <a:rPr dirty="0"/>
              <a:t>is</a:t>
            </a:r>
            <a:r>
              <a:rPr dirty="0" spc="-15"/>
              <a:t> </a:t>
            </a:r>
            <a:r>
              <a:rPr dirty="0"/>
              <a:t>17%</a:t>
            </a:r>
            <a:r>
              <a:rPr dirty="0" spc="-50"/>
              <a:t> </a:t>
            </a:r>
            <a:r>
              <a:rPr dirty="0"/>
              <a:t>below</a:t>
            </a:r>
            <a:r>
              <a:rPr dirty="0" spc="-55"/>
              <a:t> </a:t>
            </a:r>
            <a:r>
              <a:rPr dirty="0" spc="-35"/>
              <a:t>Tesla’s</a:t>
            </a:r>
            <a:r>
              <a:rPr dirty="0" spc="-40"/>
              <a:t> </a:t>
            </a:r>
            <a:r>
              <a:rPr dirty="0"/>
              <a:t>market</a:t>
            </a:r>
            <a:r>
              <a:rPr dirty="0" spc="-65"/>
              <a:t> </a:t>
            </a:r>
            <a:r>
              <a:rPr dirty="0" spc="-25"/>
              <a:t>cap</a:t>
            </a:r>
          </a:p>
        </p:txBody>
      </p:sp>
      <p:grpSp>
        <p:nvGrpSpPr>
          <p:cNvPr id="14" name="object 14" descr=""/>
          <p:cNvGrpSpPr/>
          <p:nvPr/>
        </p:nvGrpSpPr>
        <p:grpSpPr>
          <a:xfrm>
            <a:off x="581977" y="1880616"/>
            <a:ext cx="5409565" cy="3404870"/>
            <a:chOff x="581977" y="1880616"/>
            <a:chExt cx="5409565" cy="3404870"/>
          </a:xfrm>
        </p:grpSpPr>
        <p:sp>
          <p:nvSpPr>
            <p:cNvPr id="15" name="object 15" descr=""/>
            <p:cNvSpPr/>
            <p:nvPr/>
          </p:nvSpPr>
          <p:spPr>
            <a:xfrm>
              <a:off x="638556" y="3977639"/>
              <a:ext cx="848994" cy="1308100"/>
            </a:xfrm>
            <a:custGeom>
              <a:avLst/>
              <a:gdLst/>
              <a:ahLst/>
              <a:cxnLst/>
              <a:rect l="l" t="t" r="r" b="b"/>
              <a:pathLst>
                <a:path w="848994" h="1308100">
                  <a:moveTo>
                    <a:pt x="129540" y="0"/>
                  </a:moveTo>
                  <a:lnTo>
                    <a:pt x="0" y="0"/>
                  </a:lnTo>
                  <a:lnTo>
                    <a:pt x="0" y="676656"/>
                  </a:lnTo>
                  <a:lnTo>
                    <a:pt x="129540" y="676656"/>
                  </a:lnTo>
                  <a:lnTo>
                    <a:pt x="129540" y="0"/>
                  </a:lnTo>
                  <a:close/>
                </a:path>
                <a:path w="848994" h="1308100">
                  <a:moveTo>
                    <a:pt x="489204" y="0"/>
                  </a:moveTo>
                  <a:lnTo>
                    <a:pt x="359664" y="0"/>
                  </a:lnTo>
                  <a:lnTo>
                    <a:pt x="359664" y="1307592"/>
                  </a:lnTo>
                  <a:lnTo>
                    <a:pt x="489204" y="1307592"/>
                  </a:lnTo>
                  <a:lnTo>
                    <a:pt x="489204" y="0"/>
                  </a:lnTo>
                  <a:close/>
                </a:path>
                <a:path w="848994" h="1308100">
                  <a:moveTo>
                    <a:pt x="848868" y="0"/>
                  </a:moveTo>
                  <a:lnTo>
                    <a:pt x="720852" y="0"/>
                  </a:lnTo>
                  <a:lnTo>
                    <a:pt x="720852" y="73152"/>
                  </a:lnTo>
                  <a:lnTo>
                    <a:pt x="848868" y="73152"/>
                  </a:lnTo>
                  <a:lnTo>
                    <a:pt x="84886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847088" y="1880615"/>
              <a:ext cx="4087495" cy="2270760"/>
            </a:xfrm>
            <a:custGeom>
              <a:avLst/>
              <a:gdLst/>
              <a:ahLst/>
              <a:cxnLst/>
              <a:rect l="l" t="t" r="r" b="b"/>
              <a:pathLst>
                <a:path w="4087495" h="2270760">
                  <a:moveTo>
                    <a:pt x="128016" y="2097024"/>
                  </a:moveTo>
                  <a:lnTo>
                    <a:pt x="0" y="2097024"/>
                  </a:lnTo>
                  <a:lnTo>
                    <a:pt x="0" y="2270760"/>
                  </a:lnTo>
                  <a:lnTo>
                    <a:pt x="128016" y="2270760"/>
                  </a:lnTo>
                  <a:lnTo>
                    <a:pt x="128016" y="2097024"/>
                  </a:lnTo>
                  <a:close/>
                </a:path>
                <a:path w="4087495" h="2270760">
                  <a:moveTo>
                    <a:pt x="489204" y="2002536"/>
                  </a:moveTo>
                  <a:lnTo>
                    <a:pt x="359664" y="2002536"/>
                  </a:lnTo>
                  <a:lnTo>
                    <a:pt x="359664" y="2097024"/>
                  </a:lnTo>
                  <a:lnTo>
                    <a:pt x="489204" y="2097024"/>
                  </a:lnTo>
                  <a:lnTo>
                    <a:pt x="489204" y="2002536"/>
                  </a:lnTo>
                  <a:close/>
                </a:path>
                <a:path w="4087495" h="2270760">
                  <a:moveTo>
                    <a:pt x="848868" y="1929384"/>
                  </a:moveTo>
                  <a:lnTo>
                    <a:pt x="719328" y="1929384"/>
                  </a:lnTo>
                  <a:lnTo>
                    <a:pt x="719328" y="2097024"/>
                  </a:lnTo>
                  <a:lnTo>
                    <a:pt x="848868" y="2097024"/>
                  </a:lnTo>
                  <a:lnTo>
                    <a:pt x="848868" y="1929384"/>
                  </a:lnTo>
                  <a:close/>
                </a:path>
                <a:path w="4087495" h="2270760">
                  <a:moveTo>
                    <a:pt x="1208532" y="1545336"/>
                  </a:moveTo>
                  <a:lnTo>
                    <a:pt x="1080516" y="1545336"/>
                  </a:lnTo>
                  <a:lnTo>
                    <a:pt x="1080516" y="2097024"/>
                  </a:lnTo>
                  <a:lnTo>
                    <a:pt x="1208532" y="2097024"/>
                  </a:lnTo>
                  <a:lnTo>
                    <a:pt x="1208532" y="1545336"/>
                  </a:lnTo>
                  <a:close/>
                </a:path>
                <a:path w="4087495" h="2270760">
                  <a:moveTo>
                    <a:pt x="1568196" y="1351788"/>
                  </a:moveTo>
                  <a:lnTo>
                    <a:pt x="1440167" y="1351788"/>
                  </a:lnTo>
                  <a:lnTo>
                    <a:pt x="1440167" y="2097024"/>
                  </a:lnTo>
                  <a:lnTo>
                    <a:pt x="1568196" y="2097024"/>
                  </a:lnTo>
                  <a:lnTo>
                    <a:pt x="1568196" y="1351788"/>
                  </a:lnTo>
                  <a:close/>
                </a:path>
                <a:path w="4087495" h="2270760">
                  <a:moveTo>
                    <a:pt x="1927860" y="937260"/>
                  </a:moveTo>
                  <a:lnTo>
                    <a:pt x="1799844" y="937260"/>
                  </a:lnTo>
                  <a:lnTo>
                    <a:pt x="1799844" y="2097024"/>
                  </a:lnTo>
                  <a:lnTo>
                    <a:pt x="1927860" y="2097024"/>
                  </a:lnTo>
                  <a:lnTo>
                    <a:pt x="1927860" y="937260"/>
                  </a:lnTo>
                  <a:close/>
                </a:path>
                <a:path w="4087495" h="2270760">
                  <a:moveTo>
                    <a:pt x="2287524" y="836676"/>
                  </a:moveTo>
                  <a:lnTo>
                    <a:pt x="2159508" y="836676"/>
                  </a:lnTo>
                  <a:lnTo>
                    <a:pt x="2159508" y="2097024"/>
                  </a:lnTo>
                  <a:lnTo>
                    <a:pt x="2287524" y="2097024"/>
                  </a:lnTo>
                  <a:lnTo>
                    <a:pt x="2287524" y="836676"/>
                  </a:lnTo>
                  <a:close/>
                </a:path>
                <a:path w="4087495" h="2270760">
                  <a:moveTo>
                    <a:pt x="2648712" y="667512"/>
                  </a:moveTo>
                  <a:lnTo>
                    <a:pt x="2519172" y="667512"/>
                  </a:lnTo>
                  <a:lnTo>
                    <a:pt x="2519172" y="2097024"/>
                  </a:lnTo>
                  <a:lnTo>
                    <a:pt x="2648712" y="2097024"/>
                  </a:lnTo>
                  <a:lnTo>
                    <a:pt x="2648712" y="667512"/>
                  </a:lnTo>
                  <a:close/>
                </a:path>
                <a:path w="4087495" h="2270760">
                  <a:moveTo>
                    <a:pt x="3008376" y="518160"/>
                  </a:moveTo>
                  <a:lnTo>
                    <a:pt x="2878836" y="518160"/>
                  </a:lnTo>
                  <a:lnTo>
                    <a:pt x="2878836" y="2097024"/>
                  </a:lnTo>
                  <a:lnTo>
                    <a:pt x="3008376" y="2097024"/>
                  </a:lnTo>
                  <a:lnTo>
                    <a:pt x="3008376" y="518160"/>
                  </a:lnTo>
                  <a:close/>
                </a:path>
                <a:path w="4087495" h="2270760">
                  <a:moveTo>
                    <a:pt x="3368040" y="324612"/>
                  </a:moveTo>
                  <a:lnTo>
                    <a:pt x="3240024" y="324612"/>
                  </a:lnTo>
                  <a:lnTo>
                    <a:pt x="3240024" y="2097024"/>
                  </a:lnTo>
                  <a:lnTo>
                    <a:pt x="3368040" y="2097024"/>
                  </a:lnTo>
                  <a:lnTo>
                    <a:pt x="3368040" y="324612"/>
                  </a:lnTo>
                  <a:close/>
                </a:path>
                <a:path w="4087495" h="2270760">
                  <a:moveTo>
                    <a:pt x="3727704" y="94488"/>
                  </a:moveTo>
                  <a:lnTo>
                    <a:pt x="3599688" y="94488"/>
                  </a:lnTo>
                  <a:lnTo>
                    <a:pt x="3599688" y="2097024"/>
                  </a:lnTo>
                  <a:lnTo>
                    <a:pt x="3727704" y="2097024"/>
                  </a:lnTo>
                  <a:lnTo>
                    <a:pt x="3727704" y="94488"/>
                  </a:lnTo>
                  <a:close/>
                </a:path>
                <a:path w="4087495" h="2270760">
                  <a:moveTo>
                    <a:pt x="4087368" y="0"/>
                  </a:moveTo>
                  <a:lnTo>
                    <a:pt x="3959352" y="0"/>
                  </a:lnTo>
                  <a:lnTo>
                    <a:pt x="3959352" y="2097024"/>
                  </a:lnTo>
                  <a:lnTo>
                    <a:pt x="4087368" y="2097024"/>
                  </a:lnTo>
                  <a:lnTo>
                    <a:pt x="4087368" y="0"/>
                  </a:lnTo>
                  <a:close/>
                </a:path>
              </a:pathLst>
            </a:custGeom>
            <a:solidFill>
              <a:srgbClr val="297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86740" y="3977639"/>
              <a:ext cx="5400040" cy="0"/>
            </a:xfrm>
            <a:custGeom>
              <a:avLst/>
              <a:gdLst/>
              <a:ahLst/>
              <a:cxnLst/>
              <a:rect l="l" t="t" r="r" b="b"/>
              <a:pathLst>
                <a:path w="5400040" h="0">
                  <a:moveTo>
                    <a:pt x="0" y="0"/>
                  </a:moveTo>
                  <a:lnTo>
                    <a:pt x="539953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1283335" y="4040251"/>
            <a:ext cx="2787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-</a:t>
            </a:r>
            <a:r>
              <a:rPr dirty="0" sz="1000" spc="-25">
                <a:latin typeface="Arial MT"/>
                <a:cs typeface="Arial MT"/>
              </a:rPr>
              <a:t>295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771904" y="4141723"/>
            <a:ext cx="2787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-</a:t>
            </a:r>
            <a:r>
              <a:rPr dirty="0" sz="1000" spc="-25">
                <a:latin typeface="Arial MT"/>
                <a:cs typeface="Arial MT"/>
              </a:rPr>
              <a:t>700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152904" y="3698875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379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513202" y="3625722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674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541267" y="2624708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4,666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314822" y="1688083"/>
            <a:ext cx="7524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41666" sz="1500">
                <a:latin typeface="Arial MT"/>
                <a:cs typeface="Arial MT"/>
              </a:rPr>
              <a:t>8,062</a:t>
            </a:r>
            <a:r>
              <a:rPr dirty="0" baseline="-41666" sz="1500" spc="82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8,440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12165" y="4649851"/>
            <a:ext cx="3835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-2,730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621148" y="2205608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6,356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820670" y="3232480"/>
            <a:ext cx="3416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2,220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180969" y="3039236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3,001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900296" y="2523236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5,076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260596" y="2356485"/>
            <a:ext cx="3409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5,752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981447" y="2011502"/>
            <a:ext cx="3416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7,135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635508" y="5759196"/>
            <a:ext cx="178435" cy="134620"/>
          </a:xfrm>
          <a:custGeom>
            <a:avLst/>
            <a:gdLst/>
            <a:ahLst/>
            <a:cxnLst/>
            <a:rect l="l" t="t" r="r" b="b"/>
            <a:pathLst>
              <a:path w="178434" h="134620">
                <a:moveTo>
                  <a:pt x="178308" y="0"/>
                </a:moveTo>
                <a:lnTo>
                  <a:pt x="0" y="0"/>
                </a:lnTo>
                <a:lnTo>
                  <a:pt x="0" y="134111"/>
                </a:lnTo>
                <a:lnTo>
                  <a:pt x="178308" y="134111"/>
                </a:lnTo>
                <a:lnTo>
                  <a:pt x="17830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1380744" y="5759196"/>
            <a:ext cx="180340" cy="134620"/>
          </a:xfrm>
          <a:custGeom>
            <a:avLst/>
            <a:gdLst/>
            <a:ahLst/>
            <a:cxnLst/>
            <a:rect l="l" t="t" r="r" b="b"/>
            <a:pathLst>
              <a:path w="180340" h="134620">
                <a:moveTo>
                  <a:pt x="179831" y="0"/>
                </a:moveTo>
                <a:lnTo>
                  <a:pt x="0" y="0"/>
                </a:lnTo>
                <a:lnTo>
                  <a:pt x="0" y="134111"/>
                </a:lnTo>
                <a:lnTo>
                  <a:pt x="179831" y="134111"/>
                </a:lnTo>
                <a:lnTo>
                  <a:pt x="179831" y="0"/>
                </a:lnTo>
                <a:close/>
              </a:path>
            </a:pathLst>
          </a:custGeom>
          <a:solidFill>
            <a:srgbClr val="297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574649" y="5237175"/>
            <a:ext cx="5420360" cy="105283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08610">
              <a:lnSpc>
                <a:spcPct val="100000"/>
              </a:lnSpc>
              <a:spcBef>
                <a:spcPts val="434"/>
              </a:spcBef>
            </a:pPr>
            <a:r>
              <a:rPr dirty="0" sz="1000" spc="-10">
                <a:latin typeface="Arial MT"/>
                <a:cs typeface="Arial MT"/>
              </a:rPr>
              <a:t>-5,266</a:t>
            </a:r>
            <a:endParaRPr sz="1000">
              <a:latin typeface="Arial MT"/>
              <a:cs typeface="Arial MT"/>
            </a:endParaRPr>
          </a:p>
          <a:p>
            <a:pPr marL="52069">
              <a:lnSpc>
                <a:spcPct val="100000"/>
              </a:lnSpc>
              <a:spcBef>
                <a:spcPts val="330"/>
              </a:spcBef>
            </a:pPr>
            <a:r>
              <a:rPr dirty="0" sz="1000">
                <a:latin typeface="Arial MT"/>
                <a:cs typeface="Arial MT"/>
              </a:rPr>
              <a:t>2016</a:t>
            </a:r>
            <a:r>
              <a:rPr dirty="0" sz="1000" spc="49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2017</a:t>
            </a:r>
            <a:r>
              <a:rPr dirty="0" sz="1000" spc="47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2018</a:t>
            </a:r>
            <a:r>
              <a:rPr dirty="0" sz="1000" spc="1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2019e2020e2021e2022e2023e2024e2025e2026e2027e2028e2029e2030e</a:t>
            </a:r>
            <a:endParaRPr sz="1000">
              <a:latin typeface="Arial MT"/>
              <a:cs typeface="Arial MT"/>
            </a:endParaRPr>
          </a:p>
          <a:p>
            <a:pPr marL="290195">
              <a:lnSpc>
                <a:spcPct val="100000"/>
              </a:lnSpc>
              <a:spcBef>
                <a:spcPts val="890"/>
              </a:spcBef>
              <a:tabLst>
                <a:tab pos="1036319" algn="l"/>
              </a:tabLst>
            </a:pPr>
            <a:r>
              <a:rPr dirty="0" sz="1000" spc="-10">
                <a:latin typeface="Arial MT"/>
                <a:cs typeface="Arial MT"/>
              </a:rPr>
              <a:t>Actuals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Realistic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case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Based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on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market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cap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on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02/22/2019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Own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analysis</a:t>
            </a:r>
            <a:r>
              <a:rPr dirty="0" sz="1000" spc="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based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on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financial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statements</a:t>
            </a:r>
            <a:r>
              <a:rPr dirty="0" sz="10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from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Thomson</a:t>
            </a:r>
            <a:r>
              <a:rPr dirty="0" sz="1000" spc="-7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Reuters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915924" y="2226564"/>
            <a:ext cx="662940" cy="662940"/>
          </a:xfrm>
          <a:custGeom>
            <a:avLst/>
            <a:gdLst/>
            <a:ahLst/>
            <a:cxnLst/>
            <a:rect l="l" t="t" r="r" b="b"/>
            <a:pathLst>
              <a:path w="662940" h="662939">
                <a:moveTo>
                  <a:pt x="331469" y="0"/>
                </a:moveTo>
                <a:lnTo>
                  <a:pt x="282486" y="3595"/>
                </a:lnTo>
                <a:lnTo>
                  <a:pt x="235735" y="14038"/>
                </a:lnTo>
                <a:lnTo>
                  <a:pt x="191728" y="30817"/>
                </a:lnTo>
                <a:lnTo>
                  <a:pt x="150979" y="53416"/>
                </a:lnTo>
                <a:lnTo>
                  <a:pt x="113999" y="81323"/>
                </a:lnTo>
                <a:lnTo>
                  <a:pt x="81302" y="114025"/>
                </a:lnTo>
                <a:lnTo>
                  <a:pt x="53400" y="151007"/>
                </a:lnTo>
                <a:lnTo>
                  <a:pt x="30806" y="191756"/>
                </a:lnTo>
                <a:lnTo>
                  <a:pt x="14033" y="235758"/>
                </a:lnTo>
                <a:lnTo>
                  <a:pt x="3593" y="282501"/>
                </a:lnTo>
                <a:lnTo>
                  <a:pt x="0" y="331470"/>
                </a:lnTo>
                <a:lnTo>
                  <a:pt x="3593" y="380438"/>
                </a:lnTo>
                <a:lnTo>
                  <a:pt x="14033" y="427181"/>
                </a:lnTo>
                <a:lnTo>
                  <a:pt x="30806" y="471183"/>
                </a:lnTo>
                <a:lnTo>
                  <a:pt x="53400" y="511932"/>
                </a:lnTo>
                <a:lnTo>
                  <a:pt x="81302" y="548914"/>
                </a:lnTo>
                <a:lnTo>
                  <a:pt x="113999" y="581616"/>
                </a:lnTo>
                <a:lnTo>
                  <a:pt x="150979" y="609523"/>
                </a:lnTo>
                <a:lnTo>
                  <a:pt x="191728" y="632122"/>
                </a:lnTo>
                <a:lnTo>
                  <a:pt x="235735" y="648901"/>
                </a:lnTo>
                <a:lnTo>
                  <a:pt x="282486" y="659344"/>
                </a:lnTo>
                <a:lnTo>
                  <a:pt x="331469" y="662939"/>
                </a:lnTo>
                <a:lnTo>
                  <a:pt x="380438" y="659344"/>
                </a:lnTo>
                <a:lnTo>
                  <a:pt x="427181" y="648901"/>
                </a:lnTo>
                <a:lnTo>
                  <a:pt x="471183" y="632122"/>
                </a:lnTo>
                <a:lnTo>
                  <a:pt x="511932" y="609523"/>
                </a:lnTo>
                <a:lnTo>
                  <a:pt x="548914" y="581616"/>
                </a:lnTo>
                <a:lnTo>
                  <a:pt x="581616" y="548914"/>
                </a:lnTo>
                <a:lnTo>
                  <a:pt x="609523" y="511932"/>
                </a:lnTo>
                <a:lnTo>
                  <a:pt x="632122" y="471183"/>
                </a:lnTo>
                <a:lnTo>
                  <a:pt x="648901" y="427181"/>
                </a:lnTo>
                <a:lnTo>
                  <a:pt x="659344" y="380438"/>
                </a:lnTo>
                <a:lnTo>
                  <a:pt x="662939" y="331470"/>
                </a:lnTo>
                <a:lnTo>
                  <a:pt x="659344" y="282501"/>
                </a:lnTo>
                <a:lnTo>
                  <a:pt x="648901" y="235758"/>
                </a:lnTo>
                <a:lnTo>
                  <a:pt x="632122" y="191756"/>
                </a:lnTo>
                <a:lnTo>
                  <a:pt x="609523" y="151007"/>
                </a:lnTo>
                <a:lnTo>
                  <a:pt x="581616" y="114025"/>
                </a:lnTo>
                <a:lnTo>
                  <a:pt x="548914" y="81323"/>
                </a:lnTo>
                <a:lnTo>
                  <a:pt x="511932" y="53416"/>
                </a:lnTo>
                <a:lnTo>
                  <a:pt x="471183" y="30817"/>
                </a:lnTo>
                <a:lnTo>
                  <a:pt x="427181" y="14038"/>
                </a:lnTo>
                <a:lnTo>
                  <a:pt x="380438" y="3595"/>
                </a:lnTo>
                <a:lnTo>
                  <a:pt x="331469" y="0"/>
                </a:lnTo>
                <a:close/>
              </a:path>
            </a:pathLst>
          </a:custGeom>
          <a:solidFill>
            <a:srgbClr val="2A7D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583691" y="1848611"/>
            <a:ext cx="1303020" cy="1100455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algn="ctr" marL="83185" marR="52705">
              <a:lnSpc>
                <a:spcPts val="1300"/>
              </a:lnSpc>
              <a:spcBef>
                <a:spcPts val="335"/>
              </a:spcBef>
            </a:pPr>
            <a:r>
              <a:rPr dirty="0" sz="1200" b="1">
                <a:latin typeface="Arial"/>
                <a:cs typeface="Arial"/>
              </a:rPr>
              <a:t>Cumulative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FCF </a:t>
            </a:r>
            <a:r>
              <a:rPr dirty="0" sz="1200" spc="-10" b="1">
                <a:latin typeface="Arial"/>
                <a:cs typeface="Arial"/>
              </a:rPr>
              <a:t>2019e-</a:t>
            </a:r>
            <a:r>
              <a:rPr dirty="0" sz="1200" spc="-20" b="1">
                <a:latin typeface="Arial"/>
                <a:cs typeface="Arial"/>
              </a:rPr>
              <a:t>2030e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endParaRPr sz="1200">
              <a:latin typeface="Arial"/>
              <a:cs typeface="Arial"/>
            </a:endParaRPr>
          </a:p>
          <a:p>
            <a:pPr algn="ctr" marL="23495">
              <a:lnSpc>
                <a:spcPct val="100000"/>
              </a:lnSpc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$51bn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586740" y="1446275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7" name="object 37" descr=""/>
          <p:cNvGraphicFramePr>
            <a:graphicFrameLocks noGrp="1"/>
          </p:cNvGraphicFramePr>
          <p:nvPr/>
        </p:nvGraphicFramePr>
        <p:xfrm>
          <a:off x="6205473" y="4238752"/>
          <a:ext cx="5475605" cy="1596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0995"/>
                <a:gridCol w="2518410"/>
              </a:tblGrid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Key</a:t>
                      </a:r>
                      <a:r>
                        <a:rPr dirty="0" sz="12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valuation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parameters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9D9D9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Balance</a:t>
                      </a:r>
                      <a:r>
                        <a:rPr dirty="0" sz="12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sheet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date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26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12/31/2018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Valuation</a:t>
                      </a:r>
                      <a:r>
                        <a:rPr dirty="0" sz="12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date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26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02/22/2019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WACC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26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10.3%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Terminal</a:t>
                      </a:r>
                      <a:r>
                        <a:rPr dirty="0" sz="12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growth</a:t>
                      </a:r>
                      <a:r>
                        <a:rPr dirty="0" sz="12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rate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26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2%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6695">
                <a:tc>
                  <a:txBody>
                    <a:bodyPr/>
                    <a:lstStyle/>
                    <a:p>
                      <a:pPr marL="92075">
                        <a:lnSpc>
                          <a:spcPts val="1355"/>
                        </a:lnSpc>
                        <a:spcBef>
                          <a:spcPts val="330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Terminal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value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EBIT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margin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2655">
                        <a:lnSpc>
                          <a:spcPts val="1355"/>
                        </a:lnSpc>
                        <a:spcBef>
                          <a:spcPts val="33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10%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8" name="object 38" descr=""/>
          <p:cNvSpPr txBox="1"/>
          <p:nvPr/>
        </p:nvSpPr>
        <p:spPr>
          <a:xfrm>
            <a:off x="8659494" y="2005076"/>
            <a:ext cx="494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16,002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9783571" y="2257425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1,390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0820145" y="2170557"/>
            <a:ext cx="494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42,305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562213" y="3657092"/>
            <a:ext cx="6877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Total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debt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263640" y="3657092"/>
            <a:ext cx="9359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marR="68580" indent="-18288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Enterprise </a:t>
            </a:r>
            <a:r>
              <a:rPr dirty="0" sz="1200" spc="-20" b="1">
                <a:latin typeface="Arial"/>
                <a:cs typeface="Arial"/>
              </a:rPr>
              <a:t>value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7613904" y="1863851"/>
            <a:ext cx="424180" cy="165100"/>
          </a:xfrm>
          <a:custGeom>
            <a:avLst/>
            <a:gdLst/>
            <a:ahLst/>
            <a:cxnLst/>
            <a:rect l="l" t="t" r="r" b="b"/>
            <a:pathLst>
              <a:path w="424179" h="165100">
                <a:moveTo>
                  <a:pt x="423672" y="0"/>
                </a:moveTo>
                <a:lnTo>
                  <a:pt x="0" y="0"/>
                </a:lnTo>
                <a:lnTo>
                  <a:pt x="0" y="164591"/>
                </a:lnTo>
                <a:lnTo>
                  <a:pt x="423672" y="164591"/>
                </a:lnTo>
                <a:lnTo>
                  <a:pt x="42367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7622540" y="1828927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3,878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371333" y="3657092"/>
            <a:ext cx="9118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625" marR="5080" indent="-3556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Cash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35">
                <a:latin typeface="Arial MT"/>
                <a:cs typeface="Arial MT"/>
              </a:rPr>
              <a:t>ST </a:t>
            </a:r>
            <a:r>
              <a:rPr dirty="0" sz="1200" spc="-10">
                <a:latin typeface="Arial MT"/>
                <a:cs typeface="Arial MT"/>
              </a:rPr>
              <a:t>investments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9708642" y="3657092"/>
            <a:ext cx="558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305" marR="5080" indent="-1524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Minority interest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0604118" y="3657092"/>
            <a:ext cx="92201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Equity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value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500240" y="1778253"/>
            <a:ext cx="494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55,819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574649" y="1161770"/>
            <a:ext cx="8434070" cy="52451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  <a:tabLst>
                <a:tab pos="5631180" algn="l"/>
              </a:tabLst>
            </a:pPr>
            <a:r>
              <a:rPr dirty="0" sz="1400" b="1">
                <a:latin typeface="Arial"/>
                <a:cs typeface="Arial"/>
              </a:rPr>
              <a:t>Realistic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free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cash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flow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equity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projection</a:t>
            </a:r>
            <a:r>
              <a:rPr dirty="0" sz="1400" b="1">
                <a:latin typeface="Arial"/>
                <a:cs typeface="Arial"/>
              </a:rPr>
              <a:t>	Enterprise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Equity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Value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bridge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  <a:tabLst>
                <a:tab pos="5631180" algn="l"/>
              </a:tabLst>
            </a:pPr>
            <a:r>
              <a:rPr dirty="0" sz="1400">
                <a:latin typeface="Arial MT"/>
                <a:cs typeface="Arial MT"/>
              </a:rPr>
              <a:t>Free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cash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flow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equity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Tesla,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million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USD,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2016-</a:t>
            </a:r>
            <a:r>
              <a:rPr dirty="0" sz="1400" spc="-10">
                <a:latin typeface="Arial MT"/>
                <a:cs typeface="Arial MT"/>
              </a:rPr>
              <a:t>2030e</a:t>
            </a:r>
            <a:r>
              <a:rPr dirty="0" sz="1400">
                <a:latin typeface="Arial MT"/>
                <a:cs typeface="Arial MT"/>
              </a:rPr>
              <a:t>	In</a:t>
            </a:r>
            <a:r>
              <a:rPr dirty="0" sz="1400" spc="-20">
                <a:latin typeface="Arial MT"/>
                <a:cs typeface="Arial MT"/>
              </a:rPr>
              <a:t> USDm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6205728" y="1146302"/>
            <a:ext cx="5760085" cy="2921635"/>
            <a:chOff x="6205728" y="1146302"/>
            <a:chExt cx="5760085" cy="2921635"/>
          </a:xfrm>
        </p:grpSpPr>
        <p:sp>
          <p:nvSpPr>
            <p:cNvPr id="51" name="object 51" descr=""/>
            <p:cNvSpPr/>
            <p:nvPr/>
          </p:nvSpPr>
          <p:spPr>
            <a:xfrm>
              <a:off x="6205728" y="1446276"/>
              <a:ext cx="5399405" cy="0"/>
            </a:xfrm>
            <a:custGeom>
              <a:avLst/>
              <a:gdLst/>
              <a:ahLst/>
              <a:cxnLst/>
              <a:rect l="l" t="t" r="r" b="b"/>
              <a:pathLst>
                <a:path w="5399405" h="0">
                  <a:moveTo>
                    <a:pt x="0" y="0"/>
                  </a:moveTo>
                  <a:lnTo>
                    <a:pt x="539902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6253734" y="1788414"/>
              <a:ext cx="955675" cy="2269490"/>
            </a:xfrm>
            <a:custGeom>
              <a:avLst/>
              <a:gdLst/>
              <a:ahLst/>
              <a:cxnLst/>
              <a:rect l="l" t="t" r="r" b="b"/>
              <a:pathLst>
                <a:path w="955675" h="2269490">
                  <a:moveTo>
                    <a:pt x="0" y="2269236"/>
                  </a:moveTo>
                  <a:lnTo>
                    <a:pt x="955547" y="2269236"/>
                  </a:lnTo>
                  <a:lnTo>
                    <a:pt x="955547" y="0"/>
                  </a:lnTo>
                  <a:lnTo>
                    <a:pt x="0" y="0"/>
                  </a:lnTo>
                  <a:lnTo>
                    <a:pt x="0" y="2269236"/>
                  </a:lnTo>
                  <a:close/>
                </a:path>
              </a:pathLst>
            </a:custGeom>
            <a:ln w="19812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56220" y="1146302"/>
              <a:ext cx="4109593" cy="2770378"/>
            </a:xfrm>
            <a:prstGeom prst="rect">
              <a:avLst/>
            </a:prstGeom>
          </p:spPr>
        </p:pic>
      </p:grpSp>
      <p:sp>
        <p:nvSpPr>
          <p:cNvPr id="54" name="object 54" descr=""/>
          <p:cNvSpPr/>
          <p:nvPr/>
        </p:nvSpPr>
        <p:spPr>
          <a:xfrm>
            <a:off x="2601467" y="4105783"/>
            <a:ext cx="3287395" cy="1150620"/>
          </a:xfrm>
          <a:custGeom>
            <a:avLst/>
            <a:gdLst/>
            <a:ahLst/>
            <a:cxnLst/>
            <a:rect l="l" t="t" r="r" b="b"/>
            <a:pathLst>
              <a:path w="3287395" h="1150620">
                <a:moveTo>
                  <a:pt x="3159506" y="383921"/>
                </a:moveTo>
                <a:lnTo>
                  <a:pt x="127762" y="383921"/>
                </a:lnTo>
                <a:lnTo>
                  <a:pt x="78009" y="393954"/>
                </a:lnTo>
                <a:lnTo>
                  <a:pt x="37401" y="421322"/>
                </a:lnTo>
                <a:lnTo>
                  <a:pt x="10032" y="461930"/>
                </a:lnTo>
                <a:lnTo>
                  <a:pt x="0" y="511683"/>
                </a:lnTo>
                <a:lnTo>
                  <a:pt x="0" y="1022731"/>
                </a:lnTo>
                <a:lnTo>
                  <a:pt x="10033" y="1072483"/>
                </a:lnTo>
                <a:lnTo>
                  <a:pt x="37401" y="1113091"/>
                </a:lnTo>
                <a:lnTo>
                  <a:pt x="78009" y="1140460"/>
                </a:lnTo>
                <a:lnTo>
                  <a:pt x="127762" y="1150493"/>
                </a:lnTo>
                <a:lnTo>
                  <a:pt x="3159506" y="1150493"/>
                </a:lnTo>
                <a:lnTo>
                  <a:pt x="3209258" y="1140460"/>
                </a:lnTo>
                <a:lnTo>
                  <a:pt x="3249866" y="1113091"/>
                </a:lnTo>
                <a:lnTo>
                  <a:pt x="3277234" y="1072483"/>
                </a:lnTo>
                <a:lnTo>
                  <a:pt x="3287268" y="1022731"/>
                </a:lnTo>
                <a:lnTo>
                  <a:pt x="3287268" y="511683"/>
                </a:lnTo>
                <a:lnTo>
                  <a:pt x="3277234" y="461930"/>
                </a:lnTo>
                <a:lnTo>
                  <a:pt x="3249866" y="421322"/>
                </a:lnTo>
                <a:lnTo>
                  <a:pt x="3209258" y="393954"/>
                </a:lnTo>
                <a:lnTo>
                  <a:pt x="3159506" y="383921"/>
                </a:lnTo>
                <a:close/>
              </a:path>
              <a:path w="3287395" h="1150620">
                <a:moveTo>
                  <a:pt x="134238" y="0"/>
                </a:moveTo>
                <a:lnTo>
                  <a:pt x="547877" y="383921"/>
                </a:lnTo>
                <a:lnTo>
                  <a:pt x="1369695" y="383921"/>
                </a:lnTo>
                <a:lnTo>
                  <a:pt x="134238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2778632" y="4582795"/>
            <a:ext cx="29311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73355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Tesla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generate</a:t>
            </a:r>
            <a:r>
              <a:rPr dirty="0" sz="12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positive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cash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flows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starting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2020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onwards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driven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positive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margin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developments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7967218" y="2723769"/>
            <a:ext cx="23475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27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Compared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Tesla’s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market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cap*,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our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suggests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dirty="0" sz="12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overvalues</a:t>
            </a:r>
            <a:r>
              <a:rPr dirty="0" sz="1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Tesla</a:t>
            </a:r>
            <a:r>
              <a:rPr dirty="0" sz="1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17%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574649" y="216154"/>
            <a:ext cx="37909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DCF</a:t>
            </a:r>
            <a:r>
              <a:rPr dirty="0" sz="1600" spc="-5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ENTERPRISE</a:t>
            </a:r>
            <a:r>
              <a:rPr dirty="0" sz="1600" spc="-5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VALUE </a:t>
            </a:r>
            <a:r>
              <a:rPr dirty="0" sz="1600" spc="-30" b="1">
                <a:solidFill>
                  <a:srgbClr val="4966AC"/>
                </a:solidFill>
                <a:latin typeface="Arial"/>
                <a:cs typeface="Arial"/>
              </a:rPr>
              <a:t>DERIVATION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243840"/>
                <a:gridCol w="1196340"/>
                <a:gridCol w="243839"/>
                <a:gridCol w="1443990"/>
                <a:gridCol w="1200785"/>
                <a:gridCol w="1443990"/>
                <a:gridCol w="243840"/>
                <a:gridCol w="1200150"/>
                <a:gridCol w="243840"/>
                <a:gridCol w="1200150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44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1006856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Based</a:t>
            </a:r>
            <a:r>
              <a:rPr dirty="0" spc="-40"/>
              <a:t> </a:t>
            </a:r>
            <a:r>
              <a:rPr dirty="0"/>
              <a:t>on</a:t>
            </a:r>
            <a:r>
              <a:rPr dirty="0" spc="-35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/>
              <a:t>multiple</a:t>
            </a:r>
            <a:r>
              <a:rPr dirty="0" spc="-25"/>
              <a:t> </a:t>
            </a:r>
            <a:r>
              <a:rPr dirty="0"/>
              <a:t>and</a:t>
            </a:r>
            <a:r>
              <a:rPr dirty="0" spc="-35"/>
              <a:t> </a:t>
            </a:r>
            <a:r>
              <a:rPr dirty="0"/>
              <a:t>DCF</a:t>
            </a:r>
            <a:r>
              <a:rPr dirty="0" spc="-40"/>
              <a:t> </a:t>
            </a:r>
            <a:r>
              <a:rPr dirty="0"/>
              <a:t>valuation,</a:t>
            </a:r>
            <a:r>
              <a:rPr dirty="0" spc="-30"/>
              <a:t> </a:t>
            </a:r>
            <a:r>
              <a:rPr dirty="0"/>
              <a:t>the</a:t>
            </a:r>
            <a:r>
              <a:rPr dirty="0" spc="-45"/>
              <a:t> </a:t>
            </a:r>
            <a:r>
              <a:rPr dirty="0"/>
              <a:t>fair</a:t>
            </a:r>
            <a:r>
              <a:rPr dirty="0" spc="-35"/>
              <a:t> </a:t>
            </a:r>
            <a:r>
              <a:rPr dirty="0"/>
              <a:t>EV</a:t>
            </a:r>
            <a:r>
              <a:rPr dirty="0" spc="-25"/>
              <a:t> </a:t>
            </a:r>
            <a:r>
              <a:rPr dirty="0"/>
              <a:t>of</a:t>
            </a:r>
            <a:r>
              <a:rPr dirty="0" spc="-75"/>
              <a:t> </a:t>
            </a:r>
            <a:r>
              <a:rPr dirty="0" spc="-35"/>
              <a:t>Tesla </a:t>
            </a:r>
            <a:r>
              <a:rPr dirty="0"/>
              <a:t>is</a:t>
            </a:r>
            <a:r>
              <a:rPr dirty="0" spc="-25"/>
              <a:t> </a:t>
            </a:r>
            <a:r>
              <a:rPr dirty="0"/>
              <a:t>USD</a:t>
            </a:r>
            <a:r>
              <a:rPr dirty="0" spc="-35"/>
              <a:t> </a:t>
            </a:r>
            <a:r>
              <a:rPr dirty="0"/>
              <a:t>55bn</a:t>
            </a:r>
            <a:r>
              <a:rPr dirty="0" spc="-35"/>
              <a:t> </a:t>
            </a:r>
            <a:r>
              <a:rPr dirty="0"/>
              <a:t>that</a:t>
            </a:r>
            <a:r>
              <a:rPr dirty="0" spc="-45"/>
              <a:t> </a:t>
            </a:r>
            <a:r>
              <a:rPr dirty="0" spc="-10"/>
              <a:t>translates</a:t>
            </a:r>
          </a:p>
          <a:p>
            <a:pPr marL="12700">
              <a:lnSpc>
                <a:spcPts val="2280"/>
              </a:lnSpc>
            </a:pPr>
            <a:r>
              <a:rPr dirty="0"/>
              <a:t>into</a:t>
            </a:r>
            <a:r>
              <a:rPr dirty="0" spc="-15"/>
              <a:t> </a:t>
            </a:r>
            <a:r>
              <a:rPr dirty="0"/>
              <a:t>an</a:t>
            </a:r>
            <a:r>
              <a:rPr dirty="0" spc="-35"/>
              <a:t> </a:t>
            </a:r>
            <a:r>
              <a:rPr dirty="0"/>
              <a:t>equity</a:t>
            </a:r>
            <a:r>
              <a:rPr dirty="0" spc="-45"/>
              <a:t> </a:t>
            </a:r>
            <a:r>
              <a:rPr dirty="0"/>
              <a:t>value</a:t>
            </a:r>
            <a:r>
              <a:rPr dirty="0" spc="-10"/>
              <a:t> </a:t>
            </a:r>
            <a:r>
              <a:rPr dirty="0"/>
              <a:t>of</a:t>
            </a:r>
            <a:r>
              <a:rPr dirty="0" spc="-25"/>
              <a:t> </a:t>
            </a:r>
            <a:r>
              <a:rPr dirty="0"/>
              <a:t>USD</a:t>
            </a:r>
            <a:r>
              <a:rPr dirty="0" spc="-10"/>
              <a:t> </a:t>
            </a:r>
            <a:r>
              <a:rPr dirty="0"/>
              <a:t>41.5bn</a:t>
            </a:r>
            <a:r>
              <a:rPr dirty="0" spc="-40"/>
              <a:t> </a:t>
            </a:r>
            <a:r>
              <a:rPr dirty="0"/>
              <a:t>which</a:t>
            </a:r>
            <a:r>
              <a:rPr dirty="0" spc="-35"/>
              <a:t> </a:t>
            </a:r>
            <a:r>
              <a:rPr dirty="0"/>
              <a:t>is</a:t>
            </a:r>
            <a:r>
              <a:rPr dirty="0" spc="-25"/>
              <a:t> </a:t>
            </a:r>
            <a:r>
              <a:rPr dirty="0"/>
              <a:t>18%</a:t>
            </a:r>
            <a:r>
              <a:rPr dirty="0" spc="-20"/>
              <a:t> </a:t>
            </a:r>
            <a:r>
              <a:rPr dirty="0"/>
              <a:t>below</a:t>
            </a:r>
            <a:r>
              <a:rPr dirty="0" spc="-25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current</a:t>
            </a:r>
            <a:r>
              <a:rPr dirty="0" spc="-65"/>
              <a:t> </a:t>
            </a:r>
            <a:r>
              <a:rPr dirty="0"/>
              <a:t>market</a:t>
            </a:r>
            <a:r>
              <a:rPr dirty="0" spc="-50"/>
              <a:t> </a:t>
            </a:r>
            <a:r>
              <a:rPr dirty="0" spc="-10"/>
              <a:t>valuation</a:t>
            </a:r>
          </a:p>
        </p:txBody>
      </p:sp>
      <p:sp>
        <p:nvSpPr>
          <p:cNvPr id="8" name="object 8" descr=""/>
          <p:cNvSpPr/>
          <p:nvPr/>
        </p:nvSpPr>
        <p:spPr>
          <a:xfrm>
            <a:off x="3140964" y="4800600"/>
            <a:ext cx="478790" cy="365760"/>
          </a:xfrm>
          <a:custGeom>
            <a:avLst/>
            <a:gdLst/>
            <a:ahLst/>
            <a:cxnLst/>
            <a:rect l="l" t="t" r="r" b="b"/>
            <a:pathLst>
              <a:path w="478789" h="365760">
                <a:moveTo>
                  <a:pt x="478536" y="0"/>
                </a:moveTo>
                <a:lnTo>
                  <a:pt x="0" y="0"/>
                </a:lnTo>
                <a:lnTo>
                  <a:pt x="0" y="365760"/>
                </a:lnTo>
                <a:lnTo>
                  <a:pt x="478536" y="365760"/>
                </a:lnTo>
                <a:lnTo>
                  <a:pt x="478536" y="0"/>
                </a:lnTo>
                <a:close/>
              </a:path>
            </a:pathLst>
          </a:custGeom>
          <a:solidFill>
            <a:srgbClr val="297ED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4040123" y="3486911"/>
            <a:ext cx="541020" cy="2270760"/>
            <a:chOff x="4040123" y="3486911"/>
            <a:chExt cx="541020" cy="2270760"/>
          </a:xfrm>
        </p:grpSpPr>
        <p:sp>
          <p:nvSpPr>
            <p:cNvPr id="10" name="object 10" descr=""/>
            <p:cNvSpPr/>
            <p:nvPr/>
          </p:nvSpPr>
          <p:spPr>
            <a:xfrm>
              <a:off x="4040123" y="5457444"/>
              <a:ext cx="466725" cy="300355"/>
            </a:xfrm>
            <a:custGeom>
              <a:avLst/>
              <a:gdLst/>
              <a:ahLst/>
              <a:cxnLst/>
              <a:rect l="l" t="t" r="r" b="b"/>
              <a:pathLst>
                <a:path w="466725" h="300354">
                  <a:moveTo>
                    <a:pt x="0" y="300227"/>
                  </a:moveTo>
                  <a:lnTo>
                    <a:pt x="466344" y="300227"/>
                  </a:lnTo>
                  <a:lnTo>
                    <a:pt x="466344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302251" y="3486911"/>
              <a:ext cx="279400" cy="365760"/>
            </a:xfrm>
            <a:custGeom>
              <a:avLst/>
              <a:gdLst/>
              <a:ahLst/>
              <a:cxnLst/>
              <a:rect l="l" t="t" r="r" b="b"/>
              <a:pathLst>
                <a:path w="279400" h="365760">
                  <a:moveTo>
                    <a:pt x="278892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78892" y="365760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/>
          <p:nvPr/>
        </p:nvSpPr>
        <p:spPr>
          <a:xfrm>
            <a:off x="3259835" y="2173223"/>
            <a:ext cx="480059" cy="364490"/>
          </a:xfrm>
          <a:custGeom>
            <a:avLst/>
            <a:gdLst/>
            <a:ahLst/>
            <a:cxnLst/>
            <a:rect l="l" t="t" r="r" b="b"/>
            <a:pathLst>
              <a:path w="480060" h="364489">
                <a:moveTo>
                  <a:pt x="480060" y="0"/>
                </a:moveTo>
                <a:lnTo>
                  <a:pt x="0" y="0"/>
                </a:lnTo>
                <a:lnTo>
                  <a:pt x="0" y="364236"/>
                </a:lnTo>
                <a:lnTo>
                  <a:pt x="480060" y="364236"/>
                </a:lnTo>
                <a:lnTo>
                  <a:pt x="480060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3233927" y="2830067"/>
            <a:ext cx="264160" cy="365760"/>
          </a:xfrm>
          <a:custGeom>
            <a:avLst/>
            <a:gdLst/>
            <a:ahLst/>
            <a:cxnLst/>
            <a:rect l="l" t="t" r="r" b="b"/>
            <a:pathLst>
              <a:path w="264160" h="365760">
                <a:moveTo>
                  <a:pt x="263651" y="0"/>
                </a:moveTo>
                <a:lnTo>
                  <a:pt x="0" y="0"/>
                </a:lnTo>
                <a:lnTo>
                  <a:pt x="0" y="365760"/>
                </a:lnTo>
                <a:lnTo>
                  <a:pt x="263651" y="365760"/>
                </a:lnTo>
                <a:lnTo>
                  <a:pt x="263651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5742432" y="4143755"/>
            <a:ext cx="585470" cy="365760"/>
          </a:xfrm>
          <a:custGeom>
            <a:avLst/>
            <a:gdLst/>
            <a:ahLst/>
            <a:cxnLst/>
            <a:rect l="l" t="t" r="r" b="b"/>
            <a:pathLst>
              <a:path w="585470" h="365760">
                <a:moveTo>
                  <a:pt x="585215" y="0"/>
                </a:moveTo>
                <a:lnTo>
                  <a:pt x="0" y="0"/>
                </a:lnTo>
                <a:lnTo>
                  <a:pt x="0" y="365760"/>
                </a:lnTo>
                <a:lnTo>
                  <a:pt x="585215" y="365760"/>
                </a:lnTo>
                <a:lnTo>
                  <a:pt x="585215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894077" y="6077257"/>
            <a:ext cx="4791710" cy="200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55"/>
              </a:lnSpc>
              <a:tabLst>
                <a:tab pos="367665" algn="l"/>
                <a:tab pos="784860" algn="l"/>
                <a:tab pos="1202690" algn="l"/>
                <a:tab pos="1619885" algn="l"/>
                <a:tab pos="2037714" algn="l"/>
                <a:tab pos="2455545" algn="l"/>
                <a:tab pos="2872740" algn="l"/>
                <a:tab pos="3290570" algn="l"/>
                <a:tab pos="3707765" algn="l"/>
                <a:tab pos="4076065" algn="l"/>
              </a:tabLst>
            </a:pPr>
            <a:r>
              <a:rPr dirty="0" sz="1400" spc="-50">
                <a:latin typeface="Arial MT"/>
                <a:cs typeface="Arial MT"/>
              </a:rPr>
              <a:t>0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5">
                <a:latin typeface="Arial MT"/>
                <a:cs typeface="Arial MT"/>
              </a:rPr>
              <a:t>10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5">
                <a:latin typeface="Arial MT"/>
                <a:cs typeface="Arial MT"/>
              </a:rPr>
              <a:t>20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5">
                <a:latin typeface="Arial MT"/>
                <a:cs typeface="Arial MT"/>
              </a:rPr>
              <a:t>30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5">
                <a:latin typeface="Arial MT"/>
                <a:cs typeface="Arial MT"/>
              </a:rPr>
              <a:t>40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5">
                <a:latin typeface="Arial MT"/>
                <a:cs typeface="Arial MT"/>
              </a:rPr>
              <a:t>50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5">
                <a:latin typeface="Arial MT"/>
                <a:cs typeface="Arial MT"/>
              </a:rPr>
              <a:t>60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5">
                <a:latin typeface="Arial MT"/>
                <a:cs typeface="Arial MT"/>
              </a:rPr>
              <a:t>70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5">
                <a:latin typeface="Arial MT"/>
                <a:cs typeface="Arial MT"/>
              </a:rPr>
              <a:t>80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5">
                <a:latin typeface="Arial MT"/>
                <a:cs typeface="Arial MT"/>
              </a:rPr>
              <a:t>90</a:t>
            </a:r>
            <a:r>
              <a:rPr dirty="0" sz="1400">
                <a:latin typeface="Arial MT"/>
                <a:cs typeface="Arial MT"/>
              </a:rPr>
              <a:t>	100</a:t>
            </a:r>
            <a:r>
              <a:rPr dirty="0" sz="1400" spc="75">
                <a:latin typeface="Arial MT"/>
                <a:cs typeface="Arial MT"/>
              </a:rPr>
              <a:t>  </a:t>
            </a:r>
            <a:r>
              <a:rPr dirty="0" sz="1400" spc="-25">
                <a:latin typeface="Arial MT"/>
                <a:cs typeface="Arial MT"/>
              </a:rPr>
              <a:t>110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36727" y="2260472"/>
            <a:ext cx="1189990" cy="34848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6870">
              <a:lnSpc>
                <a:spcPts val="1550"/>
              </a:lnSpc>
            </a:pPr>
            <a:r>
              <a:rPr dirty="0" sz="1400">
                <a:latin typeface="Arial MT"/>
                <a:cs typeface="Arial MT"/>
              </a:rPr>
              <a:t>EV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/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Sales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400">
              <a:latin typeface="Arial MT"/>
              <a:cs typeface="Arial MT"/>
            </a:endParaRPr>
          </a:p>
          <a:p>
            <a:pPr marL="160020">
              <a:lnSpc>
                <a:spcPct val="100000"/>
              </a:lnSpc>
            </a:pPr>
            <a:r>
              <a:rPr dirty="0" sz="1400">
                <a:latin typeface="Arial MT"/>
                <a:cs typeface="Arial MT"/>
              </a:rPr>
              <a:t>EV /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EBITDA</a:t>
            </a:r>
            <a:endParaRPr sz="1400">
              <a:latin typeface="Arial MT"/>
              <a:cs typeface="Arial MT"/>
            </a:endParaRPr>
          </a:p>
          <a:p>
            <a:pPr indent="196850">
              <a:lnSpc>
                <a:spcPct val="307400"/>
              </a:lnSpc>
              <a:spcBef>
                <a:spcPts val="10"/>
              </a:spcBef>
            </a:pPr>
            <a:r>
              <a:rPr dirty="0" sz="1400">
                <a:latin typeface="Arial MT"/>
                <a:cs typeface="Arial MT"/>
              </a:rPr>
              <a:t>EV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/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Patents </a:t>
            </a:r>
            <a:r>
              <a:rPr dirty="0" sz="1400">
                <a:latin typeface="Arial MT"/>
                <a:cs typeface="Arial MT"/>
              </a:rPr>
              <a:t>EV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/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Engineers</a:t>
            </a:r>
            <a:endParaRPr sz="1400">
              <a:latin typeface="Arial MT"/>
              <a:cs typeface="Arial MT"/>
            </a:endParaRPr>
          </a:p>
          <a:p>
            <a:pPr marL="45720" indent="311150">
              <a:lnSpc>
                <a:spcPts val="5180"/>
              </a:lnSpc>
              <a:spcBef>
                <a:spcPts val="550"/>
              </a:spcBef>
            </a:pPr>
            <a:r>
              <a:rPr dirty="0" sz="1400">
                <a:latin typeface="Arial MT"/>
                <a:cs typeface="Arial MT"/>
              </a:rPr>
              <a:t>EV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/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Sales </a:t>
            </a:r>
            <a:r>
              <a:rPr dirty="0" sz="1400">
                <a:latin typeface="Arial MT"/>
                <a:cs typeface="Arial MT"/>
              </a:rPr>
              <a:t>WACC: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10.4%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851785" y="2216912"/>
            <a:ext cx="3727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latin typeface="Arial MT"/>
                <a:cs typeface="Arial MT"/>
              </a:rPr>
              <a:t>31.5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777108" y="4841188"/>
            <a:ext cx="37338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latin typeface="Arial MT"/>
                <a:cs typeface="Arial MT"/>
              </a:rPr>
              <a:t>28.7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777234" y="2216912"/>
            <a:ext cx="3727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latin typeface="Arial MT"/>
                <a:cs typeface="Arial MT"/>
              </a:rPr>
              <a:t>43.0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829560" y="2871977"/>
            <a:ext cx="10553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94690" algn="l"/>
              </a:tabLst>
            </a:pPr>
            <a:r>
              <a:rPr dirty="0" sz="1400" spc="-20">
                <a:latin typeface="Arial MT"/>
                <a:cs typeface="Arial MT"/>
              </a:rPr>
              <a:t>30.9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0">
                <a:latin typeface="Arial MT"/>
                <a:cs typeface="Arial MT"/>
              </a:rPr>
              <a:t>37.2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678682" y="4841188"/>
            <a:ext cx="37338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latin typeface="Arial MT"/>
                <a:cs typeface="Arial MT"/>
              </a:rPr>
              <a:t>40.2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288036" y="1865376"/>
            <a:ext cx="2415540" cy="4048125"/>
            <a:chOff x="288036" y="1865376"/>
            <a:chExt cx="2415540" cy="4048125"/>
          </a:xfrm>
        </p:grpSpPr>
        <p:sp>
          <p:nvSpPr>
            <p:cNvPr id="23" name="object 23" descr=""/>
            <p:cNvSpPr/>
            <p:nvPr/>
          </p:nvSpPr>
          <p:spPr>
            <a:xfrm>
              <a:off x="288036" y="1865376"/>
              <a:ext cx="2415540" cy="4048125"/>
            </a:xfrm>
            <a:custGeom>
              <a:avLst/>
              <a:gdLst/>
              <a:ahLst/>
              <a:cxnLst/>
              <a:rect l="l" t="t" r="r" b="b"/>
              <a:pathLst>
                <a:path w="2415540" h="4048125">
                  <a:moveTo>
                    <a:pt x="2415540" y="0"/>
                  </a:moveTo>
                  <a:lnTo>
                    <a:pt x="0" y="0"/>
                  </a:lnTo>
                  <a:lnTo>
                    <a:pt x="0" y="4047744"/>
                  </a:lnTo>
                  <a:lnTo>
                    <a:pt x="2415540" y="4047744"/>
                  </a:lnTo>
                  <a:lnTo>
                    <a:pt x="24155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86740" y="4689348"/>
              <a:ext cx="942340" cy="539750"/>
            </a:xfrm>
            <a:custGeom>
              <a:avLst/>
              <a:gdLst/>
              <a:ahLst/>
              <a:cxnLst/>
              <a:rect l="l" t="t" r="r" b="b"/>
              <a:pathLst>
                <a:path w="942340" h="539750">
                  <a:moveTo>
                    <a:pt x="0" y="539495"/>
                  </a:moveTo>
                  <a:lnTo>
                    <a:pt x="941832" y="539495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39495"/>
                  </a:lnTo>
                  <a:close/>
                </a:path>
              </a:pathLst>
            </a:custGeom>
            <a:ln w="12192">
              <a:solidFill>
                <a:srgbClr val="2A7D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580644" y="4683252"/>
            <a:ext cx="954405" cy="551815"/>
          </a:xfrm>
          <a:prstGeom prst="rect">
            <a:avLst/>
          </a:prstGeom>
          <a:solidFill>
            <a:srgbClr val="2A7DD5"/>
          </a:solidFill>
        </p:spPr>
        <p:txBody>
          <a:bodyPr wrap="square" lIns="0" tIns="57785" rIns="0" bIns="0" rtlCol="0" vert="horz">
            <a:spAutoFit/>
          </a:bodyPr>
          <a:lstStyle/>
          <a:p>
            <a:pPr marL="123825" marR="8255" indent="-109855">
              <a:lnSpc>
                <a:spcPct val="100000"/>
              </a:lnSpc>
              <a:spcBef>
                <a:spcPts val="455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Transaction multiples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80644" y="2157983"/>
            <a:ext cx="954405" cy="2397760"/>
          </a:xfrm>
          <a:prstGeom prst="rect">
            <a:avLst/>
          </a:prstGeom>
          <a:solidFill>
            <a:srgbClr val="4766AB"/>
          </a:solidFill>
          <a:ln w="3175">
            <a:solidFill>
              <a:srgbClr val="4766AB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80"/>
              </a:spcBef>
            </a:pPr>
            <a:endParaRPr sz="1400">
              <a:latin typeface="Times New Roman"/>
              <a:cs typeface="Times New Roman"/>
            </a:endParaRPr>
          </a:p>
          <a:p>
            <a:pPr marL="123825" marR="118745" indent="5334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Trading multiples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80644" y="5344667"/>
            <a:ext cx="954405" cy="553720"/>
          </a:xfrm>
          <a:prstGeom prst="rect">
            <a:avLst/>
          </a:prstGeom>
          <a:solidFill>
            <a:srgbClr val="629DD1"/>
          </a:solidFill>
          <a:ln w="3175">
            <a:solidFill>
              <a:srgbClr val="629DD1"/>
            </a:solidFill>
          </a:ln>
        </p:spPr>
        <p:txBody>
          <a:bodyPr wrap="square" lIns="0" tIns="165100" rIns="0" bIns="0" rtlCol="0" vert="horz">
            <a:spAutoFit/>
          </a:bodyPr>
          <a:lstStyle/>
          <a:p>
            <a:pPr marL="294640">
              <a:lnSpc>
                <a:spcPct val="100000"/>
              </a:lnSpc>
              <a:spcBef>
                <a:spcPts val="1300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DCF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8848343" y="2167127"/>
            <a:ext cx="713740" cy="372110"/>
          </a:xfrm>
          <a:custGeom>
            <a:avLst/>
            <a:gdLst/>
            <a:ahLst/>
            <a:cxnLst/>
            <a:rect l="l" t="t" r="r" b="b"/>
            <a:pathLst>
              <a:path w="713740" h="372110">
                <a:moveTo>
                  <a:pt x="713231" y="0"/>
                </a:moveTo>
                <a:lnTo>
                  <a:pt x="0" y="0"/>
                </a:lnTo>
                <a:lnTo>
                  <a:pt x="0" y="371856"/>
                </a:lnTo>
                <a:lnTo>
                  <a:pt x="713231" y="371856"/>
                </a:lnTo>
                <a:lnTo>
                  <a:pt x="713231" y="0"/>
                </a:lnTo>
                <a:close/>
              </a:path>
            </a:pathLst>
          </a:custGeom>
          <a:solidFill>
            <a:srgbClr val="4666A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 descr=""/>
          <p:cNvGrpSpPr/>
          <p:nvPr/>
        </p:nvGrpSpPr>
        <p:grpSpPr>
          <a:xfrm>
            <a:off x="1801367" y="2167127"/>
            <a:ext cx="6891655" cy="4102735"/>
            <a:chOff x="1801367" y="2167127"/>
            <a:chExt cx="6891655" cy="4102735"/>
          </a:xfrm>
        </p:grpSpPr>
        <p:sp>
          <p:nvSpPr>
            <p:cNvPr id="30" name="object 30" descr=""/>
            <p:cNvSpPr/>
            <p:nvPr/>
          </p:nvSpPr>
          <p:spPr>
            <a:xfrm>
              <a:off x="1801367" y="5757672"/>
              <a:ext cx="6438900" cy="512445"/>
            </a:xfrm>
            <a:custGeom>
              <a:avLst/>
              <a:gdLst/>
              <a:ahLst/>
              <a:cxnLst/>
              <a:rect l="l" t="t" r="r" b="b"/>
              <a:pathLst>
                <a:path w="6438900" h="512445">
                  <a:moveTo>
                    <a:pt x="6438900" y="0"/>
                  </a:moveTo>
                  <a:lnTo>
                    <a:pt x="0" y="0"/>
                  </a:lnTo>
                  <a:lnTo>
                    <a:pt x="0" y="512063"/>
                  </a:lnTo>
                  <a:lnTo>
                    <a:pt x="6438900" y="512063"/>
                  </a:lnTo>
                  <a:lnTo>
                    <a:pt x="6438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978139" y="2167127"/>
              <a:ext cx="715010" cy="356870"/>
            </a:xfrm>
            <a:custGeom>
              <a:avLst/>
              <a:gdLst/>
              <a:ahLst/>
              <a:cxnLst/>
              <a:rect l="l" t="t" r="r" b="b"/>
              <a:pathLst>
                <a:path w="715009" h="356869">
                  <a:moveTo>
                    <a:pt x="714755" y="0"/>
                  </a:moveTo>
                  <a:lnTo>
                    <a:pt x="0" y="0"/>
                  </a:lnTo>
                  <a:lnTo>
                    <a:pt x="0" y="356615"/>
                  </a:lnTo>
                  <a:lnTo>
                    <a:pt x="714755" y="356615"/>
                  </a:lnTo>
                  <a:lnTo>
                    <a:pt x="714755" y="0"/>
                  </a:lnTo>
                  <a:close/>
                </a:path>
              </a:pathLst>
            </a:custGeom>
            <a:solidFill>
              <a:srgbClr val="4666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978139" y="5458968"/>
              <a:ext cx="715010" cy="358140"/>
            </a:xfrm>
            <a:custGeom>
              <a:avLst/>
              <a:gdLst/>
              <a:ahLst/>
              <a:cxnLst/>
              <a:rect l="l" t="t" r="r" b="b"/>
              <a:pathLst>
                <a:path w="715009" h="358139">
                  <a:moveTo>
                    <a:pt x="714755" y="0"/>
                  </a:moveTo>
                  <a:lnTo>
                    <a:pt x="0" y="0"/>
                  </a:lnTo>
                  <a:lnTo>
                    <a:pt x="0" y="358139"/>
                  </a:lnTo>
                  <a:lnTo>
                    <a:pt x="714755" y="358139"/>
                  </a:lnTo>
                  <a:lnTo>
                    <a:pt x="714755" y="0"/>
                  </a:lnTo>
                  <a:close/>
                </a:path>
              </a:pathLst>
            </a:custGeom>
            <a:solidFill>
              <a:srgbClr val="62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978139" y="4805172"/>
              <a:ext cx="715010" cy="358140"/>
            </a:xfrm>
            <a:custGeom>
              <a:avLst/>
              <a:gdLst/>
              <a:ahLst/>
              <a:cxnLst/>
              <a:rect l="l" t="t" r="r" b="b"/>
              <a:pathLst>
                <a:path w="715009" h="358139">
                  <a:moveTo>
                    <a:pt x="714755" y="0"/>
                  </a:moveTo>
                  <a:lnTo>
                    <a:pt x="0" y="0"/>
                  </a:lnTo>
                  <a:lnTo>
                    <a:pt x="0" y="358139"/>
                  </a:lnTo>
                  <a:lnTo>
                    <a:pt x="714755" y="358139"/>
                  </a:lnTo>
                  <a:lnTo>
                    <a:pt x="714755" y="0"/>
                  </a:lnTo>
                  <a:close/>
                </a:path>
              </a:pathLst>
            </a:custGeom>
            <a:solidFill>
              <a:srgbClr val="297E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/>
          <p:nvPr/>
        </p:nvSpPr>
        <p:spPr>
          <a:xfrm>
            <a:off x="8848343" y="5458967"/>
            <a:ext cx="713740" cy="358140"/>
          </a:xfrm>
          <a:custGeom>
            <a:avLst/>
            <a:gdLst/>
            <a:ahLst/>
            <a:cxnLst/>
            <a:rect l="l" t="t" r="r" b="b"/>
            <a:pathLst>
              <a:path w="713740" h="358139">
                <a:moveTo>
                  <a:pt x="713231" y="0"/>
                </a:moveTo>
                <a:lnTo>
                  <a:pt x="0" y="0"/>
                </a:lnTo>
                <a:lnTo>
                  <a:pt x="0" y="358139"/>
                </a:lnTo>
                <a:lnTo>
                  <a:pt x="713231" y="358139"/>
                </a:lnTo>
                <a:lnTo>
                  <a:pt x="713231" y="0"/>
                </a:lnTo>
                <a:close/>
              </a:path>
            </a:pathLst>
          </a:custGeom>
          <a:solidFill>
            <a:srgbClr val="62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9025890" y="5513628"/>
            <a:ext cx="3632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2.1x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156193" y="4859527"/>
            <a:ext cx="3632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1.0x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8848343" y="4805171"/>
            <a:ext cx="713740" cy="358140"/>
          </a:xfrm>
          <a:custGeom>
            <a:avLst/>
            <a:gdLst/>
            <a:ahLst/>
            <a:cxnLst/>
            <a:rect l="l" t="t" r="r" b="b"/>
            <a:pathLst>
              <a:path w="713740" h="358139">
                <a:moveTo>
                  <a:pt x="713231" y="0"/>
                </a:moveTo>
                <a:lnTo>
                  <a:pt x="0" y="0"/>
                </a:lnTo>
                <a:lnTo>
                  <a:pt x="0" y="358139"/>
                </a:lnTo>
                <a:lnTo>
                  <a:pt x="713231" y="358139"/>
                </a:lnTo>
                <a:lnTo>
                  <a:pt x="713231" y="0"/>
                </a:lnTo>
                <a:close/>
              </a:path>
            </a:pathLst>
          </a:custGeom>
          <a:solidFill>
            <a:srgbClr val="297E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9025890" y="4859527"/>
            <a:ext cx="3632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1.4x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10003535" y="2167127"/>
            <a:ext cx="713740" cy="372110"/>
          </a:xfrm>
          <a:custGeom>
            <a:avLst/>
            <a:gdLst/>
            <a:ahLst/>
            <a:cxnLst/>
            <a:rect l="l" t="t" r="r" b="b"/>
            <a:pathLst>
              <a:path w="713740" h="372110">
                <a:moveTo>
                  <a:pt x="713231" y="0"/>
                </a:moveTo>
                <a:lnTo>
                  <a:pt x="0" y="0"/>
                </a:lnTo>
                <a:lnTo>
                  <a:pt x="0" y="371856"/>
                </a:lnTo>
                <a:lnTo>
                  <a:pt x="713231" y="371856"/>
                </a:lnTo>
                <a:lnTo>
                  <a:pt x="713231" y="0"/>
                </a:lnTo>
                <a:close/>
              </a:path>
            </a:pathLst>
          </a:custGeom>
          <a:solidFill>
            <a:srgbClr val="466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10861547" y="2167127"/>
            <a:ext cx="713740" cy="372110"/>
          </a:xfrm>
          <a:custGeom>
            <a:avLst/>
            <a:gdLst/>
            <a:ahLst/>
            <a:cxnLst/>
            <a:rect l="l" t="t" r="r" b="b"/>
            <a:pathLst>
              <a:path w="713740" h="372110">
                <a:moveTo>
                  <a:pt x="713231" y="0"/>
                </a:moveTo>
                <a:lnTo>
                  <a:pt x="0" y="0"/>
                </a:lnTo>
                <a:lnTo>
                  <a:pt x="0" y="371856"/>
                </a:lnTo>
                <a:lnTo>
                  <a:pt x="713231" y="371856"/>
                </a:lnTo>
                <a:lnTo>
                  <a:pt x="713231" y="0"/>
                </a:lnTo>
                <a:close/>
              </a:path>
            </a:pathLst>
          </a:custGeom>
          <a:solidFill>
            <a:srgbClr val="466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9942068" y="1789557"/>
            <a:ext cx="1685289" cy="6775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  <a:tabLst>
                <a:tab pos="233679" algn="l"/>
                <a:tab pos="790575" algn="l"/>
                <a:tab pos="1082040" algn="l"/>
                <a:tab pos="1659255" algn="l"/>
              </a:tabLst>
            </a:pP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dirty="0" u="sng" sz="1400" spc="-2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Low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dirty="0" sz="1400" spc="220">
                <a:latin typeface="Arial MT"/>
                <a:cs typeface="Arial MT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dirty="0" u="sng" sz="14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High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400">
              <a:latin typeface="Arial MT"/>
              <a:cs typeface="Arial MT"/>
            </a:endParaRPr>
          </a:p>
          <a:p>
            <a:pPr algn="ctr" marL="12700">
              <a:lnSpc>
                <a:spcPct val="100000"/>
              </a:lnSpc>
              <a:tabLst>
                <a:tab pos="871219" algn="l"/>
              </a:tabLst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10.0x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13.6x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10003535" y="5458967"/>
            <a:ext cx="713740" cy="358140"/>
          </a:xfrm>
          <a:custGeom>
            <a:avLst/>
            <a:gdLst/>
            <a:ahLst/>
            <a:cxnLst/>
            <a:rect l="l" t="t" r="r" b="b"/>
            <a:pathLst>
              <a:path w="713740" h="358139">
                <a:moveTo>
                  <a:pt x="713231" y="0"/>
                </a:moveTo>
                <a:lnTo>
                  <a:pt x="0" y="0"/>
                </a:lnTo>
                <a:lnTo>
                  <a:pt x="0" y="358139"/>
                </a:lnTo>
                <a:lnTo>
                  <a:pt x="713231" y="358139"/>
                </a:lnTo>
                <a:lnTo>
                  <a:pt x="713231" y="0"/>
                </a:lnTo>
                <a:close/>
              </a:path>
            </a:pathLst>
          </a:custGeom>
          <a:solidFill>
            <a:srgbClr val="62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10131043" y="5513628"/>
            <a:ext cx="4622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15.9x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10861547" y="5458967"/>
            <a:ext cx="713740" cy="358140"/>
          </a:xfrm>
          <a:custGeom>
            <a:avLst/>
            <a:gdLst/>
            <a:ahLst/>
            <a:cxnLst/>
            <a:rect l="l" t="t" r="r" b="b"/>
            <a:pathLst>
              <a:path w="713740" h="358139">
                <a:moveTo>
                  <a:pt x="713231" y="0"/>
                </a:moveTo>
                <a:lnTo>
                  <a:pt x="0" y="0"/>
                </a:lnTo>
                <a:lnTo>
                  <a:pt x="0" y="358139"/>
                </a:lnTo>
                <a:lnTo>
                  <a:pt x="713231" y="358139"/>
                </a:lnTo>
                <a:lnTo>
                  <a:pt x="713231" y="0"/>
                </a:lnTo>
                <a:close/>
              </a:path>
            </a:pathLst>
          </a:custGeom>
          <a:solidFill>
            <a:srgbClr val="62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10989309" y="5513628"/>
            <a:ext cx="4622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19.5x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10003535" y="4805171"/>
            <a:ext cx="713740" cy="358140"/>
          </a:xfrm>
          <a:custGeom>
            <a:avLst/>
            <a:gdLst/>
            <a:ahLst/>
            <a:cxnLst/>
            <a:rect l="l" t="t" r="r" b="b"/>
            <a:pathLst>
              <a:path w="713740" h="358139">
                <a:moveTo>
                  <a:pt x="713231" y="0"/>
                </a:moveTo>
                <a:lnTo>
                  <a:pt x="0" y="0"/>
                </a:lnTo>
                <a:lnTo>
                  <a:pt x="0" y="358139"/>
                </a:lnTo>
                <a:lnTo>
                  <a:pt x="713231" y="358139"/>
                </a:lnTo>
                <a:lnTo>
                  <a:pt x="713231" y="0"/>
                </a:lnTo>
                <a:close/>
              </a:path>
            </a:pathLst>
          </a:custGeom>
          <a:solidFill>
            <a:srgbClr val="297E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10181335" y="4859527"/>
            <a:ext cx="3632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9.1x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10861547" y="4805171"/>
            <a:ext cx="713740" cy="358140"/>
          </a:xfrm>
          <a:custGeom>
            <a:avLst/>
            <a:gdLst/>
            <a:ahLst/>
            <a:cxnLst/>
            <a:rect l="l" t="t" r="r" b="b"/>
            <a:pathLst>
              <a:path w="713740" h="358139">
                <a:moveTo>
                  <a:pt x="713231" y="0"/>
                </a:moveTo>
                <a:lnTo>
                  <a:pt x="0" y="0"/>
                </a:lnTo>
                <a:lnTo>
                  <a:pt x="0" y="358139"/>
                </a:lnTo>
                <a:lnTo>
                  <a:pt x="713231" y="358139"/>
                </a:lnTo>
                <a:lnTo>
                  <a:pt x="713231" y="0"/>
                </a:lnTo>
                <a:close/>
              </a:path>
            </a:pathLst>
          </a:custGeom>
          <a:solidFill>
            <a:srgbClr val="297E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10989309" y="4859527"/>
            <a:ext cx="4622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12.7x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7978140" y="2822448"/>
            <a:ext cx="715010" cy="356870"/>
          </a:xfrm>
          <a:custGeom>
            <a:avLst/>
            <a:gdLst/>
            <a:ahLst/>
            <a:cxnLst/>
            <a:rect l="l" t="t" r="r" b="b"/>
            <a:pathLst>
              <a:path w="715009" h="356869">
                <a:moveTo>
                  <a:pt x="714755" y="0"/>
                </a:moveTo>
                <a:lnTo>
                  <a:pt x="0" y="0"/>
                </a:lnTo>
                <a:lnTo>
                  <a:pt x="0" y="356615"/>
                </a:lnTo>
                <a:lnTo>
                  <a:pt x="714755" y="356615"/>
                </a:lnTo>
                <a:lnTo>
                  <a:pt x="714755" y="0"/>
                </a:lnTo>
                <a:close/>
              </a:path>
            </a:pathLst>
          </a:custGeom>
          <a:solidFill>
            <a:srgbClr val="466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8156193" y="2876169"/>
            <a:ext cx="3632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1.1x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8848343" y="2822448"/>
            <a:ext cx="713740" cy="356870"/>
          </a:xfrm>
          <a:custGeom>
            <a:avLst/>
            <a:gdLst/>
            <a:ahLst/>
            <a:cxnLst/>
            <a:rect l="l" t="t" r="r" b="b"/>
            <a:pathLst>
              <a:path w="713740" h="356869">
                <a:moveTo>
                  <a:pt x="713231" y="0"/>
                </a:moveTo>
                <a:lnTo>
                  <a:pt x="0" y="0"/>
                </a:lnTo>
                <a:lnTo>
                  <a:pt x="0" y="356615"/>
                </a:lnTo>
                <a:lnTo>
                  <a:pt x="713231" y="356615"/>
                </a:lnTo>
                <a:lnTo>
                  <a:pt x="713231" y="0"/>
                </a:lnTo>
                <a:close/>
              </a:path>
            </a:pathLst>
          </a:custGeom>
          <a:solidFill>
            <a:srgbClr val="466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9025890" y="2876169"/>
            <a:ext cx="3632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1.3x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10003535" y="2822448"/>
            <a:ext cx="713740" cy="356870"/>
          </a:xfrm>
          <a:custGeom>
            <a:avLst/>
            <a:gdLst/>
            <a:ahLst/>
            <a:cxnLst/>
            <a:rect l="l" t="t" r="r" b="b"/>
            <a:pathLst>
              <a:path w="713740" h="356869">
                <a:moveTo>
                  <a:pt x="713231" y="0"/>
                </a:moveTo>
                <a:lnTo>
                  <a:pt x="0" y="0"/>
                </a:lnTo>
                <a:lnTo>
                  <a:pt x="0" y="356615"/>
                </a:lnTo>
                <a:lnTo>
                  <a:pt x="713231" y="356615"/>
                </a:lnTo>
                <a:lnTo>
                  <a:pt x="713231" y="0"/>
                </a:lnTo>
                <a:close/>
              </a:path>
            </a:pathLst>
          </a:custGeom>
          <a:solidFill>
            <a:srgbClr val="466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10181335" y="2876169"/>
            <a:ext cx="3632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9.8x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10861547" y="2822448"/>
            <a:ext cx="713740" cy="356870"/>
          </a:xfrm>
          <a:custGeom>
            <a:avLst/>
            <a:gdLst/>
            <a:ahLst/>
            <a:cxnLst/>
            <a:rect l="l" t="t" r="r" b="b"/>
            <a:pathLst>
              <a:path w="713740" h="356869">
                <a:moveTo>
                  <a:pt x="713231" y="0"/>
                </a:moveTo>
                <a:lnTo>
                  <a:pt x="0" y="0"/>
                </a:lnTo>
                <a:lnTo>
                  <a:pt x="0" y="356615"/>
                </a:lnTo>
                <a:lnTo>
                  <a:pt x="713231" y="356615"/>
                </a:lnTo>
                <a:lnTo>
                  <a:pt x="713231" y="0"/>
                </a:lnTo>
                <a:close/>
              </a:path>
            </a:pathLst>
          </a:custGeom>
          <a:solidFill>
            <a:srgbClr val="466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10996930" y="2876169"/>
            <a:ext cx="4489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11.8x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586740" y="1446275"/>
            <a:ext cx="6259830" cy="0"/>
          </a:xfrm>
          <a:custGeom>
            <a:avLst/>
            <a:gdLst/>
            <a:ahLst/>
            <a:cxnLst/>
            <a:rect l="l" t="t" r="r" b="b"/>
            <a:pathLst>
              <a:path w="6259830" h="0">
                <a:moveTo>
                  <a:pt x="0" y="0"/>
                </a:moveTo>
                <a:lnTo>
                  <a:pt x="62595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3952494" y="2129789"/>
            <a:ext cx="556260" cy="3758565"/>
          </a:xfrm>
          <a:custGeom>
            <a:avLst/>
            <a:gdLst/>
            <a:ahLst/>
            <a:cxnLst/>
            <a:rect l="l" t="t" r="r" b="b"/>
            <a:pathLst>
              <a:path w="556260" h="3758565">
                <a:moveTo>
                  <a:pt x="0" y="3758184"/>
                </a:moveTo>
                <a:lnTo>
                  <a:pt x="556260" y="3758184"/>
                </a:lnTo>
                <a:lnTo>
                  <a:pt x="556260" y="0"/>
                </a:lnTo>
                <a:lnTo>
                  <a:pt x="0" y="0"/>
                </a:lnTo>
                <a:lnTo>
                  <a:pt x="0" y="3758184"/>
                </a:lnTo>
                <a:close/>
              </a:path>
            </a:pathLst>
          </a:custGeom>
          <a:ln w="28956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 txBox="1"/>
          <p:nvPr/>
        </p:nvSpPr>
        <p:spPr>
          <a:xfrm>
            <a:off x="3370579" y="1687449"/>
            <a:ext cx="1753870" cy="4318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595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Estimated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EV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range: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595"/>
              </a:lnSpc>
            </a:pPr>
            <a:r>
              <a:rPr dirty="0" sz="1400" b="1">
                <a:latin typeface="Arial"/>
                <a:cs typeface="Arial"/>
              </a:rPr>
              <a:t>$49.6bn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–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$60.5bn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7912100" y="1789557"/>
            <a:ext cx="1686560" cy="6775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  <a:tabLst>
                <a:tab pos="234315" algn="l"/>
                <a:tab pos="790575" algn="l"/>
                <a:tab pos="1082675" algn="l"/>
                <a:tab pos="1660525" algn="l"/>
              </a:tabLst>
            </a:pP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dirty="0" u="sng" sz="1400" spc="-2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Low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dirty="0" sz="1400" spc="229">
                <a:latin typeface="Arial MT"/>
                <a:cs typeface="Arial MT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dirty="0" u="sng" sz="14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High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400">
              <a:latin typeface="Arial MT"/>
              <a:cs typeface="Arial MT"/>
            </a:endParaRPr>
          </a:p>
          <a:p>
            <a:pPr algn="ctr" marL="34290">
              <a:lnSpc>
                <a:spcPct val="100000"/>
              </a:lnSpc>
              <a:tabLst>
                <a:tab pos="903605" algn="l"/>
              </a:tabLst>
            </a:pPr>
            <a:r>
              <a:rPr dirty="0" baseline="1984" sz="2100" spc="-30">
                <a:solidFill>
                  <a:srgbClr val="FFFFFF"/>
                </a:solidFill>
                <a:latin typeface="Arial MT"/>
                <a:cs typeface="Arial MT"/>
              </a:rPr>
              <a:t>1.1x</a:t>
            </a:r>
            <a:r>
              <a:rPr dirty="0" baseline="1984" sz="21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1.5x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8060181" y="1501901"/>
            <a:ext cx="35147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38020" algn="l"/>
              </a:tabLst>
            </a:pPr>
            <a:r>
              <a:rPr dirty="0" sz="1400">
                <a:latin typeface="Arial MT"/>
                <a:cs typeface="Arial MT"/>
              </a:rPr>
              <a:t>EV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/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Sales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2019e</a:t>
            </a:r>
            <a:r>
              <a:rPr dirty="0" sz="1400">
                <a:latin typeface="Arial MT"/>
                <a:cs typeface="Arial MT"/>
              </a:rPr>
              <a:t>	EV /</a:t>
            </a:r>
            <a:r>
              <a:rPr dirty="0" sz="1400" spc="-10">
                <a:latin typeface="Arial MT"/>
                <a:cs typeface="Arial MT"/>
              </a:rPr>
              <a:t> EBITDA</a:t>
            </a:r>
            <a:r>
              <a:rPr dirty="0" sz="1400" spc="-7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2019e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3" name="object 63" descr=""/>
          <p:cNvSpPr/>
          <p:nvPr/>
        </p:nvSpPr>
        <p:spPr>
          <a:xfrm>
            <a:off x="7924800" y="1751076"/>
            <a:ext cx="1670050" cy="0"/>
          </a:xfrm>
          <a:custGeom>
            <a:avLst/>
            <a:gdLst/>
            <a:ahLst/>
            <a:cxnLst/>
            <a:rect l="l" t="t" r="r" b="b"/>
            <a:pathLst>
              <a:path w="1670050" h="0">
                <a:moveTo>
                  <a:pt x="0" y="0"/>
                </a:moveTo>
                <a:lnTo>
                  <a:pt x="166954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9945623" y="1751076"/>
            <a:ext cx="1670050" cy="0"/>
          </a:xfrm>
          <a:custGeom>
            <a:avLst/>
            <a:gdLst/>
            <a:ahLst/>
            <a:cxnLst/>
            <a:rect l="l" t="t" r="r" b="b"/>
            <a:pathLst>
              <a:path w="1670050" h="0">
                <a:moveTo>
                  <a:pt x="0" y="0"/>
                </a:moveTo>
                <a:lnTo>
                  <a:pt x="166954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 txBox="1"/>
          <p:nvPr/>
        </p:nvSpPr>
        <p:spPr>
          <a:xfrm>
            <a:off x="1606041" y="2120900"/>
            <a:ext cx="876935" cy="4318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EV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/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Sales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95"/>
              </a:lnSpc>
            </a:pPr>
            <a:r>
              <a:rPr dirty="0" sz="1400" spc="-10" b="1">
                <a:latin typeface="Arial"/>
                <a:cs typeface="Arial"/>
              </a:rPr>
              <a:t>2019e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580514" y="2775331"/>
            <a:ext cx="1073150" cy="4318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dirty="0" sz="1400" b="1">
                <a:latin typeface="Arial"/>
                <a:cs typeface="Arial"/>
              </a:rPr>
              <a:t>EV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/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EBITDA 2019e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589277" y="4745482"/>
            <a:ext cx="876935" cy="43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595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EV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/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Sales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95"/>
              </a:lnSpc>
            </a:pPr>
            <a:r>
              <a:rPr dirty="0" sz="1400" spc="-10" b="1">
                <a:latin typeface="Arial"/>
                <a:cs typeface="Arial"/>
              </a:rPr>
              <a:t>2019e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1614677" y="5516372"/>
            <a:ext cx="69049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53834" algn="l"/>
              </a:tabLst>
            </a:pPr>
            <a:r>
              <a:rPr dirty="0" sz="1400" spc="-10" b="1">
                <a:latin typeface="Arial"/>
                <a:cs typeface="Arial"/>
              </a:rPr>
              <a:t>WACC: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10.4%</a:t>
            </a:r>
            <a:r>
              <a:rPr dirty="0" sz="1400" b="1">
                <a:latin typeface="Arial"/>
                <a:cs typeface="Arial"/>
              </a:rPr>
              <a:t>	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1.8x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3922014" y="3532377"/>
            <a:ext cx="10687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07390" algn="l"/>
              </a:tabLst>
            </a:pPr>
            <a:r>
              <a:rPr dirty="0" sz="1400" spc="-20">
                <a:latin typeface="Arial MT"/>
                <a:cs typeface="Arial MT"/>
              </a:rPr>
              <a:t>56.5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0">
                <a:latin typeface="Arial MT"/>
                <a:cs typeface="Arial MT"/>
              </a:rPr>
              <a:t>63.2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1580514" y="3531870"/>
            <a:ext cx="119316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EV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/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Patents**</a:t>
            </a:r>
            <a:endParaRPr sz="140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5344414" y="4191380"/>
            <a:ext cx="3727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Arial MT"/>
                <a:cs typeface="Arial MT"/>
              </a:rPr>
              <a:t>91.0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6369811" y="4191380"/>
            <a:ext cx="4718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 MT"/>
                <a:cs typeface="Arial MT"/>
              </a:rPr>
              <a:t>105.0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1580514" y="4190746"/>
            <a:ext cx="14808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EV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/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Engineers***</a:t>
            </a:r>
            <a:endParaRPr sz="1400">
              <a:latin typeface="Arial"/>
              <a:cs typeface="Arial"/>
            </a:endParaRPr>
          </a:p>
        </p:txBody>
      </p:sp>
      <p:sp>
        <p:nvSpPr>
          <p:cNvPr id="74" name="object 74" descr=""/>
          <p:cNvSpPr/>
          <p:nvPr/>
        </p:nvSpPr>
        <p:spPr>
          <a:xfrm>
            <a:off x="7924800" y="1446275"/>
            <a:ext cx="3689985" cy="0"/>
          </a:xfrm>
          <a:custGeom>
            <a:avLst/>
            <a:gdLst/>
            <a:ahLst/>
            <a:cxnLst/>
            <a:rect l="l" t="t" r="r" b="b"/>
            <a:pathLst>
              <a:path w="3689984" h="0">
                <a:moveTo>
                  <a:pt x="0" y="0"/>
                </a:moveTo>
                <a:lnTo>
                  <a:pt x="368973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 txBox="1"/>
          <p:nvPr/>
        </p:nvSpPr>
        <p:spPr>
          <a:xfrm>
            <a:off x="574649" y="1161770"/>
            <a:ext cx="10085705" cy="52451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  <a:tabLst>
                <a:tab pos="6377305" algn="l"/>
                <a:tab pos="7350759" algn="l"/>
              </a:tabLst>
            </a:pPr>
            <a:r>
              <a:rPr dirty="0" sz="1400" b="1">
                <a:latin typeface="Arial"/>
                <a:cs typeface="Arial"/>
              </a:rPr>
              <a:t>Football</a:t>
            </a:r>
            <a:r>
              <a:rPr dirty="0" sz="1400" spc="-8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field</a:t>
            </a:r>
            <a:r>
              <a:rPr dirty="0" sz="1400" b="1">
                <a:latin typeface="Arial"/>
                <a:cs typeface="Arial"/>
              </a:rPr>
              <a:t>	</a:t>
            </a:r>
            <a:r>
              <a:rPr dirty="0" sz="1400" spc="-10" b="1">
                <a:latin typeface="Arial"/>
                <a:cs typeface="Arial"/>
              </a:rPr>
              <a:t>Weight*</a:t>
            </a:r>
            <a:r>
              <a:rPr dirty="0" sz="1400" b="1">
                <a:latin typeface="Arial"/>
                <a:cs typeface="Arial"/>
              </a:rPr>
              <a:t>	Implied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multiples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from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valuation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400" spc="-25">
                <a:latin typeface="Arial MT"/>
                <a:cs typeface="Arial MT"/>
              </a:rPr>
              <a:t>Tesla’s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Enterprise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Value,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billion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USD,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February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22,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6" name="object 76" descr=""/>
          <p:cNvSpPr/>
          <p:nvPr/>
        </p:nvSpPr>
        <p:spPr>
          <a:xfrm>
            <a:off x="7978140" y="3496055"/>
            <a:ext cx="715010" cy="356870"/>
          </a:xfrm>
          <a:custGeom>
            <a:avLst/>
            <a:gdLst/>
            <a:ahLst/>
            <a:cxnLst/>
            <a:rect l="l" t="t" r="r" b="b"/>
            <a:pathLst>
              <a:path w="715009" h="356870">
                <a:moveTo>
                  <a:pt x="714755" y="0"/>
                </a:moveTo>
                <a:lnTo>
                  <a:pt x="0" y="0"/>
                </a:lnTo>
                <a:lnTo>
                  <a:pt x="0" y="356615"/>
                </a:lnTo>
                <a:lnTo>
                  <a:pt x="714755" y="356615"/>
                </a:lnTo>
                <a:lnTo>
                  <a:pt x="714755" y="0"/>
                </a:lnTo>
                <a:close/>
              </a:path>
            </a:pathLst>
          </a:custGeom>
          <a:solidFill>
            <a:srgbClr val="466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 txBox="1"/>
          <p:nvPr/>
        </p:nvSpPr>
        <p:spPr>
          <a:xfrm>
            <a:off x="8156193" y="3549522"/>
            <a:ext cx="3632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2.0x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8" name="object 78" descr=""/>
          <p:cNvSpPr/>
          <p:nvPr/>
        </p:nvSpPr>
        <p:spPr>
          <a:xfrm>
            <a:off x="8848343" y="3496055"/>
            <a:ext cx="713740" cy="356870"/>
          </a:xfrm>
          <a:custGeom>
            <a:avLst/>
            <a:gdLst/>
            <a:ahLst/>
            <a:cxnLst/>
            <a:rect l="l" t="t" r="r" b="b"/>
            <a:pathLst>
              <a:path w="713740" h="356870">
                <a:moveTo>
                  <a:pt x="713231" y="0"/>
                </a:moveTo>
                <a:lnTo>
                  <a:pt x="0" y="0"/>
                </a:lnTo>
                <a:lnTo>
                  <a:pt x="0" y="356615"/>
                </a:lnTo>
                <a:lnTo>
                  <a:pt x="713231" y="356615"/>
                </a:lnTo>
                <a:lnTo>
                  <a:pt x="713231" y="0"/>
                </a:lnTo>
                <a:close/>
              </a:path>
            </a:pathLst>
          </a:custGeom>
          <a:solidFill>
            <a:srgbClr val="466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 txBox="1"/>
          <p:nvPr/>
        </p:nvSpPr>
        <p:spPr>
          <a:xfrm>
            <a:off x="9025890" y="3549522"/>
            <a:ext cx="3632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2.2x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0" name="object 80" descr=""/>
          <p:cNvSpPr/>
          <p:nvPr/>
        </p:nvSpPr>
        <p:spPr>
          <a:xfrm>
            <a:off x="10003535" y="3496055"/>
            <a:ext cx="713740" cy="356870"/>
          </a:xfrm>
          <a:custGeom>
            <a:avLst/>
            <a:gdLst/>
            <a:ahLst/>
            <a:cxnLst/>
            <a:rect l="l" t="t" r="r" b="b"/>
            <a:pathLst>
              <a:path w="713740" h="356870">
                <a:moveTo>
                  <a:pt x="713231" y="0"/>
                </a:moveTo>
                <a:lnTo>
                  <a:pt x="0" y="0"/>
                </a:lnTo>
                <a:lnTo>
                  <a:pt x="0" y="356615"/>
                </a:lnTo>
                <a:lnTo>
                  <a:pt x="713231" y="356615"/>
                </a:lnTo>
                <a:lnTo>
                  <a:pt x="713231" y="0"/>
                </a:lnTo>
                <a:close/>
              </a:path>
            </a:pathLst>
          </a:custGeom>
          <a:solidFill>
            <a:srgbClr val="466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 txBox="1"/>
          <p:nvPr/>
        </p:nvSpPr>
        <p:spPr>
          <a:xfrm>
            <a:off x="10131043" y="3549522"/>
            <a:ext cx="4622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17.9x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2" name="object 82" descr=""/>
          <p:cNvSpPr/>
          <p:nvPr/>
        </p:nvSpPr>
        <p:spPr>
          <a:xfrm>
            <a:off x="10861547" y="3496055"/>
            <a:ext cx="713740" cy="356870"/>
          </a:xfrm>
          <a:custGeom>
            <a:avLst/>
            <a:gdLst/>
            <a:ahLst/>
            <a:cxnLst/>
            <a:rect l="l" t="t" r="r" b="b"/>
            <a:pathLst>
              <a:path w="713740" h="356870">
                <a:moveTo>
                  <a:pt x="713231" y="0"/>
                </a:moveTo>
                <a:lnTo>
                  <a:pt x="0" y="0"/>
                </a:lnTo>
                <a:lnTo>
                  <a:pt x="0" y="356615"/>
                </a:lnTo>
                <a:lnTo>
                  <a:pt x="713231" y="356615"/>
                </a:lnTo>
                <a:lnTo>
                  <a:pt x="713231" y="0"/>
                </a:lnTo>
                <a:close/>
              </a:path>
            </a:pathLst>
          </a:custGeom>
          <a:solidFill>
            <a:srgbClr val="466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 txBox="1"/>
          <p:nvPr/>
        </p:nvSpPr>
        <p:spPr>
          <a:xfrm>
            <a:off x="10989309" y="3549522"/>
            <a:ext cx="4622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20.0x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4" name="object 84" descr=""/>
          <p:cNvSpPr/>
          <p:nvPr/>
        </p:nvSpPr>
        <p:spPr>
          <a:xfrm>
            <a:off x="7978140" y="4136135"/>
            <a:ext cx="715010" cy="356870"/>
          </a:xfrm>
          <a:custGeom>
            <a:avLst/>
            <a:gdLst/>
            <a:ahLst/>
            <a:cxnLst/>
            <a:rect l="l" t="t" r="r" b="b"/>
            <a:pathLst>
              <a:path w="715009" h="356870">
                <a:moveTo>
                  <a:pt x="714755" y="0"/>
                </a:moveTo>
                <a:lnTo>
                  <a:pt x="0" y="0"/>
                </a:lnTo>
                <a:lnTo>
                  <a:pt x="0" y="356615"/>
                </a:lnTo>
                <a:lnTo>
                  <a:pt x="714755" y="356615"/>
                </a:lnTo>
                <a:lnTo>
                  <a:pt x="714755" y="0"/>
                </a:lnTo>
                <a:close/>
              </a:path>
            </a:pathLst>
          </a:custGeom>
          <a:solidFill>
            <a:srgbClr val="466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 txBox="1"/>
          <p:nvPr/>
        </p:nvSpPr>
        <p:spPr>
          <a:xfrm>
            <a:off x="8156193" y="4188917"/>
            <a:ext cx="3632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3.2x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6" name="object 86" descr=""/>
          <p:cNvSpPr/>
          <p:nvPr/>
        </p:nvSpPr>
        <p:spPr>
          <a:xfrm>
            <a:off x="8848343" y="4136135"/>
            <a:ext cx="713740" cy="356870"/>
          </a:xfrm>
          <a:custGeom>
            <a:avLst/>
            <a:gdLst/>
            <a:ahLst/>
            <a:cxnLst/>
            <a:rect l="l" t="t" r="r" b="b"/>
            <a:pathLst>
              <a:path w="713740" h="356870">
                <a:moveTo>
                  <a:pt x="713231" y="0"/>
                </a:moveTo>
                <a:lnTo>
                  <a:pt x="0" y="0"/>
                </a:lnTo>
                <a:lnTo>
                  <a:pt x="0" y="356615"/>
                </a:lnTo>
                <a:lnTo>
                  <a:pt x="713231" y="356615"/>
                </a:lnTo>
                <a:lnTo>
                  <a:pt x="713231" y="0"/>
                </a:lnTo>
                <a:close/>
              </a:path>
            </a:pathLst>
          </a:custGeom>
          <a:solidFill>
            <a:srgbClr val="466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 txBox="1"/>
          <p:nvPr/>
        </p:nvSpPr>
        <p:spPr>
          <a:xfrm>
            <a:off x="9025890" y="4188917"/>
            <a:ext cx="3632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3.7x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8" name="object 88" descr=""/>
          <p:cNvSpPr/>
          <p:nvPr/>
        </p:nvSpPr>
        <p:spPr>
          <a:xfrm>
            <a:off x="10003535" y="4136135"/>
            <a:ext cx="713740" cy="356870"/>
          </a:xfrm>
          <a:custGeom>
            <a:avLst/>
            <a:gdLst/>
            <a:ahLst/>
            <a:cxnLst/>
            <a:rect l="l" t="t" r="r" b="b"/>
            <a:pathLst>
              <a:path w="713740" h="356870">
                <a:moveTo>
                  <a:pt x="713231" y="0"/>
                </a:moveTo>
                <a:lnTo>
                  <a:pt x="0" y="0"/>
                </a:lnTo>
                <a:lnTo>
                  <a:pt x="0" y="356615"/>
                </a:lnTo>
                <a:lnTo>
                  <a:pt x="713231" y="356615"/>
                </a:lnTo>
                <a:lnTo>
                  <a:pt x="713231" y="0"/>
                </a:lnTo>
                <a:close/>
              </a:path>
            </a:pathLst>
          </a:custGeom>
          <a:solidFill>
            <a:srgbClr val="466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 txBox="1"/>
          <p:nvPr/>
        </p:nvSpPr>
        <p:spPr>
          <a:xfrm>
            <a:off x="10131043" y="4188917"/>
            <a:ext cx="46291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28.8x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0" name="object 90" descr=""/>
          <p:cNvSpPr/>
          <p:nvPr/>
        </p:nvSpPr>
        <p:spPr>
          <a:xfrm>
            <a:off x="10861547" y="4136135"/>
            <a:ext cx="713740" cy="356870"/>
          </a:xfrm>
          <a:custGeom>
            <a:avLst/>
            <a:gdLst/>
            <a:ahLst/>
            <a:cxnLst/>
            <a:rect l="l" t="t" r="r" b="b"/>
            <a:pathLst>
              <a:path w="713740" h="356870">
                <a:moveTo>
                  <a:pt x="713231" y="0"/>
                </a:moveTo>
                <a:lnTo>
                  <a:pt x="0" y="0"/>
                </a:lnTo>
                <a:lnTo>
                  <a:pt x="0" y="356615"/>
                </a:lnTo>
                <a:lnTo>
                  <a:pt x="713231" y="356615"/>
                </a:lnTo>
                <a:lnTo>
                  <a:pt x="713231" y="0"/>
                </a:lnTo>
                <a:close/>
              </a:path>
            </a:pathLst>
          </a:custGeom>
          <a:solidFill>
            <a:srgbClr val="4666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 txBox="1"/>
          <p:nvPr/>
        </p:nvSpPr>
        <p:spPr>
          <a:xfrm>
            <a:off x="10989309" y="4188917"/>
            <a:ext cx="46291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33.3x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2" name="object 92" descr=""/>
          <p:cNvSpPr/>
          <p:nvPr/>
        </p:nvSpPr>
        <p:spPr>
          <a:xfrm>
            <a:off x="6950964" y="1446275"/>
            <a:ext cx="846455" cy="0"/>
          </a:xfrm>
          <a:custGeom>
            <a:avLst/>
            <a:gdLst/>
            <a:ahLst/>
            <a:cxnLst/>
            <a:rect l="l" t="t" r="r" b="b"/>
            <a:pathLst>
              <a:path w="846454" h="0">
                <a:moveTo>
                  <a:pt x="0" y="0"/>
                </a:moveTo>
                <a:lnTo>
                  <a:pt x="84607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 txBox="1"/>
          <p:nvPr/>
        </p:nvSpPr>
        <p:spPr>
          <a:xfrm>
            <a:off x="7237856" y="2216912"/>
            <a:ext cx="2832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latin typeface="Arial"/>
                <a:cs typeface="Arial"/>
              </a:rPr>
              <a:t>5%</a:t>
            </a:r>
            <a:endParaRPr sz="1400">
              <a:latin typeface="Arial"/>
              <a:cs typeface="Arial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7237856" y="2871343"/>
            <a:ext cx="2832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latin typeface="Arial"/>
                <a:cs typeface="Arial"/>
              </a:rPr>
              <a:t>5%</a:t>
            </a:r>
            <a:endParaRPr sz="1400">
              <a:latin typeface="Arial"/>
              <a:cs typeface="Arial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7237856" y="3531870"/>
            <a:ext cx="2832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latin typeface="Arial"/>
                <a:cs typeface="Arial"/>
              </a:rPr>
              <a:t>5%</a:t>
            </a:r>
            <a:endParaRPr sz="1400">
              <a:latin typeface="Arial"/>
              <a:cs typeface="Arial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7237856" y="4190746"/>
            <a:ext cx="2832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latin typeface="Arial"/>
                <a:cs typeface="Arial"/>
              </a:rPr>
              <a:t>5%</a:t>
            </a:r>
            <a:endParaRPr sz="1400">
              <a:latin typeface="Arial"/>
              <a:cs typeface="Arial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7237856" y="4841188"/>
            <a:ext cx="28321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latin typeface="Arial"/>
                <a:cs typeface="Arial"/>
              </a:rPr>
              <a:t>5%</a:t>
            </a:r>
            <a:endParaRPr sz="1400">
              <a:latin typeface="Arial"/>
              <a:cs typeface="Arial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3539997" y="5496559"/>
            <a:ext cx="40297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7115" algn="l"/>
                <a:tab pos="3660140" algn="l"/>
              </a:tabLst>
            </a:pPr>
            <a:r>
              <a:rPr dirty="0" sz="1400" spc="-20">
                <a:latin typeface="Arial MT"/>
                <a:cs typeface="Arial MT"/>
              </a:rPr>
              <a:t>50.2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0">
                <a:latin typeface="Arial MT"/>
                <a:cs typeface="Arial MT"/>
              </a:rPr>
              <a:t>61.4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5" b="1">
                <a:latin typeface="Arial"/>
                <a:cs typeface="Arial"/>
              </a:rPr>
              <a:t>75%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9" name="object 99" descr=""/>
          <p:cNvGrpSpPr/>
          <p:nvPr/>
        </p:nvGrpSpPr>
        <p:grpSpPr>
          <a:xfrm>
            <a:off x="4695316" y="2081657"/>
            <a:ext cx="343535" cy="3820160"/>
            <a:chOff x="4695316" y="2081657"/>
            <a:chExt cx="343535" cy="3820160"/>
          </a:xfrm>
        </p:grpSpPr>
        <p:sp>
          <p:nvSpPr>
            <p:cNvPr id="100" name="object 100" descr=""/>
            <p:cNvSpPr/>
            <p:nvPr/>
          </p:nvSpPr>
          <p:spPr>
            <a:xfrm>
              <a:off x="4709921" y="2096262"/>
              <a:ext cx="0" cy="3790950"/>
            </a:xfrm>
            <a:custGeom>
              <a:avLst/>
              <a:gdLst/>
              <a:ahLst/>
              <a:cxnLst/>
              <a:rect l="l" t="t" r="r" b="b"/>
              <a:pathLst>
                <a:path w="0" h="3790950">
                  <a:moveTo>
                    <a:pt x="0" y="0"/>
                  </a:moveTo>
                  <a:lnTo>
                    <a:pt x="0" y="3790950"/>
                  </a:lnTo>
                </a:path>
              </a:pathLst>
            </a:custGeom>
            <a:ln w="28956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491" y="2162556"/>
              <a:ext cx="339851" cy="339851"/>
            </a:xfrm>
            <a:prstGeom prst="rect">
              <a:avLst/>
            </a:prstGeom>
          </p:spPr>
        </p:pic>
      </p:grpSp>
      <p:sp>
        <p:nvSpPr>
          <p:cNvPr id="102" name="object 102" descr=""/>
          <p:cNvSpPr txBox="1"/>
          <p:nvPr/>
        </p:nvSpPr>
        <p:spPr>
          <a:xfrm>
            <a:off x="5004561" y="2096516"/>
            <a:ext cx="1779905" cy="4318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35560" marR="5080" indent="-22860">
              <a:lnSpc>
                <a:spcPts val="1510"/>
              </a:lnSpc>
              <a:spcBef>
                <a:spcPts val="295"/>
              </a:spcBef>
            </a:pPr>
            <a:r>
              <a:rPr dirty="0" sz="1400" b="1">
                <a:solidFill>
                  <a:srgbClr val="C00000"/>
                </a:solidFill>
                <a:latin typeface="Arial"/>
                <a:cs typeface="Arial"/>
              </a:rPr>
              <a:t>Current</a:t>
            </a:r>
            <a:r>
              <a:rPr dirty="0" sz="1400" spc="-4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C00000"/>
                </a:solidFill>
                <a:latin typeface="Arial"/>
                <a:cs typeface="Arial"/>
              </a:rPr>
              <a:t>EV</a:t>
            </a:r>
            <a:r>
              <a:rPr dirty="0" sz="1400" spc="-2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C00000"/>
                </a:solidFill>
                <a:latin typeface="Arial"/>
                <a:cs typeface="Arial"/>
              </a:rPr>
              <a:t>based</a:t>
            </a:r>
            <a:r>
              <a:rPr dirty="0" sz="1400" spc="-65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C00000"/>
                </a:solidFill>
                <a:latin typeface="Arial"/>
                <a:cs typeface="Arial"/>
              </a:rPr>
              <a:t>on </a:t>
            </a:r>
            <a:r>
              <a:rPr dirty="0" sz="1400" b="1">
                <a:solidFill>
                  <a:srgbClr val="C00000"/>
                </a:solidFill>
                <a:latin typeface="Arial"/>
                <a:cs typeface="Arial"/>
              </a:rPr>
              <a:t>market</a:t>
            </a:r>
            <a:r>
              <a:rPr dirty="0" sz="1400" spc="-3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C00000"/>
                </a:solidFill>
                <a:latin typeface="Arial"/>
                <a:cs typeface="Arial"/>
              </a:rPr>
              <a:t>cap:</a:t>
            </a:r>
            <a:r>
              <a:rPr dirty="0" sz="1400" spc="-4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C00000"/>
                </a:solidFill>
                <a:latin typeface="Arial"/>
                <a:cs typeface="Arial"/>
              </a:rPr>
              <a:t>$64.6bn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574649" y="216154"/>
            <a:ext cx="25609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FAIR</a:t>
            </a:r>
            <a:r>
              <a:rPr dirty="0" sz="1600" spc="-3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ENTERPRISE</a:t>
            </a:r>
            <a:r>
              <a:rPr dirty="0" sz="1600" spc="-9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25" b="1">
                <a:solidFill>
                  <a:srgbClr val="4966AC"/>
                </a:solidFill>
                <a:latin typeface="Arial"/>
                <a:cs typeface="Arial"/>
              </a:rPr>
              <a:t>VALUE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5877305" y="5286502"/>
            <a:ext cx="909955" cy="37338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94615" marR="5080" indent="-82550">
              <a:lnSpc>
                <a:spcPts val="1300"/>
              </a:lnSpc>
              <a:spcBef>
                <a:spcPts val="259"/>
              </a:spcBef>
            </a:pPr>
            <a:r>
              <a:rPr dirty="0" sz="1200" b="1">
                <a:latin typeface="Arial"/>
                <a:cs typeface="Arial"/>
              </a:rPr>
              <a:t>Average</a:t>
            </a:r>
            <a:r>
              <a:rPr dirty="0" sz="1200" spc="-7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EV: </a:t>
            </a:r>
            <a:r>
              <a:rPr dirty="0" sz="1200" b="1">
                <a:latin typeface="Arial"/>
                <a:cs typeface="Arial"/>
              </a:rPr>
              <a:t>USD </a:t>
            </a:r>
            <a:r>
              <a:rPr dirty="0" sz="1200" spc="-20" b="1">
                <a:latin typeface="Arial"/>
                <a:cs typeface="Arial"/>
              </a:rPr>
              <a:t>55bn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5" name="object 105" descr=""/>
          <p:cNvGrpSpPr/>
          <p:nvPr/>
        </p:nvGrpSpPr>
        <p:grpSpPr>
          <a:xfrm>
            <a:off x="4216908" y="2129789"/>
            <a:ext cx="2772410" cy="3790950"/>
            <a:chOff x="4216908" y="2129789"/>
            <a:chExt cx="2772410" cy="3790950"/>
          </a:xfrm>
        </p:grpSpPr>
        <p:sp>
          <p:nvSpPr>
            <p:cNvPr id="106" name="object 106" descr=""/>
            <p:cNvSpPr/>
            <p:nvPr/>
          </p:nvSpPr>
          <p:spPr>
            <a:xfrm>
              <a:off x="5681472" y="5262372"/>
              <a:ext cx="1301750" cy="447040"/>
            </a:xfrm>
            <a:custGeom>
              <a:avLst/>
              <a:gdLst/>
              <a:ahLst/>
              <a:cxnLst/>
              <a:rect l="l" t="t" r="r" b="b"/>
              <a:pathLst>
                <a:path w="1301750" h="447039">
                  <a:moveTo>
                    <a:pt x="0" y="446531"/>
                  </a:moveTo>
                  <a:lnTo>
                    <a:pt x="1301496" y="446531"/>
                  </a:lnTo>
                  <a:lnTo>
                    <a:pt x="1301496" y="0"/>
                  </a:lnTo>
                  <a:lnTo>
                    <a:pt x="0" y="0"/>
                  </a:lnTo>
                  <a:lnTo>
                    <a:pt x="0" y="44653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4231386" y="2129789"/>
              <a:ext cx="1586865" cy="3790950"/>
            </a:xfrm>
            <a:custGeom>
              <a:avLst/>
              <a:gdLst/>
              <a:ahLst/>
              <a:cxnLst/>
              <a:rect l="l" t="t" r="r" b="b"/>
              <a:pathLst>
                <a:path w="1586864" h="3790950">
                  <a:moveTo>
                    <a:pt x="0" y="0"/>
                  </a:moveTo>
                  <a:lnTo>
                    <a:pt x="0" y="3790950"/>
                  </a:lnTo>
                </a:path>
                <a:path w="1586864" h="3790950">
                  <a:moveTo>
                    <a:pt x="1586484" y="3224784"/>
                  </a:moveTo>
                  <a:lnTo>
                    <a:pt x="1586484" y="3501580"/>
                  </a:lnTo>
                </a:path>
              </a:pathLst>
            </a:custGeom>
            <a:ln w="28956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 descr=""/>
          <p:cNvSpPr txBox="1"/>
          <p:nvPr/>
        </p:nvSpPr>
        <p:spPr>
          <a:xfrm>
            <a:off x="574649" y="5899505"/>
            <a:ext cx="8140700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600"/>
              </a:lnSpc>
              <a:spcBef>
                <a:spcPts val="100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Weight</a:t>
            </a:r>
            <a:r>
              <a:rPr dirty="0" sz="10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assigned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calculation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final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EV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range;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**: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Number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patents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related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EVs;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**”: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Number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engineering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FTEs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dedicated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EVs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Team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analysis</a:t>
            </a:r>
            <a:r>
              <a:rPr dirty="0" sz="1000" spc="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based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on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financial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statements</a:t>
            </a:r>
            <a:r>
              <a:rPr dirty="0" sz="10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from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Thomson</a:t>
            </a:r>
            <a:r>
              <a:rPr dirty="0" sz="1000" spc="-6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Reuters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01928" y="3586165"/>
            <a:ext cx="6786880" cy="2380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08380">
              <a:lnSpc>
                <a:spcPts val="4415"/>
              </a:lnSpc>
              <a:tabLst>
                <a:tab pos="5166995" algn="l"/>
              </a:tabLst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40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000">
              <a:latin typeface="Arial"/>
              <a:cs typeface="Arial"/>
            </a:endParaRPr>
          </a:p>
          <a:p>
            <a:pPr marL="266065">
              <a:lnSpc>
                <a:spcPct val="100000"/>
              </a:lnSpc>
              <a:spcBef>
                <a:spcPts val="3354"/>
              </a:spcBef>
              <a:tabLst>
                <a:tab pos="3826510" algn="l"/>
              </a:tabLst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COMPARABLES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	DISCOUNTED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CASH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1800">
              <a:latin typeface="Arial"/>
              <a:cs typeface="Arial"/>
            </a:endParaRPr>
          </a:p>
          <a:p>
            <a:pPr marR="354330" indent="501015">
              <a:lnSpc>
                <a:spcPct val="100000"/>
              </a:lnSpc>
              <a:tabLst>
                <a:tab pos="4190365" algn="l"/>
                <a:tab pos="4514850" algn="l"/>
              </a:tabLst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Trading</a:t>
            </a:r>
            <a:r>
              <a:rPr dirty="0" sz="1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		Business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case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transaction</a:t>
            </a:r>
            <a:r>
              <a:rPr dirty="0" sz="1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multiples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	forecasting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DCF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47" y="0"/>
            <a:ext cx="12189460" cy="6858000"/>
            <a:chOff x="3047" y="0"/>
            <a:chExt cx="12189460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" y="0"/>
              <a:ext cx="12188952" cy="68579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399794" y="3303270"/>
              <a:ext cx="1104900" cy="1106805"/>
            </a:xfrm>
            <a:custGeom>
              <a:avLst/>
              <a:gdLst/>
              <a:ahLst/>
              <a:cxnLst/>
              <a:rect l="l" t="t" r="r" b="b"/>
              <a:pathLst>
                <a:path w="1104900" h="1106804">
                  <a:moveTo>
                    <a:pt x="0" y="553211"/>
                  </a:moveTo>
                  <a:lnTo>
                    <a:pt x="2028" y="505474"/>
                  </a:lnTo>
                  <a:lnTo>
                    <a:pt x="8002" y="458865"/>
                  </a:lnTo>
                  <a:lnTo>
                    <a:pt x="17756" y="413550"/>
                  </a:lnTo>
                  <a:lnTo>
                    <a:pt x="31124" y="369696"/>
                  </a:lnTo>
                  <a:lnTo>
                    <a:pt x="47940" y="327468"/>
                  </a:lnTo>
                  <a:lnTo>
                    <a:pt x="68038" y="287032"/>
                  </a:lnTo>
                  <a:lnTo>
                    <a:pt x="91251" y="248555"/>
                  </a:lnTo>
                  <a:lnTo>
                    <a:pt x="117415" y="212203"/>
                  </a:lnTo>
                  <a:lnTo>
                    <a:pt x="146363" y="178140"/>
                  </a:lnTo>
                  <a:lnTo>
                    <a:pt x="177929" y="146534"/>
                  </a:lnTo>
                  <a:lnTo>
                    <a:pt x="211947" y="117550"/>
                  </a:lnTo>
                  <a:lnTo>
                    <a:pt x="248251" y="91355"/>
                  </a:lnTo>
                  <a:lnTo>
                    <a:pt x="286676" y="68114"/>
                  </a:lnTo>
                  <a:lnTo>
                    <a:pt x="327054" y="47993"/>
                  </a:lnTo>
                  <a:lnTo>
                    <a:pt x="369221" y="31158"/>
                  </a:lnTo>
                  <a:lnTo>
                    <a:pt x="413009" y="17775"/>
                  </a:lnTo>
                  <a:lnTo>
                    <a:pt x="458255" y="8010"/>
                  </a:lnTo>
                  <a:lnTo>
                    <a:pt x="504790" y="2030"/>
                  </a:lnTo>
                  <a:lnTo>
                    <a:pt x="552450" y="0"/>
                  </a:lnTo>
                  <a:lnTo>
                    <a:pt x="600109" y="2030"/>
                  </a:lnTo>
                  <a:lnTo>
                    <a:pt x="646644" y="8010"/>
                  </a:lnTo>
                  <a:lnTo>
                    <a:pt x="691890" y="17775"/>
                  </a:lnTo>
                  <a:lnTo>
                    <a:pt x="735678" y="31158"/>
                  </a:lnTo>
                  <a:lnTo>
                    <a:pt x="777845" y="47993"/>
                  </a:lnTo>
                  <a:lnTo>
                    <a:pt x="818223" y="68114"/>
                  </a:lnTo>
                  <a:lnTo>
                    <a:pt x="856648" y="91355"/>
                  </a:lnTo>
                  <a:lnTo>
                    <a:pt x="892952" y="117550"/>
                  </a:lnTo>
                  <a:lnTo>
                    <a:pt x="926970" y="146534"/>
                  </a:lnTo>
                  <a:lnTo>
                    <a:pt x="958536" y="178140"/>
                  </a:lnTo>
                  <a:lnTo>
                    <a:pt x="987484" y="212203"/>
                  </a:lnTo>
                  <a:lnTo>
                    <a:pt x="1013648" y="248555"/>
                  </a:lnTo>
                  <a:lnTo>
                    <a:pt x="1036861" y="287032"/>
                  </a:lnTo>
                  <a:lnTo>
                    <a:pt x="1056959" y="327468"/>
                  </a:lnTo>
                  <a:lnTo>
                    <a:pt x="1073775" y="369696"/>
                  </a:lnTo>
                  <a:lnTo>
                    <a:pt x="1087143" y="413550"/>
                  </a:lnTo>
                  <a:lnTo>
                    <a:pt x="1096897" y="458865"/>
                  </a:lnTo>
                  <a:lnTo>
                    <a:pt x="1102871" y="505474"/>
                  </a:lnTo>
                  <a:lnTo>
                    <a:pt x="1104900" y="553211"/>
                  </a:lnTo>
                  <a:lnTo>
                    <a:pt x="1102871" y="600949"/>
                  </a:lnTo>
                  <a:lnTo>
                    <a:pt x="1096897" y="647558"/>
                  </a:lnTo>
                  <a:lnTo>
                    <a:pt x="1087143" y="692873"/>
                  </a:lnTo>
                  <a:lnTo>
                    <a:pt x="1073775" y="736727"/>
                  </a:lnTo>
                  <a:lnTo>
                    <a:pt x="1056959" y="778955"/>
                  </a:lnTo>
                  <a:lnTo>
                    <a:pt x="1036861" y="819391"/>
                  </a:lnTo>
                  <a:lnTo>
                    <a:pt x="1013648" y="857868"/>
                  </a:lnTo>
                  <a:lnTo>
                    <a:pt x="987484" y="894220"/>
                  </a:lnTo>
                  <a:lnTo>
                    <a:pt x="958536" y="928283"/>
                  </a:lnTo>
                  <a:lnTo>
                    <a:pt x="926970" y="959889"/>
                  </a:lnTo>
                  <a:lnTo>
                    <a:pt x="892952" y="988873"/>
                  </a:lnTo>
                  <a:lnTo>
                    <a:pt x="856648" y="1015068"/>
                  </a:lnTo>
                  <a:lnTo>
                    <a:pt x="818223" y="1038309"/>
                  </a:lnTo>
                  <a:lnTo>
                    <a:pt x="777845" y="1058430"/>
                  </a:lnTo>
                  <a:lnTo>
                    <a:pt x="735678" y="1075265"/>
                  </a:lnTo>
                  <a:lnTo>
                    <a:pt x="691890" y="1088648"/>
                  </a:lnTo>
                  <a:lnTo>
                    <a:pt x="646644" y="1098413"/>
                  </a:lnTo>
                  <a:lnTo>
                    <a:pt x="600109" y="1104393"/>
                  </a:lnTo>
                  <a:lnTo>
                    <a:pt x="552450" y="1106423"/>
                  </a:lnTo>
                  <a:lnTo>
                    <a:pt x="504790" y="1104393"/>
                  </a:lnTo>
                  <a:lnTo>
                    <a:pt x="458255" y="1098413"/>
                  </a:lnTo>
                  <a:lnTo>
                    <a:pt x="413009" y="1088648"/>
                  </a:lnTo>
                  <a:lnTo>
                    <a:pt x="369221" y="1075265"/>
                  </a:lnTo>
                  <a:lnTo>
                    <a:pt x="327054" y="1058430"/>
                  </a:lnTo>
                  <a:lnTo>
                    <a:pt x="286676" y="1038309"/>
                  </a:lnTo>
                  <a:lnTo>
                    <a:pt x="248251" y="1015068"/>
                  </a:lnTo>
                  <a:lnTo>
                    <a:pt x="211947" y="988873"/>
                  </a:lnTo>
                  <a:lnTo>
                    <a:pt x="177929" y="959889"/>
                  </a:lnTo>
                  <a:lnTo>
                    <a:pt x="146363" y="928283"/>
                  </a:lnTo>
                  <a:lnTo>
                    <a:pt x="117415" y="894220"/>
                  </a:lnTo>
                  <a:lnTo>
                    <a:pt x="91251" y="857868"/>
                  </a:lnTo>
                  <a:lnTo>
                    <a:pt x="68038" y="819391"/>
                  </a:lnTo>
                  <a:lnTo>
                    <a:pt x="47940" y="778955"/>
                  </a:lnTo>
                  <a:lnTo>
                    <a:pt x="31124" y="736727"/>
                  </a:lnTo>
                  <a:lnTo>
                    <a:pt x="17756" y="692873"/>
                  </a:lnTo>
                  <a:lnTo>
                    <a:pt x="8002" y="647558"/>
                  </a:lnTo>
                  <a:lnTo>
                    <a:pt x="2028" y="600949"/>
                  </a:lnTo>
                  <a:lnTo>
                    <a:pt x="0" y="55321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202436" y="6035040"/>
              <a:ext cx="1499235" cy="76200"/>
            </a:xfrm>
            <a:custGeom>
              <a:avLst/>
              <a:gdLst/>
              <a:ahLst/>
              <a:cxnLst/>
              <a:rect l="l" t="t" r="r" b="b"/>
              <a:pathLst>
                <a:path w="1499235" h="76200">
                  <a:moveTo>
                    <a:pt x="38100" y="0"/>
                  </a:moveTo>
                  <a:lnTo>
                    <a:pt x="23268" y="2993"/>
                  </a:lnTo>
                  <a:lnTo>
                    <a:pt x="11158" y="11158"/>
                  </a:lnTo>
                  <a:lnTo>
                    <a:pt x="2993" y="23268"/>
                  </a:lnTo>
                  <a:lnTo>
                    <a:pt x="0" y="38100"/>
                  </a:lnTo>
                  <a:lnTo>
                    <a:pt x="2993" y="52931"/>
                  </a:lnTo>
                  <a:lnTo>
                    <a:pt x="11158" y="65041"/>
                  </a:lnTo>
                  <a:lnTo>
                    <a:pt x="23268" y="73206"/>
                  </a:lnTo>
                  <a:lnTo>
                    <a:pt x="38100" y="76200"/>
                  </a:lnTo>
                  <a:lnTo>
                    <a:pt x="52931" y="73206"/>
                  </a:lnTo>
                  <a:lnTo>
                    <a:pt x="65041" y="65041"/>
                  </a:lnTo>
                  <a:lnTo>
                    <a:pt x="73206" y="52931"/>
                  </a:lnTo>
                  <a:lnTo>
                    <a:pt x="74918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8" y="31750"/>
                  </a:lnTo>
                  <a:lnTo>
                    <a:pt x="73206" y="23268"/>
                  </a:lnTo>
                  <a:lnTo>
                    <a:pt x="65041" y="11158"/>
                  </a:lnTo>
                  <a:lnTo>
                    <a:pt x="52931" y="2993"/>
                  </a:lnTo>
                  <a:lnTo>
                    <a:pt x="38100" y="0"/>
                  </a:lnTo>
                  <a:close/>
                </a:path>
                <a:path w="1499235" h="76200">
                  <a:moveTo>
                    <a:pt x="1460753" y="0"/>
                  </a:moveTo>
                  <a:lnTo>
                    <a:pt x="1445906" y="2993"/>
                  </a:lnTo>
                  <a:lnTo>
                    <a:pt x="1433798" y="11158"/>
                  </a:lnTo>
                  <a:lnTo>
                    <a:pt x="1425642" y="23268"/>
                  </a:lnTo>
                  <a:lnTo>
                    <a:pt x="1422653" y="38100"/>
                  </a:lnTo>
                  <a:lnTo>
                    <a:pt x="1425642" y="52931"/>
                  </a:lnTo>
                  <a:lnTo>
                    <a:pt x="1433798" y="65041"/>
                  </a:lnTo>
                  <a:lnTo>
                    <a:pt x="1445906" y="73206"/>
                  </a:lnTo>
                  <a:lnTo>
                    <a:pt x="1460753" y="76200"/>
                  </a:lnTo>
                  <a:lnTo>
                    <a:pt x="1475547" y="73206"/>
                  </a:lnTo>
                  <a:lnTo>
                    <a:pt x="1487662" y="65041"/>
                  </a:lnTo>
                  <a:lnTo>
                    <a:pt x="1495847" y="52931"/>
                  </a:lnTo>
                  <a:lnTo>
                    <a:pt x="1497566" y="44450"/>
                  </a:lnTo>
                  <a:lnTo>
                    <a:pt x="1460753" y="44450"/>
                  </a:lnTo>
                  <a:lnTo>
                    <a:pt x="1460753" y="31750"/>
                  </a:lnTo>
                  <a:lnTo>
                    <a:pt x="1497566" y="31750"/>
                  </a:lnTo>
                  <a:lnTo>
                    <a:pt x="1495847" y="23268"/>
                  </a:lnTo>
                  <a:lnTo>
                    <a:pt x="1487662" y="11158"/>
                  </a:lnTo>
                  <a:lnTo>
                    <a:pt x="1475547" y="2993"/>
                  </a:lnTo>
                  <a:lnTo>
                    <a:pt x="1460753" y="0"/>
                  </a:lnTo>
                  <a:close/>
                </a:path>
                <a:path w="1499235" h="76200">
                  <a:moveTo>
                    <a:pt x="74918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8" y="44450"/>
                  </a:lnTo>
                  <a:lnTo>
                    <a:pt x="76200" y="38100"/>
                  </a:lnTo>
                  <a:lnTo>
                    <a:pt x="74918" y="31750"/>
                  </a:lnTo>
                  <a:close/>
                </a:path>
                <a:path w="1499235" h="76200">
                  <a:moveTo>
                    <a:pt x="1423933" y="31750"/>
                  </a:moveTo>
                  <a:lnTo>
                    <a:pt x="74918" y="31750"/>
                  </a:lnTo>
                  <a:lnTo>
                    <a:pt x="76200" y="38100"/>
                  </a:lnTo>
                  <a:lnTo>
                    <a:pt x="74918" y="44450"/>
                  </a:lnTo>
                  <a:lnTo>
                    <a:pt x="1423933" y="44450"/>
                  </a:lnTo>
                  <a:lnTo>
                    <a:pt x="1422653" y="38100"/>
                  </a:lnTo>
                  <a:lnTo>
                    <a:pt x="1423933" y="31750"/>
                  </a:lnTo>
                  <a:close/>
                </a:path>
                <a:path w="1499235" h="76200">
                  <a:moveTo>
                    <a:pt x="1497566" y="31750"/>
                  </a:moveTo>
                  <a:lnTo>
                    <a:pt x="1460753" y="31750"/>
                  </a:lnTo>
                  <a:lnTo>
                    <a:pt x="1460753" y="44450"/>
                  </a:lnTo>
                  <a:lnTo>
                    <a:pt x="1497566" y="44450"/>
                  </a:lnTo>
                  <a:lnTo>
                    <a:pt x="1498853" y="38100"/>
                  </a:lnTo>
                  <a:lnTo>
                    <a:pt x="1497566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557265" y="3303270"/>
              <a:ext cx="1104900" cy="1106805"/>
            </a:xfrm>
            <a:custGeom>
              <a:avLst/>
              <a:gdLst/>
              <a:ahLst/>
              <a:cxnLst/>
              <a:rect l="l" t="t" r="r" b="b"/>
              <a:pathLst>
                <a:path w="1104900" h="1106804">
                  <a:moveTo>
                    <a:pt x="0" y="553211"/>
                  </a:moveTo>
                  <a:lnTo>
                    <a:pt x="2028" y="505474"/>
                  </a:lnTo>
                  <a:lnTo>
                    <a:pt x="8002" y="458865"/>
                  </a:lnTo>
                  <a:lnTo>
                    <a:pt x="17756" y="413550"/>
                  </a:lnTo>
                  <a:lnTo>
                    <a:pt x="31124" y="369696"/>
                  </a:lnTo>
                  <a:lnTo>
                    <a:pt x="47940" y="327468"/>
                  </a:lnTo>
                  <a:lnTo>
                    <a:pt x="68038" y="287032"/>
                  </a:lnTo>
                  <a:lnTo>
                    <a:pt x="91251" y="248555"/>
                  </a:lnTo>
                  <a:lnTo>
                    <a:pt x="117415" y="212203"/>
                  </a:lnTo>
                  <a:lnTo>
                    <a:pt x="146363" y="178140"/>
                  </a:lnTo>
                  <a:lnTo>
                    <a:pt x="177929" y="146534"/>
                  </a:lnTo>
                  <a:lnTo>
                    <a:pt x="211947" y="117550"/>
                  </a:lnTo>
                  <a:lnTo>
                    <a:pt x="248251" y="91355"/>
                  </a:lnTo>
                  <a:lnTo>
                    <a:pt x="286676" y="68114"/>
                  </a:lnTo>
                  <a:lnTo>
                    <a:pt x="327054" y="47993"/>
                  </a:lnTo>
                  <a:lnTo>
                    <a:pt x="369221" y="31158"/>
                  </a:lnTo>
                  <a:lnTo>
                    <a:pt x="413009" y="17775"/>
                  </a:lnTo>
                  <a:lnTo>
                    <a:pt x="458255" y="8010"/>
                  </a:lnTo>
                  <a:lnTo>
                    <a:pt x="504790" y="2030"/>
                  </a:lnTo>
                  <a:lnTo>
                    <a:pt x="552450" y="0"/>
                  </a:lnTo>
                  <a:lnTo>
                    <a:pt x="600109" y="2030"/>
                  </a:lnTo>
                  <a:lnTo>
                    <a:pt x="646644" y="8010"/>
                  </a:lnTo>
                  <a:lnTo>
                    <a:pt x="691890" y="17775"/>
                  </a:lnTo>
                  <a:lnTo>
                    <a:pt x="735678" y="31158"/>
                  </a:lnTo>
                  <a:lnTo>
                    <a:pt x="777845" y="47993"/>
                  </a:lnTo>
                  <a:lnTo>
                    <a:pt x="818223" y="68114"/>
                  </a:lnTo>
                  <a:lnTo>
                    <a:pt x="856648" y="91355"/>
                  </a:lnTo>
                  <a:lnTo>
                    <a:pt x="892952" y="117550"/>
                  </a:lnTo>
                  <a:lnTo>
                    <a:pt x="926970" y="146534"/>
                  </a:lnTo>
                  <a:lnTo>
                    <a:pt x="958536" y="178140"/>
                  </a:lnTo>
                  <a:lnTo>
                    <a:pt x="987484" y="212203"/>
                  </a:lnTo>
                  <a:lnTo>
                    <a:pt x="1013648" y="248555"/>
                  </a:lnTo>
                  <a:lnTo>
                    <a:pt x="1036861" y="287032"/>
                  </a:lnTo>
                  <a:lnTo>
                    <a:pt x="1056959" y="327468"/>
                  </a:lnTo>
                  <a:lnTo>
                    <a:pt x="1073775" y="369696"/>
                  </a:lnTo>
                  <a:lnTo>
                    <a:pt x="1087143" y="413550"/>
                  </a:lnTo>
                  <a:lnTo>
                    <a:pt x="1096897" y="458865"/>
                  </a:lnTo>
                  <a:lnTo>
                    <a:pt x="1102871" y="505474"/>
                  </a:lnTo>
                  <a:lnTo>
                    <a:pt x="1104900" y="553211"/>
                  </a:lnTo>
                  <a:lnTo>
                    <a:pt x="1102871" y="600949"/>
                  </a:lnTo>
                  <a:lnTo>
                    <a:pt x="1096897" y="647558"/>
                  </a:lnTo>
                  <a:lnTo>
                    <a:pt x="1087143" y="692873"/>
                  </a:lnTo>
                  <a:lnTo>
                    <a:pt x="1073775" y="736727"/>
                  </a:lnTo>
                  <a:lnTo>
                    <a:pt x="1056959" y="778955"/>
                  </a:lnTo>
                  <a:lnTo>
                    <a:pt x="1036861" y="819391"/>
                  </a:lnTo>
                  <a:lnTo>
                    <a:pt x="1013648" y="857868"/>
                  </a:lnTo>
                  <a:lnTo>
                    <a:pt x="987484" y="894220"/>
                  </a:lnTo>
                  <a:lnTo>
                    <a:pt x="958536" y="928283"/>
                  </a:lnTo>
                  <a:lnTo>
                    <a:pt x="926970" y="959889"/>
                  </a:lnTo>
                  <a:lnTo>
                    <a:pt x="892952" y="988873"/>
                  </a:lnTo>
                  <a:lnTo>
                    <a:pt x="856648" y="1015068"/>
                  </a:lnTo>
                  <a:lnTo>
                    <a:pt x="818223" y="1038309"/>
                  </a:lnTo>
                  <a:lnTo>
                    <a:pt x="777845" y="1058430"/>
                  </a:lnTo>
                  <a:lnTo>
                    <a:pt x="735678" y="1075265"/>
                  </a:lnTo>
                  <a:lnTo>
                    <a:pt x="691890" y="1088648"/>
                  </a:lnTo>
                  <a:lnTo>
                    <a:pt x="646644" y="1098413"/>
                  </a:lnTo>
                  <a:lnTo>
                    <a:pt x="600109" y="1104393"/>
                  </a:lnTo>
                  <a:lnTo>
                    <a:pt x="552450" y="1106423"/>
                  </a:lnTo>
                  <a:lnTo>
                    <a:pt x="504790" y="1104393"/>
                  </a:lnTo>
                  <a:lnTo>
                    <a:pt x="458255" y="1098413"/>
                  </a:lnTo>
                  <a:lnTo>
                    <a:pt x="413009" y="1088648"/>
                  </a:lnTo>
                  <a:lnTo>
                    <a:pt x="369221" y="1075265"/>
                  </a:lnTo>
                  <a:lnTo>
                    <a:pt x="327054" y="1058430"/>
                  </a:lnTo>
                  <a:lnTo>
                    <a:pt x="286676" y="1038309"/>
                  </a:lnTo>
                  <a:lnTo>
                    <a:pt x="248251" y="1015068"/>
                  </a:lnTo>
                  <a:lnTo>
                    <a:pt x="211947" y="988873"/>
                  </a:lnTo>
                  <a:lnTo>
                    <a:pt x="177929" y="959889"/>
                  </a:lnTo>
                  <a:lnTo>
                    <a:pt x="146363" y="928283"/>
                  </a:lnTo>
                  <a:lnTo>
                    <a:pt x="117415" y="894220"/>
                  </a:lnTo>
                  <a:lnTo>
                    <a:pt x="91251" y="857868"/>
                  </a:lnTo>
                  <a:lnTo>
                    <a:pt x="68038" y="819391"/>
                  </a:lnTo>
                  <a:lnTo>
                    <a:pt x="47940" y="778955"/>
                  </a:lnTo>
                  <a:lnTo>
                    <a:pt x="31124" y="736727"/>
                  </a:lnTo>
                  <a:lnTo>
                    <a:pt x="17756" y="692873"/>
                  </a:lnTo>
                  <a:lnTo>
                    <a:pt x="8002" y="647558"/>
                  </a:lnTo>
                  <a:lnTo>
                    <a:pt x="2028" y="600949"/>
                  </a:lnTo>
                  <a:lnTo>
                    <a:pt x="0" y="55321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5359908" y="603504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4" h="76200">
                <a:moveTo>
                  <a:pt x="38100" y="0"/>
                </a:moveTo>
                <a:lnTo>
                  <a:pt x="23252" y="2993"/>
                </a:lnTo>
                <a:lnTo>
                  <a:pt x="11144" y="11158"/>
                </a:lnTo>
                <a:lnTo>
                  <a:pt x="2988" y="23268"/>
                </a:lnTo>
                <a:lnTo>
                  <a:pt x="0" y="38100"/>
                </a:lnTo>
                <a:lnTo>
                  <a:pt x="2988" y="52931"/>
                </a:lnTo>
                <a:lnTo>
                  <a:pt x="11144" y="65041"/>
                </a:lnTo>
                <a:lnTo>
                  <a:pt x="23252" y="73206"/>
                </a:lnTo>
                <a:lnTo>
                  <a:pt x="38100" y="76200"/>
                </a:lnTo>
                <a:lnTo>
                  <a:pt x="52947" y="73206"/>
                </a:lnTo>
                <a:lnTo>
                  <a:pt x="65055" y="65041"/>
                </a:lnTo>
                <a:lnTo>
                  <a:pt x="73211" y="52931"/>
                </a:lnTo>
                <a:lnTo>
                  <a:pt x="74920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20" y="31750"/>
                </a:lnTo>
                <a:lnTo>
                  <a:pt x="73211" y="23268"/>
                </a:lnTo>
                <a:lnTo>
                  <a:pt x="65055" y="11158"/>
                </a:lnTo>
                <a:lnTo>
                  <a:pt x="52947" y="2993"/>
                </a:lnTo>
                <a:lnTo>
                  <a:pt x="38100" y="0"/>
                </a:lnTo>
                <a:close/>
              </a:path>
              <a:path w="1499234" h="76200">
                <a:moveTo>
                  <a:pt x="1460753" y="0"/>
                </a:moveTo>
                <a:lnTo>
                  <a:pt x="1445906" y="2993"/>
                </a:lnTo>
                <a:lnTo>
                  <a:pt x="1433798" y="11158"/>
                </a:lnTo>
                <a:lnTo>
                  <a:pt x="1425642" y="23268"/>
                </a:lnTo>
                <a:lnTo>
                  <a:pt x="1422653" y="38100"/>
                </a:lnTo>
                <a:lnTo>
                  <a:pt x="1425642" y="52931"/>
                </a:lnTo>
                <a:lnTo>
                  <a:pt x="1433798" y="65041"/>
                </a:lnTo>
                <a:lnTo>
                  <a:pt x="1445906" y="73206"/>
                </a:lnTo>
                <a:lnTo>
                  <a:pt x="1460753" y="76200"/>
                </a:lnTo>
                <a:lnTo>
                  <a:pt x="1475547" y="73206"/>
                </a:lnTo>
                <a:lnTo>
                  <a:pt x="1487662" y="65041"/>
                </a:lnTo>
                <a:lnTo>
                  <a:pt x="1495847" y="52931"/>
                </a:lnTo>
                <a:lnTo>
                  <a:pt x="1497566" y="44450"/>
                </a:lnTo>
                <a:lnTo>
                  <a:pt x="1460753" y="44450"/>
                </a:lnTo>
                <a:lnTo>
                  <a:pt x="1460753" y="31750"/>
                </a:lnTo>
                <a:lnTo>
                  <a:pt x="1497566" y="31750"/>
                </a:lnTo>
                <a:lnTo>
                  <a:pt x="1495847" y="23268"/>
                </a:lnTo>
                <a:lnTo>
                  <a:pt x="1487662" y="11158"/>
                </a:lnTo>
                <a:lnTo>
                  <a:pt x="1475547" y="2993"/>
                </a:lnTo>
                <a:lnTo>
                  <a:pt x="1460753" y="0"/>
                </a:lnTo>
                <a:close/>
              </a:path>
              <a:path w="1499234" h="76200">
                <a:moveTo>
                  <a:pt x="74920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20" y="44450"/>
                </a:lnTo>
                <a:lnTo>
                  <a:pt x="76200" y="38100"/>
                </a:lnTo>
                <a:lnTo>
                  <a:pt x="74920" y="31750"/>
                </a:lnTo>
                <a:close/>
              </a:path>
              <a:path w="1499234" h="76200">
                <a:moveTo>
                  <a:pt x="1423933" y="31750"/>
                </a:moveTo>
                <a:lnTo>
                  <a:pt x="74920" y="31750"/>
                </a:lnTo>
                <a:lnTo>
                  <a:pt x="76200" y="38100"/>
                </a:lnTo>
                <a:lnTo>
                  <a:pt x="74920" y="44450"/>
                </a:lnTo>
                <a:lnTo>
                  <a:pt x="1423933" y="44450"/>
                </a:lnTo>
                <a:lnTo>
                  <a:pt x="1422653" y="38100"/>
                </a:lnTo>
                <a:lnTo>
                  <a:pt x="1423933" y="31750"/>
                </a:lnTo>
                <a:close/>
              </a:path>
              <a:path w="1499234" h="76200">
                <a:moveTo>
                  <a:pt x="1497566" y="31750"/>
                </a:moveTo>
                <a:lnTo>
                  <a:pt x="1460753" y="31750"/>
                </a:lnTo>
                <a:lnTo>
                  <a:pt x="1460753" y="44450"/>
                </a:lnTo>
                <a:lnTo>
                  <a:pt x="1497566" y="44450"/>
                </a:lnTo>
                <a:lnTo>
                  <a:pt x="1498853" y="38100"/>
                </a:lnTo>
                <a:lnTo>
                  <a:pt x="1497566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E3D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0" y="624840"/>
            <a:ext cx="12189460" cy="2164080"/>
            <a:chOff x="0" y="624840"/>
            <a:chExt cx="12189460" cy="2164080"/>
          </a:xfrm>
        </p:grpSpPr>
        <p:sp>
          <p:nvSpPr>
            <p:cNvPr id="11" name="object 11" descr=""/>
            <p:cNvSpPr/>
            <p:nvPr/>
          </p:nvSpPr>
          <p:spPr>
            <a:xfrm>
              <a:off x="0" y="624840"/>
              <a:ext cx="12189460" cy="2164080"/>
            </a:xfrm>
            <a:custGeom>
              <a:avLst/>
              <a:gdLst/>
              <a:ahLst/>
              <a:cxnLst/>
              <a:rect l="l" t="t" r="r" b="b"/>
              <a:pathLst>
                <a:path w="12189460" h="2164080">
                  <a:moveTo>
                    <a:pt x="12188952" y="0"/>
                  </a:moveTo>
                  <a:lnTo>
                    <a:pt x="0" y="0"/>
                  </a:lnTo>
                  <a:lnTo>
                    <a:pt x="0" y="2164079"/>
                  </a:lnTo>
                  <a:lnTo>
                    <a:pt x="12188952" y="2164079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1B1E3D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274825" y="887730"/>
              <a:ext cx="1640205" cy="1640205"/>
            </a:xfrm>
            <a:custGeom>
              <a:avLst/>
              <a:gdLst/>
              <a:ahLst/>
              <a:cxnLst/>
              <a:rect l="l" t="t" r="r" b="b"/>
              <a:pathLst>
                <a:path w="1640205" h="1640205">
                  <a:moveTo>
                    <a:pt x="0" y="819912"/>
                  </a:moveTo>
                  <a:lnTo>
                    <a:pt x="1391" y="771730"/>
                  </a:lnTo>
                  <a:lnTo>
                    <a:pt x="5515" y="724282"/>
                  </a:lnTo>
                  <a:lnTo>
                    <a:pt x="12294" y="677645"/>
                  </a:lnTo>
                  <a:lnTo>
                    <a:pt x="21651" y="631895"/>
                  </a:lnTo>
                  <a:lnTo>
                    <a:pt x="33510" y="587110"/>
                  </a:lnTo>
                  <a:lnTo>
                    <a:pt x="47793" y="543366"/>
                  </a:lnTo>
                  <a:lnTo>
                    <a:pt x="64424" y="500741"/>
                  </a:lnTo>
                  <a:lnTo>
                    <a:pt x="83326" y="459310"/>
                  </a:lnTo>
                  <a:lnTo>
                    <a:pt x="104422" y="419151"/>
                  </a:lnTo>
                  <a:lnTo>
                    <a:pt x="127636" y="380341"/>
                  </a:lnTo>
                  <a:lnTo>
                    <a:pt x="152890" y="342957"/>
                  </a:lnTo>
                  <a:lnTo>
                    <a:pt x="180107" y="307074"/>
                  </a:lnTo>
                  <a:lnTo>
                    <a:pt x="209211" y="272772"/>
                  </a:lnTo>
                  <a:lnTo>
                    <a:pt x="240125" y="240125"/>
                  </a:lnTo>
                  <a:lnTo>
                    <a:pt x="272772" y="209211"/>
                  </a:lnTo>
                  <a:lnTo>
                    <a:pt x="307074" y="180107"/>
                  </a:lnTo>
                  <a:lnTo>
                    <a:pt x="342957" y="152890"/>
                  </a:lnTo>
                  <a:lnTo>
                    <a:pt x="380341" y="127636"/>
                  </a:lnTo>
                  <a:lnTo>
                    <a:pt x="419151" y="104422"/>
                  </a:lnTo>
                  <a:lnTo>
                    <a:pt x="459310" y="83326"/>
                  </a:lnTo>
                  <a:lnTo>
                    <a:pt x="500741" y="64424"/>
                  </a:lnTo>
                  <a:lnTo>
                    <a:pt x="543366" y="47793"/>
                  </a:lnTo>
                  <a:lnTo>
                    <a:pt x="587110" y="33510"/>
                  </a:lnTo>
                  <a:lnTo>
                    <a:pt x="631895" y="21651"/>
                  </a:lnTo>
                  <a:lnTo>
                    <a:pt x="677645" y="12294"/>
                  </a:lnTo>
                  <a:lnTo>
                    <a:pt x="724282" y="5515"/>
                  </a:lnTo>
                  <a:lnTo>
                    <a:pt x="771730" y="1391"/>
                  </a:lnTo>
                  <a:lnTo>
                    <a:pt x="819912" y="0"/>
                  </a:lnTo>
                  <a:lnTo>
                    <a:pt x="868093" y="1391"/>
                  </a:lnTo>
                  <a:lnTo>
                    <a:pt x="915541" y="5515"/>
                  </a:lnTo>
                  <a:lnTo>
                    <a:pt x="962178" y="12294"/>
                  </a:lnTo>
                  <a:lnTo>
                    <a:pt x="1007928" y="21651"/>
                  </a:lnTo>
                  <a:lnTo>
                    <a:pt x="1052713" y="33510"/>
                  </a:lnTo>
                  <a:lnTo>
                    <a:pt x="1096457" y="47793"/>
                  </a:lnTo>
                  <a:lnTo>
                    <a:pt x="1139082" y="64424"/>
                  </a:lnTo>
                  <a:lnTo>
                    <a:pt x="1180513" y="83326"/>
                  </a:lnTo>
                  <a:lnTo>
                    <a:pt x="1220672" y="104422"/>
                  </a:lnTo>
                  <a:lnTo>
                    <a:pt x="1259482" y="127636"/>
                  </a:lnTo>
                  <a:lnTo>
                    <a:pt x="1296866" y="152890"/>
                  </a:lnTo>
                  <a:lnTo>
                    <a:pt x="1332749" y="180107"/>
                  </a:lnTo>
                  <a:lnTo>
                    <a:pt x="1367051" y="209211"/>
                  </a:lnTo>
                  <a:lnTo>
                    <a:pt x="1399698" y="240125"/>
                  </a:lnTo>
                  <a:lnTo>
                    <a:pt x="1430612" y="272772"/>
                  </a:lnTo>
                  <a:lnTo>
                    <a:pt x="1459716" y="307074"/>
                  </a:lnTo>
                  <a:lnTo>
                    <a:pt x="1486933" y="342957"/>
                  </a:lnTo>
                  <a:lnTo>
                    <a:pt x="1512187" y="380341"/>
                  </a:lnTo>
                  <a:lnTo>
                    <a:pt x="1535401" y="419151"/>
                  </a:lnTo>
                  <a:lnTo>
                    <a:pt x="1556497" y="459310"/>
                  </a:lnTo>
                  <a:lnTo>
                    <a:pt x="1575399" y="500741"/>
                  </a:lnTo>
                  <a:lnTo>
                    <a:pt x="1592030" y="543366"/>
                  </a:lnTo>
                  <a:lnTo>
                    <a:pt x="1606313" y="587110"/>
                  </a:lnTo>
                  <a:lnTo>
                    <a:pt x="1618172" y="631895"/>
                  </a:lnTo>
                  <a:lnTo>
                    <a:pt x="1627529" y="677645"/>
                  </a:lnTo>
                  <a:lnTo>
                    <a:pt x="1634308" y="724282"/>
                  </a:lnTo>
                  <a:lnTo>
                    <a:pt x="1638432" y="771730"/>
                  </a:lnTo>
                  <a:lnTo>
                    <a:pt x="1639824" y="819912"/>
                  </a:lnTo>
                  <a:lnTo>
                    <a:pt x="1638432" y="868093"/>
                  </a:lnTo>
                  <a:lnTo>
                    <a:pt x="1634308" y="915541"/>
                  </a:lnTo>
                  <a:lnTo>
                    <a:pt x="1627529" y="962178"/>
                  </a:lnTo>
                  <a:lnTo>
                    <a:pt x="1618172" y="1007928"/>
                  </a:lnTo>
                  <a:lnTo>
                    <a:pt x="1606313" y="1052713"/>
                  </a:lnTo>
                  <a:lnTo>
                    <a:pt x="1592030" y="1096457"/>
                  </a:lnTo>
                  <a:lnTo>
                    <a:pt x="1575399" y="1139082"/>
                  </a:lnTo>
                  <a:lnTo>
                    <a:pt x="1556497" y="1180513"/>
                  </a:lnTo>
                  <a:lnTo>
                    <a:pt x="1535401" y="1220672"/>
                  </a:lnTo>
                  <a:lnTo>
                    <a:pt x="1512187" y="1259482"/>
                  </a:lnTo>
                  <a:lnTo>
                    <a:pt x="1486933" y="1296866"/>
                  </a:lnTo>
                  <a:lnTo>
                    <a:pt x="1459716" y="1332749"/>
                  </a:lnTo>
                  <a:lnTo>
                    <a:pt x="1430612" y="1367051"/>
                  </a:lnTo>
                  <a:lnTo>
                    <a:pt x="1399698" y="1399698"/>
                  </a:lnTo>
                  <a:lnTo>
                    <a:pt x="1367051" y="1430612"/>
                  </a:lnTo>
                  <a:lnTo>
                    <a:pt x="1332749" y="1459716"/>
                  </a:lnTo>
                  <a:lnTo>
                    <a:pt x="1296866" y="1486933"/>
                  </a:lnTo>
                  <a:lnTo>
                    <a:pt x="1259482" y="1512187"/>
                  </a:lnTo>
                  <a:lnTo>
                    <a:pt x="1220672" y="1535401"/>
                  </a:lnTo>
                  <a:lnTo>
                    <a:pt x="1180513" y="1556497"/>
                  </a:lnTo>
                  <a:lnTo>
                    <a:pt x="1139082" y="1575399"/>
                  </a:lnTo>
                  <a:lnTo>
                    <a:pt x="1096457" y="1592030"/>
                  </a:lnTo>
                  <a:lnTo>
                    <a:pt x="1052713" y="1606313"/>
                  </a:lnTo>
                  <a:lnTo>
                    <a:pt x="1007928" y="1618172"/>
                  </a:lnTo>
                  <a:lnTo>
                    <a:pt x="962178" y="1627529"/>
                  </a:lnTo>
                  <a:lnTo>
                    <a:pt x="915541" y="1634308"/>
                  </a:lnTo>
                  <a:lnTo>
                    <a:pt x="868093" y="1638432"/>
                  </a:lnTo>
                  <a:lnTo>
                    <a:pt x="819912" y="1639824"/>
                  </a:lnTo>
                  <a:lnTo>
                    <a:pt x="771730" y="1638432"/>
                  </a:lnTo>
                  <a:lnTo>
                    <a:pt x="724282" y="1634308"/>
                  </a:lnTo>
                  <a:lnTo>
                    <a:pt x="677645" y="1627529"/>
                  </a:lnTo>
                  <a:lnTo>
                    <a:pt x="631895" y="1618172"/>
                  </a:lnTo>
                  <a:lnTo>
                    <a:pt x="587110" y="1606313"/>
                  </a:lnTo>
                  <a:lnTo>
                    <a:pt x="543366" y="1592030"/>
                  </a:lnTo>
                  <a:lnTo>
                    <a:pt x="500741" y="1575399"/>
                  </a:lnTo>
                  <a:lnTo>
                    <a:pt x="459310" y="1556497"/>
                  </a:lnTo>
                  <a:lnTo>
                    <a:pt x="419151" y="1535401"/>
                  </a:lnTo>
                  <a:lnTo>
                    <a:pt x="380341" y="1512187"/>
                  </a:lnTo>
                  <a:lnTo>
                    <a:pt x="342957" y="1486933"/>
                  </a:lnTo>
                  <a:lnTo>
                    <a:pt x="307074" y="1459716"/>
                  </a:lnTo>
                  <a:lnTo>
                    <a:pt x="272772" y="1430612"/>
                  </a:lnTo>
                  <a:lnTo>
                    <a:pt x="240125" y="1399698"/>
                  </a:lnTo>
                  <a:lnTo>
                    <a:pt x="209211" y="1367051"/>
                  </a:lnTo>
                  <a:lnTo>
                    <a:pt x="180107" y="1332749"/>
                  </a:lnTo>
                  <a:lnTo>
                    <a:pt x="152890" y="1296866"/>
                  </a:lnTo>
                  <a:lnTo>
                    <a:pt x="127636" y="1259482"/>
                  </a:lnTo>
                  <a:lnTo>
                    <a:pt x="104422" y="1220672"/>
                  </a:lnTo>
                  <a:lnTo>
                    <a:pt x="83326" y="1180513"/>
                  </a:lnTo>
                  <a:lnTo>
                    <a:pt x="64424" y="1139082"/>
                  </a:lnTo>
                  <a:lnTo>
                    <a:pt x="47793" y="1096457"/>
                  </a:lnTo>
                  <a:lnTo>
                    <a:pt x="33510" y="1052713"/>
                  </a:lnTo>
                  <a:lnTo>
                    <a:pt x="21651" y="1007928"/>
                  </a:lnTo>
                  <a:lnTo>
                    <a:pt x="12294" y="962178"/>
                  </a:lnTo>
                  <a:lnTo>
                    <a:pt x="5515" y="915541"/>
                  </a:lnTo>
                  <a:lnTo>
                    <a:pt x="1391" y="868093"/>
                  </a:lnTo>
                  <a:lnTo>
                    <a:pt x="0" y="81991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731391" y="1200150"/>
            <a:ext cx="725170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25" b="1">
                <a:solidFill>
                  <a:srgbClr val="FFFFFF"/>
                </a:solidFill>
                <a:latin typeface="Arial"/>
                <a:cs typeface="Arial"/>
              </a:rPr>
              <a:t>III</a:t>
            </a:r>
            <a:endParaRPr sz="6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358641" y="1414094"/>
            <a:ext cx="432816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dirty="0" sz="3200" spc="-2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30" b="1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9757409" y="3303270"/>
            <a:ext cx="1104900" cy="1106805"/>
          </a:xfrm>
          <a:custGeom>
            <a:avLst/>
            <a:gdLst/>
            <a:ahLst/>
            <a:cxnLst/>
            <a:rect l="l" t="t" r="r" b="b"/>
            <a:pathLst>
              <a:path w="1104900" h="1106804">
                <a:moveTo>
                  <a:pt x="0" y="553211"/>
                </a:moveTo>
                <a:lnTo>
                  <a:pt x="2028" y="505474"/>
                </a:lnTo>
                <a:lnTo>
                  <a:pt x="8002" y="458865"/>
                </a:lnTo>
                <a:lnTo>
                  <a:pt x="17756" y="413550"/>
                </a:lnTo>
                <a:lnTo>
                  <a:pt x="31124" y="369696"/>
                </a:lnTo>
                <a:lnTo>
                  <a:pt x="47940" y="327468"/>
                </a:lnTo>
                <a:lnTo>
                  <a:pt x="68038" y="287032"/>
                </a:lnTo>
                <a:lnTo>
                  <a:pt x="91251" y="248555"/>
                </a:lnTo>
                <a:lnTo>
                  <a:pt x="117415" y="212203"/>
                </a:lnTo>
                <a:lnTo>
                  <a:pt x="146363" y="178140"/>
                </a:lnTo>
                <a:lnTo>
                  <a:pt x="177929" y="146534"/>
                </a:lnTo>
                <a:lnTo>
                  <a:pt x="211947" y="117550"/>
                </a:lnTo>
                <a:lnTo>
                  <a:pt x="248251" y="91355"/>
                </a:lnTo>
                <a:lnTo>
                  <a:pt x="286676" y="68114"/>
                </a:lnTo>
                <a:lnTo>
                  <a:pt x="327054" y="47993"/>
                </a:lnTo>
                <a:lnTo>
                  <a:pt x="369221" y="31158"/>
                </a:lnTo>
                <a:lnTo>
                  <a:pt x="413009" y="17775"/>
                </a:lnTo>
                <a:lnTo>
                  <a:pt x="458255" y="8010"/>
                </a:lnTo>
                <a:lnTo>
                  <a:pt x="504790" y="2030"/>
                </a:lnTo>
                <a:lnTo>
                  <a:pt x="552450" y="0"/>
                </a:lnTo>
                <a:lnTo>
                  <a:pt x="600109" y="2030"/>
                </a:lnTo>
                <a:lnTo>
                  <a:pt x="646644" y="8010"/>
                </a:lnTo>
                <a:lnTo>
                  <a:pt x="691890" y="17775"/>
                </a:lnTo>
                <a:lnTo>
                  <a:pt x="735678" y="31158"/>
                </a:lnTo>
                <a:lnTo>
                  <a:pt x="777845" y="47993"/>
                </a:lnTo>
                <a:lnTo>
                  <a:pt x="818223" y="68114"/>
                </a:lnTo>
                <a:lnTo>
                  <a:pt x="856648" y="91355"/>
                </a:lnTo>
                <a:lnTo>
                  <a:pt x="892952" y="117550"/>
                </a:lnTo>
                <a:lnTo>
                  <a:pt x="926970" y="146534"/>
                </a:lnTo>
                <a:lnTo>
                  <a:pt x="958536" y="178140"/>
                </a:lnTo>
                <a:lnTo>
                  <a:pt x="987484" y="212203"/>
                </a:lnTo>
                <a:lnTo>
                  <a:pt x="1013648" y="248555"/>
                </a:lnTo>
                <a:lnTo>
                  <a:pt x="1036861" y="287032"/>
                </a:lnTo>
                <a:lnTo>
                  <a:pt x="1056959" y="327468"/>
                </a:lnTo>
                <a:lnTo>
                  <a:pt x="1073775" y="369696"/>
                </a:lnTo>
                <a:lnTo>
                  <a:pt x="1087143" y="413550"/>
                </a:lnTo>
                <a:lnTo>
                  <a:pt x="1096897" y="458865"/>
                </a:lnTo>
                <a:lnTo>
                  <a:pt x="1102871" y="505474"/>
                </a:lnTo>
                <a:lnTo>
                  <a:pt x="1104900" y="553211"/>
                </a:lnTo>
                <a:lnTo>
                  <a:pt x="1102871" y="600949"/>
                </a:lnTo>
                <a:lnTo>
                  <a:pt x="1096897" y="647558"/>
                </a:lnTo>
                <a:lnTo>
                  <a:pt x="1087143" y="692873"/>
                </a:lnTo>
                <a:lnTo>
                  <a:pt x="1073775" y="736727"/>
                </a:lnTo>
                <a:lnTo>
                  <a:pt x="1056959" y="778955"/>
                </a:lnTo>
                <a:lnTo>
                  <a:pt x="1036861" y="819391"/>
                </a:lnTo>
                <a:lnTo>
                  <a:pt x="1013648" y="857868"/>
                </a:lnTo>
                <a:lnTo>
                  <a:pt x="987484" y="894220"/>
                </a:lnTo>
                <a:lnTo>
                  <a:pt x="958536" y="928283"/>
                </a:lnTo>
                <a:lnTo>
                  <a:pt x="926970" y="959889"/>
                </a:lnTo>
                <a:lnTo>
                  <a:pt x="892952" y="988873"/>
                </a:lnTo>
                <a:lnTo>
                  <a:pt x="856648" y="1015068"/>
                </a:lnTo>
                <a:lnTo>
                  <a:pt x="818223" y="1038309"/>
                </a:lnTo>
                <a:lnTo>
                  <a:pt x="777845" y="1058430"/>
                </a:lnTo>
                <a:lnTo>
                  <a:pt x="735678" y="1075265"/>
                </a:lnTo>
                <a:lnTo>
                  <a:pt x="691890" y="1088648"/>
                </a:lnTo>
                <a:lnTo>
                  <a:pt x="646644" y="1098413"/>
                </a:lnTo>
                <a:lnTo>
                  <a:pt x="600109" y="1104393"/>
                </a:lnTo>
                <a:lnTo>
                  <a:pt x="552450" y="1106423"/>
                </a:lnTo>
                <a:lnTo>
                  <a:pt x="504790" y="1104393"/>
                </a:lnTo>
                <a:lnTo>
                  <a:pt x="458255" y="1098413"/>
                </a:lnTo>
                <a:lnTo>
                  <a:pt x="413009" y="1088648"/>
                </a:lnTo>
                <a:lnTo>
                  <a:pt x="369221" y="1075265"/>
                </a:lnTo>
                <a:lnTo>
                  <a:pt x="327054" y="1058430"/>
                </a:lnTo>
                <a:lnTo>
                  <a:pt x="286676" y="1038309"/>
                </a:lnTo>
                <a:lnTo>
                  <a:pt x="248251" y="1015068"/>
                </a:lnTo>
                <a:lnTo>
                  <a:pt x="211947" y="988873"/>
                </a:lnTo>
                <a:lnTo>
                  <a:pt x="177929" y="959889"/>
                </a:lnTo>
                <a:lnTo>
                  <a:pt x="146363" y="928283"/>
                </a:lnTo>
                <a:lnTo>
                  <a:pt x="117415" y="894220"/>
                </a:lnTo>
                <a:lnTo>
                  <a:pt x="91251" y="857868"/>
                </a:lnTo>
                <a:lnTo>
                  <a:pt x="68038" y="819391"/>
                </a:lnTo>
                <a:lnTo>
                  <a:pt x="47940" y="778955"/>
                </a:lnTo>
                <a:lnTo>
                  <a:pt x="31124" y="736727"/>
                </a:lnTo>
                <a:lnTo>
                  <a:pt x="17756" y="692873"/>
                </a:lnTo>
                <a:lnTo>
                  <a:pt x="8002" y="647558"/>
                </a:lnTo>
                <a:lnTo>
                  <a:pt x="2028" y="600949"/>
                </a:lnTo>
                <a:lnTo>
                  <a:pt x="0" y="55321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9258045" y="3525392"/>
            <a:ext cx="2106930" cy="2451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4000" spc="-5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354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SYNERGIES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1800">
              <a:latin typeface="Arial"/>
              <a:cs typeface="Arial"/>
            </a:endParaRPr>
          </a:p>
          <a:p>
            <a:pPr algn="ctr" marL="12700" marR="5080" indent="-254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Assessment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potential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synergies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9560052" y="603504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4" h="76200">
                <a:moveTo>
                  <a:pt x="38100" y="0"/>
                </a:moveTo>
                <a:lnTo>
                  <a:pt x="23252" y="2993"/>
                </a:lnTo>
                <a:lnTo>
                  <a:pt x="11144" y="11158"/>
                </a:lnTo>
                <a:lnTo>
                  <a:pt x="2988" y="23268"/>
                </a:lnTo>
                <a:lnTo>
                  <a:pt x="0" y="38100"/>
                </a:lnTo>
                <a:lnTo>
                  <a:pt x="2988" y="52931"/>
                </a:lnTo>
                <a:lnTo>
                  <a:pt x="11144" y="65041"/>
                </a:lnTo>
                <a:lnTo>
                  <a:pt x="23252" y="73206"/>
                </a:lnTo>
                <a:lnTo>
                  <a:pt x="38100" y="76200"/>
                </a:lnTo>
                <a:lnTo>
                  <a:pt x="52947" y="73206"/>
                </a:lnTo>
                <a:lnTo>
                  <a:pt x="65055" y="65041"/>
                </a:lnTo>
                <a:lnTo>
                  <a:pt x="73211" y="52931"/>
                </a:lnTo>
                <a:lnTo>
                  <a:pt x="74920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20" y="31750"/>
                </a:lnTo>
                <a:lnTo>
                  <a:pt x="73211" y="23268"/>
                </a:lnTo>
                <a:lnTo>
                  <a:pt x="65055" y="11158"/>
                </a:lnTo>
                <a:lnTo>
                  <a:pt x="52947" y="2993"/>
                </a:lnTo>
                <a:lnTo>
                  <a:pt x="38100" y="0"/>
                </a:lnTo>
                <a:close/>
              </a:path>
              <a:path w="1499234" h="76200">
                <a:moveTo>
                  <a:pt x="1460753" y="0"/>
                </a:moveTo>
                <a:lnTo>
                  <a:pt x="1445906" y="2993"/>
                </a:lnTo>
                <a:lnTo>
                  <a:pt x="1433798" y="11158"/>
                </a:lnTo>
                <a:lnTo>
                  <a:pt x="1425642" y="23268"/>
                </a:lnTo>
                <a:lnTo>
                  <a:pt x="1422653" y="38100"/>
                </a:lnTo>
                <a:lnTo>
                  <a:pt x="1425642" y="52931"/>
                </a:lnTo>
                <a:lnTo>
                  <a:pt x="1433798" y="65041"/>
                </a:lnTo>
                <a:lnTo>
                  <a:pt x="1445906" y="73206"/>
                </a:lnTo>
                <a:lnTo>
                  <a:pt x="1460753" y="76200"/>
                </a:lnTo>
                <a:lnTo>
                  <a:pt x="1475547" y="73206"/>
                </a:lnTo>
                <a:lnTo>
                  <a:pt x="1487662" y="65041"/>
                </a:lnTo>
                <a:lnTo>
                  <a:pt x="1495847" y="52931"/>
                </a:lnTo>
                <a:lnTo>
                  <a:pt x="1497566" y="44450"/>
                </a:lnTo>
                <a:lnTo>
                  <a:pt x="1460753" y="44450"/>
                </a:lnTo>
                <a:lnTo>
                  <a:pt x="1460753" y="31750"/>
                </a:lnTo>
                <a:lnTo>
                  <a:pt x="1497566" y="31750"/>
                </a:lnTo>
                <a:lnTo>
                  <a:pt x="1495847" y="23268"/>
                </a:lnTo>
                <a:lnTo>
                  <a:pt x="1487662" y="11158"/>
                </a:lnTo>
                <a:lnTo>
                  <a:pt x="1475547" y="2993"/>
                </a:lnTo>
                <a:lnTo>
                  <a:pt x="1460753" y="0"/>
                </a:lnTo>
                <a:close/>
              </a:path>
              <a:path w="1499234" h="76200">
                <a:moveTo>
                  <a:pt x="74920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20" y="44450"/>
                </a:lnTo>
                <a:lnTo>
                  <a:pt x="76200" y="38100"/>
                </a:lnTo>
                <a:lnTo>
                  <a:pt x="74920" y="31750"/>
                </a:lnTo>
                <a:close/>
              </a:path>
              <a:path w="1499234" h="76200">
                <a:moveTo>
                  <a:pt x="1423933" y="31750"/>
                </a:moveTo>
                <a:lnTo>
                  <a:pt x="74920" y="31750"/>
                </a:lnTo>
                <a:lnTo>
                  <a:pt x="76200" y="38100"/>
                </a:lnTo>
                <a:lnTo>
                  <a:pt x="74920" y="44450"/>
                </a:lnTo>
                <a:lnTo>
                  <a:pt x="1423933" y="44450"/>
                </a:lnTo>
                <a:lnTo>
                  <a:pt x="1422653" y="38100"/>
                </a:lnTo>
                <a:lnTo>
                  <a:pt x="1423933" y="31750"/>
                </a:lnTo>
                <a:close/>
              </a:path>
              <a:path w="1499234" h="76200">
                <a:moveTo>
                  <a:pt x="1497566" y="31750"/>
                </a:moveTo>
                <a:lnTo>
                  <a:pt x="1460753" y="31750"/>
                </a:lnTo>
                <a:lnTo>
                  <a:pt x="1460753" y="44450"/>
                </a:lnTo>
                <a:lnTo>
                  <a:pt x="1497566" y="44450"/>
                </a:lnTo>
                <a:lnTo>
                  <a:pt x="1498853" y="38100"/>
                </a:lnTo>
                <a:lnTo>
                  <a:pt x="1497566" y="31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243840"/>
                <a:gridCol w="1196340"/>
                <a:gridCol w="243839"/>
                <a:gridCol w="1443990"/>
                <a:gridCol w="1200785"/>
                <a:gridCol w="1443990"/>
                <a:gridCol w="243840"/>
                <a:gridCol w="1200150"/>
                <a:gridCol w="243840"/>
                <a:gridCol w="1200150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46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775588" y="2365120"/>
            <a:ext cx="10838815" cy="2248535"/>
            <a:chOff x="775588" y="2365120"/>
            <a:chExt cx="10838815" cy="2248535"/>
          </a:xfrm>
        </p:grpSpPr>
        <p:sp>
          <p:nvSpPr>
            <p:cNvPr id="8" name="object 8" descr=""/>
            <p:cNvSpPr/>
            <p:nvPr/>
          </p:nvSpPr>
          <p:spPr>
            <a:xfrm>
              <a:off x="2247900" y="2621279"/>
              <a:ext cx="9366885" cy="1155700"/>
            </a:xfrm>
            <a:custGeom>
              <a:avLst/>
              <a:gdLst/>
              <a:ahLst/>
              <a:cxnLst/>
              <a:rect l="l" t="t" r="r" b="b"/>
              <a:pathLst>
                <a:path w="9366885" h="1155700">
                  <a:moveTo>
                    <a:pt x="9357360" y="618744"/>
                  </a:moveTo>
                  <a:lnTo>
                    <a:pt x="0" y="618744"/>
                  </a:lnTo>
                  <a:lnTo>
                    <a:pt x="0" y="1155192"/>
                  </a:lnTo>
                  <a:lnTo>
                    <a:pt x="9357360" y="1155192"/>
                  </a:lnTo>
                  <a:lnTo>
                    <a:pt x="9357360" y="618744"/>
                  </a:lnTo>
                  <a:close/>
                </a:path>
                <a:path w="9366885" h="1155700">
                  <a:moveTo>
                    <a:pt x="9366504" y="0"/>
                  </a:moveTo>
                  <a:lnTo>
                    <a:pt x="0" y="0"/>
                  </a:lnTo>
                  <a:lnTo>
                    <a:pt x="0" y="219456"/>
                  </a:lnTo>
                  <a:lnTo>
                    <a:pt x="9366504" y="219456"/>
                  </a:lnTo>
                  <a:lnTo>
                    <a:pt x="9366504" y="0"/>
                  </a:lnTo>
                  <a:close/>
                </a:path>
              </a:pathLst>
            </a:custGeom>
            <a:solidFill>
              <a:srgbClr val="C0D7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78763" y="2368295"/>
              <a:ext cx="10825480" cy="2242185"/>
            </a:xfrm>
            <a:custGeom>
              <a:avLst/>
              <a:gdLst/>
              <a:ahLst/>
              <a:cxnLst/>
              <a:rect l="l" t="t" r="r" b="b"/>
              <a:pathLst>
                <a:path w="10825480" h="2242185">
                  <a:moveTo>
                    <a:pt x="0" y="0"/>
                  </a:moveTo>
                  <a:lnTo>
                    <a:pt x="10825099" y="0"/>
                  </a:lnTo>
                </a:path>
                <a:path w="10825480" h="2242185">
                  <a:moveTo>
                    <a:pt x="0" y="746759"/>
                  </a:moveTo>
                  <a:lnTo>
                    <a:pt x="10825099" y="746759"/>
                  </a:lnTo>
                </a:path>
                <a:path w="10825480" h="2242185">
                  <a:moveTo>
                    <a:pt x="0" y="1496567"/>
                  </a:moveTo>
                  <a:lnTo>
                    <a:pt x="10825099" y="1496567"/>
                  </a:lnTo>
                </a:path>
                <a:path w="10825480" h="2242185">
                  <a:moveTo>
                    <a:pt x="0" y="2241804"/>
                  </a:moveTo>
                  <a:lnTo>
                    <a:pt x="10825099" y="2241804"/>
                  </a:lnTo>
                </a:path>
              </a:pathLst>
            </a:custGeom>
            <a:ln w="6096">
              <a:solidFill>
                <a:srgbClr val="BAD3EB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2247900" y="1798320"/>
            <a:ext cx="9345295" cy="441959"/>
            <a:chOff x="2247900" y="1798320"/>
            <a:chExt cx="9345295" cy="441959"/>
          </a:xfrm>
        </p:grpSpPr>
        <p:sp>
          <p:nvSpPr>
            <p:cNvPr id="11" name="object 11" descr=""/>
            <p:cNvSpPr/>
            <p:nvPr/>
          </p:nvSpPr>
          <p:spPr>
            <a:xfrm>
              <a:off x="2247900" y="2001012"/>
              <a:ext cx="9345295" cy="239395"/>
            </a:xfrm>
            <a:custGeom>
              <a:avLst/>
              <a:gdLst/>
              <a:ahLst/>
              <a:cxnLst/>
              <a:rect l="l" t="t" r="r" b="b"/>
              <a:pathLst>
                <a:path w="9345295" h="239394">
                  <a:moveTo>
                    <a:pt x="9345168" y="0"/>
                  </a:moveTo>
                  <a:lnTo>
                    <a:pt x="0" y="0"/>
                  </a:lnTo>
                  <a:lnTo>
                    <a:pt x="0" y="239267"/>
                  </a:lnTo>
                  <a:lnTo>
                    <a:pt x="9345168" y="239267"/>
                  </a:lnTo>
                  <a:lnTo>
                    <a:pt x="9345168" y="0"/>
                  </a:lnTo>
                  <a:close/>
                </a:path>
              </a:pathLst>
            </a:custGeom>
            <a:solidFill>
              <a:srgbClr val="C0D7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2752" y="1798320"/>
              <a:ext cx="167640" cy="16916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2752" y="2011680"/>
              <a:ext cx="167640" cy="167640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62533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Reducing</a:t>
            </a:r>
            <a:r>
              <a:rPr dirty="0" spc="-55"/>
              <a:t> </a:t>
            </a:r>
            <a:r>
              <a:rPr dirty="0"/>
              <a:t>management</a:t>
            </a:r>
            <a:r>
              <a:rPr dirty="0" spc="-70"/>
              <a:t> </a:t>
            </a:r>
            <a:r>
              <a:rPr dirty="0"/>
              <a:t>headcount,</a:t>
            </a:r>
            <a:r>
              <a:rPr dirty="0" spc="-80"/>
              <a:t> </a:t>
            </a:r>
            <a:r>
              <a:rPr dirty="0"/>
              <a:t>using</a:t>
            </a:r>
            <a:r>
              <a:rPr dirty="0" spc="-90"/>
              <a:t> </a:t>
            </a:r>
            <a:r>
              <a:rPr dirty="0" spc="-35"/>
              <a:t>Tesla’s</a:t>
            </a:r>
            <a:r>
              <a:rPr dirty="0" spc="-40"/>
              <a:t> </a:t>
            </a:r>
            <a:r>
              <a:rPr dirty="0"/>
              <a:t>battery</a:t>
            </a:r>
            <a:r>
              <a:rPr dirty="0" spc="-65"/>
              <a:t> </a:t>
            </a:r>
            <a:r>
              <a:rPr dirty="0"/>
              <a:t>technology</a:t>
            </a:r>
            <a:r>
              <a:rPr dirty="0" spc="-55"/>
              <a:t> </a:t>
            </a:r>
            <a:r>
              <a:rPr dirty="0"/>
              <a:t>and</a:t>
            </a:r>
            <a:r>
              <a:rPr dirty="0" spc="-45"/>
              <a:t> </a:t>
            </a:r>
            <a:r>
              <a:rPr dirty="0"/>
              <a:t>scaling</a:t>
            </a:r>
            <a:r>
              <a:rPr dirty="0" spc="-45"/>
              <a:t> </a:t>
            </a:r>
            <a:r>
              <a:rPr dirty="0"/>
              <a:t>up</a:t>
            </a:r>
            <a:r>
              <a:rPr dirty="0" spc="-40"/>
              <a:t> </a:t>
            </a:r>
            <a:r>
              <a:rPr dirty="0" spc="-25"/>
              <a:t>to</a:t>
            </a:r>
          </a:p>
          <a:p>
            <a:pPr marL="12700">
              <a:lnSpc>
                <a:spcPts val="2280"/>
              </a:lnSpc>
            </a:pPr>
            <a:r>
              <a:rPr dirty="0"/>
              <a:t>decrease</a:t>
            </a:r>
            <a:r>
              <a:rPr dirty="0" spc="-65"/>
              <a:t> </a:t>
            </a:r>
            <a:r>
              <a:rPr dirty="0"/>
              <a:t>supply/demand</a:t>
            </a:r>
            <a:r>
              <a:rPr dirty="0" spc="-55"/>
              <a:t> </a:t>
            </a:r>
            <a:r>
              <a:rPr dirty="0"/>
              <a:t>gap</a:t>
            </a:r>
            <a:r>
              <a:rPr dirty="0" spc="-30"/>
              <a:t> </a:t>
            </a:r>
            <a:r>
              <a:rPr dirty="0"/>
              <a:t>are</a:t>
            </a:r>
            <a:r>
              <a:rPr dirty="0" spc="-30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most</a:t>
            </a:r>
            <a:r>
              <a:rPr dirty="0" spc="-50"/>
              <a:t> </a:t>
            </a:r>
            <a:r>
              <a:rPr dirty="0"/>
              <a:t>tangible</a:t>
            </a:r>
            <a:r>
              <a:rPr dirty="0" spc="-35"/>
              <a:t> </a:t>
            </a:r>
            <a:r>
              <a:rPr dirty="0"/>
              <a:t>synergies</a:t>
            </a:r>
            <a:r>
              <a:rPr dirty="0" spc="-40"/>
              <a:t> </a:t>
            </a:r>
            <a:r>
              <a:rPr dirty="0"/>
              <a:t>that</a:t>
            </a:r>
            <a:r>
              <a:rPr dirty="0" spc="-45"/>
              <a:t> </a:t>
            </a:r>
            <a:r>
              <a:rPr dirty="0"/>
              <a:t>can</a:t>
            </a:r>
            <a:r>
              <a:rPr dirty="0" spc="-40"/>
              <a:t> </a:t>
            </a:r>
            <a:r>
              <a:rPr dirty="0"/>
              <a:t>be</a:t>
            </a:r>
            <a:r>
              <a:rPr dirty="0" spc="-25"/>
              <a:t> </a:t>
            </a:r>
            <a:r>
              <a:rPr dirty="0" spc="-10"/>
              <a:t>quantified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574649" y="6112255"/>
            <a:ext cx="12420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Own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analysis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70203" y="4732020"/>
            <a:ext cx="1274445" cy="478790"/>
          </a:xfrm>
          <a:prstGeom prst="rect">
            <a:avLst/>
          </a:prstGeom>
          <a:solidFill>
            <a:srgbClr val="ACCAF8"/>
          </a:solidFill>
        </p:spPr>
        <p:txBody>
          <a:bodyPr wrap="square" lIns="0" tIns="133350" rIns="0" bIns="0" rtlCol="0" vert="horz">
            <a:spAutoFit/>
          </a:bodyPr>
          <a:lstStyle/>
          <a:p>
            <a:pPr marL="318770">
              <a:lnSpc>
                <a:spcPct val="100000"/>
              </a:lnSpc>
              <a:spcBef>
                <a:spcPts val="105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Post-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sale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863853" y="3989578"/>
            <a:ext cx="1287145" cy="749300"/>
            <a:chOff x="863853" y="3989578"/>
            <a:chExt cx="1287145" cy="749300"/>
          </a:xfrm>
        </p:grpSpPr>
        <p:sp>
          <p:nvSpPr>
            <p:cNvPr id="18" name="object 18" descr=""/>
            <p:cNvSpPr/>
            <p:nvPr/>
          </p:nvSpPr>
          <p:spPr>
            <a:xfrm>
              <a:off x="870203" y="3995928"/>
              <a:ext cx="1274445" cy="736600"/>
            </a:xfrm>
            <a:custGeom>
              <a:avLst/>
              <a:gdLst/>
              <a:ahLst/>
              <a:cxnLst/>
              <a:rect l="l" t="t" r="r" b="b"/>
              <a:pathLst>
                <a:path w="1274445" h="736600">
                  <a:moveTo>
                    <a:pt x="1274064" y="0"/>
                  </a:moveTo>
                  <a:lnTo>
                    <a:pt x="0" y="0"/>
                  </a:lnTo>
                  <a:lnTo>
                    <a:pt x="0" y="478282"/>
                  </a:lnTo>
                  <a:lnTo>
                    <a:pt x="544957" y="478282"/>
                  </a:lnTo>
                  <a:lnTo>
                    <a:pt x="544957" y="552069"/>
                  </a:lnTo>
                  <a:lnTo>
                    <a:pt x="453009" y="552069"/>
                  </a:lnTo>
                  <a:lnTo>
                    <a:pt x="637032" y="736092"/>
                  </a:lnTo>
                  <a:lnTo>
                    <a:pt x="821054" y="552069"/>
                  </a:lnTo>
                  <a:lnTo>
                    <a:pt x="728980" y="552069"/>
                  </a:lnTo>
                  <a:lnTo>
                    <a:pt x="728980" y="478282"/>
                  </a:lnTo>
                  <a:lnTo>
                    <a:pt x="1274064" y="478282"/>
                  </a:lnTo>
                  <a:lnTo>
                    <a:pt x="1274064" y="0"/>
                  </a:lnTo>
                  <a:close/>
                </a:path>
              </a:pathLst>
            </a:custGeom>
            <a:solidFill>
              <a:srgbClr val="85B1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70203" y="3995928"/>
              <a:ext cx="1274445" cy="736600"/>
            </a:xfrm>
            <a:custGeom>
              <a:avLst/>
              <a:gdLst/>
              <a:ahLst/>
              <a:cxnLst/>
              <a:rect l="l" t="t" r="r" b="b"/>
              <a:pathLst>
                <a:path w="1274445" h="736600">
                  <a:moveTo>
                    <a:pt x="1274064" y="478282"/>
                  </a:moveTo>
                  <a:lnTo>
                    <a:pt x="728980" y="478282"/>
                  </a:lnTo>
                  <a:lnTo>
                    <a:pt x="728980" y="552069"/>
                  </a:lnTo>
                  <a:lnTo>
                    <a:pt x="821054" y="552069"/>
                  </a:lnTo>
                  <a:lnTo>
                    <a:pt x="637032" y="736092"/>
                  </a:lnTo>
                  <a:lnTo>
                    <a:pt x="453009" y="552069"/>
                  </a:lnTo>
                  <a:lnTo>
                    <a:pt x="544957" y="552069"/>
                  </a:lnTo>
                  <a:lnTo>
                    <a:pt x="544957" y="478282"/>
                  </a:lnTo>
                  <a:lnTo>
                    <a:pt x="0" y="478282"/>
                  </a:lnTo>
                  <a:lnTo>
                    <a:pt x="0" y="0"/>
                  </a:lnTo>
                  <a:lnTo>
                    <a:pt x="1274064" y="0"/>
                  </a:lnTo>
                  <a:lnTo>
                    <a:pt x="1274064" y="478282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112621" y="4117085"/>
            <a:ext cx="7880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Distribution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863853" y="3253485"/>
            <a:ext cx="1287145" cy="749300"/>
            <a:chOff x="863853" y="3253485"/>
            <a:chExt cx="1287145" cy="749300"/>
          </a:xfrm>
        </p:grpSpPr>
        <p:sp>
          <p:nvSpPr>
            <p:cNvPr id="22" name="object 22" descr=""/>
            <p:cNvSpPr/>
            <p:nvPr/>
          </p:nvSpPr>
          <p:spPr>
            <a:xfrm>
              <a:off x="870203" y="3259835"/>
              <a:ext cx="1274445" cy="736600"/>
            </a:xfrm>
            <a:custGeom>
              <a:avLst/>
              <a:gdLst/>
              <a:ahLst/>
              <a:cxnLst/>
              <a:rect l="l" t="t" r="r" b="b"/>
              <a:pathLst>
                <a:path w="1274445" h="736600">
                  <a:moveTo>
                    <a:pt x="1274064" y="0"/>
                  </a:moveTo>
                  <a:lnTo>
                    <a:pt x="0" y="0"/>
                  </a:lnTo>
                  <a:lnTo>
                    <a:pt x="0" y="478281"/>
                  </a:lnTo>
                  <a:lnTo>
                    <a:pt x="544957" y="478281"/>
                  </a:lnTo>
                  <a:lnTo>
                    <a:pt x="544957" y="552069"/>
                  </a:lnTo>
                  <a:lnTo>
                    <a:pt x="453009" y="552069"/>
                  </a:lnTo>
                  <a:lnTo>
                    <a:pt x="637032" y="736091"/>
                  </a:lnTo>
                  <a:lnTo>
                    <a:pt x="821054" y="552069"/>
                  </a:lnTo>
                  <a:lnTo>
                    <a:pt x="728980" y="552069"/>
                  </a:lnTo>
                  <a:lnTo>
                    <a:pt x="728980" y="478281"/>
                  </a:lnTo>
                  <a:lnTo>
                    <a:pt x="1274064" y="478281"/>
                  </a:lnTo>
                  <a:lnTo>
                    <a:pt x="1274064" y="0"/>
                  </a:lnTo>
                  <a:close/>
                </a:path>
              </a:pathLst>
            </a:custGeom>
            <a:solidFill>
              <a:srgbClr val="0D57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70203" y="3259835"/>
              <a:ext cx="1274445" cy="736600"/>
            </a:xfrm>
            <a:custGeom>
              <a:avLst/>
              <a:gdLst/>
              <a:ahLst/>
              <a:cxnLst/>
              <a:rect l="l" t="t" r="r" b="b"/>
              <a:pathLst>
                <a:path w="1274445" h="736600">
                  <a:moveTo>
                    <a:pt x="1274064" y="478281"/>
                  </a:moveTo>
                  <a:lnTo>
                    <a:pt x="728980" y="478281"/>
                  </a:lnTo>
                  <a:lnTo>
                    <a:pt x="728980" y="552069"/>
                  </a:lnTo>
                  <a:lnTo>
                    <a:pt x="821054" y="552069"/>
                  </a:lnTo>
                  <a:lnTo>
                    <a:pt x="637032" y="736091"/>
                  </a:lnTo>
                  <a:lnTo>
                    <a:pt x="453009" y="552069"/>
                  </a:lnTo>
                  <a:lnTo>
                    <a:pt x="544957" y="552069"/>
                  </a:lnTo>
                  <a:lnTo>
                    <a:pt x="544957" y="478281"/>
                  </a:lnTo>
                  <a:lnTo>
                    <a:pt x="0" y="478281"/>
                  </a:lnTo>
                  <a:lnTo>
                    <a:pt x="0" y="0"/>
                  </a:lnTo>
                  <a:lnTo>
                    <a:pt x="1274064" y="0"/>
                  </a:lnTo>
                  <a:lnTo>
                    <a:pt x="1274064" y="478281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1057757" y="3302000"/>
            <a:ext cx="897890" cy="36703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19380" marR="5080" indent="-106680">
              <a:lnSpc>
                <a:spcPts val="1250"/>
              </a:lnSpc>
              <a:spcBef>
                <a:spcPts val="3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Production</a:t>
            </a:r>
            <a:r>
              <a:rPr dirty="0" sz="1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60">
                <a:solidFill>
                  <a:srgbClr val="FFFFFF"/>
                </a:solidFill>
                <a:latin typeface="Arial MT"/>
                <a:cs typeface="Arial MT"/>
              </a:rPr>
              <a:t>&amp;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Assembly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863853" y="2517394"/>
            <a:ext cx="1287145" cy="749300"/>
            <a:chOff x="863853" y="2517394"/>
            <a:chExt cx="1287145" cy="749300"/>
          </a:xfrm>
        </p:grpSpPr>
        <p:sp>
          <p:nvSpPr>
            <p:cNvPr id="26" name="object 26" descr=""/>
            <p:cNvSpPr/>
            <p:nvPr/>
          </p:nvSpPr>
          <p:spPr>
            <a:xfrm>
              <a:off x="870203" y="2523744"/>
              <a:ext cx="1274445" cy="736600"/>
            </a:xfrm>
            <a:custGeom>
              <a:avLst/>
              <a:gdLst/>
              <a:ahLst/>
              <a:cxnLst/>
              <a:rect l="l" t="t" r="r" b="b"/>
              <a:pathLst>
                <a:path w="1274445" h="736600">
                  <a:moveTo>
                    <a:pt x="1274064" y="0"/>
                  </a:moveTo>
                  <a:lnTo>
                    <a:pt x="0" y="0"/>
                  </a:lnTo>
                  <a:lnTo>
                    <a:pt x="0" y="478281"/>
                  </a:lnTo>
                  <a:lnTo>
                    <a:pt x="544957" y="478281"/>
                  </a:lnTo>
                  <a:lnTo>
                    <a:pt x="544957" y="552068"/>
                  </a:lnTo>
                  <a:lnTo>
                    <a:pt x="453009" y="552068"/>
                  </a:lnTo>
                  <a:lnTo>
                    <a:pt x="637032" y="736091"/>
                  </a:lnTo>
                  <a:lnTo>
                    <a:pt x="821054" y="552068"/>
                  </a:lnTo>
                  <a:lnTo>
                    <a:pt x="728980" y="552068"/>
                  </a:lnTo>
                  <a:lnTo>
                    <a:pt x="728980" y="478281"/>
                  </a:lnTo>
                  <a:lnTo>
                    <a:pt x="1274064" y="478281"/>
                  </a:lnTo>
                  <a:lnTo>
                    <a:pt x="1274064" y="0"/>
                  </a:lnTo>
                  <a:close/>
                </a:path>
              </a:pathLst>
            </a:custGeom>
            <a:solidFill>
              <a:srgbClr val="072C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70203" y="2523744"/>
              <a:ext cx="1274445" cy="736600"/>
            </a:xfrm>
            <a:custGeom>
              <a:avLst/>
              <a:gdLst/>
              <a:ahLst/>
              <a:cxnLst/>
              <a:rect l="l" t="t" r="r" b="b"/>
              <a:pathLst>
                <a:path w="1274445" h="736600">
                  <a:moveTo>
                    <a:pt x="1274064" y="478281"/>
                  </a:moveTo>
                  <a:lnTo>
                    <a:pt x="728980" y="478281"/>
                  </a:lnTo>
                  <a:lnTo>
                    <a:pt x="728980" y="552068"/>
                  </a:lnTo>
                  <a:lnTo>
                    <a:pt x="821054" y="552068"/>
                  </a:lnTo>
                  <a:lnTo>
                    <a:pt x="637032" y="736091"/>
                  </a:lnTo>
                  <a:lnTo>
                    <a:pt x="453009" y="552068"/>
                  </a:lnTo>
                  <a:lnTo>
                    <a:pt x="544957" y="552068"/>
                  </a:lnTo>
                  <a:lnTo>
                    <a:pt x="544957" y="478281"/>
                  </a:lnTo>
                  <a:lnTo>
                    <a:pt x="0" y="478281"/>
                  </a:lnTo>
                  <a:lnTo>
                    <a:pt x="0" y="0"/>
                  </a:lnTo>
                  <a:lnTo>
                    <a:pt x="1274064" y="0"/>
                  </a:lnTo>
                  <a:lnTo>
                    <a:pt x="1274064" y="478281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1333627" y="2644902"/>
            <a:ext cx="3473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R&amp;D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42619" y="1315092"/>
            <a:ext cx="194115" cy="25477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25311" y="1284732"/>
            <a:ext cx="309372" cy="309372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02752" y="4974335"/>
            <a:ext cx="167640" cy="167640"/>
          </a:xfrm>
          <a:prstGeom prst="rect">
            <a:avLst/>
          </a:prstGeom>
        </p:spPr>
      </p:pic>
      <p:grpSp>
        <p:nvGrpSpPr>
          <p:cNvPr id="32" name="object 32" descr=""/>
          <p:cNvGrpSpPr/>
          <p:nvPr/>
        </p:nvGrpSpPr>
        <p:grpSpPr>
          <a:xfrm>
            <a:off x="8302752" y="2436876"/>
            <a:ext cx="167640" cy="2475230"/>
            <a:chOff x="8302752" y="2436876"/>
            <a:chExt cx="167640" cy="2475230"/>
          </a:xfrm>
        </p:grpSpPr>
        <p:pic>
          <p:nvPicPr>
            <p:cNvPr id="33" name="object 3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02752" y="2436876"/>
              <a:ext cx="167640" cy="16764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02752" y="2636520"/>
              <a:ext cx="167640" cy="169164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02752" y="4098036"/>
              <a:ext cx="167640" cy="16764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02752" y="4744211"/>
              <a:ext cx="167640" cy="16764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02752" y="3352800"/>
              <a:ext cx="167640" cy="167639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2752" y="2868168"/>
              <a:ext cx="167640" cy="169164"/>
            </a:xfrm>
            <a:prstGeom prst="rect">
              <a:avLst/>
            </a:prstGeom>
          </p:spPr>
        </p:pic>
      </p:grpSp>
      <p:sp>
        <p:nvSpPr>
          <p:cNvPr id="39" name="object 39" descr=""/>
          <p:cNvSpPr txBox="1"/>
          <p:nvPr/>
        </p:nvSpPr>
        <p:spPr>
          <a:xfrm>
            <a:off x="2271141" y="3988054"/>
            <a:ext cx="54825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marR="5080" indent="-178435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dirty="0" sz="1200">
                <a:latin typeface="Arial MT"/>
                <a:cs typeface="Arial MT"/>
              </a:rPr>
              <a:t>Start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Tesla </a:t>
            </a:r>
            <a:r>
              <a:rPr dirty="0" sz="1200">
                <a:latin typeface="Arial MT"/>
                <a:cs typeface="Arial MT"/>
              </a:rPr>
              <a:t>products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being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sold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through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traditional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distribution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channels,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with </a:t>
            </a:r>
            <a:r>
              <a:rPr dirty="0" sz="1200">
                <a:latin typeface="Arial MT"/>
                <a:cs typeface="Arial MT"/>
              </a:rPr>
              <a:t>higher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negotiation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power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from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GMs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experience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scale-</a:t>
            </a:r>
            <a:r>
              <a:rPr dirty="0" sz="1200" spc="-25">
                <a:latin typeface="Arial MT"/>
                <a:cs typeface="Arial MT"/>
              </a:rPr>
              <a:t>up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2271141" y="4765040"/>
            <a:ext cx="23831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1770" indent="-179070">
              <a:lnSpc>
                <a:spcPct val="100000"/>
              </a:lnSpc>
              <a:spcBef>
                <a:spcPts val="100"/>
              </a:spcBef>
              <a:buChar char="•"/>
              <a:tabLst>
                <a:tab pos="191770" algn="l"/>
              </a:tabLst>
            </a:pPr>
            <a:r>
              <a:rPr dirty="0" sz="1200">
                <a:latin typeface="Arial MT"/>
                <a:cs typeface="Arial MT"/>
              </a:rPr>
              <a:t>Similar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maintenance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procedures</a:t>
            </a:r>
            <a:endParaRPr sz="120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buChar char="•"/>
              <a:tabLst>
                <a:tab pos="191770" algn="l"/>
              </a:tabLst>
            </a:pPr>
            <a:r>
              <a:rPr dirty="0" sz="1200">
                <a:latin typeface="Arial MT"/>
                <a:cs typeface="Arial MT"/>
              </a:rPr>
              <a:t>Reduce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customer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service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teams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283841" y="3288029"/>
            <a:ext cx="512572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9070" indent="-179070">
              <a:lnSpc>
                <a:spcPct val="100000"/>
              </a:lnSpc>
              <a:spcBef>
                <a:spcPts val="100"/>
              </a:spcBef>
              <a:buChar char="•"/>
              <a:tabLst>
                <a:tab pos="179070" algn="l"/>
              </a:tabLst>
            </a:pPr>
            <a:r>
              <a:rPr dirty="0" sz="1200" spc="-10">
                <a:latin typeface="Arial MT"/>
                <a:cs typeface="Arial MT"/>
              </a:rPr>
              <a:t>Scale-</a:t>
            </a:r>
            <a:r>
              <a:rPr dirty="0" sz="1200">
                <a:latin typeface="Arial MT"/>
                <a:cs typeface="Arial MT"/>
              </a:rPr>
              <a:t>up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Tesla’s</a:t>
            </a:r>
            <a:r>
              <a:rPr dirty="0" sz="1200" spc="26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production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fully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satisfy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current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demand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maximize</a:t>
            </a:r>
            <a:endParaRPr sz="1200">
              <a:latin typeface="Arial MT"/>
              <a:cs typeface="Arial MT"/>
            </a:endParaRPr>
          </a:p>
          <a:p>
            <a:pPr marL="177800">
              <a:lnSpc>
                <a:spcPct val="100000"/>
              </a:lnSpc>
            </a:pPr>
            <a:r>
              <a:rPr dirty="0" sz="1200">
                <a:latin typeface="Arial MT"/>
                <a:cs typeface="Arial MT"/>
              </a:rPr>
              <a:t>capacity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profiting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from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GM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financial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backing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expertise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586740" y="5362955"/>
            <a:ext cx="11018520" cy="274320"/>
          </a:xfrm>
          <a:prstGeom prst="rect">
            <a:avLst/>
          </a:prstGeom>
          <a:solidFill>
            <a:srgbClr val="232852"/>
          </a:solidFill>
        </p:spPr>
        <p:txBody>
          <a:bodyPr wrap="square" lIns="0" tIns="42544" rIns="0" bIns="0" rtlCol="0" vert="horz">
            <a:spAutoFit/>
          </a:bodyPr>
          <a:lstStyle/>
          <a:p>
            <a:pPr algn="ctr" marL="12700">
              <a:lnSpc>
                <a:spcPct val="100000"/>
              </a:lnSpc>
              <a:spcBef>
                <a:spcPts val="334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Few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potential</a:t>
            </a:r>
            <a:r>
              <a:rPr dirty="0" sz="12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Tesla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GM synergies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respective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strategic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profiles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quantizable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8932291" y="3932046"/>
            <a:ext cx="257048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marR="5080" indent="-178435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USP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Tesla </a:t>
            </a:r>
            <a:r>
              <a:rPr dirty="0" sz="1200">
                <a:latin typeface="Arial MT"/>
                <a:cs typeface="Arial MT"/>
              </a:rPr>
              <a:t>is their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fully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owned distribution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network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specialists </a:t>
            </a:r>
            <a:r>
              <a:rPr dirty="0" sz="1200">
                <a:latin typeface="Arial MT"/>
                <a:cs typeface="Arial MT"/>
              </a:rPr>
              <a:t>not </a:t>
            </a:r>
            <a:r>
              <a:rPr dirty="0" sz="1200" spc="-10">
                <a:latin typeface="Arial MT"/>
                <a:cs typeface="Arial MT"/>
              </a:rPr>
              <a:t>commissioned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based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on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sales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objectivity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purposes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2271141" y="2432126"/>
            <a:ext cx="90195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1770" indent="-179070">
              <a:lnSpc>
                <a:spcPct val="100000"/>
              </a:lnSpc>
              <a:spcBef>
                <a:spcPts val="100"/>
              </a:spcBef>
              <a:buChar char="•"/>
              <a:tabLst>
                <a:tab pos="191770" algn="l"/>
                <a:tab pos="6673215" algn="l"/>
              </a:tabLst>
            </a:pPr>
            <a:r>
              <a:rPr dirty="0" sz="1200">
                <a:latin typeface="Arial MT"/>
                <a:cs typeface="Arial MT"/>
              </a:rPr>
              <a:t>Profit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from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Cruise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technology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Tesla’s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cars</a:t>
            </a:r>
            <a:r>
              <a:rPr dirty="0" sz="1200">
                <a:latin typeface="Arial MT"/>
                <a:cs typeface="Arial MT"/>
              </a:rPr>
              <a:t>	•</a:t>
            </a:r>
            <a:r>
              <a:rPr dirty="0" sz="1200" spc="13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Inherently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different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technologies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2247900" y="2621279"/>
            <a:ext cx="9366885" cy="21971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214629" indent="-179070">
              <a:lnSpc>
                <a:spcPct val="100000"/>
              </a:lnSpc>
              <a:spcBef>
                <a:spcPts val="55"/>
              </a:spcBef>
              <a:buChar char="•"/>
              <a:tabLst>
                <a:tab pos="214629" algn="l"/>
                <a:tab pos="6696709" algn="l"/>
              </a:tabLst>
            </a:pPr>
            <a:r>
              <a:rPr dirty="0" sz="1200">
                <a:latin typeface="Arial MT"/>
                <a:cs typeface="Arial MT"/>
              </a:rPr>
              <a:t>Use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Tesla’s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battery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technology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GM’s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EV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models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(Chevrolet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Bolt,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Cadillac,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etc.)</a:t>
            </a:r>
            <a:r>
              <a:rPr dirty="0" sz="1200">
                <a:latin typeface="Arial MT"/>
                <a:cs typeface="Arial MT"/>
              </a:rPr>
              <a:t>	•</a:t>
            </a:r>
            <a:r>
              <a:rPr dirty="0" sz="1200" spc="14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Relevant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–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60">
                <a:latin typeface="Arial MT"/>
                <a:cs typeface="Arial MT"/>
              </a:rPr>
              <a:t>To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explored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further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271141" y="2798445"/>
            <a:ext cx="86937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1770" indent="-179070">
              <a:lnSpc>
                <a:spcPct val="100000"/>
              </a:lnSpc>
              <a:spcBef>
                <a:spcPts val="100"/>
              </a:spcBef>
              <a:buChar char="•"/>
              <a:tabLst>
                <a:tab pos="191770" algn="l"/>
                <a:tab pos="6673215" algn="l"/>
              </a:tabLst>
            </a:pPr>
            <a:r>
              <a:rPr dirty="0" sz="1200">
                <a:latin typeface="Arial MT"/>
                <a:cs typeface="Arial MT"/>
              </a:rPr>
              <a:t>Shared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information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technology</a:t>
            </a:r>
            <a:r>
              <a:rPr dirty="0" sz="1200">
                <a:latin typeface="Arial MT"/>
                <a:cs typeface="Arial MT"/>
              </a:rPr>
              <a:t>	•</a:t>
            </a:r>
            <a:r>
              <a:rPr dirty="0" sz="1200" spc="155">
                <a:latin typeface="Arial MT"/>
                <a:cs typeface="Arial MT"/>
              </a:rPr>
              <a:t>  </a:t>
            </a:r>
            <a:r>
              <a:rPr dirty="0" sz="1200" spc="-10">
                <a:latin typeface="Arial MT"/>
                <a:cs typeface="Arial MT"/>
              </a:rPr>
              <a:t>Long-</a:t>
            </a:r>
            <a:r>
              <a:rPr dirty="0" sz="1200">
                <a:latin typeface="Arial MT"/>
                <a:cs typeface="Arial MT"/>
              </a:rPr>
              <a:t>term,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hard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 </a:t>
            </a:r>
            <a:r>
              <a:rPr dirty="0" sz="1200" spc="-10">
                <a:latin typeface="Arial MT"/>
                <a:cs typeface="Arial MT"/>
              </a:rPr>
              <a:t>quantify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2271141" y="1810639"/>
            <a:ext cx="87820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1770" indent="-179070">
              <a:lnSpc>
                <a:spcPct val="100000"/>
              </a:lnSpc>
              <a:spcBef>
                <a:spcPts val="100"/>
              </a:spcBef>
              <a:buChar char="•"/>
              <a:tabLst>
                <a:tab pos="191770" algn="l"/>
                <a:tab pos="6673215" algn="l"/>
              </a:tabLst>
            </a:pPr>
            <a:r>
              <a:rPr dirty="0" sz="1200">
                <a:latin typeface="Arial MT"/>
                <a:cs typeface="Arial MT"/>
              </a:rPr>
              <a:t>Real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estate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costs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through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shared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headquarters</a:t>
            </a:r>
            <a:r>
              <a:rPr dirty="0" sz="1200">
                <a:latin typeface="Arial MT"/>
                <a:cs typeface="Arial MT"/>
              </a:rPr>
              <a:t>	•</a:t>
            </a:r>
            <a:r>
              <a:rPr dirty="0" sz="1200" spc="14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Strategic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relevance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Tesla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2247900" y="2001011"/>
            <a:ext cx="9345295" cy="23939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214629" indent="-179070">
              <a:lnSpc>
                <a:spcPct val="100000"/>
              </a:lnSpc>
              <a:spcBef>
                <a:spcPts val="40"/>
              </a:spcBef>
              <a:buChar char="•"/>
              <a:tabLst>
                <a:tab pos="214629" algn="l"/>
                <a:tab pos="6696709" algn="l"/>
              </a:tabLst>
            </a:pPr>
            <a:r>
              <a:rPr dirty="0" sz="1200">
                <a:latin typeface="Arial MT"/>
                <a:cs typeface="Arial MT"/>
              </a:rPr>
              <a:t>Analyze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management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headcount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reduce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organizational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chart</a:t>
            </a:r>
            <a:r>
              <a:rPr dirty="0" sz="1200">
                <a:latin typeface="Arial MT"/>
                <a:cs typeface="Arial MT"/>
              </a:rPr>
              <a:t>	•</a:t>
            </a:r>
            <a:r>
              <a:rPr dirty="0" sz="1200" spc="14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Relevant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-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60">
                <a:latin typeface="Arial MT"/>
                <a:cs typeface="Arial MT"/>
              </a:rPr>
              <a:t>To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explored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further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932291" y="4756861"/>
            <a:ext cx="267144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1770" indent="-179070">
              <a:lnSpc>
                <a:spcPct val="100000"/>
              </a:lnSpc>
              <a:spcBef>
                <a:spcPts val="100"/>
              </a:spcBef>
              <a:buChar char="•"/>
              <a:tabLst>
                <a:tab pos="191770" algn="l"/>
              </a:tabLst>
            </a:pPr>
            <a:r>
              <a:rPr dirty="0" sz="1200">
                <a:latin typeface="Arial MT"/>
                <a:cs typeface="Arial MT"/>
              </a:rPr>
              <a:t>Only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overlap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EV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maintenance</a:t>
            </a:r>
            <a:endParaRPr sz="1200">
              <a:latin typeface="Arial MT"/>
              <a:cs typeface="Arial MT"/>
            </a:endParaRPr>
          </a:p>
          <a:p>
            <a:pPr marL="190500" marR="5080" indent="-178435">
              <a:lnSpc>
                <a:spcPct val="100000"/>
              </a:lnSpc>
              <a:spcBef>
                <a:spcPts val="5"/>
              </a:spcBef>
              <a:buChar char="•"/>
              <a:tabLst>
                <a:tab pos="190500" algn="l"/>
              </a:tabLst>
            </a:pPr>
            <a:r>
              <a:rPr dirty="0" sz="1200">
                <a:latin typeface="Arial MT"/>
                <a:cs typeface="Arial MT"/>
              </a:rPr>
              <a:t>Specialized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Tesla’s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customer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service </a:t>
            </a:r>
            <a:r>
              <a:rPr dirty="0" sz="1200">
                <a:latin typeface="Arial MT"/>
                <a:cs typeface="Arial MT"/>
              </a:rPr>
              <a:t>would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difficult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replicate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8944991" y="3288029"/>
            <a:ext cx="24041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9070" indent="-179070">
              <a:lnSpc>
                <a:spcPct val="100000"/>
              </a:lnSpc>
              <a:spcBef>
                <a:spcPts val="100"/>
              </a:spcBef>
              <a:buChar char="•"/>
              <a:tabLst>
                <a:tab pos="179070" algn="l"/>
              </a:tabLst>
            </a:pPr>
            <a:r>
              <a:rPr dirty="0" sz="1200">
                <a:latin typeface="Arial MT"/>
                <a:cs typeface="Arial MT"/>
              </a:rPr>
              <a:t>Relevant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-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60">
                <a:latin typeface="Arial MT"/>
                <a:cs typeface="Arial MT"/>
              </a:rPr>
              <a:t>To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explored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further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1" name="object 51" descr=""/>
          <p:cNvSpPr/>
          <p:nvPr/>
        </p:nvSpPr>
        <p:spPr>
          <a:xfrm>
            <a:off x="598931" y="1786127"/>
            <a:ext cx="1545590" cy="475615"/>
          </a:xfrm>
          <a:custGeom>
            <a:avLst/>
            <a:gdLst/>
            <a:ahLst/>
            <a:cxnLst/>
            <a:rect l="l" t="t" r="r" b="b"/>
            <a:pathLst>
              <a:path w="1545589" h="475614">
                <a:moveTo>
                  <a:pt x="1545336" y="0"/>
                </a:moveTo>
                <a:lnTo>
                  <a:pt x="0" y="0"/>
                </a:lnTo>
                <a:lnTo>
                  <a:pt x="0" y="475488"/>
                </a:lnTo>
                <a:lnTo>
                  <a:pt x="1545336" y="475488"/>
                </a:lnTo>
                <a:lnTo>
                  <a:pt x="154533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875791" y="1916048"/>
            <a:ext cx="9925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Administration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598931" y="2218944"/>
            <a:ext cx="180340" cy="2979420"/>
          </a:xfrm>
          <a:custGeom>
            <a:avLst/>
            <a:gdLst/>
            <a:ahLst/>
            <a:cxnLst/>
            <a:rect l="l" t="t" r="r" b="b"/>
            <a:pathLst>
              <a:path w="180340" h="2979420">
                <a:moveTo>
                  <a:pt x="179831" y="0"/>
                </a:moveTo>
                <a:lnTo>
                  <a:pt x="0" y="0"/>
                </a:lnTo>
                <a:lnTo>
                  <a:pt x="0" y="2979419"/>
                </a:lnTo>
                <a:lnTo>
                  <a:pt x="179831" y="2979419"/>
                </a:lnTo>
                <a:lnTo>
                  <a:pt x="179831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574649" y="216154"/>
            <a:ext cx="23558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OVERVIEW</a:t>
            </a:r>
            <a:r>
              <a:rPr dirty="0" sz="1600" spc="-8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SYNERGIES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5" name="object 55" descr=""/>
          <p:cNvSpPr/>
          <p:nvPr/>
        </p:nvSpPr>
        <p:spPr>
          <a:xfrm>
            <a:off x="8049768" y="5932932"/>
            <a:ext cx="269875" cy="186055"/>
          </a:xfrm>
          <a:custGeom>
            <a:avLst/>
            <a:gdLst/>
            <a:ahLst/>
            <a:cxnLst/>
            <a:rect l="l" t="t" r="r" b="b"/>
            <a:pathLst>
              <a:path w="269875" h="186054">
                <a:moveTo>
                  <a:pt x="269748" y="0"/>
                </a:moveTo>
                <a:lnTo>
                  <a:pt x="0" y="0"/>
                </a:lnTo>
                <a:lnTo>
                  <a:pt x="0" y="185928"/>
                </a:lnTo>
                <a:lnTo>
                  <a:pt x="269748" y="185928"/>
                </a:lnTo>
                <a:lnTo>
                  <a:pt x="269748" y="0"/>
                </a:lnTo>
                <a:close/>
              </a:path>
            </a:pathLst>
          </a:custGeom>
          <a:solidFill>
            <a:srgbClr val="C0D7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 txBox="1"/>
          <p:nvPr/>
        </p:nvSpPr>
        <p:spPr>
          <a:xfrm>
            <a:off x="8342121" y="5913526"/>
            <a:ext cx="31800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latin typeface="Arial MT"/>
                <a:cs typeface="Arial MT"/>
              </a:rPr>
              <a:t>Deep-</a:t>
            </a:r>
            <a:r>
              <a:rPr dirty="0" sz="1050">
                <a:latin typeface="Arial MT"/>
                <a:cs typeface="Arial MT"/>
              </a:rPr>
              <a:t>dive</a:t>
            </a:r>
            <a:r>
              <a:rPr dirty="0" sz="1050" spc="-1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in</a:t>
            </a:r>
            <a:r>
              <a:rPr dirty="0" sz="1050" spc="-1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and</a:t>
            </a:r>
            <a:r>
              <a:rPr dirty="0" sz="1050" spc="-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detailed</a:t>
            </a:r>
            <a:r>
              <a:rPr dirty="0" sz="1050" spc="-20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quantification</a:t>
            </a:r>
            <a:r>
              <a:rPr dirty="0" sz="1050" spc="-3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in</a:t>
            </a:r>
            <a:r>
              <a:rPr dirty="0" sz="1050" spc="-2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next</a:t>
            </a:r>
            <a:r>
              <a:rPr dirty="0" sz="1050" spc="-15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slides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8896350" y="1395476"/>
            <a:ext cx="8274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Rationale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8907780" y="1645920"/>
            <a:ext cx="2707005" cy="0"/>
          </a:xfrm>
          <a:custGeom>
            <a:avLst/>
            <a:gdLst/>
            <a:ahLst/>
            <a:cxnLst/>
            <a:rect l="l" t="t" r="r" b="b"/>
            <a:pathLst>
              <a:path w="2707004" h="0">
                <a:moveTo>
                  <a:pt x="0" y="0"/>
                </a:moveTo>
                <a:lnTo>
                  <a:pt x="270687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7971535" y="1217168"/>
            <a:ext cx="660400" cy="4318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dirty="0" sz="1400" spc="-10" b="1">
                <a:latin typeface="Arial"/>
                <a:cs typeface="Arial"/>
              </a:rPr>
              <a:t>Quanti- fication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0" descr=""/>
          <p:cNvSpPr/>
          <p:nvPr/>
        </p:nvSpPr>
        <p:spPr>
          <a:xfrm>
            <a:off x="7982711" y="1645920"/>
            <a:ext cx="803910" cy="0"/>
          </a:xfrm>
          <a:custGeom>
            <a:avLst/>
            <a:gdLst/>
            <a:ahLst/>
            <a:cxnLst/>
            <a:rect l="l" t="t" r="r" b="b"/>
            <a:pathLst>
              <a:path w="803909" h="0">
                <a:moveTo>
                  <a:pt x="0" y="0"/>
                </a:moveTo>
                <a:lnTo>
                  <a:pt x="80352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 txBox="1"/>
          <p:nvPr/>
        </p:nvSpPr>
        <p:spPr>
          <a:xfrm>
            <a:off x="2235200" y="1395476"/>
            <a:ext cx="353885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Synergies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based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on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GM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Tesla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merger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62" name="object 62" descr=""/>
          <p:cNvSpPr/>
          <p:nvPr/>
        </p:nvSpPr>
        <p:spPr>
          <a:xfrm>
            <a:off x="2247900" y="1645920"/>
            <a:ext cx="5678805" cy="0"/>
          </a:xfrm>
          <a:custGeom>
            <a:avLst/>
            <a:gdLst/>
            <a:ahLst/>
            <a:cxnLst/>
            <a:rect l="l" t="t" r="r" b="b"/>
            <a:pathLst>
              <a:path w="5678805" h="0">
                <a:moveTo>
                  <a:pt x="0" y="0"/>
                </a:moveTo>
                <a:lnTo>
                  <a:pt x="567867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243840"/>
                <a:gridCol w="1196340"/>
                <a:gridCol w="243839"/>
                <a:gridCol w="1443990"/>
                <a:gridCol w="1200785"/>
                <a:gridCol w="1443990"/>
                <a:gridCol w="243840"/>
                <a:gridCol w="1200150"/>
                <a:gridCol w="243840"/>
                <a:gridCol w="1200150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47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530098" y="3680205"/>
            <a:ext cx="5394325" cy="1565910"/>
            <a:chOff x="530098" y="3680205"/>
            <a:chExt cx="5394325" cy="1565910"/>
          </a:xfrm>
        </p:grpSpPr>
        <p:sp>
          <p:nvSpPr>
            <p:cNvPr id="8" name="object 8" descr=""/>
            <p:cNvSpPr/>
            <p:nvPr/>
          </p:nvSpPr>
          <p:spPr>
            <a:xfrm>
              <a:off x="1101852" y="5242559"/>
              <a:ext cx="4227195" cy="0"/>
            </a:xfrm>
            <a:custGeom>
              <a:avLst/>
              <a:gdLst/>
              <a:ahLst/>
              <a:cxnLst/>
              <a:rect l="l" t="t" r="r" b="b"/>
              <a:pathLst>
                <a:path w="4227195" h="0">
                  <a:moveTo>
                    <a:pt x="0" y="0"/>
                  </a:moveTo>
                  <a:lnTo>
                    <a:pt x="2124455" y="0"/>
                  </a:lnTo>
                </a:path>
                <a:path w="4227195" h="0">
                  <a:moveTo>
                    <a:pt x="2322576" y="0"/>
                  </a:moveTo>
                  <a:lnTo>
                    <a:pt x="4226814" y="0"/>
                  </a:lnTo>
                </a:path>
              </a:pathLst>
            </a:custGeom>
            <a:ln w="6095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36448" y="3686555"/>
              <a:ext cx="5381625" cy="295910"/>
            </a:xfrm>
            <a:custGeom>
              <a:avLst/>
              <a:gdLst/>
              <a:ahLst/>
              <a:cxnLst/>
              <a:rect l="l" t="t" r="r" b="b"/>
              <a:pathLst>
                <a:path w="5381625" h="295910">
                  <a:moveTo>
                    <a:pt x="5381244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5381244" y="295656"/>
                  </a:lnTo>
                  <a:lnTo>
                    <a:pt x="5381244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36448" y="3686555"/>
              <a:ext cx="5381625" cy="295910"/>
            </a:xfrm>
            <a:custGeom>
              <a:avLst/>
              <a:gdLst/>
              <a:ahLst/>
              <a:cxnLst/>
              <a:rect l="l" t="t" r="r" b="b"/>
              <a:pathLst>
                <a:path w="5381625" h="295910">
                  <a:moveTo>
                    <a:pt x="0" y="295656"/>
                  </a:moveTo>
                  <a:lnTo>
                    <a:pt x="5381244" y="295656"/>
                  </a:lnTo>
                  <a:lnTo>
                    <a:pt x="5381244" y="0"/>
                  </a:lnTo>
                  <a:lnTo>
                    <a:pt x="0" y="0"/>
                  </a:lnTo>
                  <a:lnTo>
                    <a:pt x="0" y="295656"/>
                  </a:lnTo>
                  <a:close/>
                </a:path>
              </a:pathLst>
            </a:custGeom>
            <a:ln w="12192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96886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Reducing</a:t>
            </a:r>
            <a:r>
              <a:rPr dirty="0" spc="-50"/>
              <a:t> </a:t>
            </a:r>
            <a:r>
              <a:rPr dirty="0"/>
              <a:t>administrative</a:t>
            </a:r>
            <a:r>
              <a:rPr dirty="0" spc="-50"/>
              <a:t> </a:t>
            </a:r>
            <a:r>
              <a:rPr dirty="0"/>
              <a:t>headcount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40"/>
              <a:t> </a:t>
            </a:r>
            <a:r>
              <a:rPr dirty="0"/>
              <a:t>managing</a:t>
            </a:r>
            <a:r>
              <a:rPr dirty="0" spc="-85"/>
              <a:t> </a:t>
            </a:r>
            <a:r>
              <a:rPr dirty="0" spc="-35"/>
              <a:t>Tesla’s </a:t>
            </a:r>
            <a:r>
              <a:rPr dirty="0"/>
              <a:t>supply</a:t>
            </a:r>
            <a:r>
              <a:rPr dirty="0" spc="-40"/>
              <a:t> </a:t>
            </a:r>
            <a:r>
              <a:rPr dirty="0"/>
              <a:t>and</a:t>
            </a:r>
            <a:r>
              <a:rPr dirty="0" spc="-40"/>
              <a:t> </a:t>
            </a:r>
            <a:r>
              <a:rPr dirty="0"/>
              <a:t>demand</a:t>
            </a:r>
            <a:r>
              <a:rPr dirty="0" spc="-45"/>
              <a:t> </a:t>
            </a:r>
            <a:r>
              <a:rPr dirty="0"/>
              <a:t>gap</a:t>
            </a:r>
            <a:r>
              <a:rPr dirty="0" spc="-35"/>
              <a:t> </a:t>
            </a:r>
            <a:r>
              <a:rPr dirty="0" spc="-10"/>
              <a:t>could</a:t>
            </a:r>
          </a:p>
          <a:p>
            <a:pPr marL="12700">
              <a:lnSpc>
                <a:spcPts val="2280"/>
              </a:lnSpc>
            </a:pPr>
            <a:r>
              <a:rPr dirty="0"/>
              <a:t>yield</a:t>
            </a:r>
            <a:r>
              <a:rPr dirty="0" spc="-20"/>
              <a:t> </a:t>
            </a:r>
            <a:r>
              <a:rPr dirty="0"/>
              <a:t>up</a:t>
            </a:r>
            <a:r>
              <a:rPr dirty="0" spc="-35"/>
              <a:t> </a:t>
            </a:r>
            <a:r>
              <a:rPr dirty="0"/>
              <a:t>to</a:t>
            </a:r>
            <a:r>
              <a:rPr dirty="0" spc="-45"/>
              <a:t> </a:t>
            </a:r>
            <a:r>
              <a:rPr dirty="0"/>
              <a:t>USD</a:t>
            </a:r>
            <a:r>
              <a:rPr dirty="0" spc="-20"/>
              <a:t> </a:t>
            </a:r>
            <a:r>
              <a:rPr dirty="0"/>
              <a:t>4.5bn</a:t>
            </a:r>
            <a:r>
              <a:rPr dirty="0" spc="-35"/>
              <a:t> </a:t>
            </a:r>
            <a:r>
              <a:rPr dirty="0"/>
              <a:t>in</a:t>
            </a:r>
            <a:r>
              <a:rPr dirty="0" spc="-25"/>
              <a:t> </a:t>
            </a:r>
            <a:r>
              <a:rPr dirty="0"/>
              <a:t>synergies</a:t>
            </a:r>
            <a:r>
              <a:rPr dirty="0" spc="-55"/>
              <a:t> </a:t>
            </a:r>
            <a:r>
              <a:rPr dirty="0"/>
              <a:t>after</a:t>
            </a:r>
            <a:r>
              <a:rPr dirty="0" spc="-45"/>
              <a:t> </a:t>
            </a:r>
            <a:r>
              <a:rPr dirty="0"/>
              <a:t>a</a:t>
            </a:r>
            <a:r>
              <a:rPr dirty="0" spc="-20"/>
              <a:t> </a:t>
            </a:r>
            <a:r>
              <a:rPr dirty="0" spc="-10"/>
              <a:t>GM-</a:t>
            </a:r>
            <a:r>
              <a:rPr dirty="0" spc="-40"/>
              <a:t>Tesla</a:t>
            </a:r>
            <a:r>
              <a:rPr dirty="0" spc="-60"/>
              <a:t> </a:t>
            </a:r>
            <a:r>
              <a:rPr dirty="0" spc="-10"/>
              <a:t>merger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574649" y="5899505"/>
            <a:ext cx="10610215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600"/>
              </a:lnSpc>
              <a:spcBef>
                <a:spcPts val="100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Estimated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based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on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executive’s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compensation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schemes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from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annual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report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press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research;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**: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Discounted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at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WACC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conglomerate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which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equals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7.1%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(see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excel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model)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Thomson</a:t>
            </a:r>
            <a:r>
              <a:rPr dirty="0" sz="10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Reuters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Tesla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(2018),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General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Motors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(2018a),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New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York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Times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(2018)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16381" y="3710177"/>
            <a:ext cx="54209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06375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Main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assumptions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valuation*</a:t>
            </a:r>
            <a:r>
              <a:rPr dirty="0" baseline="24691" sz="1350" spc="-15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**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534923" y="3913632"/>
            <a:ext cx="5382895" cy="1871980"/>
          </a:xfrm>
          <a:custGeom>
            <a:avLst/>
            <a:gdLst/>
            <a:ahLst/>
            <a:cxnLst/>
            <a:rect l="l" t="t" r="r" b="b"/>
            <a:pathLst>
              <a:path w="5382895" h="1871979">
                <a:moveTo>
                  <a:pt x="0" y="1871472"/>
                </a:moveTo>
                <a:lnTo>
                  <a:pt x="5382768" y="1871472"/>
                </a:lnTo>
                <a:lnTo>
                  <a:pt x="5382768" y="0"/>
                </a:lnTo>
                <a:lnTo>
                  <a:pt x="0" y="0"/>
                </a:lnTo>
                <a:lnTo>
                  <a:pt x="0" y="1871472"/>
                </a:lnTo>
                <a:close/>
              </a:path>
            </a:pathLst>
          </a:custGeom>
          <a:ln w="12192">
            <a:solidFill>
              <a:srgbClr val="4966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588060" y="4046346"/>
            <a:ext cx="5301615" cy="1092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marR="226060" indent="-178435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certain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share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general,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administrative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management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functions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will </a:t>
            </a:r>
            <a:r>
              <a:rPr dirty="0" sz="1200">
                <a:latin typeface="Arial MT"/>
                <a:cs typeface="Arial MT"/>
              </a:rPr>
              <a:t>overlap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between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both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organizations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bear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potential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elimination</a:t>
            </a:r>
            <a:endParaRPr sz="1200">
              <a:latin typeface="Arial MT"/>
              <a:cs typeface="Arial MT"/>
            </a:endParaRPr>
          </a:p>
          <a:p>
            <a:pPr marL="190500" marR="5080" indent="-178435">
              <a:lnSpc>
                <a:spcPct val="100000"/>
              </a:lnSpc>
              <a:spcBef>
                <a:spcPts val="600"/>
              </a:spcBef>
              <a:buChar char="•"/>
              <a:tabLst>
                <a:tab pos="190500" algn="l"/>
              </a:tabLst>
            </a:pPr>
            <a:r>
              <a:rPr dirty="0" sz="1200">
                <a:latin typeface="Arial MT"/>
                <a:cs typeface="Arial MT"/>
              </a:rPr>
              <a:t>Some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compensation,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such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Elon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Musk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salary,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cannot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addressed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in </a:t>
            </a:r>
            <a:r>
              <a:rPr dirty="0" sz="1200">
                <a:latin typeface="Arial MT"/>
                <a:cs typeface="Arial MT"/>
              </a:rPr>
              <a:t>this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exercise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based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feasibility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constraints</a:t>
            </a:r>
            <a:endParaRPr sz="120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har char="•"/>
              <a:tabLst>
                <a:tab pos="191770" algn="l"/>
              </a:tabLst>
            </a:pPr>
            <a:r>
              <a:rPr dirty="0" sz="1200">
                <a:latin typeface="Arial MT"/>
                <a:cs typeface="Arial MT"/>
              </a:rPr>
              <a:t>This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overlap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will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restructured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from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10%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Y1,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up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to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50%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25" b="1">
                <a:latin typeface="Arial"/>
                <a:cs typeface="Arial"/>
              </a:rPr>
              <a:t> Y6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465832" y="5355335"/>
            <a:ext cx="1711960" cy="390525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wrap="square" lIns="0" tIns="52705" rIns="0" bIns="0" rtlCol="0" vert="horz">
            <a:spAutoFit/>
          </a:bodyPr>
          <a:lstStyle/>
          <a:p>
            <a:pPr marL="128905">
              <a:lnSpc>
                <a:spcPct val="100000"/>
              </a:lnSpc>
              <a:spcBef>
                <a:spcPts val="415"/>
              </a:spcBef>
            </a:pPr>
            <a:r>
              <a:rPr dirty="0" sz="1800">
                <a:latin typeface="Arial MT"/>
                <a:cs typeface="Arial MT"/>
              </a:rPr>
              <a:t>NPV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=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0" b="1">
                <a:latin typeface="Arial"/>
                <a:cs typeface="Arial"/>
              </a:rPr>
              <a:t>$2.2bn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516445" y="1851596"/>
            <a:ext cx="5261610" cy="1139190"/>
            <a:chOff x="516445" y="1851596"/>
            <a:chExt cx="5261610" cy="1139190"/>
          </a:xfrm>
        </p:grpSpPr>
        <p:sp>
          <p:nvSpPr>
            <p:cNvPr id="18" name="object 18" descr=""/>
            <p:cNvSpPr/>
            <p:nvPr/>
          </p:nvSpPr>
          <p:spPr>
            <a:xfrm>
              <a:off x="687324" y="2639567"/>
              <a:ext cx="417830" cy="346075"/>
            </a:xfrm>
            <a:custGeom>
              <a:avLst/>
              <a:gdLst/>
              <a:ahLst/>
              <a:cxnLst/>
              <a:rect l="l" t="t" r="r" b="b"/>
              <a:pathLst>
                <a:path w="417830" h="346075">
                  <a:moveTo>
                    <a:pt x="417576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417576" y="345948"/>
                  </a:lnTo>
                  <a:lnTo>
                    <a:pt x="417576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87324" y="2639567"/>
              <a:ext cx="417830" cy="346075"/>
            </a:xfrm>
            <a:custGeom>
              <a:avLst/>
              <a:gdLst/>
              <a:ahLst/>
              <a:cxnLst/>
              <a:rect l="l" t="t" r="r" b="b"/>
              <a:pathLst>
                <a:path w="417830" h="346075">
                  <a:moveTo>
                    <a:pt x="0" y="345948"/>
                  </a:moveTo>
                  <a:lnTo>
                    <a:pt x="417576" y="345948"/>
                  </a:lnTo>
                  <a:lnTo>
                    <a:pt x="417576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437132" y="2136647"/>
              <a:ext cx="4168140" cy="848994"/>
            </a:xfrm>
            <a:custGeom>
              <a:avLst/>
              <a:gdLst/>
              <a:ahLst/>
              <a:cxnLst/>
              <a:rect l="l" t="t" r="r" b="b"/>
              <a:pathLst>
                <a:path w="4168140" h="848994">
                  <a:moveTo>
                    <a:pt x="417576" y="105156"/>
                  </a:moveTo>
                  <a:lnTo>
                    <a:pt x="0" y="105156"/>
                  </a:lnTo>
                  <a:lnTo>
                    <a:pt x="0" y="848868"/>
                  </a:lnTo>
                  <a:lnTo>
                    <a:pt x="417576" y="848868"/>
                  </a:lnTo>
                  <a:lnTo>
                    <a:pt x="417576" y="105156"/>
                  </a:lnTo>
                  <a:close/>
                </a:path>
                <a:path w="4168140" h="848994">
                  <a:moveTo>
                    <a:pt x="1167384" y="91440"/>
                  </a:moveTo>
                  <a:lnTo>
                    <a:pt x="751332" y="91440"/>
                  </a:lnTo>
                  <a:lnTo>
                    <a:pt x="751332" y="848868"/>
                  </a:lnTo>
                  <a:lnTo>
                    <a:pt x="1167384" y="848868"/>
                  </a:lnTo>
                  <a:lnTo>
                    <a:pt x="1167384" y="91440"/>
                  </a:lnTo>
                  <a:close/>
                </a:path>
                <a:path w="4168140" h="848994">
                  <a:moveTo>
                    <a:pt x="1917192" y="77724"/>
                  </a:moveTo>
                  <a:lnTo>
                    <a:pt x="1501140" y="77724"/>
                  </a:lnTo>
                  <a:lnTo>
                    <a:pt x="1501140" y="848868"/>
                  </a:lnTo>
                  <a:lnTo>
                    <a:pt x="1917192" y="848868"/>
                  </a:lnTo>
                  <a:lnTo>
                    <a:pt x="1917192" y="77724"/>
                  </a:lnTo>
                  <a:close/>
                </a:path>
                <a:path w="4168140" h="848994">
                  <a:moveTo>
                    <a:pt x="2668524" y="68580"/>
                  </a:moveTo>
                  <a:lnTo>
                    <a:pt x="2250948" y="68580"/>
                  </a:lnTo>
                  <a:lnTo>
                    <a:pt x="2250948" y="848868"/>
                  </a:lnTo>
                  <a:lnTo>
                    <a:pt x="2668524" y="848868"/>
                  </a:lnTo>
                  <a:lnTo>
                    <a:pt x="2668524" y="68580"/>
                  </a:lnTo>
                  <a:close/>
                </a:path>
                <a:path w="4168140" h="848994">
                  <a:moveTo>
                    <a:pt x="3418332" y="60960"/>
                  </a:moveTo>
                  <a:lnTo>
                    <a:pt x="3000756" y="60960"/>
                  </a:lnTo>
                  <a:lnTo>
                    <a:pt x="3000756" y="848868"/>
                  </a:lnTo>
                  <a:lnTo>
                    <a:pt x="3418332" y="848868"/>
                  </a:lnTo>
                  <a:lnTo>
                    <a:pt x="3418332" y="60960"/>
                  </a:lnTo>
                  <a:close/>
                </a:path>
                <a:path w="4168140" h="848994">
                  <a:moveTo>
                    <a:pt x="4168140" y="0"/>
                  </a:moveTo>
                  <a:lnTo>
                    <a:pt x="3752088" y="0"/>
                  </a:lnTo>
                  <a:lnTo>
                    <a:pt x="3752088" y="848868"/>
                  </a:lnTo>
                  <a:lnTo>
                    <a:pt x="4168140" y="848868"/>
                  </a:lnTo>
                  <a:lnTo>
                    <a:pt x="4168140" y="0"/>
                  </a:lnTo>
                  <a:close/>
                </a:path>
              </a:pathLst>
            </a:custGeom>
            <a:solidFill>
              <a:srgbClr val="297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437132" y="2136647"/>
              <a:ext cx="4168140" cy="848994"/>
            </a:xfrm>
            <a:custGeom>
              <a:avLst/>
              <a:gdLst/>
              <a:ahLst/>
              <a:cxnLst/>
              <a:rect l="l" t="t" r="r" b="b"/>
              <a:pathLst>
                <a:path w="4168140" h="848994">
                  <a:moveTo>
                    <a:pt x="0" y="105155"/>
                  </a:moveTo>
                  <a:lnTo>
                    <a:pt x="417575" y="105155"/>
                  </a:lnTo>
                  <a:lnTo>
                    <a:pt x="417575" y="848867"/>
                  </a:lnTo>
                  <a:lnTo>
                    <a:pt x="0" y="848867"/>
                  </a:lnTo>
                  <a:lnTo>
                    <a:pt x="0" y="105155"/>
                  </a:lnTo>
                  <a:close/>
                </a:path>
                <a:path w="4168140" h="848994">
                  <a:moveTo>
                    <a:pt x="751332" y="91439"/>
                  </a:moveTo>
                  <a:lnTo>
                    <a:pt x="1167384" y="91439"/>
                  </a:lnTo>
                  <a:lnTo>
                    <a:pt x="1167384" y="848867"/>
                  </a:lnTo>
                  <a:lnTo>
                    <a:pt x="751332" y="848867"/>
                  </a:lnTo>
                  <a:lnTo>
                    <a:pt x="751332" y="91439"/>
                  </a:lnTo>
                  <a:close/>
                </a:path>
                <a:path w="4168140" h="848994">
                  <a:moveTo>
                    <a:pt x="1501140" y="77724"/>
                  </a:moveTo>
                  <a:lnTo>
                    <a:pt x="1917192" y="77724"/>
                  </a:lnTo>
                  <a:lnTo>
                    <a:pt x="1917192" y="848867"/>
                  </a:lnTo>
                  <a:lnTo>
                    <a:pt x="1501140" y="848867"/>
                  </a:lnTo>
                  <a:lnTo>
                    <a:pt x="1501140" y="77724"/>
                  </a:lnTo>
                  <a:close/>
                </a:path>
                <a:path w="4168140" h="848994">
                  <a:moveTo>
                    <a:pt x="2250947" y="68579"/>
                  </a:moveTo>
                  <a:lnTo>
                    <a:pt x="2668523" y="68579"/>
                  </a:lnTo>
                  <a:lnTo>
                    <a:pt x="2668523" y="848867"/>
                  </a:lnTo>
                  <a:lnTo>
                    <a:pt x="2250947" y="848867"/>
                  </a:lnTo>
                  <a:lnTo>
                    <a:pt x="2250947" y="68579"/>
                  </a:lnTo>
                  <a:close/>
                </a:path>
                <a:path w="4168140" h="848994">
                  <a:moveTo>
                    <a:pt x="3000756" y="60960"/>
                  </a:moveTo>
                  <a:lnTo>
                    <a:pt x="3418331" y="60960"/>
                  </a:lnTo>
                  <a:lnTo>
                    <a:pt x="3418331" y="848867"/>
                  </a:lnTo>
                  <a:lnTo>
                    <a:pt x="3000756" y="848867"/>
                  </a:lnTo>
                  <a:lnTo>
                    <a:pt x="3000756" y="60960"/>
                  </a:lnTo>
                  <a:close/>
                </a:path>
                <a:path w="4168140" h="848994">
                  <a:moveTo>
                    <a:pt x="3752088" y="0"/>
                  </a:moveTo>
                  <a:lnTo>
                    <a:pt x="4168140" y="0"/>
                  </a:lnTo>
                  <a:lnTo>
                    <a:pt x="4168140" y="848867"/>
                  </a:lnTo>
                  <a:lnTo>
                    <a:pt x="3752088" y="848867"/>
                  </a:lnTo>
                  <a:lnTo>
                    <a:pt x="3752088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87324" y="2278379"/>
              <a:ext cx="417830" cy="361315"/>
            </a:xfrm>
            <a:custGeom>
              <a:avLst/>
              <a:gdLst/>
              <a:ahLst/>
              <a:cxnLst/>
              <a:rect l="l" t="t" r="r" b="b"/>
              <a:pathLst>
                <a:path w="417830" h="361314">
                  <a:moveTo>
                    <a:pt x="417576" y="0"/>
                  </a:moveTo>
                  <a:lnTo>
                    <a:pt x="0" y="0"/>
                  </a:lnTo>
                  <a:lnTo>
                    <a:pt x="0" y="361188"/>
                  </a:lnTo>
                  <a:lnTo>
                    <a:pt x="417576" y="361188"/>
                  </a:lnTo>
                  <a:lnTo>
                    <a:pt x="417576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87324" y="1853183"/>
              <a:ext cx="4918075" cy="786765"/>
            </a:xfrm>
            <a:custGeom>
              <a:avLst/>
              <a:gdLst/>
              <a:ahLst/>
              <a:cxnLst/>
              <a:rect l="l" t="t" r="r" b="b"/>
              <a:pathLst>
                <a:path w="4918075" h="786764">
                  <a:moveTo>
                    <a:pt x="0" y="786383"/>
                  </a:moveTo>
                  <a:lnTo>
                    <a:pt x="417576" y="786383"/>
                  </a:lnTo>
                  <a:lnTo>
                    <a:pt x="417576" y="425195"/>
                  </a:lnTo>
                  <a:lnTo>
                    <a:pt x="0" y="425195"/>
                  </a:lnTo>
                  <a:lnTo>
                    <a:pt x="0" y="786383"/>
                  </a:lnTo>
                  <a:close/>
                </a:path>
                <a:path w="4918075" h="786764">
                  <a:moveTo>
                    <a:pt x="749808" y="348995"/>
                  </a:moveTo>
                  <a:lnTo>
                    <a:pt x="1167383" y="348995"/>
                  </a:lnTo>
                  <a:lnTo>
                    <a:pt x="1167383" y="388619"/>
                  </a:lnTo>
                  <a:lnTo>
                    <a:pt x="749808" y="388619"/>
                  </a:lnTo>
                  <a:lnTo>
                    <a:pt x="749808" y="348995"/>
                  </a:lnTo>
                  <a:close/>
                </a:path>
                <a:path w="4918075" h="786764">
                  <a:moveTo>
                    <a:pt x="1501139" y="289560"/>
                  </a:moveTo>
                  <a:lnTo>
                    <a:pt x="1917192" y="289560"/>
                  </a:lnTo>
                  <a:lnTo>
                    <a:pt x="1917192" y="374903"/>
                  </a:lnTo>
                  <a:lnTo>
                    <a:pt x="1501139" y="374903"/>
                  </a:lnTo>
                  <a:lnTo>
                    <a:pt x="1501139" y="289560"/>
                  </a:lnTo>
                  <a:close/>
                </a:path>
                <a:path w="4918075" h="786764">
                  <a:moveTo>
                    <a:pt x="2250948" y="225551"/>
                  </a:moveTo>
                  <a:lnTo>
                    <a:pt x="2667000" y="225551"/>
                  </a:lnTo>
                  <a:lnTo>
                    <a:pt x="2667000" y="361188"/>
                  </a:lnTo>
                  <a:lnTo>
                    <a:pt x="2250948" y="361188"/>
                  </a:lnTo>
                  <a:lnTo>
                    <a:pt x="2250948" y="225551"/>
                  </a:lnTo>
                  <a:close/>
                </a:path>
                <a:path w="4918075" h="786764">
                  <a:moveTo>
                    <a:pt x="3000755" y="156971"/>
                  </a:moveTo>
                  <a:lnTo>
                    <a:pt x="3418331" y="156971"/>
                  </a:lnTo>
                  <a:lnTo>
                    <a:pt x="3418331" y="352043"/>
                  </a:lnTo>
                  <a:lnTo>
                    <a:pt x="3000755" y="352043"/>
                  </a:lnTo>
                  <a:lnTo>
                    <a:pt x="3000755" y="156971"/>
                  </a:lnTo>
                  <a:close/>
                </a:path>
                <a:path w="4918075" h="786764">
                  <a:moveTo>
                    <a:pt x="3750564" y="80771"/>
                  </a:moveTo>
                  <a:lnTo>
                    <a:pt x="4168140" y="80771"/>
                  </a:lnTo>
                  <a:lnTo>
                    <a:pt x="4168140" y="344424"/>
                  </a:lnTo>
                  <a:lnTo>
                    <a:pt x="3750564" y="344424"/>
                  </a:lnTo>
                  <a:lnTo>
                    <a:pt x="3750564" y="80771"/>
                  </a:lnTo>
                  <a:close/>
                </a:path>
                <a:path w="4918075" h="786764">
                  <a:moveTo>
                    <a:pt x="4501896" y="0"/>
                  </a:moveTo>
                  <a:lnTo>
                    <a:pt x="4917948" y="0"/>
                  </a:lnTo>
                  <a:lnTo>
                    <a:pt x="4917948" y="283463"/>
                  </a:lnTo>
                  <a:lnTo>
                    <a:pt x="4501896" y="283463"/>
                  </a:lnTo>
                  <a:lnTo>
                    <a:pt x="4501896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21208" y="2985516"/>
              <a:ext cx="5252085" cy="0"/>
            </a:xfrm>
            <a:custGeom>
              <a:avLst/>
              <a:gdLst/>
              <a:ahLst/>
              <a:cxnLst/>
              <a:rect l="l" t="t" r="r" b="b"/>
              <a:pathLst>
                <a:path w="5252085" h="0">
                  <a:moveTo>
                    <a:pt x="0" y="0"/>
                  </a:moveTo>
                  <a:lnTo>
                    <a:pt x="525170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3483355" y="3013963"/>
            <a:ext cx="2383790" cy="5930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5915">
              <a:lnSpc>
                <a:spcPct val="100000"/>
              </a:lnSpc>
              <a:spcBef>
                <a:spcPts val="95"/>
              </a:spcBef>
              <a:tabLst>
                <a:tab pos="1085215" algn="l"/>
                <a:tab pos="1836420" algn="l"/>
              </a:tabLst>
            </a:pPr>
            <a:r>
              <a:rPr dirty="0" sz="1000" spc="-25">
                <a:latin typeface="Arial MT"/>
                <a:cs typeface="Arial MT"/>
              </a:rPr>
              <a:t>Y4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5">
                <a:latin typeface="Arial MT"/>
                <a:cs typeface="Arial MT"/>
              </a:rPr>
              <a:t>Y5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5">
                <a:latin typeface="Arial MT"/>
                <a:cs typeface="Arial MT"/>
              </a:rPr>
              <a:t>Y6</a:t>
            </a:r>
            <a:endParaRPr sz="1000">
              <a:latin typeface="Arial MT"/>
              <a:cs typeface="Arial MT"/>
            </a:endParaRPr>
          </a:p>
          <a:p>
            <a:pPr marL="12700" marR="5080">
              <a:lnSpc>
                <a:spcPct val="142100"/>
              </a:lnSpc>
              <a:spcBef>
                <a:spcPts val="540"/>
              </a:spcBef>
            </a:pPr>
            <a:r>
              <a:rPr dirty="0" sz="800">
                <a:latin typeface="Arial MT"/>
                <a:cs typeface="Arial MT"/>
              </a:rPr>
              <a:t>GM’s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executive</a:t>
            </a:r>
            <a:r>
              <a:rPr dirty="0" sz="800" spc="-1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top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management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compensation </a:t>
            </a:r>
            <a:r>
              <a:rPr dirty="0" sz="800">
                <a:latin typeface="Arial MT"/>
                <a:cs typeface="Arial MT"/>
              </a:rPr>
              <a:t>Combined</a:t>
            </a:r>
            <a:r>
              <a:rPr dirty="0" sz="800" spc="-4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executive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compensation</a:t>
            </a:r>
            <a:r>
              <a:rPr dirty="0" sz="800" spc="-4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after</a:t>
            </a:r>
            <a:r>
              <a:rPr dirty="0" sz="800" spc="-4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merger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77341" y="2358389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250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1557527" y="2153411"/>
            <a:ext cx="173990" cy="135890"/>
          </a:xfrm>
          <a:custGeom>
            <a:avLst/>
            <a:gdLst/>
            <a:ahLst/>
            <a:cxnLst/>
            <a:rect l="l" t="t" r="r" b="b"/>
            <a:pathLst>
              <a:path w="173989" h="135889">
                <a:moveTo>
                  <a:pt x="173735" y="0"/>
                </a:moveTo>
                <a:lnTo>
                  <a:pt x="0" y="0"/>
                </a:lnTo>
                <a:lnTo>
                  <a:pt x="0" y="135636"/>
                </a:lnTo>
                <a:lnTo>
                  <a:pt x="173735" y="135636"/>
                </a:lnTo>
                <a:lnTo>
                  <a:pt x="1737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1563116" y="2121788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27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526539" y="2514092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515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2308860" y="2116835"/>
            <a:ext cx="173990" cy="135890"/>
          </a:xfrm>
          <a:custGeom>
            <a:avLst/>
            <a:gdLst/>
            <a:ahLst/>
            <a:cxnLst/>
            <a:rect l="l" t="t" r="r" b="b"/>
            <a:pathLst>
              <a:path w="173989" h="135889">
                <a:moveTo>
                  <a:pt x="173736" y="0"/>
                </a:moveTo>
                <a:lnTo>
                  <a:pt x="0" y="0"/>
                </a:lnTo>
                <a:lnTo>
                  <a:pt x="0" y="135636"/>
                </a:lnTo>
                <a:lnTo>
                  <a:pt x="173736" y="135636"/>
                </a:lnTo>
                <a:lnTo>
                  <a:pt x="1737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2314194" y="2085212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58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277617" y="2507742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525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063367" y="2047112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94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027045" y="2501264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533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778122" y="2007488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135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778122" y="2496438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540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278373" y="1659381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784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527296" y="1966086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182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527296" y="2491867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546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278373" y="1894712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196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278373" y="2461641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588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29386" y="2084958"/>
            <a:ext cx="3346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Arial MT"/>
                <a:cs typeface="Arial MT"/>
              </a:rPr>
              <a:t>490</a:t>
            </a:r>
            <a:r>
              <a:rPr dirty="0" baseline="25641" sz="975" spc="-30">
                <a:latin typeface="Arial MT"/>
                <a:cs typeface="Arial MT"/>
              </a:rPr>
              <a:t>1</a:t>
            </a:r>
            <a:endParaRPr baseline="25641" sz="975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526539" y="1985010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542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2277617" y="1948433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583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3027045" y="1886457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628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3778122" y="1816735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676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527296" y="1740535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728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43204" y="2712466"/>
            <a:ext cx="2489200" cy="894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355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240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Arial MT"/>
              <a:cs typeface="Arial MT"/>
            </a:endParaRPr>
          </a:p>
          <a:p>
            <a:pPr marL="75565">
              <a:lnSpc>
                <a:spcPct val="100000"/>
              </a:lnSpc>
              <a:tabLst>
                <a:tab pos="824865" algn="l"/>
                <a:tab pos="1576070" algn="l"/>
                <a:tab pos="2325370" algn="l"/>
              </a:tabLst>
            </a:pPr>
            <a:r>
              <a:rPr dirty="0" sz="1000" spc="-25">
                <a:latin typeface="Arial MT"/>
                <a:cs typeface="Arial MT"/>
              </a:rPr>
              <a:t>Y0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5">
                <a:latin typeface="Arial MT"/>
                <a:cs typeface="Arial MT"/>
              </a:rPr>
              <a:t>Y1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5">
                <a:latin typeface="Arial MT"/>
                <a:cs typeface="Arial MT"/>
              </a:rPr>
              <a:t>Y2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5">
                <a:latin typeface="Arial MT"/>
                <a:cs typeface="Arial MT"/>
              </a:rPr>
              <a:t>Y3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dirty="0" sz="800">
                <a:latin typeface="Arial MT"/>
                <a:cs typeface="Arial MT"/>
              </a:rPr>
              <a:t>Expected</a:t>
            </a:r>
            <a:r>
              <a:rPr dirty="0" sz="800" spc="-4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synergies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 sz="800">
                <a:latin typeface="Arial MT"/>
                <a:cs typeface="Arial MT"/>
              </a:rPr>
              <a:t>Teslas’</a:t>
            </a:r>
            <a:r>
              <a:rPr dirty="0" sz="800" spc="-4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executive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top</a:t>
            </a:r>
            <a:r>
              <a:rPr dirty="0" sz="800" spc="-2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management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compensation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3300984" y="3304032"/>
            <a:ext cx="144780" cy="109855"/>
            <a:chOff x="3300984" y="3304032"/>
            <a:chExt cx="144780" cy="109855"/>
          </a:xfrm>
        </p:grpSpPr>
        <p:sp>
          <p:nvSpPr>
            <p:cNvPr id="50" name="object 50" descr=""/>
            <p:cNvSpPr/>
            <p:nvPr/>
          </p:nvSpPr>
          <p:spPr>
            <a:xfrm>
              <a:off x="3302508" y="3305556"/>
              <a:ext cx="142240" cy="106680"/>
            </a:xfrm>
            <a:custGeom>
              <a:avLst/>
              <a:gdLst/>
              <a:ahLst/>
              <a:cxnLst/>
              <a:rect l="l" t="t" r="r" b="b"/>
              <a:pathLst>
                <a:path w="142239" h="106679">
                  <a:moveTo>
                    <a:pt x="141732" y="0"/>
                  </a:moveTo>
                  <a:lnTo>
                    <a:pt x="0" y="0"/>
                  </a:lnTo>
                  <a:lnTo>
                    <a:pt x="0" y="106679"/>
                  </a:lnTo>
                  <a:lnTo>
                    <a:pt x="141732" y="10667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3302508" y="3305556"/>
              <a:ext cx="142240" cy="106680"/>
            </a:xfrm>
            <a:custGeom>
              <a:avLst/>
              <a:gdLst/>
              <a:ahLst/>
              <a:cxnLst/>
              <a:rect l="l" t="t" r="r" b="b"/>
              <a:pathLst>
                <a:path w="142239" h="106679">
                  <a:moveTo>
                    <a:pt x="0" y="106679"/>
                  </a:moveTo>
                  <a:lnTo>
                    <a:pt x="141732" y="106679"/>
                  </a:lnTo>
                  <a:lnTo>
                    <a:pt x="141732" y="0"/>
                  </a:lnTo>
                  <a:lnTo>
                    <a:pt x="0" y="0"/>
                  </a:lnTo>
                  <a:lnTo>
                    <a:pt x="0" y="1066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/>
          <p:nvPr/>
        </p:nvSpPr>
        <p:spPr>
          <a:xfrm>
            <a:off x="562355" y="3305555"/>
            <a:ext cx="143510" cy="106680"/>
          </a:xfrm>
          <a:custGeom>
            <a:avLst/>
            <a:gdLst/>
            <a:ahLst/>
            <a:cxnLst/>
            <a:rect l="l" t="t" r="r" b="b"/>
            <a:pathLst>
              <a:path w="143509" h="106679">
                <a:moveTo>
                  <a:pt x="0" y="106679"/>
                </a:moveTo>
                <a:lnTo>
                  <a:pt x="143256" y="106679"/>
                </a:lnTo>
                <a:lnTo>
                  <a:pt x="143256" y="0"/>
                </a:lnTo>
                <a:lnTo>
                  <a:pt x="0" y="0"/>
                </a:lnTo>
                <a:lnTo>
                  <a:pt x="0" y="10667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3" name="object 53" descr=""/>
          <p:cNvGrpSpPr/>
          <p:nvPr/>
        </p:nvGrpSpPr>
        <p:grpSpPr>
          <a:xfrm>
            <a:off x="560831" y="3476244"/>
            <a:ext cx="146685" cy="109855"/>
            <a:chOff x="560831" y="3476244"/>
            <a:chExt cx="146685" cy="109855"/>
          </a:xfrm>
        </p:grpSpPr>
        <p:sp>
          <p:nvSpPr>
            <p:cNvPr id="54" name="object 54" descr=""/>
            <p:cNvSpPr/>
            <p:nvPr/>
          </p:nvSpPr>
          <p:spPr>
            <a:xfrm>
              <a:off x="562355" y="3477768"/>
              <a:ext cx="143510" cy="106680"/>
            </a:xfrm>
            <a:custGeom>
              <a:avLst/>
              <a:gdLst/>
              <a:ahLst/>
              <a:cxnLst/>
              <a:rect l="l" t="t" r="r" b="b"/>
              <a:pathLst>
                <a:path w="143509" h="106679">
                  <a:moveTo>
                    <a:pt x="143256" y="0"/>
                  </a:moveTo>
                  <a:lnTo>
                    <a:pt x="0" y="0"/>
                  </a:lnTo>
                  <a:lnTo>
                    <a:pt x="0" y="106679"/>
                  </a:lnTo>
                  <a:lnTo>
                    <a:pt x="143256" y="106679"/>
                  </a:lnTo>
                  <a:lnTo>
                    <a:pt x="143256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562355" y="3477768"/>
              <a:ext cx="143510" cy="106680"/>
            </a:xfrm>
            <a:custGeom>
              <a:avLst/>
              <a:gdLst/>
              <a:ahLst/>
              <a:cxnLst/>
              <a:rect l="l" t="t" r="r" b="b"/>
              <a:pathLst>
                <a:path w="143509" h="106679">
                  <a:moveTo>
                    <a:pt x="0" y="106679"/>
                  </a:moveTo>
                  <a:lnTo>
                    <a:pt x="143256" y="106679"/>
                  </a:lnTo>
                  <a:lnTo>
                    <a:pt x="143256" y="0"/>
                  </a:lnTo>
                  <a:lnTo>
                    <a:pt x="0" y="0"/>
                  </a:lnTo>
                  <a:lnTo>
                    <a:pt x="0" y="1066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 descr=""/>
          <p:cNvGrpSpPr/>
          <p:nvPr/>
        </p:nvGrpSpPr>
        <p:grpSpPr>
          <a:xfrm>
            <a:off x="3300984" y="3476244"/>
            <a:ext cx="144780" cy="109855"/>
            <a:chOff x="3300984" y="3476244"/>
            <a:chExt cx="144780" cy="109855"/>
          </a:xfrm>
        </p:grpSpPr>
        <p:sp>
          <p:nvSpPr>
            <p:cNvPr id="57" name="object 57" descr=""/>
            <p:cNvSpPr/>
            <p:nvPr/>
          </p:nvSpPr>
          <p:spPr>
            <a:xfrm>
              <a:off x="3302508" y="3477768"/>
              <a:ext cx="142240" cy="106680"/>
            </a:xfrm>
            <a:custGeom>
              <a:avLst/>
              <a:gdLst/>
              <a:ahLst/>
              <a:cxnLst/>
              <a:rect l="l" t="t" r="r" b="b"/>
              <a:pathLst>
                <a:path w="142239" h="106679">
                  <a:moveTo>
                    <a:pt x="141732" y="0"/>
                  </a:moveTo>
                  <a:lnTo>
                    <a:pt x="0" y="0"/>
                  </a:lnTo>
                  <a:lnTo>
                    <a:pt x="0" y="106679"/>
                  </a:lnTo>
                  <a:lnTo>
                    <a:pt x="141732" y="106679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297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3302508" y="3477768"/>
              <a:ext cx="142240" cy="106680"/>
            </a:xfrm>
            <a:custGeom>
              <a:avLst/>
              <a:gdLst/>
              <a:ahLst/>
              <a:cxnLst/>
              <a:rect l="l" t="t" r="r" b="b"/>
              <a:pathLst>
                <a:path w="142239" h="106679">
                  <a:moveTo>
                    <a:pt x="0" y="106679"/>
                  </a:moveTo>
                  <a:lnTo>
                    <a:pt x="141732" y="106679"/>
                  </a:lnTo>
                  <a:lnTo>
                    <a:pt x="141732" y="0"/>
                  </a:lnTo>
                  <a:lnTo>
                    <a:pt x="0" y="0"/>
                  </a:lnTo>
                  <a:lnTo>
                    <a:pt x="0" y="1066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9" name="object 5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26307" y="5143589"/>
            <a:ext cx="198119" cy="197940"/>
          </a:xfrm>
          <a:prstGeom prst="rect">
            <a:avLst/>
          </a:prstGeom>
        </p:spPr>
      </p:pic>
      <p:grpSp>
        <p:nvGrpSpPr>
          <p:cNvPr id="60" name="object 60" descr=""/>
          <p:cNvGrpSpPr/>
          <p:nvPr/>
        </p:nvGrpSpPr>
        <p:grpSpPr>
          <a:xfrm>
            <a:off x="6216141" y="3681729"/>
            <a:ext cx="5395595" cy="2110105"/>
            <a:chOff x="6216141" y="3681729"/>
            <a:chExt cx="5395595" cy="2110105"/>
          </a:xfrm>
        </p:grpSpPr>
        <p:sp>
          <p:nvSpPr>
            <p:cNvPr id="61" name="object 61" descr=""/>
            <p:cNvSpPr/>
            <p:nvPr/>
          </p:nvSpPr>
          <p:spPr>
            <a:xfrm>
              <a:off x="6787895" y="5244083"/>
              <a:ext cx="4227830" cy="0"/>
            </a:xfrm>
            <a:custGeom>
              <a:avLst/>
              <a:gdLst/>
              <a:ahLst/>
              <a:cxnLst/>
              <a:rect l="l" t="t" r="r" b="b"/>
              <a:pathLst>
                <a:path w="4227830" h="0">
                  <a:moveTo>
                    <a:pt x="0" y="0"/>
                  </a:moveTo>
                  <a:lnTo>
                    <a:pt x="2124455" y="0"/>
                  </a:lnTo>
                </a:path>
                <a:path w="4227830" h="0">
                  <a:moveTo>
                    <a:pt x="2322576" y="0"/>
                  </a:moveTo>
                  <a:lnTo>
                    <a:pt x="4227449" y="0"/>
                  </a:lnTo>
                </a:path>
              </a:pathLst>
            </a:custGeom>
            <a:ln w="6095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6222491" y="3688079"/>
              <a:ext cx="5382895" cy="295910"/>
            </a:xfrm>
            <a:custGeom>
              <a:avLst/>
              <a:gdLst/>
              <a:ahLst/>
              <a:cxnLst/>
              <a:rect l="l" t="t" r="r" b="b"/>
              <a:pathLst>
                <a:path w="5382895" h="295910">
                  <a:moveTo>
                    <a:pt x="5382768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5382768" y="295656"/>
                  </a:lnTo>
                  <a:lnTo>
                    <a:pt x="5382768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6222491" y="3688079"/>
              <a:ext cx="5382895" cy="2097405"/>
            </a:xfrm>
            <a:custGeom>
              <a:avLst/>
              <a:gdLst/>
              <a:ahLst/>
              <a:cxnLst/>
              <a:rect l="l" t="t" r="r" b="b"/>
              <a:pathLst>
                <a:path w="5382895" h="2097404">
                  <a:moveTo>
                    <a:pt x="0" y="295656"/>
                  </a:moveTo>
                  <a:lnTo>
                    <a:pt x="5382768" y="295656"/>
                  </a:lnTo>
                  <a:lnTo>
                    <a:pt x="5382768" y="0"/>
                  </a:lnTo>
                  <a:lnTo>
                    <a:pt x="0" y="0"/>
                  </a:lnTo>
                  <a:lnTo>
                    <a:pt x="0" y="295656"/>
                  </a:lnTo>
                  <a:close/>
                </a:path>
                <a:path w="5382895" h="2097404">
                  <a:moveTo>
                    <a:pt x="1524" y="2097024"/>
                  </a:moveTo>
                  <a:lnTo>
                    <a:pt x="5382768" y="2097024"/>
                  </a:lnTo>
                  <a:lnTo>
                    <a:pt x="5382768" y="225551"/>
                  </a:lnTo>
                  <a:lnTo>
                    <a:pt x="1524" y="225551"/>
                  </a:lnTo>
                  <a:lnTo>
                    <a:pt x="1524" y="2097024"/>
                  </a:lnTo>
                  <a:close/>
                </a:path>
              </a:pathLst>
            </a:custGeom>
            <a:ln w="12192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6274689" y="3970131"/>
            <a:ext cx="5145405" cy="1169670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91770" indent="-179070">
              <a:lnSpc>
                <a:spcPct val="100000"/>
              </a:lnSpc>
              <a:spcBef>
                <a:spcPts val="705"/>
              </a:spcBef>
              <a:buChar char="•"/>
              <a:tabLst>
                <a:tab pos="191770" algn="l"/>
              </a:tabLst>
            </a:pPr>
            <a:r>
              <a:rPr dirty="0" sz="1200" spc="-10">
                <a:latin typeface="Arial MT"/>
                <a:cs typeface="Arial MT"/>
              </a:rPr>
              <a:t>Currently,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gap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25">
                <a:latin typeface="Arial MT"/>
                <a:cs typeface="Arial MT"/>
              </a:rPr>
              <a:t> Tesla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rooted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penetration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key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markets</a:t>
            </a:r>
            <a:endParaRPr sz="1200">
              <a:latin typeface="Arial"/>
              <a:cs typeface="Arial"/>
            </a:endParaRPr>
          </a:p>
          <a:p>
            <a:pPr marL="190500" marR="212725" indent="-178435">
              <a:lnSpc>
                <a:spcPct val="100000"/>
              </a:lnSpc>
              <a:spcBef>
                <a:spcPts val="600"/>
              </a:spcBef>
              <a:buChar char="•"/>
              <a:tabLst>
                <a:tab pos="190500" algn="l"/>
              </a:tabLst>
            </a:pPr>
            <a:r>
              <a:rPr dirty="0" sz="1200">
                <a:latin typeface="Arial MT"/>
                <a:cs typeface="Arial MT"/>
              </a:rPr>
              <a:t>GM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would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able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reduce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Tesla’s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mismatch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between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demand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 </a:t>
            </a:r>
            <a:r>
              <a:rPr dirty="0" sz="1200">
                <a:latin typeface="Arial MT"/>
                <a:cs typeface="Arial MT"/>
              </a:rPr>
              <a:t>supply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by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20%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Y1, vs.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70%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year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spc="-50" b="1"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  <a:p>
            <a:pPr marL="190500" marR="5080" indent="-1784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90500" algn="l"/>
              </a:tabLst>
            </a:pP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gap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will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be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smaller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as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Tesla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becomes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more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mature</a:t>
            </a:r>
            <a:r>
              <a:rPr dirty="0" sz="1200">
                <a:latin typeface="Arial MT"/>
                <a:cs typeface="Arial MT"/>
              </a:rPr>
              <a:t>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so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will </a:t>
            </a:r>
            <a:r>
              <a:rPr dirty="0" sz="1200" spc="-25">
                <a:latin typeface="Arial MT"/>
                <a:cs typeface="Arial MT"/>
              </a:rPr>
              <a:t>the </a:t>
            </a:r>
            <a:r>
              <a:rPr dirty="0" sz="1200">
                <a:latin typeface="Arial MT"/>
                <a:cs typeface="Arial MT"/>
              </a:rPr>
              <a:t>synergies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between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both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entities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8055864" y="5356859"/>
            <a:ext cx="1711960" cy="388620"/>
          </a:xfrm>
          <a:prstGeom prst="rect">
            <a:avLst/>
          </a:prstGeom>
          <a:solidFill>
            <a:srgbClr val="FFFF00"/>
          </a:solidFill>
          <a:ln w="12192">
            <a:solidFill>
              <a:srgbClr val="000000"/>
            </a:solidFill>
          </a:ln>
        </p:spPr>
        <p:txBody>
          <a:bodyPr wrap="square" lIns="0" tIns="51435" rIns="0" bIns="0" rtlCol="0" vert="horz">
            <a:spAutoFit/>
          </a:bodyPr>
          <a:lstStyle/>
          <a:p>
            <a:pPr marL="128905">
              <a:lnSpc>
                <a:spcPct val="100000"/>
              </a:lnSpc>
              <a:spcBef>
                <a:spcPts val="405"/>
              </a:spcBef>
            </a:pPr>
            <a:r>
              <a:rPr dirty="0" sz="1800">
                <a:latin typeface="Arial MT"/>
                <a:cs typeface="Arial MT"/>
              </a:rPr>
              <a:t>NPV =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0" b="1">
                <a:latin typeface="Arial"/>
                <a:cs typeface="Arial"/>
              </a:rPr>
              <a:t>$2.5bn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6" name="object 6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2352" y="5143544"/>
            <a:ext cx="198120" cy="196506"/>
          </a:xfrm>
          <a:prstGeom prst="rect">
            <a:avLst/>
          </a:prstGeom>
        </p:spPr>
      </p:pic>
      <p:grpSp>
        <p:nvGrpSpPr>
          <p:cNvPr id="67" name="object 67" descr=""/>
          <p:cNvGrpSpPr/>
          <p:nvPr/>
        </p:nvGrpSpPr>
        <p:grpSpPr>
          <a:xfrm>
            <a:off x="6809231" y="1784604"/>
            <a:ext cx="3846829" cy="629920"/>
            <a:chOff x="6809231" y="1784604"/>
            <a:chExt cx="3846829" cy="629920"/>
          </a:xfrm>
        </p:grpSpPr>
        <p:sp>
          <p:nvSpPr>
            <p:cNvPr id="68" name="object 68" descr=""/>
            <p:cNvSpPr/>
            <p:nvPr/>
          </p:nvSpPr>
          <p:spPr>
            <a:xfrm>
              <a:off x="7307579" y="1786128"/>
              <a:ext cx="2847975" cy="623570"/>
            </a:xfrm>
            <a:custGeom>
              <a:avLst/>
              <a:gdLst/>
              <a:ahLst/>
              <a:cxnLst/>
              <a:rect l="l" t="t" r="r" b="b"/>
              <a:pathLst>
                <a:path w="2847975" h="623569">
                  <a:moveTo>
                    <a:pt x="641603" y="617347"/>
                  </a:moveTo>
                  <a:lnTo>
                    <a:pt x="925829" y="576072"/>
                  </a:lnTo>
                </a:path>
                <a:path w="2847975" h="623569">
                  <a:moveTo>
                    <a:pt x="641603" y="317246"/>
                  </a:moveTo>
                  <a:lnTo>
                    <a:pt x="925829" y="233172"/>
                  </a:lnTo>
                </a:path>
                <a:path w="2847975" h="623569">
                  <a:moveTo>
                    <a:pt x="0" y="385318"/>
                  </a:moveTo>
                  <a:lnTo>
                    <a:pt x="284225" y="316992"/>
                  </a:lnTo>
                </a:path>
                <a:path w="2847975" h="623569">
                  <a:moveTo>
                    <a:pt x="1281684" y="295783"/>
                  </a:moveTo>
                  <a:lnTo>
                    <a:pt x="1565910" y="217932"/>
                  </a:lnTo>
                </a:path>
                <a:path w="2847975" h="623569">
                  <a:moveTo>
                    <a:pt x="0" y="449325"/>
                  </a:moveTo>
                  <a:lnTo>
                    <a:pt x="284225" y="379475"/>
                  </a:lnTo>
                </a:path>
                <a:path w="2847975" h="623569">
                  <a:moveTo>
                    <a:pt x="0" y="623570"/>
                  </a:moveTo>
                  <a:lnTo>
                    <a:pt x="284225" y="617220"/>
                  </a:lnTo>
                </a:path>
                <a:path w="2847975" h="623569">
                  <a:moveTo>
                    <a:pt x="641603" y="379857"/>
                  </a:moveTo>
                  <a:lnTo>
                    <a:pt x="925829" y="295656"/>
                  </a:lnTo>
                </a:path>
                <a:path w="2847975" h="623569">
                  <a:moveTo>
                    <a:pt x="1281684" y="233299"/>
                  </a:moveTo>
                  <a:lnTo>
                    <a:pt x="1565910" y="155448"/>
                  </a:lnTo>
                </a:path>
                <a:path w="2847975" h="623569">
                  <a:moveTo>
                    <a:pt x="1281684" y="576452"/>
                  </a:moveTo>
                  <a:lnTo>
                    <a:pt x="1565910" y="530351"/>
                  </a:lnTo>
                </a:path>
                <a:path w="2847975" h="623569">
                  <a:moveTo>
                    <a:pt x="1921764" y="156210"/>
                  </a:moveTo>
                  <a:lnTo>
                    <a:pt x="2205990" y="62484"/>
                  </a:lnTo>
                </a:path>
                <a:path w="2847975" h="623569">
                  <a:moveTo>
                    <a:pt x="1921764" y="217170"/>
                  </a:moveTo>
                  <a:lnTo>
                    <a:pt x="2205990" y="123444"/>
                  </a:lnTo>
                </a:path>
                <a:path w="2847975" h="623569">
                  <a:moveTo>
                    <a:pt x="1921764" y="529844"/>
                  </a:moveTo>
                  <a:lnTo>
                    <a:pt x="2205990" y="466344"/>
                  </a:lnTo>
                </a:path>
                <a:path w="2847975" h="623569">
                  <a:moveTo>
                    <a:pt x="2563368" y="61975"/>
                  </a:moveTo>
                  <a:lnTo>
                    <a:pt x="2847467" y="0"/>
                  </a:lnTo>
                </a:path>
                <a:path w="2847975" h="623569">
                  <a:moveTo>
                    <a:pt x="2563368" y="122936"/>
                  </a:moveTo>
                  <a:lnTo>
                    <a:pt x="2847467" y="59436"/>
                  </a:lnTo>
                </a:path>
                <a:path w="2847975" h="623569">
                  <a:moveTo>
                    <a:pt x="2563368" y="466089"/>
                  </a:moveTo>
                  <a:lnTo>
                    <a:pt x="2847467" y="435863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6950963" y="2234184"/>
              <a:ext cx="356870" cy="175260"/>
            </a:xfrm>
            <a:custGeom>
              <a:avLst/>
              <a:gdLst/>
              <a:ahLst/>
              <a:cxnLst/>
              <a:rect l="l" t="t" r="r" b="b"/>
              <a:pathLst>
                <a:path w="356870" h="175260">
                  <a:moveTo>
                    <a:pt x="356616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356616" y="175260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6E8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7592568" y="2221991"/>
              <a:ext cx="2920365" cy="187960"/>
            </a:xfrm>
            <a:custGeom>
              <a:avLst/>
              <a:gdLst/>
              <a:ahLst/>
              <a:cxnLst/>
              <a:rect l="l" t="t" r="r" b="b"/>
              <a:pathLst>
                <a:path w="2920365" h="187960">
                  <a:moveTo>
                    <a:pt x="356616" y="181356"/>
                  </a:moveTo>
                  <a:lnTo>
                    <a:pt x="0" y="181356"/>
                  </a:lnTo>
                  <a:lnTo>
                    <a:pt x="0" y="187452"/>
                  </a:lnTo>
                  <a:lnTo>
                    <a:pt x="356616" y="187452"/>
                  </a:lnTo>
                  <a:lnTo>
                    <a:pt x="356616" y="181356"/>
                  </a:lnTo>
                  <a:close/>
                </a:path>
                <a:path w="2920365" h="187960">
                  <a:moveTo>
                    <a:pt x="996696" y="140208"/>
                  </a:moveTo>
                  <a:lnTo>
                    <a:pt x="641604" y="140208"/>
                  </a:lnTo>
                  <a:lnTo>
                    <a:pt x="641604" y="187452"/>
                  </a:lnTo>
                  <a:lnTo>
                    <a:pt x="996696" y="187452"/>
                  </a:lnTo>
                  <a:lnTo>
                    <a:pt x="996696" y="140208"/>
                  </a:lnTo>
                  <a:close/>
                </a:path>
                <a:path w="2920365" h="187960">
                  <a:moveTo>
                    <a:pt x="1638300" y="94488"/>
                  </a:moveTo>
                  <a:lnTo>
                    <a:pt x="1281684" y="94488"/>
                  </a:lnTo>
                  <a:lnTo>
                    <a:pt x="1281684" y="187452"/>
                  </a:lnTo>
                  <a:lnTo>
                    <a:pt x="1638300" y="187452"/>
                  </a:lnTo>
                  <a:lnTo>
                    <a:pt x="1638300" y="94488"/>
                  </a:lnTo>
                  <a:close/>
                </a:path>
                <a:path w="2920365" h="187960">
                  <a:moveTo>
                    <a:pt x="2279904" y="32004"/>
                  </a:moveTo>
                  <a:lnTo>
                    <a:pt x="1923288" y="32004"/>
                  </a:lnTo>
                  <a:lnTo>
                    <a:pt x="1923288" y="187452"/>
                  </a:lnTo>
                  <a:lnTo>
                    <a:pt x="2279904" y="187452"/>
                  </a:lnTo>
                  <a:lnTo>
                    <a:pt x="2279904" y="32004"/>
                  </a:lnTo>
                  <a:close/>
                </a:path>
                <a:path w="2920365" h="187960">
                  <a:moveTo>
                    <a:pt x="2919984" y="0"/>
                  </a:moveTo>
                  <a:lnTo>
                    <a:pt x="2563368" y="0"/>
                  </a:lnTo>
                  <a:lnTo>
                    <a:pt x="2563368" y="187452"/>
                  </a:lnTo>
                  <a:lnTo>
                    <a:pt x="2919984" y="187452"/>
                  </a:lnTo>
                  <a:lnTo>
                    <a:pt x="2919984" y="0"/>
                  </a:lnTo>
                  <a:close/>
                </a:path>
              </a:pathLst>
            </a:custGeom>
            <a:solidFill>
              <a:srgbClr val="364D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6950963" y="2171700"/>
              <a:ext cx="356870" cy="62865"/>
            </a:xfrm>
            <a:custGeom>
              <a:avLst/>
              <a:gdLst/>
              <a:ahLst/>
              <a:cxnLst/>
              <a:rect l="l" t="t" r="r" b="b"/>
              <a:pathLst>
                <a:path w="356870" h="62864">
                  <a:moveTo>
                    <a:pt x="356616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356616" y="62484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9DB0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7592568" y="1847087"/>
              <a:ext cx="2920365" cy="556260"/>
            </a:xfrm>
            <a:custGeom>
              <a:avLst/>
              <a:gdLst/>
              <a:ahLst/>
              <a:cxnLst/>
              <a:rect l="l" t="t" r="r" b="b"/>
              <a:pathLst>
                <a:path w="2920365" h="556260">
                  <a:moveTo>
                    <a:pt x="356616" y="318516"/>
                  </a:moveTo>
                  <a:lnTo>
                    <a:pt x="0" y="318516"/>
                  </a:lnTo>
                  <a:lnTo>
                    <a:pt x="0" y="556260"/>
                  </a:lnTo>
                  <a:lnTo>
                    <a:pt x="356616" y="556260"/>
                  </a:lnTo>
                  <a:lnTo>
                    <a:pt x="356616" y="318516"/>
                  </a:lnTo>
                  <a:close/>
                </a:path>
                <a:path w="2920365" h="556260">
                  <a:moveTo>
                    <a:pt x="996696" y="234696"/>
                  </a:moveTo>
                  <a:lnTo>
                    <a:pt x="641604" y="234696"/>
                  </a:lnTo>
                  <a:lnTo>
                    <a:pt x="641604" y="515112"/>
                  </a:lnTo>
                  <a:lnTo>
                    <a:pt x="996696" y="515112"/>
                  </a:lnTo>
                  <a:lnTo>
                    <a:pt x="996696" y="234696"/>
                  </a:lnTo>
                  <a:close/>
                </a:path>
                <a:path w="2920365" h="556260">
                  <a:moveTo>
                    <a:pt x="1638300" y="155448"/>
                  </a:moveTo>
                  <a:lnTo>
                    <a:pt x="1281684" y="155448"/>
                  </a:lnTo>
                  <a:lnTo>
                    <a:pt x="1281684" y="469392"/>
                  </a:lnTo>
                  <a:lnTo>
                    <a:pt x="1638300" y="469392"/>
                  </a:lnTo>
                  <a:lnTo>
                    <a:pt x="1638300" y="155448"/>
                  </a:lnTo>
                  <a:close/>
                </a:path>
                <a:path w="2920365" h="556260">
                  <a:moveTo>
                    <a:pt x="2279904" y="62484"/>
                  </a:moveTo>
                  <a:lnTo>
                    <a:pt x="1923288" y="62484"/>
                  </a:lnTo>
                  <a:lnTo>
                    <a:pt x="1923288" y="406908"/>
                  </a:lnTo>
                  <a:lnTo>
                    <a:pt x="2279904" y="406908"/>
                  </a:lnTo>
                  <a:lnTo>
                    <a:pt x="2279904" y="62484"/>
                  </a:lnTo>
                  <a:close/>
                </a:path>
                <a:path w="2920365" h="556260">
                  <a:moveTo>
                    <a:pt x="2919984" y="0"/>
                  </a:moveTo>
                  <a:lnTo>
                    <a:pt x="2563368" y="0"/>
                  </a:lnTo>
                  <a:lnTo>
                    <a:pt x="2563368" y="374904"/>
                  </a:lnTo>
                  <a:lnTo>
                    <a:pt x="2919984" y="374904"/>
                  </a:lnTo>
                  <a:lnTo>
                    <a:pt x="2919984" y="0"/>
                  </a:lnTo>
                  <a:close/>
                </a:path>
              </a:pathLst>
            </a:custGeom>
            <a:solidFill>
              <a:srgbClr val="6E8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7592568" y="1786127"/>
              <a:ext cx="2920365" cy="379730"/>
            </a:xfrm>
            <a:custGeom>
              <a:avLst/>
              <a:gdLst/>
              <a:ahLst/>
              <a:cxnLst/>
              <a:rect l="l" t="t" r="r" b="b"/>
              <a:pathLst>
                <a:path w="2920365" h="379730">
                  <a:moveTo>
                    <a:pt x="356616" y="316992"/>
                  </a:moveTo>
                  <a:lnTo>
                    <a:pt x="0" y="316992"/>
                  </a:lnTo>
                  <a:lnTo>
                    <a:pt x="0" y="379476"/>
                  </a:lnTo>
                  <a:lnTo>
                    <a:pt x="356616" y="379476"/>
                  </a:lnTo>
                  <a:lnTo>
                    <a:pt x="356616" y="316992"/>
                  </a:lnTo>
                  <a:close/>
                </a:path>
                <a:path w="2920365" h="379730">
                  <a:moveTo>
                    <a:pt x="996696" y="233172"/>
                  </a:moveTo>
                  <a:lnTo>
                    <a:pt x="641604" y="233172"/>
                  </a:lnTo>
                  <a:lnTo>
                    <a:pt x="641604" y="295656"/>
                  </a:lnTo>
                  <a:lnTo>
                    <a:pt x="996696" y="295656"/>
                  </a:lnTo>
                  <a:lnTo>
                    <a:pt x="996696" y="233172"/>
                  </a:lnTo>
                  <a:close/>
                </a:path>
                <a:path w="2920365" h="379730">
                  <a:moveTo>
                    <a:pt x="1638300" y="155448"/>
                  </a:moveTo>
                  <a:lnTo>
                    <a:pt x="1281684" y="155448"/>
                  </a:lnTo>
                  <a:lnTo>
                    <a:pt x="1281684" y="216408"/>
                  </a:lnTo>
                  <a:lnTo>
                    <a:pt x="1638300" y="216408"/>
                  </a:lnTo>
                  <a:lnTo>
                    <a:pt x="1638300" y="155448"/>
                  </a:lnTo>
                  <a:close/>
                </a:path>
                <a:path w="2920365" h="379730">
                  <a:moveTo>
                    <a:pt x="2279904" y="62484"/>
                  </a:moveTo>
                  <a:lnTo>
                    <a:pt x="1923288" y="62484"/>
                  </a:lnTo>
                  <a:lnTo>
                    <a:pt x="1923288" y="123444"/>
                  </a:lnTo>
                  <a:lnTo>
                    <a:pt x="2279904" y="123444"/>
                  </a:lnTo>
                  <a:lnTo>
                    <a:pt x="2279904" y="62484"/>
                  </a:lnTo>
                  <a:close/>
                </a:path>
                <a:path w="2920365" h="379730">
                  <a:moveTo>
                    <a:pt x="2919984" y="0"/>
                  </a:moveTo>
                  <a:lnTo>
                    <a:pt x="2563368" y="0"/>
                  </a:lnTo>
                  <a:lnTo>
                    <a:pt x="2563368" y="60960"/>
                  </a:lnTo>
                  <a:lnTo>
                    <a:pt x="2919984" y="60960"/>
                  </a:lnTo>
                  <a:lnTo>
                    <a:pt x="2919984" y="0"/>
                  </a:lnTo>
                  <a:close/>
                </a:path>
              </a:pathLst>
            </a:custGeom>
            <a:solidFill>
              <a:srgbClr val="9DB0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6809231" y="2409444"/>
              <a:ext cx="3846829" cy="0"/>
            </a:xfrm>
            <a:custGeom>
              <a:avLst/>
              <a:gdLst/>
              <a:ahLst/>
              <a:cxnLst/>
              <a:rect l="l" t="t" r="r" b="b"/>
              <a:pathLst>
                <a:path w="3846829" h="0">
                  <a:moveTo>
                    <a:pt x="0" y="0"/>
                  </a:moveTo>
                  <a:lnTo>
                    <a:pt x="384657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 txBox="1"/>
          <p:nvPr/>
        </p:nvSpPr>
        <p:spPr>
          <a:xfrm>
            <a:off x="9574783" y="1654555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898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8963914" y="2437637"/>
            <a:ext cx="1765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Y4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7039736" y="2437637"/>
            <a:ext cx="1765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Y1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7652131" y="2414803"/>
            <a:ext cx="236220" cy="374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8575">
              <a:lnSpc>
                <a:spcPct val="114599"/>
              </a:lnSpc>
              <a:spcBef>
                <a:spcPts val="100"/>
              </a:spcBef>
            </a:pPr>
            <a:r>
              <a:rPr dirty="0" sz="1000" spc="-25">
                <a:latin typeface="Arial MT"/>
                <a:cs typeface="Arial MT"/>
              </a:rPr>
              <a:t>Y2 240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9603740" y="2437637"/>
            <a:ext cx="1765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Y5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10245343" y="2437637"/>
            <a:ext cx="1765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Y6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7652131" y="1910333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490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7010527" y="1978532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380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8293354" y="1826132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625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8934704" y="1748408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749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8293354" y="2401225"/>
            <a:ext cx="236220" cy="40259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380"/>
              </a:spcBef>
            </a:pPr>
            <a:r>
              <a:rPr dirty="0" sz="1000" spc="-25">
                <a:latin typeface="Arial MT"/>
                <a:cs typeface="Arial MT"/>
              </a:rPr>
              <a:t>Y3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000" spc="-25">
                <a:latin typeface="Arial MT"/>
                <a:cs typeface="Arial MT"/>
              </a:rPr>
              <a:t>235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10216133" y="1592706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997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7" name="object 87" descr=""/>
          <p:cNvSpPr/>
          <p:nvPr/>
        </p:nvSpPr>
        <p:spPr>
          <a:xfrm>
            <a:off x="10706100" y="1744979"/>
            <a:ext cx="180340" cy="132715"/>
          </a:xfrm>
          <a:custGeom>
            <a:avLst/>
            <a:gdLst/>
            <a:ahLst/>
            <a:cxnLst/>
            <a:rect l="l" t="t" r="r" b="b"/>
            <a:pathLst>
              <a:path w="180340" h="132714">
                <a:moveTo>
                  <a:pt x="179831" y="0"/>
                </a:moveTo>
                <a:lnTo>
                  <a:pt x="0" y="0"/>
                </a:lnTo>
                <a:lnTo>
                  <a:pt x="0" y="132587"/>
                </a:lnTo>
                <a:lnTo>
                  <a:pt x="179831" y="132587"/>
                </a:lnTo>
                <a:lnTo>
                  <a:pt x="179831" y="0"/>
                </a:lnTo>
                <a:close/>
              </a:path>
            </a:pathLst>
          </a:custGeom>
          <a:solidFill>
            <a:srgbClr val="9DB0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10706100" y="1947672"/>
            <a:ext cx="180340" cy="134620"/>
          </a:xfrm>
          <a:custGeom>
            <a:avLst/>
            <a:gdLst/>
            <a:ahLst/>
            <a:cxnLst/>
            <a:rect l="l" t="t" r="r" b="b"/>
            <a:pathLst>
              <a:path w="180340" h="134619">
                <a:moveTo>
                  <a:pt x="179831" y="0"/>
                </a:moveTo>
                <a:lnTo>
                  <a:pt x="0" y="0"/>
                </a:lnTo>
                <a:lnTo>
                  <a:pt x="0" y="134112"/>
                </a:lnTo>
                <a:lnTo>
                  <a:pt x="179831" y="134112"/>
                </a:lnTo>
                <a:lnTo>
                  <a:pt x="179831" y="0"/>
                </a:lnTo>
                <a:close/>
              </a:path>
            </a:pathLst>
          </a:custGeom>
          <a:solidFill>
            <a:srgbClr val="6E8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/>
          <p:nvPr/>
        </p:nvSpPr>
        <p:spPr>
          <a:xfrm>
            <a:off x="10706100" y="2150364"/>
            <a:ext cx="180340" cy="134620"/>
          </a:xfrm>
          <a:custGeom>
            <a:avLst/>
            <a:gdLst/>
            <a:ahLst/>
            <a:cxnLst/>
            <a:rect l="l" t="t" r="r" b="b"/>
            <a:pathLst>
              <a:path w="180340" h="134619">
                <a:moveTo>
                  <a:pt x="179831" y="0"/>
                </a:moveTo>
                <a:lnTo>
                  <a:pt x="0" y="0"/>
                </a:lnTo>
                <a:lnTo>
                  <a:pt x="0" y="134112"/>
                </a:lnTo>
                <a:lnTo>
                  <a:pt x="179831" y="134112"/>
                </a:lnTo>
                <a:lnTo>
                  <a:pt x="179831" y="0"/>
                </a:lnTo>
                <a:close/>
              </a:path>
            </a:pathLst>
          </a:custGeom>
          <a:solidFill>
            <a:srgbClr val="364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 txBox="1"/>
          <p:nvPr/>
        </p:nvSpPr>
        <p:spPr>
          <a:xfrm>
            <a:off x="10925047" y="1673504"/>
            <a:ext cx="64389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Model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S,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50">
                <a:latin typeface="Arial MT"/>
                <a:cs typeface="Arial MT"/>
              </a:rPr>
              <a:t>X </a:t>
            </a:r>
            <a:r>
              <a:rPr dirty="0" sz="1000">
                <a:latin typeface="Arial MT"/>
                <a:cs typeface="Arial MT"/>
              </a:rPr>
              <a:t>Model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50">
                <a:latin typeface="Arial MT"/>
                <a:cs typeface="Arial MT"/>
              </a:rPr>
              <a:t>3 </a:t>
            </a:r>
            <a:r>
              <a:rPr dirty="0" sz="1000" spc="-10">
                <a:latin typeface="Arial MT"/>
                <a:cs typeface="Arial MT"/>
              </a:rPr>
              <a:t>Other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1" name="object 91" descr=""/>
          <p:cNvGrpSpPr/>
          <p:nvPr/>
        </p:nvGrpSpPr>
        <p:grpSpPr>
          <a:xfrm>
            <a:off x="6809231" y="2804160"/>
            <a:ext cx="3846829" cy="666115"/>
            <a:chOff x="6809231" y="2804160"/>
            <a:chExt cx="3846829" cy="666115"/>
          </a:xfrm>
        </p:grpSpPr>
        <p:sp>
          <p:nvSpPr>
            <p:cNvPr id="92" name="object 92" descr=""/>
            <p:cNvSpPr/>
            <p:nvPr/>
          </p:nvSpPr>
          <p:spPr>
            <a:xfrm>
              <a:off x="7307579" y="2805684"/>
              <a:ext cx="2847975" cy="659765"/>
            </a:xfrm>
            <a:custGeom>
              <a:avLst/>
              <a:gdLst/>
              <a:ahLst/>
              <a:cxnLst/>
              <a:rect l="l" t="t" r="r" b="b"/>
              <a:pathLst>
                <a:path w="2847975" h="659764">
                  <a:moveTo>
                    <a:pt x="0" y="192150"/>
                  </a:moveTo>
                  <a:lnTo>
                    <a:pt x="284225" y="0"/>
                  </a:lnTo>
                </a:path>
                <a:path w="2847975" h="659764">
                  <a:moveTo>
                    <a:pt x="0" y="329945"/>
                  </a:moveTo>
                  <a:lnTo>
                    <a:pt x="284225" y="82295"/>
                  </a:lnTo>
                </a:path>
                <a:path w="2847975" h="659764">
                  <a:moveTo>
                    <a:pt x="0" y="659129"/>
                  </a:moveTo>
                  <a:lnTo>
                    <a:pt x="284225" y="411479"/>
                  </a:lnTo>
                </a:path>
                <a:path w="2847975" h="659764">
                  <a:moveTo>
                    <a:pt x="641603" y="0"/>
                  </a:moveTo>
                  <a:lnTo>
                    <a:pt x="925829" y="14350"/>
                  </a:lnTo>
                </a:path>
                <a:path w="2847975" h="659764">
                  <a:moveTo>
                    <a:pt x="641603" y="82423"/>
                  </a:moveTo>
                  <a:lnTo>
                    <a:pt x="925829" y="41148"/>
                  </a:lnTo>
                </a:path>
                <a:path w="2847975" h="659764">
                  <a:moveTo>
                    <a:pt x="641603" y="412368"/>
                  </a:moveTo>
                  <a:lnTo>
                    <a:pt x="925829" y="315467"/>
                  </a:lnTo>
                </a:path>
                <a:path w="2847975" h="659764">
                  <a:moveTo>
                    <a:pt x="1921764" y="175260"/>
                  </a:moveTo>
                  <a:lnTo>
                    <a:pt x="2205990" y="475361"/>
                  </a:lnTo>
                </a:path>
                <a:path w="2847975" h="659764">
                  <a:moveTo>
                    <a:pt x="1281684" y="13715"/>
                  </a:moveTo>
                  <a:lnTo>
                    <a:pt x="1565910" y="175640"/>
                  </a:lnTo>
                </a:path>
                <a:path w="2847975" h="659764">
                  <a:moveTo>
                    <a:pt x="1281684" y="41148"/>
                  </a:moveTo>
                  <a:lnTo>
                    <a:pt x="1565910" y="179324"/>
                  </a:lnTo>
                </a:path>
                <a:path w="2847975" h="659764">
                  <a:moveTo>
                    <a:pt x="1281684" y="315467"/>
                  </a:moveTo>
                  <a:lnTo>
                    <a:pt x="1565910" y="385317"/>
                  </a:lnTo>
                </a:path>
                <a:path w="2847975" h="659764">
                  <a:moveTo>
                    <a:pt x="1921764" y="178307"/>
                  </a:moveTo>
                  <a:lnTo>
                    <a:pt x="2205990" y="479932"/>
                  </a:lnTo>
                </a:path>
                <a:path w="2847975" h="659764">
                  <a:moveTo>
                    <a:pt x="1921764" y="385571"/>
                  </a:moveTo>
                  <a:lnTo>
                    <a:pt x="2205990" y="591946"/>
                  </a:lnTo>
                </a:path>
                <a:path w="2847975" h="659764">
                  <a:moveTo>
                    <a:pt x="2563368" y="475488"/>
                  </a:moveTo>
                  <a:lnTo>
                    <a:pt x="2847467" y="651763"/>
                  </a:lnTo>
                </a:path>
                <a:path w="2847975" h="659764">
                  <a:moveTo>
                    <a:pt x="2563368" y="480060"/>
                  </a:moveTo>
                  <a:lnTo>
                    <a:pt x="2847467" y="659383"/>
                  </a:lnTo>
                </a:path>
                <a:path w="2847975" h="659764">
                  <a:moveTo>
                    <a:pt x="2563368" y="591312"/>
                  </a:moveTo>
                  <a:lnTo>
                    <a:pt x="2847467" y="659638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6950963" y="3134868"/>
              <a:ext cx="356870" cy="330835"/>
            </a:xfrm>
            <a:custGeom>
              <a:avLst/>
              <a:gdLst/>
              <a:ahLst/>
              <a:cxnLst/>
              <a:rect l="l" t="t" r="r" b="b"/>
              <a:pathLst>
                <a:path w="356870" h="330835">
                  <a:moveTo>
                    <a:pt x="356616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356616" y="330708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6E8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10155935" y="3457955"/>
              <a:ext cx="356870" cy="7620"/>
            </a:xfrm>
            <a:custGeom>
              <a:avLst/>
              <a:gdLst/>
              <a:ahLst/>
              <a:cxnLst/>
              <a:rect l="l" t="t" r="r" b="b"/>
              <a:pathLst>
                <a:path w="356870" h="7620">
                  <a:moveTo>
                    <a:pt x="356616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56616" y="7620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9DB0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7592568" y="3121151"/>
              <a:ext cx="2280285" cy="344805"/>
            </a:xfrm>
            <a:custGeom>
              <a:avLst/>
              <a:gdLst/>
              <a:ahLst/>
              <a:cxnLst/>
              <a:rect l="l" t="t" r="r" b="b"/>
              <a:pathLst>
                <a:path w="2280284" h="344804">
                  <a:moveTo>
                    <a:pt x="356616" y="96012"/>
                  </a:moveTo>
                  <a:lnTo>
                    <a:pt x="0" y="96012"/>
                  </a:lnTo>
                  <a:lnTo>
                    <a:pt x="0" y="344424"/>
                  </a:lnTo>
                  <a:lnTo>
                    <a:pt x="356616" y="344424"/>
                  </a:lnTo>
                  <a:lnTo>
                    <a:pt x="356616" y="96012"/>
                  </a:lnTo>
                  <a:close/>
                </a:path>
                <a:path w="2280284" h="344804">
                  <a:moveTo>
                    <a:pt x="996696" y="0"/>
                  </a:moveTo>
                  <a:lnTo>
                    <a:pt x="641604" y="0"/>
                  </a:lnTo>
                  <a:lnTo>
                    <a:pt x="641604" y="344424"/>
                  </a:lnTo>
                  <a:lnTo>
                    <a:pt x="996696" y="344424"/>
                  </a:lnTo>
                  <a:lnTo>
                    <a:pt x="996696" y="0"/>
                  </a:lnTo>
                  <a:close/>
                </a:path>
                <a:path w="2280284" h="344804">
                  <a:moveTo>
                    <a:pt x="1638300" y="68580"/>
                  </a:moveTo>
                  <a:lnTo>
                    <a:pt x="1281684" y="68580"/>
                  </a:lnTo>
                  <a:lnTo>
                    <a:pt x="1281684" y="344424"/>
                  </a:lnTo>
                  <a:lnTo>
                    <a:pt x="1638300" y="344424"/>
                  </a:lnTo>
                  <a:lnTo>
                    <a:pt x="1638300" y="68580"/>
                  </a:lnTo>
                  <a:close/>
                </a:path>
                <a:path w="2280284" h="344804">
                  <a:moveTo>
                    <a:pt x="2279904" y="275844"/>
                  </a:moveTo>
                  <a:lnTo>
                    <a:pt x="1923288" y="275844"/>
                  </a:lnTo>
                  <a:lnTo>
                    <a:pt x="1923288" y="344424"/>
                  </a:lnTo>
                  <a:lnTo>
                    <a:pt x="2279904" y="344424"/>
                  </a:lnTo>
                  <a:lnTo>
                    <a:pt x="2279904" y="275844"/>
                  </a:lnTo>
                  <a:close/>
                </a:path>
              </a:pathLst>
            </a:custGeom>
            <a:solidFill>
              <a:srgbClr val="364D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6950963" y="2997708"/>
              <a:ext cx="356870" cy="137160"/>
            </a:xfrm>
            <a:custGeom>
              <a:avLst/>
              <a:gdLst/>
              <a:ahLst/>
              <a:cxnLst/>
              <a:rect l="l" t="t" r="r" b="b"/>
              <a:pathLst>
                <a:path w="356870" h="137160">
                  <a:moveTo>
                    <a:pt x="356616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356616" y="137160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9DB0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7592568" y="2846831"/>
              <a:ext cx="2280285" cy="550545"/>
            </a:xfrm>
            <a:custGeom>
              <a:avLst/>
              <a:gdLst/>
              <a:ahLst/>
              <a:cxnLst/>
              <a:rect l="l" t="t" r="r" b="b"/>
              <a:pathLst>
                <a:path w="2280284" h="550545">
                  <a:moveTo>
                    <a:pt x="356616" y="41148"/>
                  </a:moveTo>
                  <a:lnTo>
                    <a:pt x="0" y="41148"/>
                  </a:lnTo>
                  <a:lnTo>
                    <a:pt x="0" y="370332"/>
                  </a:lnTo>
                  <a:lnTo>
                    <a:pt x="356616" y="370332"/>
                  </a:lnTo>
                  <a:lnTo>
                    <a:pt x="356616" y="41148"/>
                  </a:lnTo>
                  <a:close/>
                </a:path>
                <a:path w="2280284" h="550545">
                  <a:moveTo>
                    <a:pt x="996696" y="0"/>
                  </a:moveTo>
                  <a:lnTo>
                    <a:pt x="641604" y="0"/>
                  </a:lnTo>
                  <a:lnTo>
                    <a:pt x="641604" y="274320"/>
                  </a:lnTo>
                  <a:lnTo>
                    <a:pt x="996696" y="274320"/>
                  </a:lnTo>
                  <a:lnTo>
                    <a:pt x="996696" y="0"/>
                  </a:lnTo>
                  <a:close/>
                </a:path>
                <a:path w="2280284" h="550545">
                  <a:moveTo>
                    <a:pt x="1638300" y="137160"/>
                  </a:moveTo>
                  <a:lnTo>
                    <a:pt x="1281684" y="137160"/>
                  </a:lnTo>
                  <a:lnTo>
                    <a:pt x="1281684" y="342900"/>
                  </a:lnTo>
                  <a:lnTo>
                    <a:pt x="1638300" y="342900"/>
                  </a:lnTo>
                  <a:lnTo>
                    <a:pt x="1638300" y="137160"/>
                  </a:lnTo>
                  <a:close/>
                </a:path>
                <a:path w="2280284" h="550545">
                  <a:moveTo>
                    <a:pt x="2279904" y="440436"/>
                  </a:moveTo>
                  <a:lnTo>
                    <a:pt x="1923288" y="440436"/>
                  </a:lnTo>
                  <a:lnTo>
                    <a:pt x="1923288" y="550164"/>
                  </a:lnTo>
                  <a:lnTo>
                    <a:pt x="2279904" y="550164"/>
                  </a:lnTo>
                  <a:lnTo>
                    <a:pt x="2279904" y="440436"/>
                  </a:lnTo>
                  <a:close/>
                </a:path>
              </a:pathLst>
            </a:custGeom>
            <a:solidFill>
              <a:srgbClr val="6E8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7592568" y="2805683"/>
              <a:ext cx="2280285" cy="481965"/>
            </a:xfrm>
            <a:custGeom>
              <a:avLst/>
              <a:gdLst/>
              <a:ahLst/>
              <a:cxnLst/>
              <a:rect l="l" t="t" r="r" b="b"/>
              <a:pathLst>
                <a:path w="2280284" h="481964">
                  <a:moveTo>
                    <a:pt x="356616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356616" y="82296"/>
                  </a:lnTo>
                  <a:lnTo>
                    <a:pt x="356616" y="0"/>
                  </a:lnTo>
                  <a:close/>
                </a:path>
                <a:path w="2280284" h="481964">
                  <a:moveTo>
                    <a:pt x="996696" y="13716"/>
                  </a:moveTo>
                  <a:lnTo>
                    <a:pt x="641604" y="13716"/>
                  </a:lnTo>
                  <a:lnTo>
                    <a:pt x="641604" y="41148"/>
                  </a:lnTo>
                  <a:lnTo>
                    <a:pt x="996696" y="41148"/>
                  </a:lnTo>
                  <a:lnTo>
                    <a:pt x="996696" y="13716"/>
                  </a:lnTo>
                  <a:close/>
                </a:path>
                <a:path w="2280284" h="481964">
                  <a:moveTo>
                    <a:pt x="1638300" y="175260"/>
                  </a:moveTo>
                  <a:lnTo>
                    <a:pt x="1281684" y="175260"/>
                  </a:lnTo>
                  <a:lnTo>
                    <a:pt x="1281684" y="178308"/>
                  </a:lnTo>
                  <a:lnTo>
                    <a:pt x="1638300" y="178308"/>
                  </a:lnTo>
                  <a:lnTo>
                    <a:pt x="1638300" y="175260"/>
                  </a:lnTo>
                  <a:close/>
                </a:path>
                <a:path w="2280284" h="481964">
                  <a:moveTo>
                    <a:pt x="2279904" y="475488"/>
                  </a:moveTo>
                  <a:lnTo>
                    <a:pt x="1923288" y="475488"/>
                  </a:lnTo>
                  <a:lnTo>
                    <a:pt x="1923288" y="481584"/>
                  </a:lnTo>
                  <a:lnTo>
                    <a:pt x="2279904" y="481584"/>
                  </a:lnTo>
                  <a:lnTo>
                    <a:pt x="2279904" y="475488"/>
                  </a:lnTo>
                  <a:close/>
                </a:path>
              </a:pathLst>
            </a:custGeom>
            <a:solidFill>
              <a:srgbClr val="9DB0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6809231" y="3465576"/>
              <a:ext cx="3846829" cy="0"/>
            </a:xfrm>
            <a:custGeom>
              <a:avLst/>
              <a:gdLst/>
              <a:ahLst/>
              <a:cxnLst/>
              <a:rect l="l" t="t" r="r" b="b"/>
              <a:pathLst>
                <a:path w="3846829" h="0">
                  <a:moveTo>
                    <a:pt x="0" y="0"/>
                  </a:moveTo>
                  <a:lnTo>
                    <a:pt x="384657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 descr=""/>
          <p:cNvSpPr txBox="1"/>
          <p:nvPr/>
        </p:nvSpPr>
        <p:spPr>
          <a:xfrm>
            <a:off x="10245343" y="3493389"/>
            <a:ext cx="1765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Y6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7039736" y="3493389"/>
            <a:ext cx="1765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Y1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6230873" y="3446918"/>
            <a:ext cx="5368290" cy="50355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462405">
              <a:lnSpc>
                <a:spcPct val="100000"/>
              </a:lnSpc>
              <a:spcBef>
                <a:spcPts val="459"/>
              </a:spcBef>
              <a:tabLst>
                <a:tab pos="2103755" algn="l"/>
                <a:tab pos="2745105" algn="l"/>
                <a:tab pos="3385185" algn="l"/>
              </a:tabLst>
            </a:pPr>
            <a:r>
              <a:rPr dirty="0" sz="1000" spc="-25">
                <a:latin typeface="Arial MT"/>
                <a:cs typeface="Arial MT"/>
              </a:rPr>
              <a:t>Y2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5">
                <a:latin typeface="Arial MT"/>
                <a:cs typeface="Arial MT"/>
              </a:rPr>
              <a:t>Y3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5">
                <a:latin typeface="Arial MT"/>
                <a:cs typeface="Arial MT"/>
              </a:rPr>
              <a:t>Y4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5">
                <a:latin typeface="Arial MT"/>
                <a:cs typeface="Arial MT"/>
              </a:rPr>
              <a:t>Y5</a:t>
            </a:r>
            <a:endParaRPr sz="1000">
              <a:latin typeface="Arial MT"/>
              <a:cs typeface="Arial MT"/>
            </a:endParaRPr>
          </a:p>
          <a:p>
            <a:pPr algn="ctr" marR="210185">
              <a:lnSpc>
                <a:spcPct val="100000"/>
              </a:lnSpc>
              <a:spcBef>
                <a:spcPts val="520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Main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assumptions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valuation**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10287381" y="3264789"/>
            <a:ext cx="958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latin typeface="Arial MT"/>
                <a:cs typeface="Arial MT"/>
              </a:rPr>
              <a:t>3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8934704" y="2788411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176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7010527" y="2804286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170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9611106" y="3088386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67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6224015" y="1624583"/>
            <a:ext cx="497205" cy="79121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1000">
              <a:latin typeface="Times New Roman"/>
              <a:cs typeface="Times New Roman"/>
            </a:endParaRPr>
          </a:p>
          <a:p>
            <a:pPr marL="58419">
              <a:lnSpc>
                <a:spcPct val="100000"/>
              </a:lnSpc>
            </a:pPr>
            <a:r>
              <a:rPr dirty="0" sz="1000" spc="-10">
                <a:latin typeface="Arial MT"/>
                <a:cs typeface="Arial MT"/>
              </a:rPr>
              <a:t>Supply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6224015" y="2671572"/>
            <a:ext cx="497205" cy="7924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1000">
              <a:latin typeface="Times New Roman"/>
              <a:cs typeface="Times New Roman"/>
            </a:endParaRPr>
          </a:p>
          <a:p>
            <a:pPr marL="130175">
              <a:lnSpc>
                <a:spcPct val="100000"/>
              </a:lnSpc>
            </a:pPr>
            <a:r>
              <a:rPr dirty="0" sz="1000" spc="-25">
                <a:latin typeface="Arial MT"/>
                <a:cs typeface="Arial MT"/>
              </a:rPr>
              <a:t>Gap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6272784" y="5356859"/>
            <a:ext cx="1711960" cy="388620"/>
          </a:xfrm>
          <a:prstGeom prst="rect">
            <a:avLst/>
          </a:prstGeom>
          <a:solidFill>
            <a:srgbClr val="FFC000"/>
          </a:solidFill>
          <a:ln w="12192">
            <a:solidFill>
              <a:srgbClr val="000000"/>
            </a:solidFill>
          </a:ln>
        </p:spPr>
        <p:txBody>
          <a:bodyPr wrap="square" lIns="0" tIns="5143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405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NPV =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$1.7bn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9849611" y="5356859"/>
            <a:ext cx="1711960" cy="388620"/>
          </a:xfrm>
          <a:prstGeom prst="rect">
            <a:avLst/>
          </a:prstGeom>
          <a:solidFill>
            <a:srgbClr val="00AF50"/>
          </a:solidFill>
          <a:ln w="12192">
            <a:solidFill>
              <a:srgbClr val="000000"/>
            </a:solidFill>
          </a:ln>
        </p:spPr>
        <p:txBody>
          <a:bodyPr wrap="square" lIns="0" tIns="51435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405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NPV =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$2.9bn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574649" y="1257426"/>
            <a:ext cx="96659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648960" algn="l"/>
              </a:tabLst>
            </a:pPr>
            <a:r>
              <a:rPr dirty="0" sz="1400" b="1">
                <a:latin typeface="Arial"/>
                <a:cs typeface="Arial"/>
              </a:rPr>
              <a:t>Savings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executive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top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management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compensation</a:t>
            </a:r>
            <a:r>
              <a:rPr dirty="0" sz="1400" b="1">
                <a:latin typeface="Arial"/>
                <a:cs typeface="Arial"/>
              </a:rPr>
              <a:t>	Management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Tesla’s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demand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supply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gap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2" name="object 112" descr=""/>
          <p:cNvSpPr/>
          <p:nvPr/>
        </p:nvSpPr>
        <p:spPr>
          <a:xfrm>
            <a:off x="586740" y="1507236"/>
            <a:ext cx="5330825" cy="0"/>
          </a:xfrm>
          <a:custGeom>
            <a:avLst/>
            <a:gdLst/>
            <a:ahLst/>
            <a:cxnLst/>
            <a:rect l="l" t="t" r="r" b="b"/>
            <a:pathLst>
              <a:path w="5330825" h="0">
                <a:moveTo>
                  <a:pt x="0" y="0"/>
                </a:moveTo>
                <a:lnTo>
                  <a:pt x="533082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 descr=""/>
          <p:cNvSpPr txBox="1"/>
          <p:nvPr/>
        </p:nvSpPr>
        <p:spPr>
          <a:xfrm>
            <a:off x="574649" y="1518665"/>
            <a:ext cx="11512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million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USD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4" name="object 114" descr=""/>
          <p:cNvSpPr/>
          <p:nvPr/>
        </p:nvSpPr>
        <p:spPr>
          <a:xfrm>
            <a:off x="6222491" y="1507236"/>
            <a:ext cx="5381625" cy="0"/>
          </a:xfrm>
          <a:custGeom>
            <a:avLst/>
            <a:gdLst/>
            <a:ahLst/>
            <a:cxnLst/>
            <a:rect l="l" t="t" r="r" b="b"/>
            <a:pathLst>
              <a:path w="5381625" h="0">
                <a:moveTo>
                  <a:pt x="0" y="0"/>
                </a:moveTo>
                <a:lnTo>
                  <a:pt x="538162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 descr=""/>
          <p:cNvSpPr txBox="1"/>
          <p:nvPr/>
        </p:nvSpPr>
        <p:spPr>
          <a:xfrm>
            <a:off x="574649" y="216154"/>
            <a:ext cx="48825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ADMINISTRATIVE</a:t>
            </a:r>
            <a:r>
              <a:rPr dirty="0" sz="1600" spc="-2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AND</a:t>
            </a:r>
            <a:r>
              <a:rPr dirty="0" sz="1600" spc="2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PRODUCTION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SYNERGIES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243840"/>
                <a:gridCol w="1196340"/>
                <a:gridCol w="243839"/>
                <a:gridCol w="1443990"/>
                <a:gridCol w="1200785"/>
                <a:gridCol w="1443990"/>
                <a:gridCol w="243840"/>
                <a:gridCol w="1200150"/>
                <a:gridCol w="243840"/>
                <a:gridCol w="1200150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48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6216141" y="1228089"/>
            <a:ext cx="5395595" cy="3862704"/>
            <a:chOff x="6216141" y="1228089"/>
            <a:chExt cx="5395595" cy="3862704"/>
          </a:xfrm>
        </p:grpSpPr>
        <p:sp>
          <p:nvSpPr>
            <p:cNvPr id="8" name="object 8" descr=""/>
            <p:cNvSpPr/>
            <p:nvPr/>
          </p:nvSpPr>
          <p:spPr>
            <a:xfrm>
              <a:off x="6787895" y="5087111"/>
              <a:ext cx="4227195" cy="0"/>
            </a:xfrm>
            <a:custGeom>
              <a:avLst/>
              <a:gdLst/>
              <a:ahLst/>
              <a:cxnLst/>
              <a:rect l="l" t="t" r="r" b="b"/>
              <a:pathLst>
                <a:path w="4227195" h="0">
                  <a:moveTo>
                    <a:pt x="0" y="0"/>
                  </a:moveTo>
                  <a:lnTo>
                    <a:pt x="2124455" y="0"/>
                  </a:lnTo>
                </a:path>
                <a:path w="4227195" h="0">
                  <a:moveTo>
                    <a:pt x="2324100" y="0"/>
                  </a:moveTo>
                  <a:lnTo>
                    <a:pt x="4226813" y="0"/>
                  </a:lnTo>
                </a:path>
              </a:pathLst>
            </a:custGeom>
            <a:ln w="6096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222491" y="1234439"/>
              <a:ext cx="5382895" cy="452755"/>
            </a:xfrm>
            <a:custGeom>
              <a:avLst/>
              <a:gdLst/>
              <a:ahLst/>
              <a:cxnLst/>
              <a:rect l="l" t="t" r="r" b="b"/>
              <a:pathLst>
                <a:path w="5382895" h="452755">
                  <a:moveTo>
                    <a:pt x="0" y="452627"/>
                  </a:moveTo>
                  <a:lnTo>
                    <a:pt x="5382768" y="452627"/>
                  </a:lnTo>
                  <a:lnTo>
                    <a:pt x="5382768" y="0"/>
                  </a:lnTo>
                  <a:lnTo>
                    <a:pt x="0" y="0"/>
                  </a:lnTo>
                  <a:lnTo>
                    <a:pt x="0" y="452627"/>
                  </a:lnTo>
                  <a:close/>
                </a:path>
              </a:pathLst>
            </a:custGeom>
            <a:ln w="12192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82853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Applying</a:t>
            </a:r>
            <a:r>
              <a:rPr dirty="0" spc="-65"/>
              <a:t> </a:t>
            </a:r>
            <a:r>
              <a:rPr dirty="0" spc="-35"/>
              <a:t>Tesla’s </a:t>
            </a:r>
            <a:r>
              <a:rPr dirty="0"/>
              <a:t>battery</a:t>
            </a:r>
            <a:r>
              <a:rPr dirty="0" spc="-55"/>
              <a:t> </a:t>
            </a:r>
            <a:r>
              <a:rPr dirty="0" spc="-10"/>
              <a:t>technology,</a:t>
            </a:r>
            <a:r>
              <a:rPr dirty="0" spc="-55"/>
              <a:t> </a:t>
            </a:r>
            <a:r>
              <a:rPr dirty="0"/>
              <a:t>which</a:t>
            </a:r>
            <a:r>
              <a:rPr dirty="0" spc="-35"/>
              <a:t> </a:t>
            </a:r>
            <a:r>
              <a:rPr dirty="0"/>
              <a:t>has</a:t>
            </a:r>
            <a:r>
              <a:rPr dirty="0" spc="-50"/>
              <a:t> </a:t>
            </a:r>
            <a:r>
              <a:rPr dirty="0"/>
              <a:t>been</a:t>
            </a:r>
            <a:r>
              <a:rPr dirty="0" spc="-35"/>
              <a:t> </a:t>
            </a:r>
            <a:r>
              <a:rPr dirty="0"/>
              <a:t>proven</a:t>
            </a:r>
            <a:r>
              <a:rPr dirty="0" spc="-50"/>
              <a:t> </a:t>
            </a:r>
            <a:r>
              <a:rPr dirty="0"/>
              <a:t>to</a:t>
            </a:r>
            <a:r>
              <a:rPr dirty="0" spc="-40"/>
              <a:t> </a:t>
            </a:r>
            <a:r>
              <a:rPr dirty="0"/>
              <a:t>be</a:t>
            </a:r>
            <a:r>
              <a:rPr dirty="0" spc="-25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most</a:t>
            </a:r>
            <a:r>
              <a:rPr dirty="0" spc="-55"/>
              <a:t> </a:t>
            </a:r>
            <a:r>
              <a:rPr dirty="0"/>
              <a:t>advanced</a:t>
            </a:r>
            <a:r>
              <a:rPr dirty="0" spc="-45"/>
              <a:t> </a:t>
            </a:r>
            <a:r>
              <a:rPr dirty="0" spc="-25"/>
              <a:t>in</a:t>
            </a:r>
          </a:p>
          <a:p>
            <a:pPr marL="12700">
              <a:lnSpc>
                <a:spcPts val="2280"/>
              </a:lnSpc>
            </a:pPr>
            <a:r>
              <a:rPr dirty="0"/>
              <a:t>the</a:t>
            </a:r>
            <a:r>
              <a:rPr dirty="0" spc="-45"/>
              <a:t> </a:t>
            </a:r>
            <a:r>
              <a:rPr dirty="0"/>
              <a:t>market,</a:t>
            </a:r>
            <a:r>
              <a:rPr dirty="0" spc="-75"/>
              <a:t> </a:t>
            </a:r>
            <a:r>
              <a:rPr dirty="0"/>
              <a:t>to</a:t>
            </a:r>
            <a:r>
              <a:rPr dirty="0" spc="-45"/>
              <a:t> </a:t>
            </a:r>
            <a:r>
              <a:rPr dirty="0"/>
              <a:t>all</a:t>
            </a:r>
            <a:r>
              <a:rPr dirty="0" spc="-20"/>
              <a:t> </a:t>
            </a:r>
            <a:r>
              <a:rPr dirty="0"/>
              <a:t>GMs</a:t>
            </a:r>
            <a:r>
              <a:rPr dirty="0" spc="-40"/>
              <a:t> </a:t>
            </a:r>
            <a:r>
              <a:rPr dirty="0"/>
              <a:t>EVs</a:t>
            </a:r>
            <a:r>
              <a:rPr dirty="0" spc="-20"/>
              <a:t> </a:t>
            </a:r>
            <a:r>
              <a:rPr dirty="0"/>
              <a:t>could</a:t>
            </a:r>
            <a:r>
              <a:rPr dirty="0" spc="-35"/>
              <a:t> </a:t>
            </a:r>
            <a:r>
              <a:rPr dirty="0"/>
              <a:t>yield</a:t>
            </a:r>
            <a:r>
              <a:rPr dirty="0" spc="-30"/>
              <a:t> </a:t>
            </a:r>
            <a:r>
              <a:rPr dirty="0"/>
              <a:t>synergies</a:t>
            </a:r>
            <a:r>
              <a:rPr dirty="0" spc="-45"/>
              <a:t> </a:t>
            </a:r>
            <a:r>
              <a:rPr dirty="0"/>
              <a:t>of</a:t>
            </a:r>
            <a:r>
              <a:rPr dirty="0" spc="-45"/>
              <a:t> </a:t>
            </a:r>
            <a:r>
              <a:rPr dirty="0"/>
              <a:t>USD</a:t>
            </a:r>
            <a:r>
              <a:rPr dirty="0" spc="-20"/>
              <a:t> </a:t>
            </a:r>
            <a:r>
              <a:rPr dirty="0"/>
              <a:t>2.7bn</a:t>
            </a:r>
            <a:r>
              <a:rPr dirty="0" spc="-30"/>
              <a:t> </a:t>
            </a:r>
            <a:r>
              <a:rPr dirty="0"/>
              <a:t>following</a:t>
            </a:r>
            <a:r>
              <a:rPr dirty="0" spc="-35"/>
              <a:t> </a:t>
            </a:r>
            <a:r>
              <a:rPr dirty="0"/>
              <a:t>the</a:t>
            </a:r>
            <a:r>
              <a:rPr dirty="0" spc="-45"/>
              <a:t> </a:t>
            </a:r>
            <a:r>
              <a:rPr dirty="0" spc="-10"/>
              <a:t>merger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574649" y="5676696"/>
            <a:ext cx="4839970" cy="612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9240">
              <a:lnSpc>
                <a:spcPct val="100000"/>
              </a:lnSpc>
              <a:spcBef>
                <a:spcPts val="95"/>
              </a:spcBef>
              <a:tabLst>
                <a:tab pos="935990" algn="l"/>
                <a:tab pos="1601470" algn="l"/>
                <a:tab pos="2268220" algn="l"/>
                <a:tab pos="2934970" algn="l"/>
                <a:tab pos="3601720" algn="l"/>
                <a:tab pos="4267200" algn="l"/>
              </a:tabLst>
            </a:pPr>
            <a:r>
              <a:rPr dirty="0" sz="1000" spc="-25">
                <a:latin typeface="Arial MT"/>
                <a:cs typeface="Arial MT"/>
              </a:rPr>
              <a:t>Y1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5">
                <a:latin typeface="Arial MT"/>
                <a:cs typeface="Arial MT"/>
              </a:rPr>
              <a:t>Y2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5">
                <a:latin typeface="Arial MT"/>
                <a:cs typeface="Arial MT"/>
              </a:rPr>
              <a:t>Y3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35">
                <a:latin typeface="Arial MT"/>
                <a:cs typeface="Arial MT"/>
              </a:rPr>
              <a:t>Y4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5">
                <a:latin typeface="Arial MT"/>
                <a:cs typeface="Arial MT"/>
              </a:rPr>
              <a:t>Y5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5">
                <a:latin typeface="Arial MT"/>
                <a:cs typeface="Arial MT"/>
              </a:rPr>
              <a:t>Y6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5">
                <a:latin typeface="Arial MT"/>
                <a:cs typeface="Arial MT"/>
              </a:rPr>
              <a:t>Y7</a:t>
            </a:r>
            <a:endParaRPr sz="1000">
              <a:latin typeface="Arial MT"/>
              <a:cs typeface="Arial MT"/>
            </a:endParaRPr>
          </a:p>
          <a:p>
            <a:pPr marL="12700" marR="5080">
              <a:lnSpc>
                <a:spcPct val="119600"/>
              </a:lnSpc>
              <a:spcBef>
                <a:spcPts val="560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Discounted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at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WACC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conglomerate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which</a:t>
            </a:r>
            <a:r>
              <a:rPr dirty="0" sz="1000" spc="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equals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7.1%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(see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excel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model)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Own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analysis,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InsideEVs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(2019b)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216396" y="1228344"/>
            <a:ext cx="5394960" cy="464820"/>
          </a:xfrm>
          <a:prstGeom prst="rect">
            <a:avLst/>
          </a:prstGeom>
          <a:solidFill>
            <a:srgbClr val="4966AC"/>
          </a:solidFill>
        </p:spPr>
        <p:txBody>
          <a:bodyPr wrap="square" lIns="0" tIns="120014" rIns="0" bIns="0" rtlCol="0" vert="horz">
            <a:spAutoFit/>
          </a:bodyPr>
          <a:lstStyle/>
          <a:p>
            <a:pPr algn="ctr" marR="207645">
              <a:lnSpc>
                <a:spcPct val="100000"/>
              </a:lnSpc>
              <a:spcBef>
                <a:spcPts val="944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Main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assumptions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valuation*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225540" y="1234439"/>
            <a:ext cx="5379720" cy="4495800"/>
          </a:xfrm>
          <a:custGeom>
            <a:avLst/>
            <a:gdLst/>
            <a:ahLst/>
            <a:cxnLst/>
            <a:rect l="l" t="t" r="r" b="b"/>
            <a:pathLst>
              <a:path w="5379720" h="4495800">
                <a:moveTo>
                  <a:pt x="0" y="4495800"/>
                </a:moveTo>
                <a:lnTo>
                  <a:pt x="5379720" y="4495800"/>
                </a:lnTo>
                <a:lnTo>
                  <a:pt x="5379720" y="0"/>
                </a:lnTo>
                <a:lnTo>
                  <a:pt x="0" y="0"/>
                </a:lnTo>
                <a:lnTo>
                  <a:pt x="0" y="4495800"/>
                </a:lnTo>
                <a:close/>
              </a:path>
            </a:pathLst>
          </a:custGeom>
          <a:ln w="12192">
            <a:solidFill>
              <a:srgbClr val="4966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275323" y="1913890"/>
            <a:ext cx="5315585" cy="1900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marR="5080" indent="-178435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dirty="0" sz="1200" spc="-25">
                <a:latin typeface="Arial MT"/>
                <a:cs typeface="Arial MT"/>
              </a:rPr>
              <a:t>Tesla’s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batteries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are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most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advanced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10">
                <a:latin typeface="Arial MT"/>
                <a:cs typeface="Arial MT"/>
              </a:rPr>
              <a:t>large-</a:t>
            </a:r>
            <a:r>
              <a:rPr dirty="0" sz="1200">
                <a:latin typeface="Arial MT"/>
                <a:cs typeface="Arial MT"/>
              </a:rPr>
              <a:t>scale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lithium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batteries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the </a:t>
            </a:r>
            <a:r>
              <a:rPr dirty="0" sz="1200">
                <a:latin typeface="Arial MT"/>
                <a:cs typeface="Arial MT"/>
              </a:rPr>
              <a:t>market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moment,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following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cooperation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Panasonic</a:t>
            </a:r>
            <a:endParaRPr sz="1200">
              <a:latin typeface="Arial MT"/>
              <a:cs typeface="Arial MT"/>
            </a:endParaRPr>
          </a:p>
          <a:p>
            <a:pPr marL="190500" marR="60325" indent="-178435">
              <a:lnSpc>
                <a:spcPct val="100000"/>
              </a:lnSpc>
              <a:spcBef>
                <a:spcPts val="600"/>
              </a:spcBef>
              <a:buChar char="•"/>
              <a:tabLst>
                <a:tab pos="190500" algn="l"/>
              </a:tabLst>
            </a:pPr>
            <a:r>
              <a:rPr dirty="0" sz="1200">
                <a:latin typeface="Arial MT"/>
                <a:cs typeface="Arial MT"/>
              </a:rPr>
              <a:t>GM’s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battery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prices,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while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less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efficient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than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30">
                <a:latin typeface="Arial MT"/>
                <a:cs typeface="Arial MT"/>
              </a:rPr>
              <a:t>Tesla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YTD,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are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expected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25" b="1">
                <a:latin typeface="Arial"/>
                <a:cs typeface="Arial"/>
              </a:rPr>
              <a:t>go </a:t>
            </a:r>
            <a:r>
              <a:rPr dirty="0" sz="1200" b="1">
                <a:latin typeface="Arial"/>
                <a:cs typeface="Arial"/>
              </a:rPr>
              <a:t>under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USD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100/kWh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2021</a:t>
            </a:r>
            <a:r>
              <a:rPr dirty="0" sz="1200">
                <a:latin typeface="Arial MT"/>
                <a:cs typeface="Arial MT"/>
              </a:rPr>
              <a:t>,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following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efforts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company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10">
                <a:latin typeface="Arial MT"/>
                <a:cs typeface="Arial MT"/>
              </a:rPr>
              <a:t> develop </a:t>
            </a:r>
            <a:r>
              <a:rPr dirty="0" sz="1200">
                <a:latin typeface="Arial MT"/>
                <a:cs typeface="Arial MT"/>
              </a:rPr>
              <a:t>an </a:t>
            </a:r>
            <a:r>
              <a:rPr dirty="0" sz="1200" spc="-10">
                <a:latin typeface="Arial MT"/>
                <a:cs typeface="Arial MT"/>
              </a:rPr>
              <a:t>all-</a:t>
            </a:r>
            <a:r>
              <a:rPr dirty="0" sz="1200">
                <a:latin typeface="Arial MT"/>
                <a:cs typeface="Arial MT"/>
              </a:rPr>
              <a:t>new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platform</a:t>
            </a:r>
            <a:endParaRPr sz="1200">
              <a:latin typeface="Arial MT"/>
              <a:cs typeface="Arial MT"/>
            </a:endParaRPr>
          </a:p>
          <a:p>
            <a:pPr algn="just" marL="190500" marR="247015" indent="-178435">
              <a:lnSpc>
                <a:spcPct val="100000"/>
              </a:lnSpc>
              <a:spcBef>
                <a:spcPts val="600"/>
              </a:spcBef>
              <a:buChar char="•"/>
              <a:tabLst>
                <a:tab pos="190500" algn="l"/>
              </a:tabLst>
            </a:pP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difference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performance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will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much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smaller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future</a:t>
            </a:r>
            <a:r>
              <a:rPr dirty="0" sz="1200">
                <a:latin typeface="Arial MT"/>
                <a:cs typeface="Arial MT"/>
              </a:rPr>
              <a:t>,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but </a:t>
            </a:r>
            <a:r>
              <a:rPr dirty="0" sz="1200">
                <a:latin typeface="Arial MT"/>
                <a:cs typeface="Arial MT"/>
              </a:rPr>
              <a:t>applicable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more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car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units.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Nevertheless,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expect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Tesla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able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to </a:t>
            </a:r>
            <a:r>
              <a:rPr dirty="0" sz="1200">
                <a:latin typeface="Arial MT"/>
                <a:cs typeface="Arial MT"/>
              </a:rPr>
              <a:t>retain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its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competitive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advantage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years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come</a:t>
            </a:r>
            <a:endParaRPr sz="1200">
              <a:latin typeface="Arial MT"/>
              <a:cs typeface="Arial MT"/>
            </a:endParaRPr>
          </a:p>
          <a:p>
            <a:pPr algn="just" marL="191770" indent="-179070">
              <a:lnSpc>
                <a:spcPct val="100000"/>
              </a:lnSpc>
              <a:spcBef>
                <a:spcPts val="600"/>
              </a:spcBef>
              <a:buChar char="•"/>
              <a:tabLst>
                <a:tab pos="191770" algn="l"/>
              </a:tabLst>
            </a:pPr>
            <a:r>
              <a:rPr dirty="0" sz="1200">
                <a:latin typeface="Arial MT"/>
                <a:cs typeface="Arial MT"/>
              </a:rPr>
              <a:t>At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same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time,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GM is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planning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 </a:t>
            </a:r>
            <a:r>
              <a:rPr dirty="0" sz="1200" b="1">
                <a:latin typeface="Arial"/>
                <a:cs typeface="Arial"/>
              </a:rPr>
              <a:t>full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scale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its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BEV</a:t>
            </a:r>
            <a:r>
              <a:rPr dirty="0" sz="1200" spc="-10" b="1">
                <a:latin typeface="Arial"/>
                <a:cs typeface="Arial"/>
              </a:rPr>
              <a:t> production</a:t>
            </a:r>
            <a:r>
              <a:rPr dirty="0" sz="1200" spc="-10">
                <a:latin typeface="Arial MT"/>
                <a:cs typeface="Arial MT"/>
              </a:rPr>
              <a:t>: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630416" y="3788791"/>
            <a:ext cx="4902200" cy="98615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91770" indent="-179070">
              <a:lnSpc>
                <a:spcPct val="100000"/>
              </a:lnSpc>
              <a:spcBef>
                <a:spcPts val="700"/>
              </a:spcBef>
              <a:buChar char="•"/>
              <a:tabLst>
                <a:tab pos="191770" algn="l"/>
              </a:tabLst>
            </a:pPr>
            <a:r>
              <a:rPr dirty="0" sz="1200">
                <a:latin typeface="Arial MT"/>
                <a:cs typeface="Arial MT"/>
              </a:rPr>
              <a:t>Cadillac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will release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its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first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EV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model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0">
                <a:latin typeface="Arial MT"/>
                <a:cs typeface="Arial MT"/>
              </a:rPr>
              <a:t> 2021</a:t>
            </a:r>
            <a:endParaRPr sz="1200">
              <a:latin typeface="Arial MT"/>
              <a:cs typeface="Arial MT"/>
            </a:endParaRPr>
          </a:p>
          <a:p>
            <a:pPr marL="190500" marR="5080" indent="-178435">
              <a:lnSpc>
                <a:spcPct val="100000"/>
              </a:lnSpc>
              <a:spcBef>
                <a:spcPts val="600"/>
              </a:spcBef>
              <a:buChar char="•"/>
              <a:tabLst>
                <a:tab pos="190500" algn="l"/>
              </a:tabLst>
            </a:pPr>
            <a:r>
              <a:rPr dirty="0" sz="1200">
                <a:latin typeface="Arial MT"/>
                <a:cs typeface="Arial MT"/>
              </a:rPr>
              <a:t>GM plans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bring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market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new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electric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vehicles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2023,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 </a:t>
            </a:r>
            <a:r>
              <a:rPr dirty="0" sz="1200">
                <a:latin typeface="Arial MT"/>
                <a:cs typeface="Arial MT"/>
              </a:rPr>
              <a:t>produce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around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1m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units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2026</a:t>
            </a:r>
            <a:endParaRPr sz="120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har char="•"/>
              <a:tabLst>
                <a:tab pos="191770" algn="l"/>
              </a:tabLst>
            </a:pPr>
            <a:r>
              <a:rPr dirty="0" sz="1200">
                <a:latin typeface="Arial MT"/>
                <a:cs typeface="Arial MT"/>
              </a:rPr>
              <a:t>Its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2019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Volt,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PHEV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option,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has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been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discontinued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151876" y="5199888"/>
            <a:ext cx="1711960" cy="38862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wrap="square" lIns="0" tIns="52704" rIns="0" bIns="0" rtlCol="0" vert="horz">
            <a:spAutoFit/>
          </a:bodyPr>
          <a:lstStyle/>
          <a:p>
            <a:pPr marL="130175">
              <a:lnSpc>
                <a:spcPct val="100000"/>
              </a:lnSpc>
              <a:spcBef>
                <a:spcPts val="414"/>
              </a:spcBef>
            </a:pPr>
            <a:r>
              <a:rPr dirty="0" sz="1800">
                <a:latin typeface="Arial MT"/>
                <a:cs typeface="Arial MT"/>
              </a:rPr>
              <a:t>NPV =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0" b="1">
                <a:latin typeface="Arial"/>
                <a:cs typeface="Arial"/>
              </a:rPr>
              <a:t>$2.7bn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12352" y="4988141"/>
            <a:ext cx="199644" cy="197940"/>
          </a:xfrm>
          <a:prstGeom prst="rect">
            <a:avLst/>
          </a:prstGeom>
        </p:spPr>
      </p:pic>
      <p:grpSp>
        <p:nvGrpSpPr>
          <p:cNvPr id="18" name="object 18" descr=""/>
          <p:cNvGrpSpPr/>
          <p:nvPr/>
        </p:nvGrpSpPr>
        <p:grpSpPr>
          <a:xfrm>
            <a:off x="581977" y="1894268"/>
            <a:ext cx="5340985" cy="1377950"/>
            <a:chOff x="581977" y="1894268"/>
            <a:chExt cx="5340985" cy="1377950"/>
          </a:xfrm>
        </p:grpSpPr>
        <p:sp>
          <p:nvSpPr>
            <p:cNvPr id="19" name="object 19" descr=""/>
            <p:cNvSpPr/>
            <p:nvPr/>
          </p:nvSpPr>
          <p:spPr>
            <a:xfrm>
              <a:off x="682752" y="2170175"/>
              <a:ext cx="4902835" cy="1097280"/>
            </a:xfrm>
            <a:custGeom>
              <a:avLst/>
              <a:gdLst/>
              <a:ahLst/>
              <a:cxnLst/>
              <a:rect l="l" t="t" r="r" b="b"/>
              <a:pathLst>
                <a:path w="4902835" h="1097279">
                  <a:moveTo>
                    <a:pt x="237744" y="0"/>
                  </a:moveTo>
                  <a:lnTo>
                    <a:pt x="0" y="0"/>
                  </a:lnTo>
                  <a:lnTo>
                    <a:pt x="0" y="1097280"/>
                  </a:lnTo>
                  <a:lnTo>
                    <a:pt x="237744" y="1097280"/>
                  </a:lnTo>
                  <a:lnTo>
                    <a:pt x="237744" y="0"/>
                  </a:lnTo>
                  <a:close/>
                </a:path>
                <a:path w="4902835" h="1097279">
                  <a:moveTo>
                    <a:pt x="903732" y="109728"/>
                  </a:moveTo>
                  <a:lnTo>
                    <a:pt x="665988" y="109728"/>
                  </a:lnTo>
                  <a:lnTo>
                    <a:pt x="665988" y="1097280"/>
                  </a:lnTo>
                  <a:lnTo>
                    <a:pt x="903732" y="1097280"/>
                  </a:lnTo>
                  <a:lnTo>
                    <a:pt x="903732" y="109728"/>
                  </a:lnTo>
                  <a:close/>
                </a:path>
                <a:path w="4902835" h="1097279">
                  <a:moveTo>
                    <a:pt x="1571244" y="188976"/>
                  </a:moveTo>
                  <a:lnTo>
                    <a:pt x="1331976" y="188976"/>
                  </a:lnTo>
                  <a:lnTo>
                    <a:pt x="1331976" y="1097280"/>
                  </a:lnTo>
                  <a:lnTo>
                    <a:pt x="1571244" y="1097280"/>
                  </a:lnTo>
                  <a:lnTo>
                    <a:pt x="1571244" y="188976"/>
                  </a:lnTo>
                  <a:close/>
                </a:path>
                <a:path w="4902835" h="1097279">
                  <a:moveTo>
                    <a:pt x="2237232" y="233172"/>
                  </a:moveTo>
                  <a:lnTo>
                    <a:pt x="1999488" y="233172"/>
                  </a:lnTo>
                  <a:lnTo>
                    <a:pt x="1999488" y="1097280"/>
                  </a:lnTo>
                  <a:lnTo>
                    <a:pt x="2237232" y="1097280"/>
                  </a:lnTo>
                  <a:lnTo>
                    <a:pt x="2237232" y="233172"/>
                  </a:lnTo>
                  <a:close/>
                </a:path>
                <a:path w="4902835" h="1097279">
                  <a:moveTo>
                    <a:pt x="2903220" y="277368"/>
                  </a:moveTo>
                  <a:lnTo>
                    <a:pt x="2665476" y="277368"/>
                  </a:lnTo>
                  <a:lnTo>
                    <a:pt x="2665476" y="1097280"/>
                  </a:lnTo>
                  <a:lnTo>
                    <a:pt x="2903220" y="1097280"/>
                  </a:lnTo>
                  <a:lnTo>
                    <a:pt x="2903220" y="277368"/>
                  </a:lnTo>
                  <a:close/>
                </a:path>
                <a:path w="4902835" h="1097279">
                  <a:moveTo>
                    <a:pt x="3569208" y="318516"/>
                  </a:moveTo>
                  <a:lnTo>
                    <a:pt x="3331464" y="318516"/>
                  </a:lnTo>
                  <a:lnTo>
                    <a:pt x="3331464" y="1097280"/>
                  </a:lnTo>
                  <a:lnTo>
                    <a:pt x="3569208" y="1097280"/>
                  </a:lnTo>
                  <a:lnTo>
                    <a:pt x="3569208" y="318516"/>
                  </a:lnTo>
                  <a:close/>
                </a:path>
                <a:path w="4902835" h="1097279">
                  <a:moveTo>
                    <a:pt x="4235196" y="356616"/>
                  </a:moveTo>
                  <a:lnTo>
                    <a:pt x="3997452" y="356616"/>
                  </a:lnTo>
                  <a:lnTo>
                    <a:pt x="3997452" y="1097280"/>
                  </a:lnTo>
                  <a:lnTo>
                    <a:pt x="4235196" y="1097280"/>
                  </a:lnTo>
                  <a:lnTo>
                    <a:pt x="4235196" y="356616"/>
                  </a:lnTo>
                  <a:close/>
                </a:path>
                <a:path w="4902835" h="1097279">
                  <a:moveTo>
                    <a:pt x="4902708" y="393192"/>
                  </a:moveTo>
                  <a:lnTo>
                    <a:pt x="4664964" y="393192"/>
                  </a:lnTo>
                  <a:lnTo>
                    <a:pt x="4664964" y="1097280"/>
                  </a:lnTo>
                  <a:lnTo>
                    <a:pt x="4902708" y="1097280"/>
                  </a:lnTo>
                  <a:lnTo>
                    <a:pt x="4902708" y="393192"/>
                  </a:lnTo>
                  <a:close/>
                </a:path>
              </a:pathLst>
            </a:custGeom>
            <a:solidFill>
              <a:srgbClr val="C30C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82752" y="2170175"/>
              <a:ext cx="4902835" cy="1097280"/>
            </a:xfrm>
            <a:custGeom>
              <a:avLst/>
              <a:gdLst/>
              <a:ahLst/>
              <a:cxnLst/>
              <a:rect l="l" t="t" r="r" b="b"/>
              <a:pathLst>
                <a:path w="4902835" h="1097279">
                  <a:moveTo>
                    <a:pt x="0" y="0"/>
                  </a:moveTo>
                  <a:lnTo>
                    <a:pt x="237744" y="0"/>
                  </a:lnTo>
                  <a:lnTo>
                    <a:pt x="237744" y="1097279"/>
                  </a:lnTo>
                  <a:lnTo>
                    <a:pt x="0" y="1097279"/>
                  </a:lnTo>
                  <a:lnTo>
                    <a:pt x="0" y="0"/>
                  </a:lnTo>
                  <a:close/>
                </a:path>
                <a:path w="4902835" h="1097279">
                  <a:moveTo>
                    <a:pt x="665988" y="109727"/>
                  </a:moveTo>
                  <a:lnTo>
                    <a:pt x="903732" y="109727"/>
                  </a:lnTo>
                  <a:lnTo>
                    <a:pt x="903732" y="1097279"/>
                  </a:lnTo>
                  <a:lnTo>
                    <a:pt x="665988" y="1097279"/>
                  </a:lnTo>
                  <a:lnTo>
                    <a:pt x="665988" y="109727"/>
                  </a:lnTo>
                  <a:close/>
                </a:path>
                <a:path w="4902835" h="1097279">
                  <a:moveTo>
                    <a:pt x="1331976" y="188975"/>
                  </a:moveTo>
                  <a:lnTo>
                    <a:pt x="1571244" y="188975"/>
                  </a:lnTo>
                  <a:lnTo>
                    <a:pt x="1571244" y="1097279"/>
                  </a:lnTo>
                  <a:lnTo>
                    <a:pt x="1331976" y="1097279"/>
                  </a:lnTo>
                  <a:lnTo>
                    <a:pt x="1331976" y="188975"/>
                  </a:lnTo>
                  <a:close/>
                </a:path>
                <a:path w="4902835" h="1097279">
                  <a:moveTo>
                    <a:pt x="1999488" y="233172"/>
                  </a:moveTo>
                  <a:lnTo>
                    <a:pt x="2237232" y="233172"/>
                  </a:lnTo>
                  <a:lnTo>
                    <a:pt x="2237232" y="1097279"/>
                  </a:lnTo>
                  <a:lnTo>
                    <a:pt x="1999488" y="1097279"/>
                  </a:lnTo>
                  <a:lnTo>
                    <a:pt x="1999488" y="233172"/>
                  </a:lnTo>
                  <a:close/>
                </a:path>
                <a:path w="4902835" h="1097279">
                  <a:moveTo>
                    <a:pt x="2665476" y="277368"/>
                  </a:moveTo>
                  <a:lnTo>
                    <a:pt x="2903220" y="277368"/>
                  </a:lnTo>
                  <a:lnTo>
                    <a:pt x="2903220" y="1097279"/>
                  </a:lnTo>
                  <a:lnTo>
                    <a:pt x="2665476" y="1097279"/>
                  </a:lnTo>
                  <a:lnTo>
                    <a:pt x="2665476" y="277368"/>
                  </a:lnTo>
                  <a:close/>
                </a:path>
                <a:path w="4902835" h="1097279">
                  <a:moveTo>
                    <a:pt x="3331464" y="318515"/>
                  </a:moveTo>
                  <a:lnTo>
                    <a:pt x="3569208" y="318515"/>
                  </a:lnTo>
                  <a:lnTo>
                    <a:pt x="3569208" y="1097279"/>
                  </a:lnTo>
                  <a:lnTo>
                    <a:pt x="3331464" y="1097279"/>
                  </a:lnTo>
                  <a:lnTo>
                    <a:pt x="3331464" y="318515"/>
                  </a:lnTo>
                  <a:close/>
                </a:path>
                <a:path w="4902835" h="1097279">
                  <a:moveTo>
                    <a:pt x="3997452" y="356615"/>
                  </a:moveTo>
                  <a:lnTo>
                    <a:pt x="4235196" y="356615"/>
                  </a:lnTo>
                  <a:lnTo>
                    <a:pt x="4235196" y="1097279"/>
                  </a:lnTo>
                  <a:lnTo>
                    <a:pt x="3997452" y="1097279"/>
                  </a:lnTo>
                  <a:lnTo>
                    <a:pt x="3997452" y="356615"/>
                  </a:lnTo>
                  <a:close/>
                </a:path>
                <a:path w="4902835" h="1097279">
                  <a:moveTo>
                    <a:pt x="4664964" y="393191"/>
                  </a:moveTo>
                  <a:lnTo>
                    <a:pt x="4902708" y="393191"/>
                  </a:lnTo>
                  <a:lnTo>
                    <a:pt x="4902708" y="1097279"/>
                  </a:lnTo>
                  <a:lnTo>
                    <a:pt x="4664964" y="1097279"/>
                  </a:lnTo>
                  <a:lnTo>
                    <a:pt x="4664964" y="39319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20496" y="1895855"/>
              <a:ext cx="4902835" cy="1371600"/>
            </a:xfrm>
            <a:custGeom>
              <a:avLst/>
              <a:gdLst/>
              <a:ahLst/>
              <a:cxnLst/>
              <a:rect l="l" t="t" r="r" b="b"/>
              <a:pathLst>
                <a:path w="4902835" h="1371600">
                  <a:moveTo>
                    <a:pt x="237744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237744" y="1371600"/>
                  </a:lnTo>
                  <a:lnTo>
                    <a:pt x="237744" y="0"/>
                  </a:lnTo>
                  <a:close/>
                </a:path>
                <a:path w="4902835" h="1371600">
                  <a:moveTo>
                    <a:pt x="903732" y="274320"/>
                  </a:moveTo>
                  <a:lnTo>
                    <a:pt x="665988" y="274320"/>
                  </a:lnTo>
                  <a:lnTo>
                    <a:pt x="665988" y="1371600"/>
                  </a:lnTo>
                  <a:lnTo>
                    <a:pt x="903732" y="1371600"/>
                  </a:lnTo>
                  <a:lnTo>
                    <a:pt x="903732" y="274320"/>
                  </a:lnTo>
                  <a:close/>
                </a:path>
                <a:path w="4902835" h="1371600">
                  <a:moveTo>
                    <a:pt x="1571244" y="438912"/>
                  </a:moveTo>
                  <a:lnTo>
                    <a:pt x="1333500" y="438912"/>
                  </a:lnTo>
                  <a:lnTo>
                    <a:pt x="1333500" y="1371600"/>
                  </a:lnTo>
                  <a:lnTo>
                    <a:pt x="1571244" y="1371600"/>
                  </a:lnTo>
                  <a:lnTo>
                    <a:pt x="1571244" y="438912"/>
                  </a:lnTo>
                  <a:close/>
                </a:path>
                <a:path w="4902835" h="1371600">
                  <a:moveTo>
                    <a:pt x="2237232" y="484632"/>
                  </a:moveTo>
                  <a:lnTo>
                    <a:pt x="1999488" y="484632"/>
                  </a:lnTo>
                  <a:lnTo>
                    <a:pt x="1999488" y="1371600"/>
                  </a:lnTo>
                  <a:lnTo>
                    <a:pt x="2237232" y="1371600"/>
                  </a:lnTo>
                  <a:lnTo>
                    <a:pt x="2237232" y="484632"/>
                  </a:lnTo>
                  <a:close/>
                </a:path>
                <a:path w="4902835" h="1371600">
                  <a:moveTo>
                    <a:pt x="2903220" y="528828"/>
                  </a:moveTo>
                  <a:lnTo>
                    <a:pt x="2665476" y="528828"/>
                  </a:lnTo>
                  <a:lnTo>
                    <a:pt x="2665476" y="1371600"/>
                  </a:lnTo>
                  <a:lnTo>
                    <a:pt x="2903220" y="1371600"/>
                  </a:lnTo>
                  <a:lnTo>
                    <a:pt x="2903220" y="528828"/>
                  </a:lnTo>
                  <a:close/>
                </a:path>
                <a:path w="4902835" h="1371600">
                  <a:moveTo>
                    <a:pt x="3569208" y="571500"/>
                  </a:moveTo>
                  <a:lnTo>
                    <a:pt x="3331464" y="571500"/>
                  </a:lnTo>
                  <a:lnTo>
                    <a:pt x="3331464" y="1371600"/>
                  </a:lnTo>
                  <a:lnTo>
                    <a:pt x="3569208" y="1371600"/>
                  </a:lnTo>
                  <a:lnTo>
                    <a:pt x="3569208" y="571500"/>
                  </a:lnTo>
                  <a:close/>
                </a:path>
                <a:path w="4902835" h="1371600">
                  <a:moveTo>
                    <a:pt x="4236720" y="611124"/>
                  </a:moveTo>
                  <a:lnTo>
                    <a:pt x="3997452" y="611124"/>
                  </a:lnTo>
                  <a:lnTo>
                    <a:pt x="3997452" y="1371600"/>
                  </a:lnTo>
                  <a:lnTo>
                    <a:pt x="4236720" y="1371600"/>
                  </a:lnTo>
                  <a:lnTo>
                    <a:pt x="4236720" y="611124"/>
                  </a:lnTo>
                  <a:close/>
                </a:path>
                <a:path w="4902835" h="1371600">
                  <a:moveTo>
                    <a:pt x="4902708" y="649224"/>
                  </a:moveTo>
                  <a:lnTo>
                    <a:pt x="4664964" y="649224"/>
                  </a:lnTo>
                  <a:lnTo>
                    <a:pt x="4664964" y="1371600"/>
                  </a:lnTo>
                  <a:lnTo>
                    <a:pt x="4902708" y="1371600"/>
                  </a:lnTo>
                  <a:lnTo>
                    <a:pt x="4902708" y="649224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20496" y="1895855"/>
              <a:ext cx="4902835" cy="1371600"/>
            </a:xfrm>
            <a:custGeom>
              <a:avLst/>
              <a:gdLst/>
              <a:ahLst/>
              <a:cxnLst/>
              <a:rect l="l" t="t" r="r" b="b"/>
              <a:pathLst>
                <a:path w="4902835" h="1371600">
                  <a:moveTo>
                    <a:pt x="0" y="0"/>
                  </a:moveTo>
                  <a:lnTo>
                    <a:pt x="237744" y="0"/>
                  </a:lnTo>
                  <a:lnTo>
                    <a:pt x="237744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  <a:path w="4902835" h="1371600">
                  <a:moveTo>
                    <a:pt x="665988" y="274320"/>
                  </a:moveTo>
                  <a:lnTo>
                    <a:pt x="903731" y="274320"/>
                  </a:lnTo>
                  <a:lnTo>
                    <a:pt x="903731" y="1371600"/>
                  </a:lnTo>
                  <a:lnTo>
                    <a:pt x="665988" y="1371600"/>
                  </a:lnTo>
                  <a:lnTo>
                    <a:pt x="665988" y="274320"/>
                  </a:lnTo>
                  <a:close/>
                </a:path>
                <a:path w="4902835" h="1371600">
                  <a:moveTo>
                    <a:pt x="1333499" y="438912"/>
                  </a:moveTo>
                  <a:lnTo>
                    <a:pt x="1571243" y="438912"/>
                  </a:lnTo>
                  <a:lnTo>
                    <a:pt x="1571243" y="1371600"/>
                  </a:lnTo>
                  <a:lnTo>
                    <a:pt x="1333499" y="1371600"/>
                  </a:lnTo>
                  <a:lnTo>
                    <a:pt x="1333499" y="438912"/>
                  </a:lnTo>
                  <a:close/>
                </a:path>
                <a:path w="4902835" h="1371600">
                  <a:moveTo>
                    <a:pt x="1999488" y="484632"/>
                  </a:moveTo>
                  <a:lnTo>
                    <a:pt x="2237231" y="484632"/>
                  </a:lnTo>
                  <a:lnTo>
                    <a:pt x="2237231" y="1371600"/>
                  </a:lnTo>
                  <a:lnTo>
                    <a:pt x="1999488" y="1371600"/>
                  </a:lnTo>
                  <a:lnTo>
                    <a:pt x="1999488" y="484632"/>
                  </a:lnTo>
                  <a:close/>
                </a:path>
                <a:path w="4902835" h="1371600">
                  <a:moveTo>
                    <a:pt x="2665476" y="528828"/>
                  </a:moveTo>
                  <a:lnTo>
                    <a:pt x="2903219" y="528828"/>
                  </a:lnTo>
                  <a:lnTo>
                    <a:pt x="2903219" y="1371600"/>
                  </a:lnTo>
                  <a:lnTo>
                    <a:pt x="2665476" y="1371600"/>
                  </a:lnTo>
                  <a:lnTo>
                    <a:pt x="2665476" y="528828"/>
                  </a:lnTo>
                  <a:close/>
                </a:path>
                <a:path w="4902835" h="1371600">
                  <a:moveTo>
                    <a:pt x="3331464" y="571500"/>
                  </a:moveTo>
                  <a:lnTo>
                    <a:pt x="3569207" y="571500"/>
                  </a:lnTo>
                  <a:lnTo>
                    <a:pt x="3569207" y="1371600"/>
                  </a:lnTo>
                  <a:lnTo>
                    <a:pt x="3331464" y="1371600"/>
                  </a:lnTo>
                  <a:lnTo>
                    <a:pt x="3331464" y="571500"/>
                  </a:lnTo>
                  <a:close/>
                </a:path>
                <a:path w="4902835" h="1371600">
                  <a:moveTo>
                    <a:pt x="3997452" y="611124"/>
                  </a:moveTo>
                  <a:lnTo>
                    <a:pt x="4236720" y="611124"/>
                  </a:lnTo>
                  <a:lnTo>
                    <a:pt x="4236720" y="1371600"/>
                  </a:lnTo>
                  <a:lnTo>
                    <a:pt x="3997452" y="1371600"/>
                  </a:lnTo>
                  <a:lnTo>
                    <a:pt x="3997452" y="611124"/>
                  </a:lnTo>
                  <a:close/>
                </a:path>
                <a:path w="4902835" h="1371600">
                  <a:moveTo>
                    <a:pt x="4664964" y="649224"/>
                  </a:moveTo>
                  <a:lnTo>
                    <a:pt x="4902708" y="649224"/>
                  </a:lnTo>
                  <a:lnTo>
                    <a:pt x="4902708" y="1371600"/>
                  </a:lnTo>
                  <a:lnTo>
                    <a:pt x="4664964" y="1371600"/>
                  </a:lnTo>
                  <a:lnTo>
                    <a:pt x="4664964" y="6492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86740" y="3267455"/>
              <a:ext cx="5331460" cy="0"/>
            </a:xfrm>
            <a:custGeom>
              <a:avLst/>
              <a:gdLst/>
              <a:ahLst/>
              <a:cxnLst/>
              <a:rect l="l" t="t" r="r" b="b"/>
              <a:pathLst>
                <a:path w="5331460" h="0">
                  <a:moveTo>
                    <a:pt x="0" y="0"/>
                  </a:moveTo>
                  <a:lnTo>
                    <a:pt x="533095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1349502" y="2088261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104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051050" y="2167508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96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717673" y="2212339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91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384041" y="2256281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87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050538" y="2297429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82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716907" y="2335783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78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383529" y="2373629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74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83158" y="1979422"/>
            <a:ext cx="11404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16940" algn="l"/>
              </a:tabLst>
            </a:pPr>
            <a:r>
              <a:rPr dirty="0" sz="1000" spc="-25">
                <a:latin typeface="Arial MT"/>
                <a:cs typeface="Arial MT"/>
              </a:rPr>
              <a:t>116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5">
                <a:latin typeface="Arial MT"/>
                <a:cs typeface="Arial MT"/>
              </a:rPr>
              <a:t>116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289175" y="2142185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99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955798" y="2189733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94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622040" y="2234311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89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288663" y="2276093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85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954904" y="2316606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80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621528" y="2354706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76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829683" y="3295015"/>
            <a:ext cx="1765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Y7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496305" y="3295015"/>
            <a:ext cx="1771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Y8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581977" y="4084256"/>
            <a:ext cx="5340985" cy="1568450"/>
            <a:chOff x="581977" y="4084256"/>
            <a:chExt cx="5340985" cy="1568450"/>
          </a:xfrm>
        </p:grpSpPr>
        <p:sp>
          <p:nvSpPr>
            <p:cNvPr id="41" name="object 41" descr=""/>
            <p:cNvSpPr/>
            <p:nvPr/>
          </p:nvSpPr>
          <p:spPr>
            <a:xfrm>
              <a:off x="736092" y="5597652"/>
              <a:ext cx="368935" cy="50800"/>
            </a:xfrm>
            <a:custGeom>
              <a:avLst/>
              <a:gdLst/>
              <a:ahLst/>
              <a:cxnLst/>
              <a:rect l="l" t="t" r="r" b="b"/>
              <a:pathLst>
                <a:path w="368934" h="50800">
                  <a:moveTo>
                    <a:pt x="368808" y="0"/>
                  </a:moveTo>
                  <a:lnTo>
                    <a:pt x="0" y="0"/>
                  </a:lnTo>
                  <a:lnTo>
                    <a:pt x="0" y="50292"/>
                  </a:lnTo>
                  <a:lnTo>
                    <a:pt x="368808" y="50292"/>
                  </a:lnTo>
                  <a:lnTo>
                    <a:pt x="368808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36092" y="5597652"/>
              <a:ext cx="368935" cy="50800"/>
            </a:xfrm>
            <a:custGeom>
              <a:avLst/>
              <a:gdLst/>
              <a:ahLst/>
              <a:cxnLst/>
              <a:rect l="l" t="t" r="r" b="b"/>
              <a:pathLst>
                <a:path w="368934" h="50800">
                  <a:moveTo>
                    <a:pt x="0" y="50292"/>
                  </a:moveTo>
                  <a:lnTo>
                    <a:pt x="368808" y="50292"/>
                  </a:lnTo>
                  <a:lnTo>
                    <a:pt x="368808" y="0"/>
                  </a:lnTo>
                  <a:lnTo>
                    <a:pt x="0" y="0"/>
                  </a:lnTo>
                  <a:lnTo>
                    <a:pt x="0" y="5029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402079" y="5582411"/>
              <a:ext cx="370840" cy="66040"/>
            </a:xfrm>
            <a:custGeom>
              <a:avLst/>
              <a:gdLst/>
              <a:ahLst/>
              <a:cxnLst/>
              <a:rect l="l" t="t" r="r" b="b"/>
              <a:pathLst>
                <a:path w="370839" h="66039">
                  <a:moveTo>
                    <a:pt x="370331" y="0"/>
                  </a:moveTo>
                  <a:lnTo>
                    <a:pt x="0" y="0"/>
                  </a:lnTo>
                  <a:lnTo>
                    <a:pt x="0" y="65531"/>
                  </a:lnTo>
                  <a:lnTo>
                    <a:pt x="370331" y="65531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402079" y="5582411"/>
              <a:ext cx="370840" cy="66040"/>
            </a:xfrm>
            <a:custGeom>
              <a:avLst/>
              <a:gdLst/>
              <a:ahLst/>
              <a:cxnLst/>
              <a:rect l="l" t="t" r="r" b="b"/>
              <a:pathLst>
                <a:path w="370839" h="66039">
                  <a:moveTo>
                    <a:pt x="0" y="65531"/>
                  </a:moveTo>
                  <a:lnTo>
                    <a:pt x="370331" y="65531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655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2068068" y="5614416"/>
              <a:ext cx="370840" cy="33655"/>
            </a:xfrm>
            <a:custGeom>
              <a:avLst/>
              <a:gdLst/>
              <a:ahLst/>
              <a:cxnLst/>
              <a:rect l="l" t="t" r="r" b="b"/>
              <a:pathLst>
                <a:path w="370839" h="33654">
                  <a:moveTo>
                    <a:pt x="370331" y="0"/>
                  </a:moveTo>
                  <a:lnTo>
                    <a:pt x="0" y="0"/>
                  </a:lnTo>
                  <a:lnTo>
                    <a:pt x="0" y="33528"/>
                  </a:lnTo>
                  <a:lnTo>
                    <a:pt x="370331" y="33528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2068068" y="5614416"/>
              <a:ext cx="370840" cy="33655"/>
            </a:xfrm>
            <a:custGeom>
              <a:avLst/>
              <a:gdLst/>
              <a:ahLst/>
              <a:cxnLst/>
              <a:rect l="l" t="t" r="r" b="b"/>
              <a:pathLst>
                <a:path w="370839" h="33654">
                  <a:moveTo>
                    <a:pt x="0" y="33528"/>
                  </a:moveTo>
                  <a:lnTo>
                    <a:pt x="370331" y="33528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3352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2734056" y="5513832"/>
              <a:ext cx="370840" cy="134620"/>
            </a:xfrm>
            <a:custGeom>
              <a:avLst/>
              <a:gdLst/>
              <a:ahLst/>
              <a:cxnLst/>
              <a:rect l="l" t="t" r="r" b="b"/>
              <a:pathLst>
                <a:path w="370839" h="134620">
                  <a:moveTo>
                    <a:pt x="370331" y="0"/>
                  </a:moveTo>
                  <a:lnTo>
                    <a:pt x="0" y="0"/>
                  </a:lnTo>
                  <a:lnTo>
                    <a:pt x="0" y="134112"/>
                  </a:lnTo>
                  <a:lnTo>
                    <a:pt x="370331" y="134112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2734056" y="5513832"/>
              <a:ext cx="370840" cy="134620"/>
            </a:xfrm>
            <a:custGeom>
              <a:avLst/>
              <a:gdLst/>
              <a:ahLst/>
              <a:cxnLst/>
              <a:rect l="l" t="t" r="r" b="b"/>
              <a:pathLst>
                <a:path w="370839" h="134620">
                  <a:moveTo>
                    <a:pt x="0" y="134112"/>
                  </a:moveTo>
                  <a:lnTo>
                    <a:pt x="370331" y="134112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1341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3401568" y="4838699"/>
              <a:ext cx="2368550" cy="809625"/>
            </a:xfrm>
            <a:custGeom>
              <a:avLst/>
              <a:gdLst/>
              <a:ahLst/>
              <a:cxnLst/>
              <a:rect l="l" t="t" r="r" b="b"/>
              <a:pathLst>
                <a:path w="2368550" h="809625">
                  <a:moveTo>
                    <a:pt x="368808" y="775716"/>
                  </a:moveTo>
                  <a:lnTo>
                    <a:pt x="0" y="775716"/>
                  </a:lnTo>
                  <a:lnTo>
                    <a:pt x="0" y="809244"/>
                  </a:lnTo>
                  <a:lnTo>
                    <a:pt x="368808" y="809244"/>
                  </a:lnTo>
                  <a:lnTo>
                    <a:pt x="368808" y="775716"/>
                  </a:lnTo>
                  <a:close/>
                </a:path>
                <a:path w="2368550" h="809625">
                  <a:moveTo>
                    <a:pt x="1036320" y="675132"/>
                  </a:moveTo>
                  <a:lnTo>
                    <a:pt x="665988" y="675132"/>
                  </a:lnTo>
                  <a:lnTo>
                    <a:pt x="665988" y="809244"/>
                  </a:lnTo>
                  <a:lnTo>
                    <a:pt x="1036320" y="809244"/>
                  </a:lnTo>
                  <a:lnTo>
                    <a:pt x="1036320" y="675132"/>
                  </a:lnTo>
                  <a:close/>
                </a:path>
                <a:path w="2368550" h="809625">
                  <a:moveTo>
                    <a:pt x="1702308" y="405384"/>
                  </a:moveTo>
                  <a:lnTo>
                    <a:pt x="1331976" y="405384"/>
                  </a:lnTo>
                  <a:lnTo>
                    <a:pt x="1331976" y="809244"/>
                  </a:lnTo>
                  <a:lnTo>
                    <a:pt x="1702308" y="809244"/>
                  </a:lnTo>
                  <a:lnTo>
                    <a:pt x="1702308" y="405384"/>
                  </a:lnTo>
                  <a:close/>
                </a:path>
                <a:path w="2368550" h="809625">
                  <a:moveTo>
                    <a:pt x="2368296" y="0"/>
                  </a:moveTo>
                  <a:lnTo>
                    <a:pt x="1997964" y="0"/>
                  </a:lnTo>
                  <a:lnTo>
                    <a:pt x="1997964" y="809244"/>
                  </a:lnTo>
                  <a:lnTo>
                    <a:pt x="2368296" y="809244"/>
                  </a:lnTo>
                  <a:lnTo>
                    <a:pt x="2368296" y="0"/>
                  </a:lnTo>
                  <a:close/>
                </a:path>
              </a:pathLst>
            </a:custGeom>
            <a:solidFill>
              <a:srgbClr val="297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3401568" y="4838700"/>
              <a:ext cx="2368550" cy="809625"/>
            </a:xfrm>
            <a:custGeom>
              <a:avLst/>
              <a:gdLst/>
              <a:ahLst/>
              <a:cxnLst/>
              <a:rect l="l" t="t" r="r" b="b"/>
              <a:pathLst>
                <a:path w="2368550" h="809625">
                  <a:moveTo>
                    <a:pt x="0" y="775716"/>
                  </a:moveTo>
                  <a:lnTo>
                    <a:pt x="368808" y="775716"/>
                  </a:lnTo>
                  <a:lnTo>
                    <a:pt x="368808" y="809244"/>
                  </a:lnTo>
                  <a:lnTo>
                    <a:pt x="0" y="809244"/>
                  </a:lnTo>
                  <a:lnTo>
                    <a:pt x="0" y="775716"/>
                  </a:lnTo>
                  <a:close/>
                </a:path>
                <a:path w="2368550" h="809625">
                  <a:moveTo>
                    <a:pt x="665988" y="675132"/>
                  </a:moveTo>
                  <a:lnTo>
                    <a:pt x="1036320" y="675132"/>
                  </a:lnTo>
                  <a:lnTo>
                    <a:pt x="1036320" y="809244"/>
                  </a:lnTo>
                  <a:lnTo>
                    <a:pt x="665988" y="809244"/>
                  </a:lnTo>
                  <a:lnTo>
                    <a:pt x="665988" y="675132"/>
                  </a:lnTo>
                  <a:close/>
                </a:path>
                <a:path w="2368550" h="809625">
                  <a:moveTo>
                    <a:pt x="1331976" y="405384"/>
                  </a:moveTo>
                  <a:lnTo>
                    <a:pt x="1702308" y="405384"/>
                  </a:lnTo>
                  <a:lnTo>
                    <a:pt x="1702308" y="809244"/>
                  </a:lnTo>
                  <a:lnTo>
                    <a:pt x="1331976" y="809244"/>
                  </a:lnTo>
                  <a:lnTo>
                    <a:pt x="1331976" y="405384"/>
                  </a:lnTo>
                  <a:close/>
                </a:path>
                <a:path w="2368550" h="809625">
                  <a:moveTo>
                    <a:pt x="1997964" y="0"/>
                  </a:moveTo>
                  <a:lnTo>
                    <a:pt x="2368296" y="0"/>
                  </a:lnTo>
                  <a:lnTo>
                    <a:pt x="2368296" y="809244"/>
                  </a:lnTo>
                  <a:lnTo>
                    <a:pt x="1997964" y="809244"/>
                  </a:lnTo>
                  <a:lnTo>
                    <a:pt x="1997964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2068068" y="5529072"/>
              <a:ext cx="370840" cy="85725"/>
            </a:xfrm>
            <a:custGeom>
              <a:avLst/>
              <a:gdLst/>
              <a:ahLst/>
              <a:cxnLst/>
              <a:rect l="l" t="t" r="r" b="b"/>
              <a:pathLst>
                <a:path w="370839" h="85725">
                  <a:moveTo>
                    <a:pt x="370331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370331" y="85343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2068068" y="5529072"/>
              <a:ext cx="370840" cy="85725"/>
            </a:xfrm>
            <a:custGeom>
              <a:avLst/>
              <a:gdLst/>
              <a:ahLst/>
              <a:cxnLst/>
              <a:rect l="l" t="t" r="r" b="b"/>
              <a:pathLst>
                <a:path w="370839" h="85725">
                  <a:moveTo>
                    <a:pt x="0" y="85343"/>
                  </a:moveTo>
                  <a:lnTo>
                    <a:pt x="370331" y="85343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2734056" y="5410200"/>
              <a:ext cx="370840" cy="104139"/>
            </a:xfrm>
            <a:custGeom>
              <a:avLst/>
              <a:gdLst/>
              <a:ahLst/>
              <a:cxnLst/>
              <a:rect l="l" t="t" r="r" b="b"/>
              <a:pathLst>
                <a:path w="370839" h="104139">
                  <a:moveTo>
                    <a:pt x="370331" y="0"/>
                  </a:moveTo>
                  <a:lnTo>
                    <a:pt x="0" y="0"/>
                  </a:lnTo>
                  <a:lnTo>
                    <a:pt x="0" y="103631"/>
                  </a:lnTo>
                  <a:lnTo>
                    <a:pt x="370331" y="103631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2734056" y="5410200"/>
              <a:ext cx="370840" cy="104139"/>
            </a:xfrm>
            <a:custGeom>
              <a:avLst/>
              <a:gdLst/>
              <a:ahLst/>
              <a:cxnLst/>
              <a:rect l="l" t="t" r="r" b="b"/>
              <a:pathLst>
                <a:path w="370839" h="104139">
                  <a:moveTo>
                    <a:pt x="0" y="103631"/>
                  </a:moveTo>
                  <a:lnTo>
                    <a:pt x="370331" y="103631"/>
                  </a:lnTo>
                  <a:lnTo>
                    <a:pt x="370331" y="0"/>
                  </a:lnTo>
                  <a:lnTo>
                    <a:pt x="0" y="0"/>
                  </a:lnTo>
                  <a:lnTo>
                    <a:pt x="0" y="10363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3401568" y="4250435"/>
              <a:ext cx="2368550" cy="1363980"/>
            </a:xfrm>
            <a:custGeom>
              <a:avLst/>
              <a:gdLst/>
              <a:ahLst/>
              <a:cxnLst/>
              <a:rect l="l" t="t" r="r" b="b"/>
              <a:pathLst>
                <a:path w="2368550" h="1363979">
                  <a:moveTo>
                    <a:pt x="368808" y="1094232"/>
                  </a:moveTo>
                  <a:lnTo>
                    <a:pt x="0" y="1094232"/>
                  </a:lnTo>
                  <a:lnTo>
                    <a:pt x="0" y="1363980"/>
                  </a:lnTo>
                  <a:lnTo>
                    <a:pt x="368808" y="1363980"/>
                  </a:lnTo>
                  <a:lnTo>
                    <a:pt x="368808" y="1094232"/>
                  </a:lnTo>
                  <a:close/>
                </a:path>
                <a:path w="2368550" h="1363979">
                  <a:moveTo>
                    <a:pt x="1036320" y="885444"/>
                  </a:moveTo>
                  <a:lnTo>
                    <a:pt x="665988" y="885444"/>
                  </a:lnTo>
                  <a:lnTo>
                    <a:pt x="665988" y="1263396"/>
                  </a:lnTo>
                  <a:lnTo>
                    <a:pt x="1036320" y="1263396"/>
                  </a:lnTo>
                  <a:lnTo>
                    <a:pt x="1036320" y="885444"/>
                  </a:lnTo>
                  <a:close/>
                </a:path>
                <a:path w="2368550" h="1363979">
                  <a:moveTo>
                    <a:pt x="1702308" y="502920"/>
                  </a:moveTo>
                  <a:lnTo>
                    <a:pt x="1331976" y="502920"/>
                  </a:lnTo>
                  <a:lnTo>
                    <a:pt x="1331976" y="993648"/>
                  </a:lnTo>
                  <a:lnTo>
                    <a:pt x="1702308" y="993648"/>
                  </a:lnTo>
                  <a:lnTo>
                    <a:pt x="1702308" y="502920"/>
                  </a:lnTo>
                  <a:close/>
                </a:path>
                <a:path w="2368550" h="1363979">
                  <a:moveTo>
                    <a:pt x="2368296" y="0"/>
                  </a:moveTo>
                  <a:lnTo>
                    <a:pt x="1997964" y="0"/>
                  </a:lnTo>
                  <a:lnTo>
                    <a:pt x="1997964" y="588264"/>
                  </a:lnTo>
                  <a:lnTo>
                    <a:pt x="2368296" y="588264"/>
                  </a:lnTo>
                  <a:lnTo>
                    <a:pt x="2368296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3401568" y="4250436"/>
              <a:ext cx="2368550" cy="1363980"/>
            </a:xfrm>
            <a:custGeom>
              <a:avLst/>
              <a:gdLst/>
              <a:ahLst/>
              <a:cxnLst/>
              <a:rect l="l" t="t" r="r" b="b"/>
              <a:pathLst>
                <a:path w="2368550" h="1363979">
                  <a:moveTo>
                    <a:pt x="0" y="1094232"/>
                  </a:moveTo>
                  <a:lnTo>
                    <a:pt x="368808" y="1094232"/>
                  </a:lnTo>
                  <a:lnTo>
                    <a:pt x="368808" y="1363980"/>
                  </a:lnTo>
                  <a:lnTo>
                    <a:pt x="0" y="1363980"/>
                  </a:lnTo>
                  <a:lnTo>
                    <a:pt x="0" y="1094232"/>
                  </a:lnTo>
                  <a:close/>
                </a:path>
                <a:path w="2368550" h="1363979">
                  <a:moveTo>
                    <a:pt x="665988" y="885444"/>
                  </a:moveTo>
                  <a:lnTo>
                    <a:pt x="1036320" y="885444"/>
                  </a:lnTo>
                  <a:lnTo>
                    <a:pt x="1036320" y="1263395"/>
                  </a:lnTo>
                  <a:lnTo>
                    <a:pt x="665988" y="1263395"/>
                  </a:lnTo>
                  <a:lnTo>
                    <a:pt x="665988" y="885444"/>
                  </a:lnTo>
                  <a:close/>
                </a:path>
                <a:path w="2368550" h="1363979">
                  <a:moveTo>
                    <a:pt x="1331976" y="502919"/>
                  </a:moveTo>
                  <a:lnTo>
                    <a:pt x="1702308" y="502919"/>
                  </a:lnTo>
                  <a:lnTo>
                    <a:pt x="1702308" y="993647"/>
                  </a:lnTo>
                  <a:lnTo>
                    <a:pt x="1331976" y="993647"/>
                  </a:lnTo>
                  <a:lnTo>
                    <a:pt x="1331976" y="502919"/>
                  </a:lnTo>
                  <a:close/>
                </a:path>
                <a:path w="2368550" h="1363979">
                  <a:moveTo>
                    <a:pt x="1997964" y="0"/>
                  </a:moveTo>
                  <a:lnTo>
                    <a:pt x="2368296" y="0"/>
                  </a:lnTo>
                  <a:lnTo>
                    <a:pt x="2368296" y="588263"/>
                  </a:lnTo>
                  <a:lnTo>
                    <a:pt x="1997964" y="588263"/>
                  </a:lnTo>
                  <a:lnTo>
                    <a:pt x="1997964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3401568" y="4085843"/>
              <a:ext cx="2368550" cy="1259205"/>
            </a:xfrm>
            <a:custGeom>
              <a:avLst/>
              <a:gdLst/>
              <a:ahLst/>
              <a:cxnLst/>
              <a:rect l="l" t="t" r="r" b="b"/>
              <a:pathLst>
                <a:path w="2368550" h="1259204">
                  <a:moveTo>
                    <a:pt x="368808" y="1135380"/>
                  </a:moveTo>
                  <a:lnTo>
                    <a:pt x="0" y="1135380"/>
                  </a:lnTo>
                  <a:lnTo>
                    <a:pt x="0" y="1258824"/>
                  </a:lnTo>
                  <a:lnTo>
                    <a:pt x="368808" y="1258824"/>
                  </a:lnTo>
                  <a:lnTo>
                    <a:pt x="368808" y="1135380"/>
                  </a:lnTo>
                  <a:close/>
                </a:path>
                <a:path w="2368550" h="1259204">
                  <a:moveTo>
                    <a:pt x="1036320" y="914400"/>
                  </a:moveTo>
                  <a:lnTo>
                    <a:pt x="665988" y="914400"/>
                  </a:lnTo>
                  <a:lnTo>
                    <a:pt x="665988" y="1050036"/>
                  </a:lnTo>
                  <a:lnTo>
                    <a:pt x="1036320" y="1050036"/>
                  </a:lnTo>
                  <a:lnTo>
                    <a:pt x="1036320" y="914400"/>
                  </a:lnTo>
                  <a:close/>
                </a:path>
                <a:path w="2368550" h="1259204">
                  <a:moveTo>
                    <a:pt x="1702308" y="518160"/>
                  </a:moveTo>
                  <a:lnTo>
                    <a:pt x="1331976" y="518160"/>
                  </a:lnTo>
                  <a:lnTo>
                    <a:pt x="1331976" y="667512"/>
                  </a:lnTo>
                  <a:lnTo>
                    <a:pt x="1702308" y="667512"/>
                  </a:lnTo>
                  <a:lnTo>
                    <a:pt x="1702308" y="518160"/>
                  </a:lnTo>
                  <a:close/>
                </a:path>
                <a:path w="2368550" h="1259204">
                  <a:moveTo>
                    <a:pt x="2368296" y="0"/>
                  </a:moveTo>
                  <a:lnTo>
                    <a:pt x="1997964" y="0"/>
                  </a:lnTo>
                  <a:lnTo>
                    <a:pt x="1997964" y="164592"/>
                  </a:lnTo>
                  <a:lnTo>
                    <a:pt x="2368296" y="164592"/>
                  </a:lnTo>
                  <a:lnTo>
                    <a:pt x="2368296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3401568" y="4085844"/>
              <a:ext cx="2368550" cy="1259205"/>
            </a:xfrm>
            <a:custGeom>
              <a:avLst/>
              <a:gdLst/>
              <a:ahLst/>
              <a:cxnLst/>
              <a:rect l="l" t="t" r="r" b="b"/>
              <a:pathLst>
                <a:path w="2368550" h="1259204">
                  <a:moveTo>
                    <a:pt x="0" y="1135379"/>
                  </a:moveTo>
                  <a:lnTo>
                    <a:pt x="368808" y="1135379"/>
                  </a:lnTo>
                  <a:lnTo>
                    <a:pt x="368808" y="1258823"/>
                  </a:lnTo>
                  <a:lnTo>
                    <a:pt x="0" y="1258823"/>
                  </a:lnTo>
                  <a:lnTo>
                    <a:pt x="0" y="1135379"/>
                  </a:lnTo>
                  <a:close/>
                </a:path>
                <a:path w="2368550" h="1259204">
                  <a:moveTo>
                    <a:pt x="665988" y="914399"/>
                  </a:moveTo>
                  <a:lnTo>
                    <a:pt x="1036320" y="914399"/>
                  </a:lnTo>
                  <a:lnTo>
                    <a:pt x="1036320" y="1050035"/>
                  </a:lnTo>
                  <a:lnTo>
                    <a:pt x="665988" y="1050035"/>
                  </a:lnTo>
                  <a:lnTo>
                    <a:pt x="665988" y="914399"/>
                  </a:lnTo>
                  <a:close/>
                </a:path>
                <a:path w="2368550" h="1259204">
                  <a:moveTo>
                    <a:pt x="1331976" y="518159"/>
                  </a:moveTo>
                  <a:lnTo>
                    <a:pt x="1702308" y="518159"/>
                  </a:lnTo>
                  <a:lnTo>
                    <a:pt x="1702308" y="667511"/>
                  </a:lnTo>
                  <a:lnTo>
                    <a:pt x="1331976" y="667511"/>
                  </a:lnTo>
                  <a:lnTo>
                    <a:pt x="1331976" y="518159"/>
                  </a:lnTo>
                  <a:close/>
                </a:path>
                <a:path w="2368550" h="1259204">
                  <a:moveTo>
                    <a:pt x="1997964" y="0"/>
                  </a:moveTo>
                  <a:lnTo>
                    <a:pt x="2368296" y="0"/>
                  </a:lnTo>
                  <a:lnTo>
                    <a:pt x="2368296" y="164591"/>
                  </a:lnTo>
                  <a:lnTo>
                    <a:pt x="1997964" y="164591"/>
                  </a:lnTo>
                  <a:lnTo>
                    <a:pt x="1997964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586740" y="5647944"/>
              <a:ext cx="5331460" cy="0"/>
            </a:xfrm>
            <a:custGeom>
              <a:avLst/>
              <a:gdLst/>
              <a:ahLst/>
              <a:cxnLst/>
              <a:rect l="l" t="t" r="r" b="b"/>
              <a:pathLst>
                <a:path w="5331460" h="0">
                  <a:moveTo>
                    <a:pt x="0" y="0"/>
                  </a:moveTo>
                  <a:lnTo>
                    <a:pt x="533095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5496305" y="5676696"/>
            <a:ext cx="1771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Y8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839216" y="5405120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30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1505838" y="5390769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39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2171192" y="5336794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71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2801492" y="5217667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141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3468370" y="4739030"/>
            <a:ext cx="902969" cy="467359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679450">
              <a:lnSpc>
                <a:spcPct val="100000"/>
              </a:lnSpc>
              <a:spcBef>
                <a:spcPts val="635"/>
              </a:spcBef>
            </a:pPr>
            <a:r>
              <a:rPr dirty="0" sz="1000" spc="-25">
                <a:latin typeface="Arial MT"/>
                <a:cs typeface="Arial MT"/>
              </a:rPr>
              <a:t>384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1000" spc="-25">
                <a:latin typeface="Arial MT"/>
                <a:cs typeface="Arial MT"/>
              </a:rPr>
              <a:t>253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4800346" y="4411217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620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5467350" y="3893565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927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3968496" y="1652016"/>
            <a:ext cx="182880" cy="137160"/>
            <a:chOff x="3968496" y="1652016"/>
            <a:chExt cx="182880" cy="137160"/>
          </a:xfrm>
        </p:grpSpPr>
        <p:sp>
          <p:nvSpPr>
            <p:cNvPr id="69" name="object 69" descr=""/>
            <p:cNvSpPr/>
            <p:nvPr/>
          </p:nvSpPr>
          <p:spPr>
            <a:xfrm>
              <a:off x="3970020" y="1653540"/>
              <a:ext cx="180340" cy="134620"/>
            </a:xfrm>
            <a:custGeom>
              <a:avLst/>
              <a:gdLst/>
              <a:ahLst/>
              <a:cxnLst/>
              <a:rect l="l" t="t" r="r" b="b"/>
              <a:pathLst>
                <a:path w="180339" h="134619">
                  <a:moveTo>
                    <a:pt x="179832" y="0"/>
                  </a:moveTo>
                  <a:lnTo>
                    <a:pt x="0" y="0"/>
                  </a:lnTo>
                  <a:lnTo>
                    <a:pt x="0" y="134112"/>
                  </a:lnTo>
                  <a:lnTo>
                    <a:pt x="179832" y="134112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C30C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3970020" y="1653540"/>
              <a:ext cx="180340" cy="134620"/>
            </a:xfrm>
            <a:custGeom>
              <a:avLst/>
              <a:gdLst/>
              <a:ahLst/>
              <a:cxnLst/>
              <a:rect l="l" t="t" r="r" b="b"/>
              <a:pathLst>
                <a:path w="180339" h="134619">
                  <a:moveTo>
                    <a:pt x="0" y="134112"/>
                  </a:moveTo>
                  <a:lnTo>
                    <a:pt x="179832" y="134112"/>
                  </a:lnTo>
                  <a:lnTo>
                    <a:pt x="179832" y="0"/>
                  </a:lnTo>
                  <a:lnTo>
                    <a:pt x="0" y="0"/>
                  </a:lnTo>
                  <a:lnTo>
                    <a:pt x="0" y="1341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" name="object 71" descr=""/>
          <p:cNvGrpSpPr/>
          <p:nvPr/>
        </p:nvGrpSpPr>
        <p:grpSpPr>
          <a:xfrm>
            <a:off x="3968496" y="1856232"/>
            <a:ext cx="182880" cy="135890"/>
            <a:chOff x="3968496" y="1856232"/>
            <a:chExt cx="182880" cy="135890"/>
          </a:xfrm>
        </p:grpSpPr>
        <p:sp>
          <p:nvSpPr>
            <p:cNvPr id="72" name="object 72" descr=""/>
            <p:cNvSpPr/>
            <p:nvPr/>
          </p:nvSpPr>
          <p:spPr>
            <a:xfrm>
              <a:off x="3970020" y="1857756"/>
              <a:ext cx="180340" cy="132715"/>
            </a:xfrm>
            <a:custGeom>
              <a:avLst/>
              <a:gdLst/>
              <a:ahLst/>
              <a:cxnLst/>
              <a:rect l="l" t="t" r="r" b="b"/>
              <a:pathLst>
                <a:path w="180339" h="132714">
                  <a:moveTo>
                    <a:pt x="179832" y="0"/>
                  </a:moveTo>
                  <a:lnTo>
                    <a:pt x="0" y="0"/>
                  </a:lnTo>
                  <a:lnTo>
                    <a:pt x="0" y="132587"/>
                  </a:lnTo>
                  <a:lnTo>
                    <a:pt x="179832" y="132587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3970020" y="1857756"/>
              <a:ext cx="180340" cy="132715"/>
            </a:xfrm>
            <a:custGeom>
              <a:avLst/>
              <a:gdLst/>
              <a:ahLst/>
              <a:cxnLst/>
              <a:rect l="l" t="t" r="r" b="b"/>
              <a:pathLst>
                <a:path w="180339" h="132714">
                  <a:moveTo>
                    <a:pt x="0" y="132587"/>
                  </a:moveTo>
                  <a:lnTo>
                    <a:pt x="179832" y="132587"/>
                  </a:lnTo>
                  <a:lnTo>
                    <a:pt x="179832" y="0"/>
                  </a:lnTo>
                  <a:lnTo>
                    <a:pt x="0" y="0"/>
                  </a:lnTo>
                  <a:lnTo>
                    <a:pt x="0" y="1325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 descr=""/>
          <p:cNvSpPr txBox="1"/>
          <p:nvPr/>
        </p:nvSpPr>
        <p:spPr>
          <a:xfrm>
            <a:off x="4188333" y="1582826"/>
            <a:ext cx="1691005" cy="43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2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Price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Tesla’s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battery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($/kw) </a:t>
            </a:r>
            <a:r>
              <a:rPr dirty="0" sz="1000">
                <a:latin typeface="Arial MT"/>
                <a:cs typeface="Arial MT"/>
              </a:rPr>
              <a:t>Price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GM’s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battery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($/kw)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574649" y="1518665"/>
            <a:ext cx="1311275" cy="3625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565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per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kWh</a:t>
            </a:r>
            <a:endParaRPr sz="1400">
              <a:latin typeface="Arial MT"/>
              <a:cs typeface="Arial MT"/>
            </a:endParaRPr>
          </a:p>
          <a:p>
            <a:pPr marL="358775">
              <a:lnSpc>
                <a:spcPts val="1085"/>
              </a:lnSpc>
            </a:pPr>
            <a:r>
              <a:rPr dirty="0" sz="1000" spc="-25">
                <a:latin typeface="Arial MT"/>
                <a:cs typeface="Arial MT"/>
              </a:rPr>
              <a:t>145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574649" y="3208542"/>
            <a:ext cx="4170679" cy="60007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269240">
              <a:lnSpc>
                <a:spcPct val="100000"/>
              </a:lnSpc>
              <a:spcBef>
                <a:spcPts val="775"/>
              </a:spcBef>
              <a:tabLst>
                <a:tab pos="935990" algn="l"/>
                <a:tab pos="1601470" algn="l"/>
                <a:tab pos="2268220" algn="l"/>
                <a:tab pos="2934970" algn="l"/>
                <a:tab pos="3601720" algn="l"/>
              </a:tabLst>
            </a:pPr>
            <a:r>
              <a:rPr dirty="0" sz="1000" spc="-25">
                <a:latin typeface="Arial MT"/>
                <a:cs typeface="Arial MT"/>
              </a:rPr>
              <a:t>Y1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5">
                <a:latin typeface="Arial MT"/>
                <a:cs typeface="Arial MT"/>
              </a:rPr>
              <a:t>Y2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5">
                <a:latin typeface="Arial MT"/>
                <a:cs typeface="Arial MT"/>
              </a:rPr>
              <a:t>Y3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35">
                <a:latin typeface="Arial MT"/>
                <a:cs typeface="Arial MT"/>
              </a:rPr>
              <a:t>Y4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5">
                <a:latin typeface="Arial MT"/>
                <a:cs typeface="Arial MT"/>
              </a:rPr>
              <a:t>Y5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5">
                <a:latin typeface="Arial MT"/>
                <a:cs typeface="Arial MT"/>
              </a:rPr>
              <a:t>Y6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400" b="1">
                <a:latin typeface="Arial"/>
                <a:cs typeface="Arial"/>
              </a:rPr>
              <a:t>…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estimating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which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models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it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would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apply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7" name="object 77" descr=""/>
          <p:cNvGrpSpPr/>
          <p:nvPr/>
        </p:nvGrpSpPr>
        <p:grpSpPr>
          <a:xfrm>
            <a:off x="637031" y="4139184"/>
            <a:ext cx="181610" cy="542925"/>
            <a:chOff x="637031" y="4139184"/>
            <a:chExt cx="181610" cy="542925"/>
          </a:xfrm>
        </p:grpSpPr>
        <p:sp>
          <p:nvSpPr>
            <p:cNvPr id="78" name="object 78" descr=""/>
            <p:cNvSpPr/>
            <p:nvPr/>
          </p:nvSpPr>
          <p:spPr>
            <a:xfrm>
              <a:off x="638555" y="4140708"/>
              <a:ext cx="178435" cy="132715"/>
            </a:xfrm>
            <a:custGeom>
              <a:avLst/>
              <a:gdLst/>
              <a:ahLst/>
              <a:cxnLst/>
              <a:rect l="l" t="t" r="r" b="b"/>
              <a:pathLst>
                <a:path w="178434" h="132714">
                  <a:moveTo>
                    <a:pt x="178307" y="0"/>
                  </a:moveTo>
                  <a:lnTo>
                    <a:pt x="0" y="0"/>
                  </a:lnTo>
                  <a:lnTo>
                    <a:pt x="0" y="132588"/>
                  </a:lnTo>
                  <a:lnTo>
                    <a:pt x="178307" y="132588"/>
                  </a:lnTo>
                  <a:lnTo>
                    <a:pt x="178307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638555" y="4140708"/>
              <a:ext cx="178435" cy="132715"/>
            </a:xfrm>
            <a:custGeom>
              <a:avLst/>
              <a:gdLst/>
              <a:ahLst/>
              <a:cxnLst/>
              <a:rect l="l" t="t" r="r" b="b"/>
              <a:pathLst>
                <a:path w="178434" h="132714">
                  <a:moveTo>
                    <a:pt x="0" y="132588"/>
                  </a:moveTo>
                  <a:lnTo>
                    <a:pt x="178307" y="132588"/>
                  </a:lnTo>
                  <a:lnTo>
                    <a:pt x="178307" y="0"/>
                  </a:lnTo>
                  <a:lnTo>
                    <a:pt x="0" y="0"/>
                  </a:lnTo>
                  <a:lnTo>
                    <a:pt x="0" y="13258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638555" y="4343400"/>
              <a:ext cx="178435" cy="134620"/>
            </a:xfrm>
            <a:custGeom>
              <a:avLst/>
              <a:gdLst/>
              <a:ahLst/>
              <a:cxnLst/>
              <a:rect l="l" t="t" r="r" b="b"/>
              <a:pathLst>
                <a:path w="178434" h="134620">
                  <a:moveTo>
                    <a:pt x="178307" y="0"/>
                  </a:moveTo>
                  <a:lnTo>
                    <a:pt x="0" y="0"/>
                  </a:lnTo>
                  <a:lnTo>
                    <a:pt x="0" y="134112"/>
                  </a:lnTo>
                  <a:lnTo>
                    <a:pt x="178307" y="134112"/>
                  </a:lnTo>
                  <a:lnTo>
                    <a:pt x="178307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638555" y="4343400"/>
              <a:ext cx="178435" cy="134620"/>
            </a:xfrm>
            <a:custGeom>
              <a:avLst/>
              <a:gdLst/>
              <a:ahLst/>
              <a:cxnLst/>
              <a:rect l="l" t="t" r="r" b="b"/>
              <a:pathLst>
                <a:path w="178434" h="134620">
                  <a:moveTo>
                    <a:pt x="0" y="134112"/>
                  </a:moveTo>
                  <a:lnTo>
                    <a:pt x="178307" y="134112"/>
                  </a:lnTo>
                  <a:lnTo>
                    <a:pt x="178307" y="0"/>
                  </a:lnTo>
                  <a:lnTo>
                    <a:pt x="0" y="0"/>
                  </a:lnTo>
                  <a:lnTo>
                    <a:pt x="0" y="13411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638555" y="4546092"/>
              <a:ext cx="178435" cy="134620"/>
            </a:xfrm>
            <a:custGeom>
              <a:avLst/>
              <a:gdLst/>
              <a:ahLst/>
              <a:cxnLst/>
              <a:rect l="l" t="t" r="r" b="b"/>
              <a:pathLst>
                <a:path w="178434" h="134620">
                  <a:moveTo>
                    <a:pt x="178307" y="0"/>
                  </a:moveTo>
                  <a:lnTo>
                    <a:pt x="0" y="0"/>
                  </a:lnTo>
                  <a:lnTo>
                    <a:pt x="0" y="134111"/>
                  </a:lnTo>
                  <a:lnTo>
                    <a:pt x="178307" y="134111"/>
                  </a:lnTo>
                  <a:lnTo>
                    <a:pt x="178307" y="0"/>
                  </a:lnTo>
                  <a:close/>
                </a:path>
              </a:pathLst>
            </a:custGeom>
            <a:solidFill>
              <a:srgbClr val="297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638555" y="4546092"/>
              <a:ext cx="178435" cy="134620"/>
            </a:xfrm>
            <a:custGeom>
              <a:avLst/>
              <a:gdLst/>
              <a:ahLst/>
              <a:cxnLst/>
              <a:rect l="l" t="t" r="r" b="b"/>
              <a:pathLst>
                <a:path w="178434" h="134620">
                  <a:moveTo>
                    <a:pt x="0" y="134111"/>
                  </a:moveTo>
                  <a:lnTo>
                    <a:pt x="178307" y="134111"/>
                  </a:lnTo>
                  <a:lnTo>
                    <a:pt x="178307" y="0"/>
                  </a:lnTo>
                  <a:lnTo>
                    <a:pt x="0" y="0"/>
                  </a:lnTo>
                  <a:lnTo>
                    <a:pt x="0" y="13411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 descr=""/>
          <p:cNvSpPr txBox="1"/>
          <p:nvPr/>
        </p:nvSpPr>
        <p:spPr>
          <a:xfrm>
            <a:off x="855675" y="4120083"/>
            <a:ext cx="8324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Chevrolet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EVs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855675" y="4272178"/>
            <a:ext cx="1295400" cy="432434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000">
                <a:latin typeface="Arial MT"/>
                <a:cs typeface="Arial MT"/>
              </a:rPr>
              <a:t>Cadillac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EVs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000">
                <a:latin typeface="Arial MT"/>
                <a:cs typeface="Arial MT"/>
              </a:rPr>
              <a:t>Other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GM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brands’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EVs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574649" y="1257426"/>
            <a:ext cx="53562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34225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Comparing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price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Tesla’s</a:t>
            </a:r>
            <a:r>
              <a:rPr dirty="0" u="sng" sz="1400" spc="-6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batteries</a:t>
            </a:r>
            <a:r>
              <a:rPr dirty="0" u="sng" sz="1400" spc="-6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vs.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GMs…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</p:txBody>
      </p:sp>
      <p:sp>
        <p:nvSpPr>
          <p:cNvPr id="87" name="object 87" descr=""/>
          <p:cNvSpPr/>
          <p:nvPr/>
        </p:nvSpPr>
        <p:spPr>
          <a:xfrm>
            <a:off x="586740" y="3817620"/>
            <a:ext cx="5330825" cy="0"/>
          </a:xfrm>
          <a:custGeom>
            <a:avLst/>
            <a:gdLst/>
            <a:ahLst/>
            <a:cxnLst/>
            <a:rect l="l" t="t" r="r" b="b"/>
            <a:pathLst>
              <a:path w="5330825" h="0">
                <a:moveTo>
                  <a:pt x="0" y="0"/>
                </a:moveTo>
                <a:lnTo>
                  <a:pt x="533082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 txBox="1"/>
          <p:nvPr/>
        </p:nvSpPr>
        <p:spPr>
          <a:xfrm>
            <a:off x="574649" y="3829939"/>
            <a:ext cx="16719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thousand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units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574649" y="216154"/>
            <a:ext cx="30327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TECHNOLOGICAL</a:t>
            </a:r>
            <a:r>
              <a:rPr dirty="0" sz="1600" spc="-7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SYNERGIES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243840"/>
                <a:gridCol w="1196340"/>
                <a:gridCol w="243839"/>
                <a:gridCol w="1443990"/>
                <a:gridCol w="1200785"/>
                <a:gridCol w="1443990"/>
                <a:gridCol w="243840"/>
                <a:gridCol w="1200150"/>
                <a:gridCol w="243840"/>
                <a:gridCol w="1200150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5353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49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586740" y="2691320"/>
            <a:ext cx="7288530" cy="3035935"/>
            <a:chOff x="586740" y="2691320"/>
            <a:chExt cx="7288530" cy="3035935"/>
          </a:xfrm>
        </p:grpSpPr>
        <p:sp>
          <p:nvSpPr>
            <p:cNvPr id="8" name="object 8" descr=""/>
            <p:cNvSpPr/>
            <p:nvPr/>
          </p:nvSpPr>
          <p:spPr>
            <a:xfrm>
              <a:off x="586740" y="4658867"/>
              <a:ext cx="7283450" cy="1068705"/>
            </a:xfrm>
            <a:custGeom>
              <a:avLst/>
              <a:gdLst/>
              <a:ahLst/>
              <a:cxnLst/>
              <a:rect l="l" t="t" r="r" b="b"/>
              <a:pathLst>
                <a:path w="7283450" h="1068704">
                  <a:moveTo>
                    <a:pt x="7283196" y="0"/>
                  </a:moveTo>
                  <a:lnTo>
                    <a:pt x="0" y="0"/>
                  </a:lnTo>
                  <a:lnTo>
                    <a:pt x="0" y="1068324"/>
                  </a:lnTo>
                  <a:lnTo>
                    <a:pt x="7283196" y="1068324"/>
                  </a:lnTo>
                  <a:lnTo>
                    <a:pt x="7283196" y="0"/>
                  </a:lnTo>
                  <a:close/>
                </a:path>
              </a:pathLst>
            </a:custGeom>
            <a:solidFill>
              <a:srgbClr val="C30C3C">
                <a:alpha val="980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748028" y="2692907"/>
              <a:ext cx="4993005" cy="2828925"/>
            </a:xfrm>
            <a:custGeom>
              <a:avLst/>
              <a:gdLst/>
              <a:ahLst/>
              <a:cxnLst/>
              <a:rect l="l" t="t" r="r" b="b"/>
              <a:pathLst>
                <a:path w="4993005" h="2828925">
                  <a:moveTo>
                    <a:pt x="1449324" y="0"/>
                  </a:moveTo>
                  <a:lnTo>
                    <a:pt x="2093849" y="0"/>
                  </a:lnTo>
                </a:path>
                <a:path w="4993005" h="2828925">
                  <a:moveTo>
                    <a:pt x="0" y="298703"/>
                  </a:moveTo>
                  <a:lnTo>
                    <a:pt x="643001" y="298703"/>
                  </a:lnTo>
                </a:path>
                <a:path w="4993005" h="2828925">
                  <a:moveTo>
                    <a:pt x="2900172" y="2057399"/>
                  </a:moveTo>
                  <a:lnTo>
                    <a:pt x="3543173" y="2057399"/>
                  </a:lnTo>
                </a:path>
                <a:path w="4993005" h="2828925">
                  <a:moveTo>
                    <a:pt x="4349496" y="2828543"/>
                  </a:moveTo>
                  <a:lnTo>
                    <a:pt x="4992497" y="2828543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43356" y="2991611"/>
              <a:ext cx="805180" cy="1678305"/>
            </a:xfrm>
            <a:custGeom>
              <a:avLst/>
              <a:gdLst/>
              <a:ahLst/>
              <a:cxnLst/>
              <a:rect l="l" t="t" r="r" b="b"/>
              <a:pathLst>
                <a:path w="805180" h="1678304">
                  <a:moveTo>
                    <a:pt x="804671" y="0"/>
                  </a:moveTo>
                  <a:lnTo>
                    <a:pt x="0" y="0"/>
                  </a:lnTo>
                  <a:lnTo>
                    <a:pt x="0" y="1677924"/>
                  </a:lnTo>
                  <a:lnTo>
                    <a:pt x="804671" y="1677924"/>
                  </a:lnTo>
                  <a:lnTo>
                    <a:pt x="804671" y="0"/>
                  </a:lnTo>
                  <a:close/>
                </a:path>
              </a:pathLst>
            </a:custGeom>
            <a:solidFill>
              <a:srgbClr val="0077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842004" y="2692907"/>
              <a:ext cx="3705225" cy="3034665"/>
            </a:xfrm>
            <a:custGeom>
              <a:avLst/>
              <a:gdLst/>
              <a:ahLst/>
              <a:cxnLst/>
              <a:rect l="l" t="t" r="r" b="b"/>
              <a:pathLst>
                <a:path w="3705225" h="3034665">
                  <a:moveTo>
                    <a:pt x="806196" y="0"/>
                  </a:moveTo>
                  <a:lnTo>
                    <a:pt x="0" y="0"/>
                  </a:lnTo>
                  <a:lnTo>
                    <a:pt x="0" y="1976628"/>
                  </a:lnTo>
                  <a:lnTo>
                    <a:pt x="0" y="2057400"/>
                  </a:lnTo>
                  <a:lnTo>
                    <a:pt x="806196" y="2057400"/>
                  </a:lnTo>
                  <a:lnTo>
                    <a:pt x="806196" y="1976628"/>
                  </a:lnTo>
                  <a:lnTo>
                    <a:pt x="806196" y="0"/>
                  </a:lnTo>
                  <a:close/>
                </a:path>
                <a:path w="3705225" h="3034665">
                  <a:moveTo>
                    <a:pt x="2255520" y="2057400"/>
                  </a:moveTo>
                  <a:lnTo>
                    <a:pt x="1449324" y="2057400"/>
                  </a:lnTo>
                  <a:lnTo>
                    <a:pt x="1449324" y="2828544"/>
                  </a:lnTo>
                  <a:lnTo>
                    <a:pt x="2255520" y="2828544"/>
                  </a:lnTo>
                  <a:lnTo>
                    <a:pt x="2255520" y="2057400"/>
                  </a:lnTo>
                  <a:close/>
                </a:path>
                <a:path w="3705225" h="3034665">
                  <a:moveTo>
                    <a:pt x="3704844" y="2828544"/>
                  </a:moveTo>
                  <a:lnTo>
                    <a:pt x="2900172" y="2828544"/>
                  </a:lnTo>
                  <a:lnTo>
                    <a:pt x="2900172" y="3034284"/>
                  </a:lnTo>
                  <a:lnTo>
                    <a:pt x="3704844" y="3034284"/>
                  </a:lnTo>
                  <a:lnTo>
                    <a:pt x="3704844" y="2828544"/>
                  </a:lnTo>
                  <a:close/>
                </a:path>
              </a:pathLst>
            </a:custGeom>
            <a:solidFill>
              <a:srgbClr val="C30C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20268" y="4669535"/>
              <a:ext cx="7249795" cy="0"/>
            </a:xfrm>
            <a:custGeom>
              <a:avLst/>
              <a:gdLst/>
              <a:ahLst/>
              <a:cxnLst/>
              <a:rect l="l" t="t" r="r" b="b"/>
              <a:pathLst>
                <a:path w="7249795" h="0">
                  <a:moveTo>
                    <a:pt x="0" y="0"/>
                  </a:moveTo>
                  <a:lnTo>
                    <a:pt x="724966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842004" y="4651247"/>
              <a:ext cx="806450" cy="35560"/>
            </a:xfrm>
            <a:custGeom>
              <a:avLst/>
              <a:gdLst/>
              <a:ahLst/>
              <a:cxnLst/>
              <a:rect l="l" t="t" r="r" b="b"/>
              <a:pathLst>
                <a:path w="806450" h="35560">
                  <a:moveTo>
                    <a:pt x="806196" y="0"/>
                  </a:moveTo>
                  <a:lnTo>
                    <a:pt x="0" y="0"/>
                  </a:lnTo>
                  <a:lnTo>
                    <a:pt x="0" y="35051"/>
                  </a:lnTo>
                  <a:lnTo>
                    <a:pt x="806196" y="35051"/>
                  </a:lnTo>
                  <a:lnTo>
                    <a:pt x="806196" y="0"/>
                  </a:lnTo>
                  <a:close/>
                </a:path>
              </a:pathLst>
            </a:custGeom>
            <a:solidFill>
              <a:srgbClr val="C30C3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97902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GM</a:t>
            </a:r>
            <a:r>
              <a:rPr dirty="0" spc="-40"/>
              <a:t> </a:t>
            </a:r>
            <a:r>
              <a:rPr dirty="0"/>
              <a:t>would</a:t>
            </a:r>
            <a:r>
              <a:rPr dirty="0" spc="-35"/>
              <a:t> </a:t>
            </a:r>
            <a:r>
              <a:rPr dirty="0"/>
              <a:t>lose</a:t>
            </a:r>
            <a:r>
              <a:rPr dirty="0" spc="-35"/>
              <a:t> </a:t>
            </a:r>
            <a:r>
              <a:rPr dirty="0"/>
              <a:t>around</a:t>
            </a:r>
            <a:r>
              <a:rPr dirty="0" spc="-45"/>
              <a:t> </a:t>
            </a:r>
            <a:r>
              <a:rPr dirty="0"/>
              <a:t>USD</a:t>
            </a:r>
            <a:r>
              <a:rPr dirty="0" spc="-35"/>
              <a:t> </a:t>
            </a:r>
            <a:r>
              <a:rPr dirty="0"/>
              <a:t>26.2bn</a:t>
            </a:r>
            <a:r>
              <a:rPr dirty="0" spc="-35"/>
              <a:t> </a:t>
            </a:r>
            <a:r>
              <a:rPr dirty="0"/>
              <a:t>on</a:t>
            </a:r>
            <a:r>
              <a:rPr dirty="0" spc="-35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acquisition</a:t>
            </a:r>
            <a:r>
              <a:rPr dirty="0" spc="-45"/>
              <a:t> </a:t>
            </a:r>
            <a:r>
              <a:rPr dirty="0"/>
              <a:t>after</a:t>
            </a:r>
            <a:r>
              <a:rPr dirty="0" spc="-35"/>
              <a:t> </a:t>
            </a:r>
            <a:r>
              <a:rPr dirty="0"/>
              <a:t>accounting</a:t>
            </a:r>
            <a:r>
              <a:rPr dirty="0" spc="-60"/>
              <a:t> </a:t>
            </a:r>
            <a:r>
              <a:rPr dirty="0"/>
              <a:t>for</a:t>
            </a:r>
            <a:r>
              <a:rPr dirty="0" spc="-45"/>
              <a:t> </a:t>
            </a:r>
            <a:r>
              <a:rPr dirty="0"/>
              <a:t>a</a:t>
            </a:r>
            <a:r>
              <a:rPr dirty="0" spc="-20"/>
              <a:t> </a:t>
            </a:r>
            <a:r>
              <a:rPr dirty="0" spc="-10"/>
              <a:t>premium</a:t>
            </a:r>
          </a:p>
          <a:p>
            <a:pPr marL="12700">
              <a:lnSpc>
                <a:spcPts val="2280"/>
              </a:lnSpc>
            </a:pPr>
            <a:r>
              <a:rPr dirty="0"/>
              <a:t>over</a:t>
            </a:r>
            <a:r>
              <a:rPr dirty="0" spc="-70"/>
              <a:t> </a:t>
            </a:r>
            <a:r>
              <a:rPr dirty="0" spc="-25"/>
              <a:t>Tesla‘s</a:t>
            </a:r>
            <a:r>
              <a:rPr dirty="0" spc="-45"/>
              <a:t> </a:t>
            </a:r>
            <a:r>
              <a:rPr dirty="0"/>
              <a:t>current</a:t>
            </a:r>
            <a:r>
              <a:rPr dirty="0" spc="-60"/>
              <a:t> </a:t>
            </a:r>
            <a:r>
              <a:rPr dirty="0"/>
              <a:t>market</a:t>
            </a:r>
            <a:r>
              <a:rPr dirty="0" spc="-65"/>
              <a:t> </a:t>
            </a:r>
            <a:r>
              <a:rPr dirty="0"/>
              <a:t>capitalization</a:t>
            </a:r>
            <a:r>
              <a:rPr dirty="0" spc="-55"/>
              <a:t> </a:t>
            </a:r>
            <a:r>
              <a:rPr dirty="0"/>
              <a:t>that</a:t>
            </a:r>
            <a:r>
              <a:rPr dirty="0" spc="-50"/>
              <a:t> </a:t>
            </a:r>
            <a:r>
              <a:rPr dirty="0"/>
              <a:t>is</a:t>
            </a:r>
            <a:r>
              <a:rPr dirty="0" spc="-20"/>
              <a:t> </a:t>
            </a:r>
            <a:r>
              <a:rPr dirty="0"/>
              <a:t>required</a:t>
            </a:r>
            <a:r>
              <a:rPr dirty="0" spc="-60"/>
              <a:t> </a:t>
            </a:r>
            <a:r>
              <a:rPr dirty="0"/>
              <a:t>to</a:t>
            </a:r>
            <a:r>
              <a:rPr dirty="0" spc="-35"/>
              <a:t> </a:t>
            </a:r>
            <a:r>
              <a:rPr dirty="0"/>
              <a:t>convince</a:t>
            </a:r>
            <a:r>
              <a:rPr dirty="0" spc="-45"/>
              <a:t> </a:t>
            </a:r>
            <a:r>
              <a:rPr dirty="0"/>
              <a:t>shareholders</a:t>
            </a:r>
            <a:r>
              <a:rPr dirty="0" spc="-65"/>
              <a:t> </a:t>
            </a:r>
            <a:r>
              <a:rPr dirty="0"/>
              <a:t>to</a:t>
            </a:r>
            <a:r>
              <a:rPr dirty="0" spc="-35"/>
              <a:t> </a:t>
            </a:r>
            <a:r>
              <a:rPr dirty="0" spc="-20"/>
              <a:t>sell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574649" y="5899505"/>
            <a:ext cx="2953385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600"/>
              </a:lnSpc>
              <a:spcBef>
                <a:spcPts val="100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Premium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calculated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four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week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stock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price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Hershorn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Thomson</a:t>
            </a:r>
            <a:r>
              <a:rPr dirty="0" sz="1000" spc="-40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Reuters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621791" y="2034539"/>
            <a:ext cx="2575560" cy="355600"/>
          </a:xfrm>
          <a:custGeom>
            <a:avLst/>
            <a:gdLst/>
            <a:ahLst/>
            <a:cxnLst/>
            <a:rect l="l" t="t" r="r" b="b"/>
            <a:pathLst>
              <a:path w="2575560" h="355600">
                <a:moveTo>
                  <a:pt x="0" y="355092"/>
                </a:moveTo>
                <a:lnTo>
                  <a:pt x="2325" y="285988"/>
                </a:lnTo>
                <a:lnTo>
                  <a:pt x="8666" y="229552"/>
                </a:lnTo>
                <a:lnTo>
                  <a:pt x="18071" y="191500"/>
                </a:lnTo>
                <a:lnTo>
                  <a:pt x="29590" y="177546"/>
                </a:lnTo>
                <a:lnTo>
                  <a:pt x="1258189" y="177546"/>
                </a:lnTo>
                <a:lnTo>
                  <a:pt x="1269724" y="163591"/>
                </a:lnTo>
                <a:lnTo>
                  <a:pt x="1279128" y="125539"/>
                </a:lnTo>
                <a:lnTo>
                  <a:pt x="1285460" y="69103"/>
                </a:lnTo>
                <a:lnTo>
                  <a:pt x="1287780" y="0"/>
                </a:lnTo>
                <a:lnTo>
                  <a:pt x="1290099" y="69103"/>
                </a:lnTo>
                <a:lnTo>
                  <a:pt x="1296431" y="125539"/>
                </a:lnTo>
                <a:lnTo>
                  <a:pt x="1305835" y="163591"/>
                </a:lnTo>
                <a:lnTo>
                  <a:pt x="1317370" y="177546"/>
                </a:lnTo>
                <a:lnTo>
                  <a:pt x="2545969" y="177546"/>
                </a:lnTo>
                <a:lnTo>
                  <a:pt x="2557504" y="191500"/>
                </a:lnTo>
                <a:lnTo>
                  <a:pt x="2566908" y="229552"/>
                </a:lnTo>
                <a:lnTo>
                  <a:pt x="2573240" y="285988"/>
                </a:lnTo>
                <a:lnTo>
                  <a:pt x="2575560" y="355092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4059682" y="3586048"/>
            <a:ext cx="37338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50.9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158951" y="3694557"/>
            <a:ext cx="3740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41.5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392679" y="2692907"/>
            <a:ext cx="805180" cy="299085"/>
          </a:xfrm>
          <a:prstGeom prst="rect">
            <a:avLst/>
          </a:prstGeom>
          <a:solidFill>
            <a:srgbClr val="00776F"/>
          </a:solidFill>
        </p:spPr>
        <p:txBody>
          <a:bodyPr wrap="square" lIns="0" tIns="266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7.4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509386" y="5001259"/>
            <a:ext cx="3727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19.1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008114" y="5489854"/>
            <a:ext cx="2743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5.1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3858767" y="2034539"/>
            <a:ext cx="4011295" cy="378460"/>
          </a:xfrm>
          <a:custGeom>
            <a:avLst/>
            <a:gdLst/>
            <a:ahLst/>
            <a:cxnLst/>
            <a:rect l="l" t="t" r="r" b="b"/>
            <a:pathLst>
              <a:path w="4011295" h="378460">
                <a:moveTo>
                  <a:pt x="0" y="377951"/>
                </a:moveTo>
                <a:lnTo>
                  <a:pt x="2474" y="304383"/>
                </a:lnTo>
                <a:lnTo>
                  <a:pt x="9223" y="244316"/>
                </a:lnTo>
                <a:lnTo>
                  <a:pt x="19234" y="203823"/>
                </a:lnTo>
                <a:lnTo>
                  <a:pt x="31496" y="188975"/>
                </a:lnTo>
                <a:lnTo>
                  <a:pt x="1974088" y="188975"/>
                </a:lnTo>
                <a:lnTo>
                  <a:pt x="1986349" y="174128"/>
                </a:lnTo>
                <a:lnTo>
                  <a:pt x="1996360" y="133635"/>
                </a:lnTo>
                <a:lnTo>
                  <a:pt x="2003109" y="73568"/>
                </a:lnTo>
                <a:lnTo>
                  <a:pt x="2005584" y="0"/>
                </a:lnTo>
                <a:lnTo>
                  <a:pt x="2008058" y="73568"/>
                </a:lnTo>
                <a:lnTo>
                  <a:pt x="2014807" y="133635"/>
                </a:lnTo>
                <a:lnTo>
                  <a:pt x="2024818" y="174128"/>
                </a:lnTo>
                <a:lnTo>
                  <a:pt x="2037080" y="188975"/>
                </a:lnTo>
                <a:lnTo>
                  <a:pt x="3979672" y="188975"/>
                </a:lnTo>
                <a:lnTo>
                  <a:pt x="3991933" y="203823"/>
                </a:lnTo>
                <a:lnTo>
                  <a:pt x="4001944" y="244316"/>
                </a:lnTo>
                <a:lnTo>
                  <a:pt x="4008693" y="304383"/>
                </a:lnTo>
                <a:lnTo>
                  <a:pt x="4011167" y="377951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574649" y="1190091"/>
            <a:ext cx="7273925" cy="85788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  <a:tabLst>
                <a:tab pos="7260590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price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paid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</a:t>
            </a:r>
            <a:r>
              <a:rPr dirty="0" u="sng" sz="14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Tesla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is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significantly</a:t>
            </a:r>
            <a:r>
              <a:rPr dirty="0" u="sng" sz="1400" spc="-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higher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than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its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added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value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</a:t>
            </a:r>
            <a:r>
              <a:rPr dirty="0" u="sng" sz="14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GM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billion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USD</a:t>
            </a:r>
            <a:endParaRPr sz="1400">
              <a:latin typeface="Arial MT"/>
              <a:cs typeface="Arial MT"/>
            </a:endParaRPr>
          </a:p>
          <a:p>
            <a:pPr marL="374650">
              <a:lnSpc>
                <a:spcPct val="100000"/>
              </a:lnSpc>
              <a:spcBef>
                <a:spcPts val="770"/>
              </a:spcBef>
              <a:tabLst>
                <a:tab pos="3891915" algn="l"/>
              </a:tabLst>
            </a:pPr>
            <a:r>
              <a:rPr dirty="0" sz="1400">
                <a:latin typeface="Arial MT"/>
                <a:cs typeface="Arial MT"/>
              </a:rPr>
              <a:t>Estimated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value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Tesla</a:t>
            </a:r>
            <a:r>
              <a:rPr dirty="0" sz="1400">
                <a:latin typeface="Arial MT"/>
                <a:cs typeface="Arial MT"/>
              </a:rPr>
              <a:t>	Estimated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purchasing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price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Tesla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17854" y="2593594"/>
            <a:ext cx="853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Equity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value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175410" y="2758185"/>
            <a:ext cx="3378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DCF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451607" y="2456815"/>
            <a:ext cx="701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Synergies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845433" y="2429002"/>
            <a:ext cx="7791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Market</a:t>
            </a:r>
            <a:r>
              <a:rPr dirty="0" sz="1200" spc="-25">
                <a:latin typeface="Arial MT"/>
                <a:cs typeface="Arial MT"/>
              </a:rPr>
              <a:t> cap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190744" y="4300854"/>
            <a:ext cx="1004569" cy="37338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224154" marR="60960" indent="-119380">
              <a:lnSpc>
                <a:spcPts val="1300"/>
              </a:lnSpc>
              <a:spcBef>
                <a:spcPts val="259"/>
              </a:spcBef>
            </a:pPr>
            <a:r>
              <a:rPr dirty="0" sz="1200" spc="-10">
                <a:latin typeface="Arial MT"/>
                <a:cs typeface="Arial MT"/>
              </a:rPr>
              <a:t>Comparable premium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4861559" y="4056888"/>
            <a:ext cx="2806065" cy="1792605"/>
            <a:chOff x="4861559" y="4056888"/>
            <a:chExt cx="2806065" cy="1792605"/>
          </a:xfrm>
        </p:grpSpPr>
        <p:sp>
          <p:nvSpPr>
            <p:cNvPr id="30" name="object 30" descr=""/>
            <p:cNvSpPr/>
            <p:nvPr/>
          </p:nvSpPr>
          <p:spPr>
            <a:xfrm>
              <a:off x="5180837" y="4267962"/>
              <a:ext cx="2476500" cy="1571625"/>
            </a:xfrm>
            <a:custGeom>
              <a:avLst/>
              <a:gdLst/>
              <a:ahLst/>
              <a:cxnLst/>
              <a:rect l="l" t="t" r="r" b="b"/>
              <a:pathLst>
                <a:path w="2476500" h="1571625">
                  <a:moveTo>
                    <a:pt x="0" y="1357884"/>
                  </a:moveTo>
                  <a:lnTo>
                    <a:pt x="1024127" y="1357884"/>
                  </a:lnTo>
                  <a:lnTo>
                    <a:pt x="1024127" y="0"/>
                  </a:lnTo>
                  <a:lnTo>
                    <a:pt x="0" y="0"/>
                  </a:lnTo>
                  <a:lnTo>
                    <a:pt x="0" y="1357884"/>
                  </a:lnTo>
                  <a:close/>
                </a:path>
                <a:path w="2476500" h="1571625">
                  <a:moveTo>
                    <a:pt x="1452371" y="1571244"/>
                  </a:moveTo>
                  <a:lnTo>
                    <a:pt x="2476499" y="1571244"/>
                  </a:lnTo>
                  <a:lnTo>
                    <a:pt x="2476499" y="772668"/>
                  </a:lnTo>
                  <a:lnTo>
                    <a:pt x="1452371" y="772668"/>
                  </a:lnTo>
                  <a:lnTo>
                    <a:pt x="1452371" y="1571244"/>
                  </a:lnTo>
                  <a:close/>
                </a:path>
              </a:pathLst>
            </a:custGeom>
            <a:ln w="19812">
              <a:solidFill>
                <a:srgbClr val="4966AC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861559" y="4056888"/>
              <a:ext cx="433070" cy="431800"/>
            </a:xfrm>
            <a:custGeom>
              <a:avLst/>
              <a:gdLst/>
              <a:ahLst/>
              <a:cxnLst/>
              <a:rect l="l" t="t" r="r" b="b"/>
              <a:pathLst>
                <a:path w="433070" h="431800">
                  <a:moveTo>
                    <a:pt x="216407" y="0"/>
                  </a:moveTo>
                  <a:lnTo>
                    <a:pt x="166791" y="5693"/>
                  </a:lnTo>
                  <a:lnTo>
                    <a:pt x="121242" y="21913"/>
                  </a:lnTo>
                  <a:lnTo>
                    <a:pt x="81060" y="47366"/>
                  </a:lnTo>
                  <a:lnTo>
                    <a:pt x="47546" y="80758"/>
                  </a:lnTo>
                  <a:lnTo>
                    <a:pt x="21998" y="120798"/>
                  </a:lnTo>
                  <a:lnTo>
                    <a:pt x="5716" y="166191"/>
                  </a:lnTo>
                  <a:lnTo>
                    <a:pt x="0" y="215645"/>
                  </a:lnTo>
                  <a:lnTo>
                    <a:pt x="5716" y="265100"/>
                  </a:lnTo>
                  <a:lnTo>
                    <a:pt x="21998" y="310493"/>
                  </a:lnTo>
                  <a:lnTo>
                    <a:pt x="47546" y="350533"/>
                  </a:lnTo>
                  <a:lnTo>
                    <a:pt x="81060" y="383925"/>
                  </a:lnTo>
                  <a:lnTo>
                    <a:pt x="121242" y="409378"/>
                  </a:lnTo>
                  <a:lnTo>
                    <a:pt x="166791" y="425598"/>
                  </a:lnTo>
                  <a:lnTo>
                    <a:pt x="216407" y="431292"/>
                  </a:lnTo>
                  <a:lnTo>
                    <a:pt x="266024" y="425598"/>
                  </a:lnTo>
                  <a:lnTo>
                    <a:pt x="311573" y="409378"/>
                  </a:lnTo>
                  <a:lnTo>
                    <a:pt x="351755" y="383925"/>
                  </a:lnTo>
                  <a:lnTo>
                    <a:pt x="385269" y="350533"/>
                  </a:lnTo>
                  <a:lnTo>
                    <a:pt x="410817" y="310493"/>
                  </a:lnTo>
                  <a:lnTo>
                    <a:pt x="427099" y="265100"/>
                  </a:lnTo>
                  <a:lnTo>
                    <a:pt x="432815" y="215645"/>
                  </a:lnTo>
                  <a:lnTo>
                    <a:pt x="427099" y="166191"/>
                  </a:lnTo>
                  <a:lnTo>
                    <a:pt x="410817" y="120798"/>
                  </a:lnTo>
                  <a:lnTo>
                    <a:pt x="385269" y="80758"/>
                  </a:lnTo>
                  <a:lnTo>
                    <a:pt x="351755" y="47366"/>
                  </a:lnTo>
                  <a:lnTo>
                    <a:pt x="311573" y="21913"/>
                  </a:lnTo>
                  <a:lnTo>
                    <a:pt x="266024" y="5693"/>
                  </a:lnTo>
                  <a:lnTo>
                    <a:pt x="216407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5015610" y="4148073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6388608" y="4811267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70">
                <a:moveTo>
                  <a:pt x="216408" y="0"/>
                </a:moveTo>
                <a:lnTo>
                  <a:pt x="166791" y="5716"/>
                </a:lnTo>
                <a:lnTo>
                  <a:pt x="121242" y="21998"/>
                </a:lnTo>
                <a:lnTo>
                  <a:pt x="81060" y="47546"/>
                </a:lnTo>
                <a:lnTo>
                  <a:pt x="47546" y="81060"/>
                </a:lnTo>
                <a:lnTo>
                  <a:pt x="21998" y="121242"/>
                </a:lnTo>
                <a:lnTo>
                  <a:pt x="5716" y="166791"/>
                </a:lnTo>
                <a:lnTo>
                  <a:pt x="0" y="216407"/>
                </a:lnTo>
                <a:lnTo>
                  <a:pt x="5716" y="266024"/>
                </a:lnTo>
                <a:lnTo>
                  <a:pt x="21998" y="311573"/>
                </a:lnTo>
                <a:lnTo>
                  <a:pt x="47546" y="351755"/>
                </a:lnTo>
                <a:lnTo>
                  <a:pt x="81060" y="385269"/>
                </a:lnTo>
                <a:lnTo>
                  <a:pt x="121242" y="410817"/>
                </a:lnTo>
                <a:lnTo>
                  <a:pt x="166791" y="427099"/>
                </a:lnTo>
                <a:lnTo>
                  <a:pt x="216408" y="432815"/>
                </a:lnTo>
                <a:lnTo>
                  <a:pt x="266024" y="427099"/>
                </a:lnTo>
                <a:lnTo>
                  <a:pt x="311573" y="410817"/>
                </a:lnTo>
                <a:lnTo>
                  <a:pt x="351755" y="385269"/>
                </a:lnTo>
                <a:lnTo>
                  <a:pt x="385269" y="351755"/>
                </a:lnTo>
                <a:lnTo>
                  <a:pt x="410817" y="311573"/>
                </a:lnTo>
                <a:lnTo>
                  <a:pt x="427099" y="266024"/>
                </a:lnTo>
                <a:lnTo>
                  <a:pt x="432815" y="216407"/>
                </a:lnTo>
                <a:lnTo>
                  <a:pt x="427099" y="166791"/>
                </a:lnTo>
                <a:lnTo>
                  <a:pt x="410817" y="121242"/>
                </a:lnTo>
                <a:lnTo>
                  <a:pt x="385269" y="81060"/>
                </a:lnTo>
                <a:lnTo>
                  <a:pt x="351755" y="47546"/>
                </a:lnTo>
                <a:lnTo>
                  <a:pt x="311573" y="21998"/>
                </a:lnTo>
                <a:lnTo>
                  <a:pt x="266024" y="5716"/>
                </a:lnTo>
                <a:lnTo>
                  <a:pt x="216408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6542913" y="4903089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764273" y="5117338"/>
            <a:ext cx="735330" cy="37338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70485" marR="5080" indent="-58419">
              <a:lnSpc>
                <a:spcPts val="1300"/>
              </a:lnSpc>
              <a:spcBef>
                <a:spcPts val="259"/>
              </a:spcBef>
            </a:pPr>
            <a:r>
              <a:rPr dirty="0" sz="1200">
                <a:latin typeface="Arial MT"/>
                <a:cs typeface="Arial MT"/>
              </a:rPr>
              <a:t>Elon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Musk </a:t>
            </a:r>
            <a:r>
              <a:rPr dirty="0" sz="1200" spc="-10">
                <a:latin typeface="Arial MT"/>
                <a:cs typeface="Arial MT"/>
              </a:rPr>
              <a:t>premium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430782" y="4889703"/>
            <a:ext cx="2268855" cy="62420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algn="ctr" marL="12700" marR="5080" indent="3175">
              <a:lnSpc>
                <a:spcPct val="90100"/>
              </a:lnSpc>
              <a:spcBef>
                <a:spcPts val="270"/>
              </a:spcBef>
            </a:pPr>
            <a:r>
              <a:rPr dirty="0" sz="1400" b="1">
                <a:solidFill>
                  <a:srgbClr val="C30C3C"/>
                </a:solidFill>
                <a:latin typeface="Arial"/>
                <a:cs typeface="Arial"/>
              </a:rPr>
              <a:t>Estimated</a:t>
            </a:r>
            <a:r>
              <a:rPr dirty="0" sz="1400" spc="-35" b="1">
                <a:solidFill>
                  <a:srgbClr val="C30C3C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C30C3C"/>
                </a:solidFill>
                <a:latin typeface="Arial"/>
                <a:cs typeface="Arial"/>
              </a:rPr>
              <a:t>loss</a:t>
            </a:r>
            <a:r>
              <a:rPr dirty="0" sz="1400" spc="-25" b="1">
                <a:solidFill>
                  <a:srgbClr val="C30C3C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C30C3C"/>
                </a:solidFill>
                <a:latin typeface="Arial"/>
                <a:cs typeface="Arial"/>
              </a:rPr>
              <a:t>on</a:t>
            </a:r>
            <a:r>
              <a:rPr dirty="0" sz="1400" spc="-5" b="1">
                <a:solidFill>
                  <a:srgbClr val="C30C3C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C30C3C"/>
                </a:solidFill>
                <a:latin typeface="Arial"/>
                <a:cs typeface="Arial"/>
              </a:rPr>
              <a:t>an </a:t>
            </a:r>
            <a:r>
              <a:rPr dirty="0" sz="1400" b="1">
                <a:solidFill>
                  <a:srgbClr val="C30C3C"/>
                </a:solidFill>
                <a:latin typeface="Arial"/>
                <a:cs typeface="Arial"/>
              </a:rPr>
              <a:t>investment</a:t>
            </a:r>
            <a:r>
              <a:rPr dirty="0" sz="1400" spc="-65" b="1">
                <a:solidFill>
                  <a:srgbClr val="C30C3C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C30C3C"/>
                </a:solidFill>
                <a:latin typeface="Arial"/>
                <a:cs typeface="Arial"/>
              </a:rPr>
              <a:t>in</a:t>
            </a:r>
            <a:r>
              <a:rPr dirty="0" sz="1400" spc="-55" b="1">
                <a:solidFill>
                  <a:srgbClr val="C30C3C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C30C3C"/>
                </a:solidFill>
                <a:latin typeface="Arial"/>
                <a:cs typeface="Arial"/>
              </a:rPr>
              <a:t>Tesla</a:t>
            </a:r>
            <a:r>
              <a:rPr dirty="0" sz="1400" spc="-55" b="1">
                <a:solidFill>
                  <a:srgbClr val="C30C3C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C30C3C"/>
                </a:solidFill>
                <a:latin typeface="Arial"/>
                <a:cs typeface="Arial"/>
              </a:rPr>
              <a:t>equals </a:t>
            </a:r>
            <a:r>
              <a:rPr dirty="0" sz="1400" b="1">
                <a:solidFill>
                  <a:srgbClr val="C30C3C"/>
                </a:solidFill>
                <a:latin typeface="Arial"/>
                <a:cs typeface="Arial"/>
              </a:rPr>
              <a:t>USD</a:t>
            </a:r>
            <a:r>
              <a:rPr dirty="0" sz="1400" spc="-15" b="1">
                <a:solidFill>
                  <a:srgbClr val="C30C3C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C30C3C"/>
                </a:solidFill>
                <a:latin typeface="Arial"/>
                <a:cs typeface="Arial"/>
              </a:rPr>
              <a:t>26.2bn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390890" y="1540509"/>
            <a:ext cx="2943860" cy="4318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dirty="0" sz="1400" b="1">
                <a:latin typeface="Arial"/>
                <a:cs typeface="Arial"/>
              </a:rPr>
              <a:t>Comparable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premium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paid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on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past </a:t>
            </a:r>
            <a:r>
              <a:rPr dirty="0" sz="1400" b="1">
                <a:latin typeface="Arial"/>
                <a:cs typeface="Arial"/>
              </a:rPr>
              <a:t>M&amp;A</a:t>
            </a:r>
            <a:r>
              <a:rPr dirty="0" sz="1400" spc="-8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transactions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8398573" y="2052827"/>
            <a:ext cx="1308100" cy="1419225"/>
            <a:chOff x="8398573" y="2052827"/>
            <a:chExt cx="1308100" cy="1419225"/>
          </a:xfrm>
        </p:grpSpPr>
        <p:sp>
          <p:nvSpPr>
            <p:cNvPr id="39" name="object 39" descr=""/>
            <p:cNvSpPr/>
            <p:nvPr/>
          </p:nvSpPr>
          <p:spPr>
            <a:xfrm>
              <a:off x="8563355" y="2052827"/>
              <a:ext cx="401320" cy="1414780"/>
            </a:xfrm>
            <a:custGeom>
              <a:avLst/>
              <a:gdLst/>
              <a:ahLst/>
              <a:cxnLst/>
              <a:rect l="l" t="t" r="r" b="b"/>
              <a:pathLst>
                <a:path w="401320" h="1414779">
                  <a:moveTo>
                    <a:pt x="400811" y="0"/>
                  </a:moveTo>
                  <a:lnTo>
                    <a:pt x="0" y="0"/>
                  </a:lnTo>
                  <a:lnTo>
                    <a:pt x="0" y="1414272"/>
                  </a:lnTo>
                  <a:lnTo>
                    <a:pt x="400811" y="1414272"/>
                  </a:lnTo>
                  <a:lnTo>
                    <a:pt x="400811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8964167" y="2555747"/>
              <a:ext cx="402590" cy="911860"/>
            </a:xfrm>
            <a:custGeom>
              <a:avLst/>
              <a:gdLst/>
              <a:ahLst/>
              <a:cxnLst/>
              <a:rect l="l" t="t" r="r" b="b"/>
              <a:pathLst>
                <a:path w="402590" h="911860">
                  <a:moveTo>
                    <a:pt x="402335" y="0"/>
                  </a:moveTo>
                  <a:lnTo>
                    <a:pt x="0" y="0"/>
                  </a:lnTo>
                  <a:lnTo>
                    <a:pt x="0" y="911351"/>
                  </a:lnTo>
                  <a:lnTo>
                    <a:pt x="402335" y="911351"/>
                  </a:lnTo>
                  <a:lnTo>
                    <a:pt x="402335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8403335" y="3467100"/>
              <a:ext cx="1123315" cy="0"/>
            </a:xfrm>
            <a:custGeom>
              <a:avLst/>
              <a:gdLst/>
              <a:ahLst/>
              <a:cxnLst/>
              <a:rect l="l" t="t" r="r" b="b"/>
              <a:pathLst>
                <a:path w="1123315" h="0">
                  <a:moveTo>
                    <a:pt x="0" y="0"/>
                  </a:moveTo>
                  <a:lnTo>
                    <a:pt x="11231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9576815" y="2226563"/>
              <a:ext cx="129539" cy="152400"/>
            </a:xfrm>
            <a:custGeom>
              <a:avLst/>
              <a:gdLst/>
              <a:ahLst/>
              <a:cxnLst/>
              <a:rect l="l" t="t" r="r" b="b"/>
              <a:pathLst>
                <a:path w="129540" h="152400">
                  <a:moveTo>
                    <a:pt x="129539" y="0"/>
                  </a:moveTo>
                  <a:lnTo>
                    <a:pt x="0" y="76200"/>
                  </a:lnTo>
                  <a:lnTo>
                    <a:pt x="129539" y="152400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403335" y="2302763"/>
              <a:ext cx="1123950" cy="0"/>
            </a:xfrm>
            <a:custGeom>
              <a:avLst/>
              <a:gdLst/>
              <a:ahLst/>
              <a:cxnLst/>
              <a:rect l="l" t="t" r="r" b="b"/>
              <a:pathLst>
                <a:path w="1123950" h="0">
                  <a:moveTo>
                    <a:pt x="0" y="0"/>
                  </a:moveTo>
                  <a:lnTo>
                    <a:pt x="1123950" y="0"/>
                  </a:lnTo>
                </a:path>
              </a:pathLst>
            </a:custGeom>
            <a:ln w="914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8526779" y="2676144"/>
              <a:ext cx="474345" cy="166370"/>
            </a:xfrm>
            <a:custGeom>
              <a:avLst/>
              <a:gdLst/>
              <a:ahLst/>
              <a:cxnLst/>
              <a:rect l="l" t="t" r="r" b="b"/>
              <a:pathLst>
                <a:path w="474345" h="166369">
                  <a:moveTo>
                    <a:pt x="473964" y="0"/>
                  </a:moveTo>
                  <a:lnTo>
                    <a:pt x="0" y="0"/>
                  </a:lnTo>
                  <a:lnTo>
                    <a:pt x="0" y="166115"/>
                  </a:lnTo>
                  <a:lnTo>
                    <a:pt x="473964" y="166115"/>
                  </a:lnTo>
                  <a:lnTo>
                    <a:pt x="473964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8535669" y="2641853"/>
            <a:ext cx="459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45.6%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8927592" y="2929127"/>
            <a:ext cx="475615" cy="165100"/>
          </a:xfrm>
          <a:custGeom>
            <a:avLst/>
            <a:gdLst/>
            <a:ahLst/>
            <a:cxnLst/>
            <a:rect l="l" t="t" r="r" b="b"/>
            <a:pathLst>
              <a:path w="475615" h="165100">
                <a:moveTo>
                  <a:pt x="475488" y="0"/>
                </a:moveTo>
                <a:lnTo>
                  <a:pt x="0" y="0"/>
                </a:lnTo>
                <a:lnTo>
                  <a:pt x="0" y="164591"/>
                </a:lnTo>
                <a:lnTo>
                  <a:pt x="475488" y="164591"/>
                </a:lnTo>
                <a:lnTo>
                  <a:pt x="475488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8937117" y="2894203"/>
            <a:ext cx="459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29.4%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9745471" y="2194305"/>
            <a:ext cx="6216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Ø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37.5%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8462771" y="3578352"/>
            <a:ext cx="917575" cy="160020"/>
            <a:chOff x="8462771" y="3578352"/>
            <a:chExt cx="917575" cy="160020"/>
          </a:xfrm>
        </p:grpSpPr>
        <p:sp>
          <p:nvSpPr>
            <p:cNvPr id="50" name="object 50" descr=""/>
            <p:cNvSpPr/>
            <p:nvPr/>
          </p:nvSpPr>
          <p:spPr>
            <a:xfrm>
              <a:off x="8462771" y="3578352"/>
              <a:ext cx="215265" cy="160020"/>
            </a:xfrm>
            <a:custGeom>
              <a:avLst/>
              <a:gdLst/>
              <a:ahLst/>
              <a:cxnLst/>
              <a:rect l="l" t="t" r="r" b="b"/>
              <a:pathLst>
                <a:path w="215265" h="160020">
                  <a:moveTo>
                    <a:pt x="214883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214883" y="160020"/>
                  </a:lnTo>
                  <a:lnTo>
                    <a:pt x="214883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9166859" y="3578352"/>
              <a:ext cx="213360" cy="160020"/>
            </a:xfrm>
            <a:custGeom>
              <a:avLst/>
              <a:gdLst/>
              <a:ahLst/>
              <a:cxnLst/>
              <a:rect l="l" t="t" r="r" b="b"/>
              <a:pathLst>
                <a:path w="213359" h="160020">
                  <a:moveTo>
                    <a:pt x="213359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213359" y="160020"/>
                  </a:lnTo>
                  <a:lnTo>
                    <a:pt x="213359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8716518" y="3556761"/>
            <a:ext cx="367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9848850" y="2538730"/>
            <a:ext cx="1613535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Average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premium* </a:t>
            </a:r>
            <a:r>
              <a:rPr dirty="0" sz="1400">
                <a:latin typeface="Arial MT"/>
                <a:cs typeface="Arial MT"/>
              </a:rPr>
              <a:t>paid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25" b="1">
                <a:latin typeface="Arial"/>
                <a:cs typeface="Arial"/>
              </a:rPr>
              <a:t>US </a:t>
            </a:r>
            <a:r>
              <a:rPr dirty="0" sz="1400" b="1">
                <a:latin typeface="Arial"/>
                <a:cs typeface="Arial"/>
              </a:rPr>
              <a:t>Industrials</a:t>
            </a:r>
            <a:r>
              <a:rPr dirty="0" sz="1400" spc="-9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M&amp;A </a:t>
            </a:r>
            <a:r>
              <a:rPr dirty="0" sz="1400">
                <a:latin typeface="Arial MT"/>
                <a:cs typeface="Arial MT"/>
              </a:rPr>
              <a:t>transactions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2016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2017</a:t>
            </a:r>
            <a:r>
              <a:rPr dirty="0" sz="1400" spc="-25">
                <a:latin typeface="Arial MT"/>
                <a:cs typeface="Arial MT"/>
              </a:rPr>
              <a:t> was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9394570" y="3605910"/>
            <a:ext cx="10115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27777" sz="1800">
                <a:latin typeface="Arial MT"/>
                <a:cs typeface="Arial MT"/>
              </a:rPr>
              <a:t>2017</a:t>
            </a:r>
            <a:r>
              <a:rPr dirty="0" baseline="27777" sz="1800" spc="540">
                <a:latin typeface="Arial MT"/>
                <a:cs typeface="Arial MT"/>
              </a:rPr>
              <a:t> </a:t>
            </a:r>
            <a:r>
              <a:rPr dirty="0" sz="1400" spc="-10" b="1">
                <a:latin typeface="Arial"/>
                <a:cs typeface="Arial"/>
              </a:rPr>
              <a:t>37.5%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8022335" y="1248155"/>
            <a:ext cx="3602990" cy="2686050"/>
            <a:chOff x="8022335" y="1248155"/>
            <a:chExt cx="3602990" cy="2686050"/>
          </a:xfrm>
        </p:grpSpPr>
        <p:sp>
          <p:nvSpPr>
            <p:cNvPr id="56" name="object 56" descr=""/>
            <p:cNvSpPr/>
            <p:nvPr/>
          </p:nvSpPr>
          <p:spPr>
            <a:xfrm>
              <a:off x="8234933" y="1457705"/>
              <a:ext cx="3380740" cy="2466340"/>
            </a:xfrm>
            <a:custGeom>
              <a:avLst/>
              <a:gdLst/>
              <a:ahLst/>
              <a:cxnLst/>
              <a:rect l="l" t="t" r="r" b="b"/>
              <a:pathLst>
                <a:path w="3380740" h="2466340">
                  <a:moveTo>
                    <a:pt x="0" y="2465832"/>
                  </a:moveTo>
                  <a:lnTo>
                    <a:pt x="3380231" y="2465832"/>
                  </a:lnTo>
                  <a:lnTo>
                    <a:pt x="3380231" y="0"/>
                  </a:lnTo>
                  <a:lnTo>
                    <a:pt x="0" y="0"/>
                  </a:lnTo>
                  <a:lnTo>
                    <a:pt x="0" y="2465832"/>
                  </a:lnTo>
                  <a:close/>
                </a:path>
              </a:pathLst>
            </a:custGeom>
            <a:ln w="19812">
              <a:solidFill>
                <a:srgbClr val="4966AC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8022335" y="1248155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646" y="0"/>
                  </a:moveTo>
                  <a:lnTo>
                    <a:pt x="166191" y="5693"/>
                  </a:lnTo>
                  <a:lnTo>
                    <a:pt x="120798" y="21913"/>
                  </a:lnTo>
                  <a:lnTo>
                    <a:pt x="80758" y="47366"/>
                  </a:lnTo>
                  <a:lnTo>
                    <a:pt x="47366" y="80758"/>
                  </a:lnTo>
                  <a:lnTo>
                    <a:pt x="21913" y="120798"/>
                  </a:lnTo>
                  <a:lnTo>
                    <a:pt x="5693" y="166191"/>
                  </a:lnTo>
                  <a:lnTo>
                    <a:pt x="0" y="215646"/>
                  </a:lnTo>
                  <a:lnTo>
                    <a:pt x="5693" y="265100"/>
                  </a:lnTo>
                  <a:lnTo>
                    <a:pt x="21913" y="310493"/>
                  </a:lnTo>
                  <a:lnTo>
                    <a:pt x="47366" y="350533"/>
                  </a:lnTo>
                  <a:lnTo>
                    <a:pt x="80758" y="383925"/>
                  </a:lnTo>
                  <a:lnTo>
                    <a:pt x="120798" y="409378"/>
                  </a:lnTo>
                  <a:lnTo>
                    <a:pt x="166191" y="425598"/>
                  </a:lnTo>
                  <a:lnTo>
                    <a:pt x="215646" y="431292"/>
                  </a:lnTo>
                  <a:lnTo>
                    <a:pt x="265100" y="425598"/>
                  </a:lnTo>
                  <a:lnTo>
                    <a:pt x="310493" y="409378"/>
                  </a:lnTo>
                  <a:lnTo>
                    <a:pt x="350533" y="383925"/>
                  </a:lnTo>
                  <a:lnTo>
                    <a:pt x="383925" y="350533"/>
                  </a:lnTo>
                  <a:lnTo>
                    <a:pt x="409378" y="310493"/>
                  </a:lnTo>
                  <a:lnTo>
                    <a:pt x="425598" y="265100"/>
                  </a:lnTo>
                  <a:lnTo>
                    <a:pt x="431292" y="215646"/>
                  </a:lnTo>
                  <a:lnTo>
                    <a:pt x="425598" y="166191"/>
                  </a:lnTo>
                  <a:lnTo>
                    <a:pt x="409378" y="120798"/>
                  </a:lnTo>
                  <a:lnTo>
                    <a:pt x="383925" y="80758"/>
                  </a:lnTo>
                  <a:lnTo>
                    <a:pt x="350533" y="47366"/>
                  </a:lnTo>
                  <a:lnTo>
                    <a:pt x="310493" y="21913"/>
                  </a:lnTo>
                  <a:lnTo>
                    <a:pt x="265100" y="5693"/>
                  </a:lnTo>
                  <a:lnTo>
                    <a:pt x="215646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8175752" y="1338452"/>
            <a:ext cx="12509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8390890" y="4381246"/>
            <a:ext cx="1713864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Elon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Musk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premium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8022335" y="4067555"/>
            <a:ext cx="3602990" cy="2070100"/>
            <a:chOff x="8022335" y="4067555"/>
            <a:chExt cx="3602990" cy="2070100"/>
          </a:xfrm>
        </p:grpSpPr>
        <p:sp>
          <p:nvSpPr>
            <p:cNvPr id="61" name="object 61" descr=""/>
            <p:cNvSpPr/>
            <p:nvPr/>
          </p:nvSpPr>
          <p:spPr>
            <a:xfrm>
              <a:off x="8234933" y="4278629"/>
              <a:ext cx="3380740" cy="1849120"/>
            </a:xfrm>
            <a:custGeom>
              <a:avLst/>
              <a:gdLst/>
              <a:ahLst/>
              <a:cxnLst/>
              <a:rect l="l" t="t" r="r" b="b"/>
              <a:pathLst>
                <a:path w="3380740" h="1849120">
                  <a:moveTo>
                    <a:pt x="0" y="1848612"/>
                  </a:moveTo>
                  <a:lnTo>
                    <a:pt x="3380231" y="1848612"/>
                  </a:lnTo>
                  <a:lnTo>
                    <a:pt x="3380231" y="0"/>
                  </a:lnTo>
                  <a:lnTo>
                    <a:pt x="0" y="0"/>
                  </a:lnTo>
                  <a:lnTo>
                    <a:pt x="0" y="1848612"/>
                  </a:lnTo>
                  <a:close/>
                </a:path>
              </a:pathLst>
            </a:custGeom>
            <a:ln w="19812">
              <a:solidFill>
                <a:srgbClr val="4966AC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8022335" y="4067555"/>
              <a:ext cx="431800" cy="433070"/>
            </a:xfrm>
            <a:custGeom>
              <a:avLst/>
              <a:gdLst/>
              <a:ahLst/>
              <a:cxnLst/>
              <a:rect l="l" t="t" r="r" b="b"/>
              <a:pathLst>
                <a:path w="431800" h="433070">
                  <a:moveTo>
                    <a:pt x="215646" y="0"/>
                  </a:moveTo>
                  <a:lnTo>
                    <a:pt x="166191" y="5716"/>
                  </a:lnTo>
                  <a:lnTo>
                    <a:pt x="120798" y="21998"/>
                  </a:lnTo>
                  <a:lnTo>
                    <a:pt x="80758" y="47546"/>
                  </a:lnTo>
                  <a:lnTo>
                    <a:pt x="47366" y="81060"/>
                  </a:lnTo>
                  <a:lnTo>
                    <a:pt x="21913" y="121242"/>
                  </a:lnTo>
                  <a:lnTo>
                    <a:pt x="5693" y="166791"/>
                  </a:lnTo>
                  <a:lnTo>
                    <a:pt x="0" y="216408"/>
                  </a:lnTo>
                  <a:lnTo>
                    <a:pt x="5693" y="266024"/>
                  </a:lnTo>
                  <a:lnTo>
                    <a:pt x="21913" y="311573"/>
                  </a:lnTo>
                  <a:lnTo>
                    <a:pt x="47366" y="351755"/>
                  </a:lnTo>
                  <a:lnTo>
                    <a:pt x="80758" y="385269"/>
                  </a:lnTo>
                  <a:lnTo>
                    <a:pt x="120798" y="410817"/>
                  </a:lnTo>
                  <a:lnTo>
                    <a:pt x="166191" y="427099"/>
                  </a:lnTo>
                  <a:lnTo>
                    <a:pt x="215646" y="432816"/>
                  </a:lnTo>
                  <a:lnTo>
                    <a:pt x="265100" y="427099"/>
                  </a:lnTo>
                  <a:lnTo>
                    <a:pt x="310493" y="410817"/>
                  </a:lnTo>
                  <a:lnTo>
                    <a:pt x="350533" y="385269"/>
                  </a:lnTo>
                  <a:lnTo>
                    <a:pt x="383925" y="351755"/>
                  </a:lnTo>
                  <a:lnTo>
                    <a:pt x="409378" y="311573"/>
                  </a:lnTo>
                  <a:lnTo>
                    <a:pt x="425598" y="266024"/>
                  </a:lnTo>
                  <a:lnTo>
                    <a:pt x="431292" y="216408"/>
                  </a:lnTo>
                  <a:lnTo>
                    <a:pt x="425598" y="166791"/>
                  </a:lnTo>
                  <a:lnTo>
                    <a:pt x="409378" y="121242"/>
                  </a:lnTo>
                  <a:lnTo>
                    <a:pt x="383925" y="81060"/>
                  </a:lnTo>
                  <a:lnTo>
                    <a:pt x="350533" y="47546"/>
                  </a:lnTo>
                  <a:lnTo>
                    <a:pt x="310493" y="21998"/>
                  </a:lnTo>
                  <a:lnTo>
                    <a:pt x="265100" y="5716"/>
                  </a:lnTo>
                  <a:lnTo>
                    <a:pt x="215646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8175752" y="4159377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8380856" y="4662881"/>
            <a:ext cx="3088005" cy="1306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9865" indent="-177165">
              <a:lnSpc>
                <a:spcPct val="100000"/>
              </a:lnSpc>
              <a:spcBef>
                <a:spcPts val="105"/>
              </a:spcBef>
              <a:buChar char="•"/>
              <a:tabLst>
                <a:tab pos="189865" algn="l"/>
              </a:tabLst>
            </a:pPr>
            <a:r>
              <a:rPr dirty="0" sz="1400">
                <a:latin typeface="Arial MT"/>
                <a:cs typeface="Arial MT"/>
              </a:rPr>
              <a:t>Elon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Musk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holds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20%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Tesla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is</a:t>
            </a:r>
            <a:endParaRPr sz="1400">
              <a:latin typeface="Arial MT"/>
              <a:cs typeface="Arial MT"/>
            </a:endParaRPr>
          </a:p>
          <a:p>
            <a:pPr marL="1905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Arial MT"/>
                <a:cs typeface="Arial MT"/>
              </a:rPr>
              <a:t>its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biggest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shareholder</a:t>
            </a:r>
            <a:endParaRPr sz="1400">
              <a:latin typeface="Arial"/>
              <a:cs typeface="Arial"/>
            </a:endParaRPr>
          </a:p>
          <a:p>
            <a:pPr marL="189865" indent="-177165">
              <a:lnSpc>
                <a:spcPct val="100000"/>
              </a:lnSpc>
              <a:buChar char="•"/>
              <a:tabLst>
                <a:tab pos="189865" algn="l"/>
              </a:tabLst>
            </a:pPr>
            <a:r>
              <a:rPr dirty="0" sz="1400" spc="-25">
                <a:latin typeface="Arial MT"/>
                <a:cs typeface="Arial MT"/>
              </a:rPr>
              <a:t>Tesla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shareholders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are</a:t>
            </a:r>
            <a:r>
              <a:rPr dirty="0" sz="1400" spc="-20">
                <a:latin typeface="Arial MT"/>
                <a:cs typeface="Arial MT"/>
              </a:rPr>
              <a:t> often</a:t>
            </a:r>
            <a:endParaRPr sz="1400">
              <a:latin typeface="Arial MT"/>
              <a:cs typeface="Arial MT"/>
            </a:endParaRPr>
          </a:p>
          <a:p>
            <a:pPr marL="190500">
              <a:lnSpc>
                <a:spcPct val="100000"/>
              </a:lnSpc>
            </a:pPr>
            <a:r>
              <a:rPr dirty="0" sz="1400" b="1">
                <a:latin typeface="Arial"/>
                <a:cs typeface="Arial"/>
              </a:rPr>
              <a:t>attached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10" b="1">
                <a:latin typeface="Arial"/>
                <a:cs typeface="Arial"/>
              </a:rPr>
              <a:t> Musk’s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vision</a:t>
            </a:r>
            <a:endParaRPr sz="1400">
              <a:latin typeface="Arial"/>
              <a:cs typeface="Arial"/>
            </a:endParaRPr>
          </a:p>
          <a:p>
            <a:pPr marL="189230" marR="719455" indent="-177165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Might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require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 b="1">
                <a:latin typeface="Arial"/>
                <a:cs typeface="Arial"/>
              </a:rPr>
              <a:t>additional </a:t>
            </a:r>
            <a:r>
              <a:rPr dirty="0" sz="1400" spc="-10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premium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25" b="1">
                <a:latin typeface="Arial"/>
                <a:cs typeface="Arial"/>
              </a:rPr>
              <a:t> 10%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574649" y="216154"/>
            <a:ext cx="39941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EV</a:t>
            </a:r>
            <a:r>
              <a:rPr dirty="0" sz="1600" spc="-2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–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PURCHASING</a:t>
            </a:r>
            <a:r>
              <a:rPr dirty="0" sz="1600" spc="1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PRICE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COMPARISON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6" name="object 6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15522" y="1766316"/>
            <a:ext cx="1164335" cy="10727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23341" y="6435306"/>
          <a:ext cx="10855325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1439545"/>
                <a:gridCol w="243839"/>
                <a:gridCol w="1200149"/>
                <a:gridCol w="243839"/>
                <a:gridCol w="1200150"/>
                <a:gridCol w="243839"/>
                <a:gridCol w="1200150"/>
                <a:gridCol w="243840"/>
                <a:gridCol w="1200150"/>
                <a:gridCol w="243840"/>
                <a:gridCol w="1200150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608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3337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2266823" y="6435306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 h="0">
                <a:moveTo>
                  <a:pt x="0" y="0"/>
                </a:moveTo>
                <a:lnTo>
                  <a:pt x="1195704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0"/>
              <a:t>Table</a:t>
            </a:r>
            <a:r>
              <a:rPr dirty="0" spc="-75"/>
              <a:t> </a:t>
            </a:r>
            <a:r>
              <a:rPr dirty="0"/>
              <a:t>of</a:t>
            </a:r>
            <a:r>
              <a:rPr dirty="0" spc="-65"/>
              <a:t> </a:t>
            </a:r>
            <a:r>
              <a:rPr dirty="0" spc="-10"/>
              <a:t>abbreviations</a:t>
            </a: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587375" y="1243330"/>
          <a:ext cx="5584825" cy="49707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8745"/>
                <a:gridCol w="4119879"/>
              </a:tblGrid>
              <a:tr h="29019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Abbreviation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Explanation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9525">
                        <a:lnSpc>
                          <a:spcPts val="1350"/>
                        </a:lnSpc>
                        <a:spcBef>
                          <a:spcPts val="24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ADAS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11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350"/>
                        </a:lnSpc>
                        <a:spcBef>
                          <a:spcPts val="24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Advanced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Driver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Assistance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System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11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9525">
                        <a:lnSpc>
                          <a:spcPts val="1350"/>
                        </a:lnSpc>
                        <a:spcBef>
                          <a:spcPts val="24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AV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11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350"/>
                        </a:lnSpc>
                        <a:spcBef>
                          <a:spcPts val="24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Autonomous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Vehicle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11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9525">
                        <a:lnSpc>
                          <a:spcPts val="1350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BEV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350"/>
                        </a:lnSpc>
                        <a:spcBef>
                          <a:spcPts val="25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Battery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Electric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Vehicle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9525">
                        <a:lnSpc>
                          <a:spcPts val="1350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bn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350"/>
                        </a:lnSpc>
                        <a:spcBef>
                          <a:spcPts val="25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Billion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9525">
                        <a:lnSpc>
                          <a:spcPts val="1350"/>
                        </a:lnSpc>
                        <a:spcBef>
                          <a:spcPts val="250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CAGR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350"/>
                        </a:lnSpc>
                        <a:spcBef>
                          <a:spcPts val="25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Compound</a:t>
                      </a:r>
                      <a:r>
                        <a:rPr dirty="0" sz="1200" spc="-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Annual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Growth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Rate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DCF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Discounted</a:t>
                      </a:r>
                      <a:r>
                        <a:rPr dirty="0" sz="120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Flow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9525">
                        <a:lnSpc>
                          <a:spcPts val="1350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DOJ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350"/>
                        </a:lnSpc>
                        <a:spcBef>
                          <a:spcPts val="25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Department</a:t>
                      </a:r>
                      <a:r>
                        <a:rPr dirty="0" sz="12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Justice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EBIT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Earnings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before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Interest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Taxes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525">
                        <a:lnSpc>
                          <a:spcPts val="1345"/>
                        </a:lnSpc>
                        <a:spcBef>
                          <a:spcPts val="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EBITDA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587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72390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Earnings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before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Interest,</a:t>
                      </a:r>
                      <a:r>
                        <a:rPr dirty="0" sz="12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Taxes,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Depreciation,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and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Amortization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9525">
                        <a:lnSpc>
                          <a:spcPts val="1350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EV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350"/>
                        </a:lnSpc>
                        <a:spcBef>
                          <a:spcPts val="25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Electric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Vehicles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EV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Enterprise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Value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FCF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Free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Flow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4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FTC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4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Federal</a:t>
                      </a:r>
                      <a:r>
                        <a:rPr dirty="0" sz="120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Trade</a:t>
                      </a:r>
                      <a:r>
                        <a:rPr dirty="0" sz="12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Commission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FY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Fiscal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Year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GM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General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Motors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HHI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Herfindahl-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Hirschman</a:t>
                      </a:r>
                      <a:r>
                        <a:rPr dirty="0" sz="12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Index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HQs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Headquarters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ICE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Internal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Combustion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Engine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4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IEA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4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International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Energy</a:t>
                      </a:r>
                      <a:r>
                        <a:rPr dirty="0" sz="120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Agency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IPO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Initial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Public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Offering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9525">
                        <a:lnSpc>
                          <a:spcPts val="1340"/>
                        </a:lnSpc>
                        <a:spcBef>
                          <a:spcPts val="254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JV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340"/>
                        </a:lnSpc>
                        <a:spcBef>
                          <a:spcPts val="254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Joint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Venture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6241415" y="1240155"/>
          <a:ext cx="5584825" cy="4595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8745"/>
                <a:gridCol w="4119879"/>
              </a:tblGrid>
              <a:tr h="29019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Abbreviation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Explanation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0160">
                        <a:lnSpc>
                          <a:spcPts val="1350"/>
                        </a:lnSpc>
                        <a:spcBef>
                          <a:spcPts val="24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km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11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50"/>
                        </a:lnSpc>
                        <a:spcBef>
                          <a:spcPts val="24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Kilometers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11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0160">
                        <a:lnSpc>
                          <a:spcPts val="1350"/>
                        </a:lnSpc>
                        <a:spcBef>
                          <a:spcPts val="24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kWh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11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50"/>
                        </a:lnSpc>
                        <a:spcBef>
                          <a:spcPts val="24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Kilowatt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hour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11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0160">
                        <a:lnSpc>
                          <a:spcPts val="1350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lbs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50"/>
                        </a:lnSpc>
                        <a:spcBef>
                          <a:spcPts val="25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Pounds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0160">
                        <a:lnSpc>
                          <a:spcPts val="1350"/>
                        </a:lnSpc>
                        <a:spcBef>
                          <a:spcPts val="250"/>
                        </a:spcBef>
                      </a:pPr>
                      <a:r>
                        <a:rPr dirty="0" sz="1200" spc="-50">
                          <a:latin typeface="Arial MT"/>
                          <a:cs typeface="Arial MT"/>
                        </a:rPr>
                        <a:t>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50"/>
                        </a:lnSpc>
                        <a:spcBef>
                          <a:spcPts val="25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Million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0160">
                        <a:lnSpc>
                          <a:spcPts val="1350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M&amp;A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50"/>
                        </a:lnSpc>
                        <a:spcBef>
                          <a:spcPts val="25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Mergers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120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Acquisitions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mph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Miles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Per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Hour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0160">
                        <a:lnSpc>
                          <a:spcPts val="1350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NPV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50"/>
                        </a:lnSpc>
                        <a:spcBef>
                          <a:spcPts val="25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Present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Value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OEM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Original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Equipment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Manufacturer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OICA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International</a:t>
                      </a:r>
                      <a:r>
                        <a:rPr dirty="0" sz="12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Organization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Motor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Vehicle</a:t>
                      </a:r>
                      <a:r>
                        <a:rPr dirty="0" sz="12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Manufacturers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OPEC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Organization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Petroleum</a:t>
                      </a:r>
                      <a:r>
                        <a:rPr dirty="0" sz="12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Exporting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Countries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P/E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Price-to-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Earnings</a:t>
                      </a:r>
                      <a:r>
                        <a:rPr dirty="0" sz="12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ratio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PHEV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Plug-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Hybrid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Vehicle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R&amp;D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Research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Development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RMB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Renminbi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SEC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Securities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Exchange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Commission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SEO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Secondary</a:t>
                      </a:r>
                      <a:r>
                        <a:rPr dirty="0" sz="12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Equity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Offering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SUV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Sport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Utility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Vehicle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0160">
                        <a:lnSpc>
                          <a:spcPts val="1340"/>
                        </a:lnSpc>
                        <a:spcBef>
                          <a:spcPts val="254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USD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40"/>
                        </a:lnSpc>
                        <a:spcBef>
                          <a:spcPts val="254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United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States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Dollars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4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WACC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4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Weighted</a:t>
                      </a:r>
                      <a:r>
                        <a:rPr dirty="0" sz="1200" spc="-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Average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Cost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Capital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YE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45"/>
                        </a:lnSpc>
                        <a:spcBef>
                          <a:spcPts val="250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Year</a:t>
                      </a:r>
                      <a:r>
                        <a:rPr dirty="0" sz="12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Ending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175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495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3047"/>
            <a:ext cx="12192000" cy="6855459"/>
          </a:xfrm>
          <a:custGeom>
            <a:avLst/>
            <a:gdLst/>
            <a:ahLst/>
            <a:cxnLst/>
            <a:rect l="l" t="t" r="r" b="b"/>
            <a:pathLst>
              <a:path w="12192000" h="6855459">
                <a:moveTo>
                  <a:pt x="12192000" y="0"/>
                </a:moveTo>
                <a:lnTo>
                  <a:pt x="0" y="0"/>
                </a:lnTo>
                <a:lnTo>
                  <a:pt x="0" y="6854952"/>
                </a:lnTo>
                <a:lnTo>
                  <a:pt x="12192000" y="6854952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E3D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0" y="624840"/>
            <a:ext cx="12189460" cy="2164080"/>
            <a:chOff x="0" y="624840"/>
            <a:chExt cx="12189460" cy="2164080"/>
          </a:xfrm>
        </p:grpSpPr>
        <p:sp>
          <p:nvSpPr>
            <p:cNvPr id="5" name="object 5" descr=""/>
            <p:cNvSpPr/>
            <p:nvPr/>
          </p:nvSpPr>
          <p:spPr>
            <a:xfrm>
              <a:off x="0" y="624840"/>
              <a:ext cx="12189460" cy="2164080"/>
            </a:xfrm>
            <a:custGeom>
              <a:avLst/>
              <a:gdLst/>
              <a:ahLst/>
              <a:cxnLst/>
              <a:rect l="l" t="t" r="r" b="b"/>
              <a:pathLst>
                <a:path w="12189460" h="2164080">
                  <a:moveTo>
                    <a:pt x="12188952" y="0"/>
                  </a:moveTo>
                  <a:lnTo>
                    <a:pt x="0" y="0"/>
                  </a:lnTo>
                  <a:lnTo>
                    <a:pt x="0" y="2164079"/>
                  </a:lnTo>
                  <a:lnTo>
                    <a:pt x="12188952" y="2164079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1B1E3D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274825" y="887730"/>
              <a:ext cx="1640205" cy="1640205"/>
            </a:xfrm>
            <a:custGeom>
              <a:avLst/>
              <a:gdLst/>
              <a:ahLst/>
              <a:cxnLst/>
              <a:rect l="l" t="t" r="r" b="b"/>
              <a:pathLst>
                <a:path w="1640205" h="1640205">
                  <a:moveTo>
                    <a:pt x="0" y="819912"/>
                  </a:moveTo>
                  <a:lnTo>
                    <a:pt x="1391" y="771730"/>
                  </a:lnTo>
                  <a:lnTo>
                    <a:pt x="5515" y="724282"/>
                  </a:lnTo>
                  <a:lnTo>
                    <a:pt x="12294" y="677645"/>
                  </a:lnTo>
                  <a:lnTo>
                    <a:pt x="21651" y="631895"/>
                  </a:lnTo>
                  <a:lnTo>
                    <a:pt x="33510" y="587110"/>
                  </a:lnTo>
                  <a:lnTo>
                    <a:pt x="47793" y="543366"/>
                  </a:lnTo>
                  <a:lnTo>
                    <a:pt x="64424" y="500741"/>
                  </a:lnTo>
                  <a:lnTo>
                    <a:pt x="83326" y="459310"/>
                  </a:lnTo>
                  <a:lnTo>
                    <a:pt x="104422" y="419151"/>
                  </a:lnTo>
                  <a:lnTo>
                    <a:pt x="127636" y="380341"/>
                  </a:lnTo>
                  <a:lnTo>
                    <a:pt x="152890" y="342957"/>
                  </a:lnTo>
                  <a:lnTo>
                    <a:pt x="180107" y="307074"/>
                  </a:lnTo>
                  <a:lnTo>
                    <a:pt x="209211" y="272772"/>
                  </a:lnTo>
                  <a:lnTo>
                    <a:pt x="240125" y="240125"/>
                  </a:lnTo>
                  <a:lnTo>
                    <a:pt x="272772" y="209211"/>
                  </a:lnTo>
                  <a:lnTo>
                    <a:pt x="307074" y="180107"/>
                  </a:lnTo>
                  <a:lnTo>
                    <a:pt x="342957" y="152890"/>
                  </a:lnTo>
                  <a:lnTo>
                    <a:pt x="380341" y="127636"/>
                  </a:lnTo>
                  <a:lnTo>
                    <a:pt x="419151" y="104422"/>
                  </a:lnTo>
                  <a:lnTo>
                    <a:pt x="459310" y="83326"/>
                  </a:lnTo>
                  <a:lnTo>
                    <a:pt x="500741" y="64424"/>
                  </a:lnTo>
                  <a:lnTo>
                    <a:pt x="543366" y="47793"/>
                  </a:lnTo>
                  <a:lnTo>
                    <a:pt x="587110" y="33510"/>
                  </a:lnTo>
                  <a:lnTo>
                    <a:pt x="631895" y="21651"/>
                  </a:lnTo>
                  <a:lnTo>
                    <a:pt x="677645" y="12294"/>
                  </a:lnTo>
                  <a:lnTo>
                    <a:pt x="724282" y="5515"/>
                  </a:lnTo>
                  <a:lnTo>
                    <a:pt x="771730" y="1391"/>
                  </a:lnTo>
                  <a:lnTo>
                    <a:pt x="819912" y="0"/>
                  </a:lnTo>
                  <a:lnTo>
                    <a:pt x="868093" y="1391"/>
                  </a:lnTo>
                  <a:lnTo>
                    <a:pt x="915541" y="5515"/>
                  </a:lnTo>
                  <a:lnTo>
                    <a:pt x="962178" y="12294"/>
                  </a:lnTo>
                  <a:lnTo>
                    <a:pt x="1007928" y="21651"/>
                  </a:lnTo>
                  <a:lnTo>
                    <a:pt x="1052713" y="33510"/>
                  </a:lnTo>
                  <a:lnTo>
                    <a:pt x="1096457" y="47793"/>
                  </a:lnTo>
                  <a:lnTo>
                    <a:pt x="1139082" y="64424"/>
                  </a:lnTo>
                  <a:lnTo>
                    <a:pt x="1180513" y="83326"/>
                  </a:lnTo>
                  <a:lnTo>
                    <a:pt x="1220672" y="104422"/>
                  </a:lnTo>
                  <a:lnTo>
                    <a:pt x="1259482" y="127636"/>
                  </a:lnTo>
                  <a:lnTo>
                    <a:pt x="1296866" y="152890"/>
                  </a:lnTo>
                  <a:lnTo>
                    <a:pt x="1332749" y="180107"/>
                  </a:lnTo>
                  <a:lnTo>
                    <a:pt x="1367051" y="209211"/>
                  </a:lnTo>
                  <a:lnTo>
                    <a:pt x="1399698" y="240125"/>
                  </a:lnTo>
                  <a:lnTo>
                    <a:pt x="1430612" y="272772"/>
                  </a:lnTo>
                  <a:lnTo>
                    <a:pt x="1459716" y="307074"/>
                  </a:lnTo>
                  <a:lnTo>
                    <a:pt x="1486933" y="342957"/>
                  </a:lnTo>
                  <a:lnTo>
                    <a:pt x="1512187" y="380341"/>
                  </a:lnTo>
                  <a:lnTo>
                    <a:pt x="1535401" y="419151"/>
                  </a:lnTo>
                  <a:lnTo>
                    <a:pt x="1556497" y="459310"/>
                  </a:lnTo>
                  <a:lnTo>
                    <a:pt x="1575399" y="500741"/>
                  </a:lnTo>
                  <a:lnTo>
                    <a:pt x="1592030" y="543366"/>
                  </a:lnTo>
                  <a:lnTo>
                    <a:pt x="1606313" y="587110"/>
                  </a:lnTo>
                  <a:lnTo>
                    <a:pt x="1618172" y="631895"/>
                  </a:lnTo>
                  <a:lnTo>
                    <a:pt x="1627529" y="677645"/>
                  </a:lnTo>
                  <a:lnTo>
                    <a:pt x="1634308" y="724282"/>
                  </a:lnTo>
                  <a:lnTo>
                    <a:pt x="1638432" y="771730"/>
                  </a:lnTo>
                  <a:lnTo>
                    <a:pt x="1639824" y="819912"/>
                  </a:lnTo>
                  <a:lnTo>
                    <a:pt x="1638432" y="868093"/>
                  </a:lnTo>
                  <a:lnTo>
                    <a:pt x="1634308" y="915541"/>
                  </a:lnTo>
                  <a:lnTo>
                    <a:pt x="1627529" y="962178"/>
                  </a:lnTo>
                  <a:lnTo>
                    <a:pt x="1618172" y="1007928"/>
                  </a:lnTo>
                  <a:lnTo>
                    <a:pt x="1606313" y="1052713"/>
                  </a:lnTo>
                  <a:lnTo>
                    <a:pt x="1592030" y="1096457"/>
                  </a:lnTo>
                  <a:lnTo>
                    <a:pt x="1575399" y="1139082"/>
                  </a:lnTo>
                  <a:lnTo>
                    <a:pt x="1556497" y="1180513"/>
                  </a:lnTo>
                  <a:lnTo>
                    <a:pt x="1535401" y="1220672"/>
                  </a:lnTo>
                  <a:lnTo>
                    <a:pt x="1512187" y="1259482"/>
                  </a:lnTo>
                  <a:lnTo>
                    <a:pt x="1486933" y="1296866"/>
                  </a:lnTo>
                  <a:lnTo>
                    <a:pt x="1459716" y="1332749"/>
                  </a:lnTo>
                  <a:lnTo>
                    <a:pt x="1430612" y="1367051"/>
                  </a:lnTo>
                  <a:lnTo>
                    <a:pt x="1399698" y="1399698"/>
                  </a:lnTo>
                  <a:lnTo>
                    <a:pt x="1367051" y="1430612"/>
                  </a:lnTo>
                  <a:lnTo>
                    <a:pt x="1332749" y="1459716"/>
                  </a:lnTo>
                  <a:lnTo>
                    <a:pt x="1296866" y="1486933"/>
                  </a:lnTo>
                  <a:lnTo>
                    <a:pt x="1259482" y="1512187"/>
                  </a:lnTo>
                  <a:lnTo>
                    <a:pt x="1220672" y="1535401"/>
                  </a:lnTo>
                  <a:lnTo>
                    <a:pt x="1180513" y="1556497"/>
                  </a:lnTo>
                  <a:lnTo>
                    <a:pt x="1139082" y="1575399"/>
                  </a:lnTo>
                  <a:lnTo>
                    <a:pt x="1096457" y="1592030"/>
                  </a:lnTo>
                  <a:lnTo>
                    <a:pt x="1052713" y="1606313"/>
                  </a:lnTo>
                  <a:lnTo>
                    <a:pt x="1007928" y="1618172"/>
                  </a:lnTo>
                  <a:lnTo>
                    <a:pt x="962178" y="1627529"/>
                  </a:lnTo>
                  <a:lnTo>
                    <a:pt x="915541" y="1634308"/>
                  </a:lnTo>
                  <a:lnTo>
                    <a:pt x="868093" y="1638432"/>
                  </a:lnTo>
                  <a:lnTo>
                    <a:pt x="819912" y="1639824"/>
                  </a:lnTo>
                  <a:lnTo>
                    <a:pt x="771730" y="1638432"/>
                  </a:lnTo>
                  <a:lnTo>
                    <a:pt x="724282" y="1634308"/>
                  </a:lnTo>
                  <a:lnTo>
                    <a:pt x="677645" y="1627529"/>
                  </a:lnTo>
                  <a:lnTo>
                    <a:pt x="631895" y="1618172"/>
                  </a:lnTo>
                  <a:lnTo>
                    <a:pt x="587110" y="1606313"/>
                  </a:lnTo>
                  <a:lnTo>
                    <a:pt x="543366" y="1592030"/>
                  </a:lnTo>
                  <a:lnTo>
                    <a:pt x="500741" y="1575399"/>
                  </a:lnTo>
                  <a:lnTo>
                    <a:pt x="459310" y="1556497"/>
                  </a:lnTo>
                  <a:lnTo>
                    <a:pt x="419151" y="1535401"/>
                  </a:lnTo>
                  <a:lnTo>
                    <a:pt x="380341" y="1512187"/>
                  </a:lnTo>
                  <a:lnTo>
                    <a:pt x="342957" y="1486933"/>
                  </a:lnTo>
                  <a:lnTo>
                    <a:pt x="307074" y="1459716"/>
                  </a:lnTo>
                  <a:lnTo>
                    <a:pt x="272772" y="1430612"/>
                  </a:lnTo>
                  <a:lnTo>
                    <a:pt x="240125" y="1399698"/>
                  </a:lnTo>
                  <a:lnTo>
                    <a:pt x="209211" y="1367051"/>
                  </a:lnTo>
                  <a:lnTo>
                    <a:pt x="180107" y="1332749"/>
                  </a:lnTo>
                  <a:lnTo>
                    <a:pt x="152890" y="1296866"/>
                  </a:lnTo>
                  <a:lnTo>
                    <a:pt x="127636" y="1259482"/>
                  </a:lnTo>
                  <a:lnTo>
                    <a:pt x="104422" y="1220672"/>
                  </a:lnTo>
                  <a:lnTo>
                    <a:pt x="83326" y="1180513"/>
                  </a:lnTo>
                  <a:lnTo>
                    <a:pt x="64424" y="1139082"/>
                  </a:lnTo>
                  <a:lnTo>
                    <a:pt x="47793" y="1096457"/>
                  </a:lnTo>
                  <a:lnTo>
                    <a:pt x="33510" y="1052713"/>
                  </a:lnTo>
                  <a:lnTo>
                    <a:pt x="21651" y="1007928"/>
                  </a:lnTo>
                  <a:lnTo>
                    <a:pt x="12294" y="962178"/>
                  </a:lnTo>
                  <a:lnTo>
                    <a:pt x="5515" y="915541"/>
                  </a:lnTo>
                  <a:lnTo>
                    <a:pt x="1391" y="868093"/>
                  </a:lnTo>
                  <a:lnTo>
                    <a:pt x="0" y="81991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85670" y="1200150"/>
            <a:ext cx="817880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25" b="1">
                <a:solidFill>
                  <a:srgbClr val="FFFFFF"/>
                </a:solidFill>
                <a:latin typeface="Arial"/>
                <a:cs typeface="Arial"/>
              </a:rPr>
              <a:t>IV</a:t>
            </a:r>
            <a:endParaRPr sz="6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358641" y="1414094"/>
            <a:ext cx="251206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FEASIBILITY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997958" y="3867150"/>
            <a:ext cx="219583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Beyond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Tesla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5346191" y="454152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4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099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199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921" y="44449"/>
                </a:lnTo>
                <a:lnTo>
                  <a:pt x="38100" y="44449"/>
                </a:lnTo>
                <a:lnTo>
                  <a:pt x="38100" y="31749"/>
                </a:lnTo>
                <a:lnTo>
                  <a:pt x="74921" y="31749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1499234" h="76200">
                <a:moveTo>
                  <a:pt x="1460754" y="0"/>
                </a:moveTo>
                <a:lnTo>
                  <a:pt x="1445906" y="2988"/>
                </a:lnTo>
                <a:lnTo>
                  <a:pt x="1433798" y="11144"/>
                </a:lnTo>
                <a:lnTo>
                  <a:pt x="1425642" y="23252"/>
                </a:lnTo>
                <a:lnTo>
                  <a:pt x="1422654" y="38099"/>
                </a:lnTo>
                <a:lnTo>
                  <a:pt x="1425642" y="52947"/>
                </a:lnTo>
                <a:lnTo>
                  <a:pt x="1433798" y="65055"/>
                </a:lnTo>
                <a:lnTo>
                  <a:pt x="1445906" y="73211"/>
                </a:lnTo>
                <a:lnTo>
                  <a:pt x="1460754" y="76199"/>
                </a:lnTo>
                <a:lnTo>
                  <a:pt x="1475547" y="73211"/>
                </a:lnTo>
                <a:lnTo>
                  <a:pt x="1487662" y="65055"/>
                </a:lnTo>
                <a:lnTo>
                  <a:pt x="1495847" y="52947"/>
                </a:lnTo>
                <a:lnTo>
                  <a:pt x="1497568" y="44449"/>
                </a:lnTo>
                <a:lnTo>
                  <a:pt x="1460754" y="44449"/>
                </a:lnTo>
                <a:lnTo>
                  <a:pt x="1460754" y="31749"/>
                </a:lnTo>
                <a:lnTo>
                  <a:pt x="1497568" y="31749"/>
                </a:lnTo>
                <a:lnTo>
                  <a:pt x="1495847" y="23252"/>
                </a:lnTo>
                <a:lnTo>
                  <a:pt x="1487662" y="11144"/>
                </a:lnTo>
                <a:lnTo>
                  <a:pt x="1475547" y="2988"/>
                </a:lnTo>
                <a:lnTo>
                  <a:pt x="1460754" y="0"/>
                </a:lnTo>
                <a:close/>
              </a:path>
              <a:path w="1499234" h="76200">
                <a:moveTo>
                  <a:pt x="74921" y="31749"/>
                </a:moveTo>
                <a:lnTo>
                  <a:pt x="38100" y="31749"/>
                </a:lnTo>
                <a:lnTo>
                  <a:pt x="38100" y="44449"/>
                </a:lnTo>
                <a:lnTo>
                  <a:pt x="74921" y="44449"/>
                </a:lnTo>
                <a:lnTo>
                  <a:pt x="76200" y="38099"/>
                </a:lnTo>
                <a:lnTo>
                  <a:pt x="74921" y="31749"/>
                </a:lnTo>
                <a:close/>
              </a:path>
              <a:path w="1499234" h="76200">
                <a:moveTo>
                  <a:pt x="1423932" y="31749"/>
                </a:moveTo>
                <a:lnTo>
                  <a:pt x="74921" y="31749"/>
                </a:lnTo>
                <a:lnTo>
                  <a:pt x="76200" y="38099"/>
                </a:lnTo>
                <a:lnTo>
                  <a:pt x="74921" y="44449"/>
                </a:lnTo>
                <a:lnTo>
                  <a:pt x="1423932" y="44449"/>
                </a:lnTo>
                <a:lnTo>
                  <a:pt x="1422654" y="38099"/>
                </a:lnTo>
                <a:lnTo>
                  <a:pt x="1423932" y="31749"/>
                </a:lnTo>
                <a:close/>
              </a:path>
              <a:path w="1499234" h="76200">
                <a:moveTo>
                  <a:pt x="1497568" y="31749"/>
                </a:moveTo>
                <a:lnTo>
                  <a:pt x="1460754" y="31749"/>
                </a:lnTo>
                <a:lnTo>
                  <a:pt x="1460754" y="44449"/>
                </a:lnTo>
                <a:lnTo>
                  <a:pt x="1497568" y="44449"/>
                </a:lnTo>
                <a:lnTo>
                  <a:pt x="1498854" y="38099"/>
                </a:lnTo>
                <a:lnTo>
                  <a:pt x="1497568" y="31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14450" y="6466128"/>
            <a:ext cx="6172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Executive</a:t>
            </a:r>
            <a:endParaRPr sz="10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Summary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266823" y="6435306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 h="0">
                <a:moveTo>
                  <a:pt x="0" y="0"/>
                </a:moveTo>
                <a:lnTo>
                  <a:pt x="1195704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594864" y="6466128"/>
            <a:ext cx="2088514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Market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Strategic</a:t>
            </a:r>
            <a:r>
              <a:rPr dirty="0" sz="1000" spc="-55" b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232852"/>
                </a:solidFill>
                <a:latin typeface="Arial"/>
                <a:cs typeface="Arial"/>
              </a:rPr>
              <a:t>Fit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149469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5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462396" y="6466128"/>
            <a:ext cx="5746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Financial</a:t>
            </a:r>
            <a:endParaRPr sz="10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348466" y="6449364"/>
            <a:ext cx="2343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|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35">
                <a:latin typeface="Arial MT"/>
                <a:cs typeface="Arial MT"/>
              </a:rPr>
              <a:t>51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6592951" y="6428956"/>
            <a:ext cx="1200150" cy="250190"/>
            <a:chOff x="6592951" y="6428956"/>
            <a:chExt cx="1200150" cy="250190"/>
          </a:xfrm>
        </p:grpSpPr>
        <p:sp>
          <p:nvSpPr>
            <p:cNvPr id="12" name="object 12" descr=""/>
            <p:cNvSpPr/>
            <p:nvPr/>
          </p:nvSpPr>
          <p:spPr>
            <a:xfrm>
              <a:off x="6592951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592951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6872478" y="6466128"/>
            <a:ext cx="6451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Feasibility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803630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8299195" y="6466128"/>
            <a:ext cx="6762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Alternative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9479788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2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9723246" y="6466128"/>
            <a:ext cx="7156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Conclusion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1000887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Acquiring</a:t>
            </a:r>
            <a:r>
              <a:rPr dirty="0" spc="-65"/>
              <a:t> </a:t>
            </a:r>
            <a:r>
              <a:rPr dirty="0" spc="-45"/>
              <a:t>Tesla</a:t>
            </a:r>
            <a:r>
              <a:rPr dirty="0" spc="-50"/>
              <a:t> </a:t>
            </a:r>
            <a:r>
              <a:rPr dirty="0"/>
              <a:t>by</a:t>
            </a:r>
            <a:r>
              <a:rPr dirty="0" spc="-25"/>
              <a:t> </a:t>
            </a:r>
            <a:r>
              <a:rPr dirty="0"/>
              <a:t>means</a:t>
            </a:r>
            <a:r>
              <a:rPr dirty="0" spc="-40"/>
              <a:t> </a:t>
            </a:r>
            <a:r>
              <a:rPr dirty="0"/>
              <a:t>of</a:t>
            </a:r>
            <a:r>
              <a:rPr dirty="0" spc="-35"/>
              <a:t> </a:t>
            </a:r>
            <a:r>
              <a:rPr dirty="0"/>
              <a:t>cash</a:t>
            </a:r>
            <a:r>
              <a:rPr dirty="0" spc="-40"/>
              <a:t> </a:t>
            </a:r>
            <a:r>
              <a:rPr dirty="0"/>
              <a:t>is</a:t>
            </a:r>
            <a:r>
              <a:rPr dirty="0" spc="-20"/>
              <a:t> </a:t>
            </a:r>
            <a:r>
              <a:rPr dirty="0"/>
              <a:t>not</a:t>
            </a:r>
            <a:r>
              <a:rPr dirty="0" spc="-3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viable</a:t>
            </a:r>
            <a:r>
              <a:rPr dirty="0" spc="-15"/>
              <a:t> </a:t>
            </a:r>
            <a:r>
              <a:rPr dirty="0"/>
              <a:t>option</a:t>
            </a:r>
            <a:r>
              <a:rPr dirty="0" spc="-35"/>
              <a:t> </a:t>
            </a:r>
            <a:r>
              <a:rPr dirty="0"/>
              <a:t>because</a:t>
            </a:r>
            <a:r>
              <a:rPr dirty="0" spc="-60"/>
              <a:t> </a:t>
            </a:r>
            <a:r>
              <a:rPr dirty="0"/>
              <a:t>either</a:t>
            </a:r>
            <a:r>
              <a:rPr dirty="0" spc="-30"/>
              <a:t> </a:t>
            </a:r>
            <a:r>
              <a:rPr dirty="0"/>
              <a:t>there</a:t>
            </a:r>
            <a:r>
              <a:rPr dirty="0" spc="-40"/>
              <a:t> </a:t>
            </a:r>
            <a:r>
              <a:rPr dirty="0"/>
              <a:t>would</a:t>
            </a:r>
            <a:r>
              <a:rPr dirty="0" spc="-30"/>
              <a:t> </a:t>
            </a:r>
            <a:r>
              <a:rPr dirty="0"/>
              <a:t>be</a:t>
            </a:r>
            <a:r>
              <a:rPr dirty="0" spc="-30"/>
              <a:t> </a:t>
            </a:r>
            <a:r>
              <a:rPr dirty="0" spc="-25"/>
              <a:t>no</a:t>
            </a:r>
          </a:p>
          <a:p>
            <a:pPr marL="12700">
              <a:lnSpc>
                <a:spcPts val="2280"/>
              </a:lnSpc>
            </a:pPr>
            <a:r>
              <a:rPr dirty="0"/>
              <a:t>synergies,</a:t>
            </a:r>
            <a:r>
              <a:rPr dirty="0" spc="-65"/>
              <a:t> </a:t>
            </a:r>
            <a:r>
              <a:rPr dirty="0"/>
              <a:t>or</a:t>
            </a:r>
            <a:r>
              <a:rPr dirty="0" spc="-25"/>
              <a:t> </a:t>
            </a:r>
            <a:r>
              <a:rPr dirty="0"/>
              <a:t>GM</a:t>
            </a:r>
            <a:r>
              <a:rPr dirty="0" spc="-30"/>
              <a:t> </a:t>
            </a:r>
            <a:r>
              <a:rPr dirty="0"/>
              <a:t>would</a:t>
            </a:r>
            <a:r>
              <a:rPr dirty="0" spc="-25"/>
              <a:t> </a:t>
            </a:r>
            <a:r>
              <a:rPr dirty="0"/>
              <a:t>overstep</a:t>
            </a:r>
            <a:r>
              <a:rPr dirty="0" spc="-60"/>
              <a:t> </a:t>
            </a:r>
            <a:r>
              <a:rPr dirty="0"/>
              <a:t>its</a:t>
            </a:r>
            <a:r>
              <a:rPr dirty="0" spc="-10"/>
              <a:t> </a:t>
            </a:r>
            <a:r>
              <a:rPr dirty="0"/>
              <a:t>financial</a:t>
            </a:r>
            <a:r>
              <a:rPr dirty="0" spc="-25"/>
              <a:t> </a:t>
            </a:r>
            <a:r>
              <a:rPr dirty="0" spc="-10"/>
              <a:t>capacity</a:t>
            </a:r>
          </a:p>
        </p:txBody>
      </p:sp>
      <p:sp>
        <p:nvSpPr>
          <p:cNvPr id="21" name="object 21" descr=""/>
          <p:cNvSpPr txBox="1"/>
          <p:nvPr/>
        </p:nvSpPr>
        <p:spPr>
          <a:xfrm>
            <a:off x="574649" y="5899505"/>
            <a:ext cx="3996690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600"/>
              </a:lnSpc>
              <a:spcBef>
                <a:spcPts val="100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Overview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about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biggest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deals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can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found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appendix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Ouimet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(2012),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Bloomberg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74649" y="1197101"/>
            <a:ext cx="99072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08070" algn="l"/>
              </a:tabLst>
            </a:pPr>
            <a:r>
              <a:rPr dirty="0" sz="1400" b="1">
                <a:latin typeface="Arial"/>
                <a:cs typeface="Arial"/>
              </a:rPr>
              <a:t>Acquiring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minority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stake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lacks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benefits</a:t>
            </a:r>
            <a:r>
              <a:rPr dirty="0" sz="1400" b="1">
                <a:latin typeface="Arial"/>
                <a:cs typeface="Arial"/>
              </a:rPr>
              <a:t>	GM’s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financing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capacity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does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not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allow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acquire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majority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stake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Tesla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586740" y="1446275"/>
            <a:ext cx="3468370" cy="0"/>
          </a:xfrm>
          <a:custGeom>
            <a:avLst/>
            <a:gdLst/>
            <a:ahLst/>
            <a:cxnLst/>
            <a:rect l="l" t="t" r="r" b="b"/>
            <a:pathLst>
              <a:path w="3468370" h="0">
                <a:moveTo>
                  <a:pt x="0" y="0"/>
                </a:moveTo>
                <a:lnTo>
                  <a:pt x="346811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4181855" y="1446275"/>
            <a:ext cx="7422515" cy="0"/>
          </a:xfrm>
          <a:custGeom>
            <a:avLst/>
            <a:gdLst/>
            <a:ahLst/>
            <a:cxnLst/>
            <a:rect l="l" t="t" r="r" b="b"/>
            <a:pathLst>
              <a:path w="7422515" h="0">
                <a:moveTo>
                  <a:pt x="0" y="0"/>
                </a:moveTo>
                <a:lnTo>
                  <a:pt x="742213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4261865" y="3749421"/>
            <a:ext cx="2315210" cy="1946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9230" marR="448945" indent="-177165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GM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already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 b="1">
                <a:latin typeface="Arial"/>
                <a:cs typeface="Arial"/>
              </a:rPr>
              <a:t>highly 	levered</a:t>
            </a:r>
            <a:endParaRPr sz="1400">
              <a:latin typeface="Arial"/>
              <a:cs typeface="Arial"/>
            </a:endParaRPr>
          </a:p>
          <a:p>
            <a:pPr marL="189230" marR="15875" indent="-177165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order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control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Tesla,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GM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needs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acquire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51% </a:t>
            </a:r>
            <a:r>
              <a:rPr dirty="0" sz="1400" spc="-25" b="1">
                <a:latin typeface="Arial"/>
                <a:cs typeface="Arial"/>
              </a:rPr>
              <a:t>	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Tesla’s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equity,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i.e.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0">
                <a:latin typeface="Arial MT"/>
                <a:cs typeface="Arial MT"/>
              </a:rPr>
              <a:t>a </a:t>
            </a:r>
            <a:r>
              <a:rPr dirty="0" sz="1400" spc="-50">
                <a:latin typeface="Arial MT"/>
                <a:cs typeface="Arial MT"/>
              </a:rPr>
              <a:t>	</a:t>
            </a:r>
            <a:r>
              <a:rPr dirty="0" sz="1400" b="1">
                <a:latin typeface="Arial"/>
                <a:cs typeface="Arial"/>
              </a:rPr>
              <a:t>purchasing</a:t>
            </a:r>
            <a:r>
              <a:rPr dirty="0" sz="1400" spc="-8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price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25">
                <a:latin typeface="Arial MT"/>
                <a:cs typeface="Arial MT"/>
              </a:rPr>
              <a:t>of</a:t>
            </a:r>
            <a:endParaRPr sz="1400">
              <a:latin typeface="Arial MT"/>
              <a:cs typeface="Arial MT"/>
            </a:endParaRPr>
          </a:p>
          <a:p>
            <a:pPr marL="190500">
              <a:lnSpc>
                <a:spcPct val="100000"/>
              </a:lnSpc>
              <a:spcBef>
                <a:spcPts val="5"/>
              </a:spcBef>
            </a:pPr>
            <a:r>
              <a:rPr dirty="0" sz="1400" b="1">
                <a:latin typeface="Arial"/>
                <a:cs typeface="Arial"/>
              </a:rPr>
              <a:t>$38.3bn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(incl.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premium)</a:t>
            </a:r>
            <a:endParaRPr sz="1400">
              <a:latin typeface="Arial MT"/>
              <a:cs typeface="Arial MT"/>
            </a:endParaRPr>
          </a:p>
          <a:p>
            <a:pPr marL="189865" indent="-177165">
              <a:lnSpc>
                <a:spcPct val="100000"/>
              </a:lnSpc>
              <a:buChar char="•"/>
              <a:tabLst>
                <a:tab pos="189865" algn="l"/>
              </a:tabLst>
            </a:pPr>
            <a:r>
              <a:rPr dirty="0" sz="1400">
                <a:latin typeface="Arial MT"/>
                <a:cs typeface="Arial MT"/>
              </a:rPr>
              <a:t>GM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has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USD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26.8bn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cash</a:t>
            </a:r>
            <a:endParaRPr sz="14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dirty="0" sz="1400">
                <a:latin typeface="Arial MT"/>
                <a:cs typeface="Arial MT"/>
              </a:rPr>
              <a:t>as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YE2018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712204" y="3749421"/>
            <a:ext cx="2407920" cy="1520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029" marR="97790" indent="-177165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dirty="0" sz="1400">
                <a:latin typeface="Arial MT"/>
                <a:cs typeface="Arial MT"/>
              </a:rPr>
              <a:t>Requires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one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the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 b="1">
                <a:latin typeface="Arial"/>
                <a:cs typeface="Arial"/>
              </a:rPr>
              <a:t>largest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equity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issuances </a:t>
            </a:r>
            <a:r>
              <a:rPr dirty="0" sz="1400" spc="-10" b="1">
                <a:latin typeface="Arial"/>
                <a:cs typeface="Arial"/>
              </a:rPr>
              <a:t>	</a:t>
            </a:r>
            <a:r>
              <a:rPr dirty="0" sz="1400" spc="-10">
                <a:latin typeface="Arial MT"/>
                <a:cs typeface="Arial MT"/>
              </a:rPr>
              <a:t>ever</a:t>
            </a:r>
            <a:r>
              <a:rPr dirty="0" baseline="24691" sz="1350" spc="-15">
                <a:latin typeface="Arial MT"/>
                <a:cs typeface="Arial MT"/>
              </a:rPr>
              <a:t>*</a:t>
            </a:r>
            <a:endParaRPr baseline="24691" sz="1350">
              <a:latin typeface="Arial MT"/>
              <a:cs typeface="Arial MT"/>
            </a:endParaRPr>
          </a:p>
          <a:p>
            <a:pPr marL="240029" marR="344170" indent="-177165">
              <a:lnSpc>
                <a:spcPct val="100000"/>
              </a:lnSpc>
              <a:spcBef>
                <a:spcPts val="5"/>
              </a:spcBef>
              <a:buChar char="•"/>
              <a:tabLst>
                <a:tab pos="241300" algn="l"/>
              </a:tabLst>
            </a:pPr>
            <a:r>
              <a:rPr dirty="0" sz="1400" spc="-10">
                <a:latin typeface="Arial MT"/>
                <a:cs typeface="Arial MT"/>
              </a:rPr>
              <a:t>Shareholders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would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be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massively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10" b="1">
                <a:latin typeface="Arial"/>
                <a:cs typeface="Arial"/>
              </a:rPr>
              <a:t>diluted</a:t>
            </a:r>
            <a:endParaRPr sz="1400">
              <a:latin typeface="Arial"/>
              <a:cs typeface="Arial"/>
            </a:endParaRPr>
          </a:p>
          <a:p>
            <a:pPr marL="240029" marR="68580" indent="-177165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1400" b="1">
                <a:latin typeface="Arial"/>
                <a:cs typeface="Arial"/>
              </a:rPr>
              <a:t>Leverage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increases</a:t>
            </a:r>
            <a:r>
              <a:rPr dirty="0" sz="1400" spc="-8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an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unsustainable</a:t>
            </a:r>
            <a:r>
              <a:rPr dirty="0" sz="1400" spc="-9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level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9168892" y="3749421"/>
            <a:ext cx="2407920" cy="1733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029" marR="243840" indent="-177165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dirty="0" sz="1400">
                <a:latin typeface="Arial MT"/>
                <a:cs typeface="Arial MT"/>
              </a:rPr>
              <a:t>Requires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one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the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 b="1">
                <a:latin typeface="Arial"/>
                <a:cs typeface="Arial"/>
              </a:rPr>
              <a:t>largest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debt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issuances </a:t>
            </a:r>
            <a:r>
              <a:rPr dirty="0" sz="1400" spc="-10" b="1">
                <a:latin typeface="Arial"/>
                <a:cs typeface="Arial"/>
              </a:rPr>
              <a:t>	</a:t>
            </a:r>
            <a:r>
              <a:rPr dirty="0" sz="1400" spc="-10">
                <a:latin typeface="Arial MT"/>
                <a:cs typeface="Arial MT"/>
              </a:rPr>
              <a:t>ever</a:t>
            </a:r>
            <a:r>
              <a:rPr dirty="0" baseline="24691" sz="1350" spc="-15">
                <a:latin typeface="Arial MT"/>
                <a:cs typeface="Arial MT"/>
              </a:rPr>
              <a:t>*</a:t>
            </a:r>
            <a:endParaRPr baseline="24691" sz="1350">
              <a:latin typeface="Arial MT"/>
              <a:cs typeface="Arial MT"/>
            </a:endParaRPr>
          </a:p>
          <a:p>
            <a:pPr marL="240029" marR="204470" indent="-177165">
              <a:lnSpc>
                <a:spcPct val="100000"/>
              </a:lnSpc>
              <a:spcBef>
                <a:spcPts val="5"/>
              </a:spcBef>
              <a:buChar char="•"/>
              <a:tabLst>
                <a:tab pos="241300" algn="l"/>
              </a:tabLst>
            </a:pPr>
            <a:r>
              <a:rPr dirty="0" sz="1400">
                <a:latin typeface="Arial MT"/>
                <a:cs typeface="Arial MT"/>
              </a:rPr>
              <a:t>GM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might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loose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its </a:t>
            </a:r>
            <a:r>
              <a:rPr dirty="0" sz="1400" spc="-25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investment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grade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10">
                <a:latin typeface="Arial MT"/>
                <a:cs typeface="Arial MT"/>
              </a:rPr>
              <a:t>credit 	rating</a:t>
            </a:r>
            <a:endParaRPr sz="1400">
              <a:latin typeface="Arial MT"/>
              <a:cs typeface="Arial MT"/>
            </a:endParaRPr>
          </a:p>
          <a:p>
            <a:pPr marL="240029" marR="68580" indent="-177165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1400" b="1">
                <a:latin typeface="Arial"/>
                <a:cs typeface="Arial"/>
              </a:rPr>
              <a:t>Leverage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increases</a:t>
            </a:r>
            <a:r>
              <a:rPr dirty="0" sz="1400" spc="-8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an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dangerous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level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41705" y="2777998"/>
            <a:ext cx="3070225" cy="1946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9230" marR="36830" indent="-177165">
              <a:lnSpc>
                <a:spcPct val="100000"/>
              </a:lnSpc>
              <a:spcBef>
                <a:spcPts val="105"/>
              </a:spcBef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minority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stake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could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allow</a:t>
            </a:r>
            <a:r>
              <a:rPr dirty="0" sz="1400" spc="-25">
                <a:latin typeface="Arial MT"/>
                <a:cs typeface="Arial MT"/>
              </a:rPr>
              <a:t> to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pressure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for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seat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on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board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of </a:t>
            </a:r>
            <a:r>
              <a:rPr dirty="0" sz="1400" spc="-25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directors</a:t>
            </a:r>
            <a:r>
              <a:rPr dirty="0" sz="1400">
                <a:latin typeface="Arial MT"/>
                <a:cs typeface="Arial MT"/>
              </a:rPr>
              <a:t>,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access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insider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information,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like</a:t>
            </a:r>
            <a:endParaRPr sz="1400">
              <a:latin typeface="Arial MT"/>
              <a:cs typeface="Arial MT"/>
            </a:endParaRPr>
          </a:p>
          <a:p>
            <a:pPr marL="189230" marR="5080" indent="-177165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400" spc="-25">
                <a:latin typeface="Arial MT"/>
                <a:cs typeface="Arial MT"/>
              </a:rPr>
              <a:t>Yet,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Elon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Musk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has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lot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10" b="1">
                <a:latin typeface="Arial"/>
                <a:cs typeface="Arial"/>
              </a:rPr>
              <a:t>decision </a:t>
            </a:r>
            <a:r>
              <a:rPr dirty="0" sz="1400" spc="-10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power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would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most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likely</a:t>
            </a:r>
            <a:r>
              <a:rPr dirty="0" sz="1400" spc="-25">
                <a:latin typeface="Arial MT"/>
                <a:cs typeface="Arial MT"/>
              </a:rPr>
              <a:t> not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approve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GM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exercise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power</a:t>
            </a:r>
            <a:endParaRPr sz="1400">
              <a:latin typeface="Arial MT"/>
              <a:cs typeface="Arial MT"/>
            </a:endParaRPr>
          </a:p>
          <a:p>
            <a:pPr marL="189230" marR="484505" indent="-177165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Therefore,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none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estimated </a:t>
            </a:r>
            <a:r>
              <a:rPr dirty="0" sz="1400" spc="-10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synergies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would</a:t>
            </a:r>
            <a:r>
              <a:rPr dirty="0" sz="1400" spc="-8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materialize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1950720" y="4995671"/>
            <a:ext cx="742315" cy="312420"/>
            <a:chOff x="1950720" y="4995671"/>
            <a:chExt cx="742315" cy="312420"/>
          </a:xfrm>
        </p:grpSpPr>
        <p:sp>
          <p:nvSpPr>
            <p:cNvPr id="30" name="object 30" descr=""/>
            <p:cNvSpPr/>
            <p:nvPr/>
          </p:nvSpPr>
          <p:spPr>
            <a:xfrm>
              <a:off x="1956816" y="5001767"/>
              <a:ext cx="730250" cy="300355"/>
            </a:xfrm>
            <a:custGeom>
              <a:avLst/>
              <a:gdLst/>
              <a:ahLst/>
              <a:cxnLst/>
              <a:rect l="l" t="t" r="r" b="b"/>
              <a:pathLst>
                <a:path w="730250" h="300354">
                  <a:moveTo>
                    <a:pt x="729995" y="0"/>
                  </a:moveTo>
                  <a:lnTo>
                    <a:pt x="0" y="0"/>
                  </a:lnTo>
                  <a:lnTo>
                    <a:pt x="364997" y="300227"/>
                  </a:lnTo>
                  <a:lnTo>
                    <a:pt x="729995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956816" y="5001767"/>
              <a:ext cx="730250" cy="300355"/>
            </a:xfrm>
            <a:custGeom>
              <a:avLst/>
              <a:gdLst/>
              <a:ahLst/>
              <a:cxnLst/>
              <a:rect l="l" t="t" r="r" b="b"/>
              <a:pathLst>
                <a:path w="730250" h="300354">
                  <a:moveTo>
                    <a:pt x="729995" y="0"/>
                  </a:moveTo>
                  <a:lnTo>
                    <a:pt x="364997" y="300227"/>
                  </a:lnTo>
                  <a:lnTo>
                    <a:pt x="0" y="0"/>
                  </a:lnTo>
                  <a:lnTo>
                    <a:pt x="729995" y="0"/>
                  </a:lnTo>
                  <a:close/>
                </a:path>
              </a:pathLst>
            </a:custGeom>
            <a:ln w="12192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909929" y="5473395"/>
            <a:ext cx="28206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2352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No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synergies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realized, </a:t>
            </a:r>
            <a:r>
              <a:rPr dirty="0" sz="1400" b="1">
                <a:latin typeface="Arial"/>
                <a:cs typeface="Arial"/>
              </a:rPr>
              <a:t>therefore,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unviable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option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for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GM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4725415" y="1796923"/>
            <a:ext cx="12998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GM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standalone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170426" y="1406618"/>
            <a:ext cx="5328285" cy="533400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1400">
                <a:latin typeface="Arial MT"/>
                <a:cs typeface="Arial MT"/>
              </a:rPr>
              <a:t>Net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debt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/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EBITDA</a:t>
            </a:r>
            <a:r>
              <a:rPr dirty="0" sz="1400" spc="-8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ratio;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Below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mix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 financial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sources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for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payment</a:t>
            </a:r>
            <a:endParaRPr sz="1400">
              <a:latin typeface="Arial MT"/>
              <a:cs typeface="Arial MT"/>
            </a:endParaRPr>
          </a:p>
          <a:p>
            <a:pPr marL="3066415">
              <a:lnSpc>
                <a:spcPct val="100000"/>
              </a:lnSpc>
              <a:spcBef>
                <a:spcPts val="320"/>
              </a:spcBef>
            </a:pPr>
            <a:r>
              <a:rPr dirty="0" sz="1400" b="1">
                <a:latin typeface="Arial"/>
                <a:cs typeface="Arial"/>
              </a:rPr>
              <a:t>GM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+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Tesla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via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341869" y="1892935"/>
            <a:ext cx="1012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equity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raise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9701910" y="1700225"/>
            <a:ext cx="1247775" cy="6521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595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GM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+</a:t>
            </a:r>
            <a:r>
              <a:rPr dirty="0" sz="1400" spc="-20" b="1">
                <a:latin typeface="Arial"/>
                <a:cs typeface="Arial"/>
              </a:rPr>
              <a:t> Tesla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via</a:t>
            </a:r>
            <a:endParaRPr sz="1400">
              <a:latin typeface="Arial"/>
              <a:cs typeface="Arial"/>
            </a:endParaRPr>
          </a:p>
          <a:p>
            <a:pPr algn="ctr" marL="1270">
              <a:lnSpc>
                <a:spcPts val="1595"/>
              </a:lnSpc>
            </a:pPr>
            <a:r>
              <a:rPr dirty="0" sz="1400" b="1">
                <a:latin typeface="Arial"/>
                <a:cs typeface="Arial"/>
              </a:rPr>
              <a:t>debt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raise</a:t>
            </a:r>
            <a:endParaRPr sz="1400">
              <a:latin typeface="Arial"/>
              <a:cs typeface="Arial"/>
            </a:endParaRPr>
          </a:p>
          <a:p>
            <a:pPr algn="ctr" marL="86360">
              <a:lnSpc>
                <a:spcPct val="100000"/>
              </a:lnSpc>
              <a:spcBef>
                <a:spcPts val="290"/>
              </a:spcBef>
            </a:pPr>
            <a:r>
              <a:rPr dirty="0" sz="1200" spc="-20" b="1">
                <a:latin typeface="Arial"/>
                <a:cs typeface="Arial"/>
              </a:rPr>
              <a:t>5.9x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7571231" y="2834639"/>
            <a:ext cx="593090" cy="521334"/>
            <a:chOff x="7571231" y="2834639"/>
            <a:chExt cx="593090" cy="521334"/>
          </a:xfrm>
        </p:grpSpPr>
        <p:sp>
          <p:nvSpPr>
            <p:cNvPr id="38" name="object 38" descr=""/>
            <p:cNvSpPr/>
            <p:nvPr/>
          </p:nvSpPr>
          <p:spPr>
            <a:xfrm>
              <a:off x="7575803" y="3047999"/>
              <a:ext cx="588645" cy="96520"/>
            </a:xfrm>
            <a:custGeom>
              <a:avLst/>
              <a:gdLst/>
              <a:ahLst/>
              <a:cxnLst/>
              <a:rect l="l" t="t" r="r" b="b"/>
              <a:pathLst>
                <a:path w="588645" h="96519">
                  <a:moveTo>
                    <a:pt x="588264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588264" y="96012"/>
                  </a:lnTo>
                  <a:lnTo>
                    <a:pt x="588264" y="0"/>
                  </a:lnTo>
                  <a:close/>
                </a:path>
              </a:pathLst>
            </a:custGeom>
            <a:solidFill>
              <a:srgbClr val="297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575803" y="2874263"/>
              <a:ext cx="530860" cy="96520"/>
            </a:xfrm>
            <a:custGeom>
              <a:avLst/>
              <a:gdLst/>
              <a:ahLst/>
              <a:cxnLst/>
              <a:rect l="l" t="t" r="r" b="b"/>
              <a:pathLst>
                <a:path w="530859" h="96519">
                  <a:moveTo>
                    <a:pt x="530351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530351" y="96012"/>
                  </a:lnTo>
                  <a:lnTo>
                    <a:pt x="530351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575803" y="2834639"/>
              <a:ext cx="0" cy="521334"/>
            </a:xfrm>
            <a:custGeom>
              <a:avLst/>
              <a:gdLst/>
              <a:ahLst/>
              <a:cxnLst/>
              <a:rect l="l" t="t" r="r" b="b"/>
              <a:pathLst>
                <a:path w="0" h="521335">
                  <a:moveTo>
                    <a:pt x="0" y="0"/>
                  </a:moveTo>
                  <a:lnTo>
                    <a:pt x="0" y="5212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8195818" y="2996564"/>
            <a:ext cx="2711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Arial MT"/>
                <a:cs typeface="Arial MT"/>
              </a:rPr>
              <a:t>20.0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131811" y="2806725"/>
            <a:ext cx="375285" cy="5480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L="12700" marR="5080" indent="50800">
              <a:lnSpc>
                <a:spcPct val="114100"/>
              </a:lnSpc>
              <a:spcBef>
                <a:spcPts val="105"/>
              </a:spcBef>
            </a:pPr>
            <a:r>
              <a:rPr dirty="0" sz="1000" spc="-20">
                <a:latin typeface="Arial MT"/>
                <a:cs typeface="Arial MT"/>
              </a:rPr>
              <a:t>Cash </a:t>
            </a:r>
            <a:r>
              <a:rPr dirty="0" sz="1000" spc="-10">
                <a:latin typeface="Arial MT"/>
                <a:cs typeface="Arial MT"/>
              </a:rPr>
              <a:t>Equity </a:t>
            </a:r>
            <a:r>
              <a:rPr dirty="0" sz="1000" spc="-20">
                <a:latin typeface="Arial MT"/>
                <a:cs typeface="Arial MT"/>
              </a:rPr>
              <a:t>Debt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8137017" y="2821939"/>
            <a:ext cx="2711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Arial MT"/>
                <a:cs typeface="Arial MT"/>
              </a:rPr>
              <a:t>18.0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606665" y="3169666"/>
            <a:ext cx="2006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0.0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10085831" y="2834639"/>
            <a:ext cx="593090" cy="521334"/>
            <a:chOff x="10085831" y="2834639"/>
            <a:chExt cx="593090" cy="521334"/>
          </a:xfrm>
        </p:grpSpPr>
        <p:sp>
          <p:nvSpPr>
            <p:cNvPr id="46" name="object 46" descr=""/>
            <p:cNvSpPr/>
            <p:nvPr/>
          </p:nvSpPr>
          <p:spPr>
            <a:xfrm>
              <a:off x="10090403" y="3221735"/>
              <a:ext cx="588645" cy="96520"/>
            </a:xfrm>
            <a:custGeom>
              <a:avLst/>
              <a:gdLst/>
              <a:ahLst/>
              <a:cxnLst/>
              <a:rect l="l" t="t" r="r" b="b"/>
              <a:pathLst>
                <a:path w="588645" h="96520">
                  <a:moveTo>
                    <a:pt x="588264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588264" y="96012"/>
                  </a:lnTo>
                  <a:lnTo>
                    <a:pt x="588264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0090403" y="2874263"/>
              <a:ext cx="530860" cy="96520"/>
            </a:xfrm>
            <a:custGeom>
              <a:avLst/>
              <a:gdLst/>
              <a:ahLst/>
              <a:cxnLst/>
              <a:rect l="l" t="t" r="r" b="b"/>
              <a:pathLst>
                <a:path w="530859" h="96519">
                  <a:moveTo>
                    <a:pt x="530351" y="0"/>
                  </a:moveTo>
                  <a:lnTo>
                    <a:pt x="0" y="0"/>
                  </a:lnTo>
                  <a:lnTo>
                    <a:pt x="0" y="96012"/>
                  </a:lnTo>
                  <a:lnTo>
                    <a:pt x="530351" y="96012"/>
                  </a:lnTo>
                  <a:lnTo>
                    <a:pt x="530351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0090403" y="2834639"/>
              <a:ext cx="0" cy="521334"/>
            </a:xfrm>
            <a:custGeom>
              <a:avLst/>
              <a:gdLst/>
              <a:ahLst/>
              <a:cxnLst/>
              <a:rect l="l" t="t" r="r" b="b"/>
              <a:pathLst>
                <a:path w="0" h="521335">
                  <a:moveTo>
                    <a:pt x="0" y="0"/>
                  </a:moveTo>
                  <a:lnTo>
                    <a:pt x="0" y="5212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10710798" y="3169666"/>
            <a:ext cx="2711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Arial MT"/>
                <a:cs typeface="Arial MT"/>
              </a:rPr>
              <a:t>20.0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0121645" y="2996564"/>
            <a:ext cx="2006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0.0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0651997" y="2821939"/>
            <a:ext cx="2711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Arial MT"/>
                <a:cs typeface="Arial MT"/>
              </a:rPr>
              <a:t>18.0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9646666" y="2806725"/>
            <a:ext cx="375285" cy="5480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L="12700" marR="5080" indent="50800">
              <a:lnSpc>
                <a:spcPct val="114100"/>
              </a:lnSpc>
              <a:spcBef>
                <a:spcPts val="105"/>
              </a:spcBef>
            </a:pPr>
            <a:r>
              <a:rPr dirty="0" sz="1000" spc="-20">
                <a:latin typeface="Arial MT"/>
                <a:cs typeface="Arial MT"/>
              </a:rPr>
              <a:t>Cash </a:t>
            </a:r>
            <a:r>
              <a:rPr dirty="0" sz="1000" spc="-10">
                <a:latin typeface="Arial MT"/>
                <a:cs typeface="Arial MT"/>
              </a:rPr>
              <a:t>Equity </a:t>
            </a:r>
            <a:r>
              <a:rPr dirty="0" sz="1000" spc="-20">
                <a:latin typeface="Arial MT"/>
                <a:cs typeface="Arial MT"/>
              </a:rPr>
              <a:t>Debt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4183379" y="2359151"/>
            <a:ext cx="7421880" cy="1102360"/>
            <a:chOff x="4183379" y="2359151"/>
            <a:chExt cx="7421880" cy="1102360"/>
          </a:xfrm>
        </p:grpSpPr>
        <p:sp>
          <p:nvSpPr>
            <p:cNvPr id="54" name="object 54" descr=""/>
            <p:cNvSpPr/>
            <p:nvPr/>
          </p:nvSpPr>
          <p:spPr>
            <a:xfrm>
              <a:off x="6106667" y="2549651"/>
              <a:ext cx="3573779" cy="200025"/>
            </a:xfrm>
            <a:custGeom>
              <a:avLst/>
              <a:gdLst/>
              <a:ahLst/>
              <a:cxnLst/>
              <a:rect l="l" t="t" r="r" b="b"/>
              <a:pathLst>
                <a:path w="3573779" h="200025">
                  <a:moveTo>
                    <a:pt x="0" y="199644"/>
                  </a:moveTo>
                  <a:lnTo>
                    <a:pt x="1098550" y="199644"/>
                  </a:lnTo>
                </a:path>
                <a:path w="3573779" h="200025">
                  <a:moveTo>
                    <a:pt x="2474976" y="0"/>
                  </a:moveTo>
                  <a:lnTo>
                    <a:pt x="3573526" y="0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4733543" y="2749295"/>
              <a:ext cx="1373505" cy="707390"/>
            </a:xfrm>
            <a:custGeom>
              <a:avLst/>
              <a:gdLst/>
              <a:ahLst/>
              <a:cxnLst/>
              <a:rect l="l" t="t" r="r" b="b"/>
              <a:pathLst>
                <a:path w="1373504" h="707389">
                  <a:moveTo>
                    <a:pt x="1373124" y="0"/>
                  </a:moveTo>
                  <a:lnTo>
                    <a:pt x="0" y="0"/>
                  </a:lnTo>
                  <a:lnTo>
                    <a:pt x="0" y="707136"/>
                  </a:lnTo>
                  <a:lnTo>
                    <a:pt x="1373124" y="707136"/>
                  </a:lnTo>
                  <a:lnTo>
                    <a:pt x="1373124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4183379" y="3456431"/>
              <a:ext cx="7421880" cy="0"/>
            </a:xfrm>
            <a:custGeom>
              <a:avLst/>
              <a:gdLst/>
              <a:ahLst/>
              <a:cxnLst/>
              <a:rect l="l" t="t" r="r" b="b"/>
              <a:pathLst>
                <a:path w="7421880" h="0">
                  <a:moveTo>
                    <a:pt x="0" y="0"/>
                  </a:moveTo>
                  <a:lnTo>
                    <a:pt x="742188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206233" y="2369057"/>
              <a:ext cx="3850004" cy="381000"/>
            </a:xfrm>
            <a:custGeom>
              <a:avLst/>
              <a:gdLst/>
              <a:ahLst/>
              <a:cxnLst/>
              <a:rect l="l" t="t" r="r" b="b"/>
              <a:pathLst>
                <a:path w="3850004" h="381000">
                  <a:moveTo>
                    <a:pt x="2474976" y="181355"/>
                  </a:moveTo>
                  <a:lnTo>
                    <a:pt x="3849624" y="181355"/>
                  </a:lnTo>
                  <a:lnTo>
                    <a:pt x="3849624" y="0"/>
                  </a:lnTo>
                  <a:lnTo>
                    <a:pt x="2474976" y="0"/>
                  </a:lnTo>
                  <a:lnTo>
                    <a:pt x="2474976" y="181355"/>
                  </a:lnTo>
                  <a:close/>
                </a:path>
                <a:path w="3850004" h="381000">
                  <a:moveTo>
                    <a:pt x="0" y="381000"/>
                  </a:moveTo>
                  <a:lnTo>
                    <a:pt x="1376172" y="381000"/>
                  </a:lnTo>
                  <a:lnTo>
                    <a:pt x="1376172" y="181355"/>
                  </a:lnTo>
                  <a:lnTo>
                    <a:pt x="0" y="181355"/>
                  </a:lnTo>
                  <a:lnTo>
                    <a:pt x="0" y="38100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7732268" y="2324480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5.0x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5258561" y="2524505"/>
            <a:ext cx="3238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3.9x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1816218" y="1608074"/>
            <a:ext cx="1009650" cy="1009650"/>
            <a:chOff x="1816218" y="1608074"/>
            <a:chExt cx="1009650" cy="1009650"/>
          </a:xfrm>
        </p:grpSpPr>
        <p:sp>
          <p:nvSpPr>
            <p:cNvPr id="61" name="object 61" descr=""/>
            <p:cNvSpPr/>
            <p:nvPr/>
          </p:nvSpPr>
          <p:spPr>
            <a:xfrm>
              <a:off x="2320924" y="1608201"/>
              <a:ext cx="480059" cy="504825"/>
            </a:xfrm>
            <a:custGeom>
              <a:avLst/>
              <a:gdLst/>
              <a:ahLst/>
              <a:cxnLst/>
              <a:rect l="l" t="t" r="r" b="b"/>
              <a:pathLst>
                <a:path w="480060" h="504825">
                  <a:moveTo>
                    <a:pt x="0" y="0"/>
                  </a:moveTo>
                  <a:lnTo>
                    <a:pt x="0" y="504825"/>
                  </a:lnTo>
                  <a:lnTo>
                    <a:pt x="480060" y="348741"/>
                  </a:lnTo>
                  <a:lnTo>
                    <a:pt x="462273" y="301964"/>
                  </a:lnTo>
                  <a:lnTo>
                    <a:pt x="440282" y="257776"/>
                  </a:lnTo>
                  <a:lnTo>
                    <a:pt x="414362" y="216379"/>
                  </a:lnTo>
                  <a:lnTo>
                    <a:pt x="384790" y="177973"/>
                  </a:lnTo>
                  <a:lnTo>
                    <a:pt x="351844" y="142759"/>
                  </a:lnTo>
                  <a:lnTo>
                    <a:pt x="315800" y="110937"/>
                  </a:lnTo>
                  <a:lnTo>
                    <a:pt x="276935" y="82708"/>
                  </a:lnTo>
                  <a:lnTo>
                    <a:pt x="235526" y="58271"/>
                  </a:lnTo>
                  <a:lnTo>
                    <a:pt x="191849" y="37828"/>
                  </a:lnTo>
                  <a:lnTo>
                    <a:pt x="146181" y="21579"/>
                  </a:lnTo>
                  <a:lnTo>
                    <a:pt x="98799" y="9724"/>
                  </a:lnTo>
                  <a:lnTo>
                    <a:pt x="49979" y="2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816218" y="1608074"/>
              <a:ext cx="1009650" cy="1009650"/>
            </a:xfrm>
            <a:custGeom>
              <a:avLst/>
              <a:gdLst/>
              <a:ahLst/>
              <a:cxnLst/>
              <a:rect l="l" t="t" r="r" b="b"/>
              <a:pathLst>
                <a:path w="1009650" h="1009650">
                  <a:moveTo>
                    <a:pt x="504706" y="0"/>
                  </a:moveTo>
                  <a:lnTo>
                    <a:pt x="465068" y="1565"/>
                  </a:lnTo>
                  <a:lnTo>
                    <a:pt x="425728" y="6238"/>
                  </a:lnTo>
                  <a:lnTo>
                    <a:pt x="386888" y="13983"/>
                  </a:lnTo>
                  <a:lnTo>
                    <a:pt x="348750" y="24764"/>
                  </a:lnTo>
                  <a:lnTo>
                    <a:pt x="303223" y="41978"/>
                  </a:lnTo>
                  <a:lnTo>
                    <a:pt x="260323" y="63052"/>
                  </a:lnTo>
                  <a:lnTo>
                    <a:pt x="220188" y="87718"/>
                  </a:lnTo>
                  <a:lnTo>
                    <a:pt x="182951" y="115711"/>
                  </a:lnTo>
                  <a:lnTo>
                    <a:pt x="148751" y="146763"/>
                  </a:lnTo>
                  <a:lnTo>
                    <a:pt x="117722" y="180607"/>
                  </a:lnTo>
                  <a:lnTo>
                    <a:pt x="90001" y="216977"/>
                  </a:lnTo>
                  <a:lnTo>
                    <a:pt x="65724" y="255606"/>
                  </a:lnTo>
                  <a:lnTo>
                    <a:pt x="45027" y="296228"/>
                  </a:lnTo>
                  <a:lnTo>
                    <a:pt x="28046" y="338575"/>
                  </a:lnTo>
                  <a:lnTo>
                    <a:pt x="14916" y="382380"/>
                  </a:lnTo>
                  <a:lnTo>
                    <a:pt x="5775" y="427378"/>
                  </a:lnTo>
                  <a:lnTo>
                    <a:pt x="757" y="473301"/>
                  </a:lnTo>
                  <a:lnTo>
                    <a:pt x="0" y="519882"/>
                  </a:lnTo>
                  <a:lnTo>
                    <a:pt x="3638" y="566854"/>
                  </a:lnTo>
                  <a:lnTo>
                    <a:pt x="11808" y="613952"/>
                  </a:lnTo>
                  <a:lnTo>
                    <a:pt x="24646" y="660908"/>
                  </a:lnTo>
                  <a:lnTo>
                    <a:pt x="41859" y="706434"/>
                  </a:lnTo>
                  <a:lnTo>
                    <a:pt x="62929" y="749330"/>
                  </a:lnTo>
                  <a:lnTo>
                    <a:pt x="87590" y="789460"/>
                  </a:lnTo>
                  <a:lnTo>
                    <a:pt x="115575" y="826690"/>
                  </a:lnTo>
                  <a:lnTo>
                    <a:pt x="146618" y="860884"/>
                  </a:lnTo>
                  <a:lnTo>
                    <a:pt x="180453" y="891905"/>
                  </a:lnTo>
                  <a:lnTo>
                    <a:pt x="216812" y="919618"/>
                  </a:lnTo>
                  <a:lnTo>
                    <a:pt x="255430" y="943889"/>
                  </a:lnTo>
                  <a:lnTo>
                    <a:pt x="296040" y="964580"/>
                  </a:lnTo>
                  <a:lnTo>
                    <a:pt x="338376" y="981558"/>
                  </a:lnTo>
                  <a:lnTo>
                    <a:pt x="382171" y="994685"/>
                  </a:lnTo>
                  <a:lnTo>
                    <a:pt x="427159" y="1003827"/>
                  </a:lnTo>
                  <a:lnTo>
                    <a:pt x="473073" y="1008848"/>
                  </a:lnTo>
                  <a:lnTo>
                    <a:pt x="519647" y="1009613"/>
                  </a:lnTo>
                  <a:lnTo>
                    <a:pt x="566614" y="1005985"/>
                  </a:lnTo>
                  <a:lnTo>
                    <a:pt x="613708" y="997830"/>
                  </a:lnTo>
                  <a:lnTo>
                    <a:pt x="660662" y="985012"/>
                  </a:lnTo>
                  <a:lnTo>
                    <a:pt x="706190" y="967798"/>
                  </a:lnTo>
                  <a:lnTo>
                    <a:pt x="749089" y="946724"/>
                  </a:lnTo>
                  <a:lnTo>
                    <a:pt x="789225" y="922058"/>
                  </a:lnTo>
                  <a:lnTo>
                    <a:pt x="826461" y="894065"/>
                  </a:lnTo>
                  <a:lnTo>
                    <a:pt x="860662" y="863013"/>
                  </a:lnTo>
                  <a:lnTo>
                    <a:pt x="891690" y="829169"/>
                  </a:lnTo>
                  <a:lnTo>
                    <a:pt x="919411" y="792799"/>
                  </a:lnTo>
                  <a:lnTo>
                    <a:pt x="943688" y="754170"/>
                  </a:lnTo>
                  <a:lnTo>
                    <a:pt x="964385" y="713548"/>
                  </a:lnTo>
                  <a:lnTo>
                    <a:pt x="981367" y="671201"/>
                  </a:lnTo>
                  <a:lnTo>
                    <a:pt x="994496" y="627396"/>
                  </a:lnTo>
                  <a:lnTo>
                    <a:pt x="1003638" y="582398"/>
                  </a:lnTo>
                  <a:lnTo>
                    <a:pt x="1008655" y="536475"/>
                  </a:lnTo>
                  <a:lnTo>
                    <a:pt x="1009413" y="489894"/>
                  </a:lnTo>
                  <a:lnTo>
                    <a:pt x="1005775" y="442922"/>
                  </a:lnTo>
                  <a:lnTo>
                    <a:pt x="997604" y="395824"/>
                  </a:lnTo>
                  <a:lnTo>
                    <a:pt x="984766" y="348868"/>
                  </a:lnTo>
                  <a:lnTo>
                    <a:pt x="504706" y="504951"/>
                  </a:lnTo>
                  <a:lnTo>
                    <a:pt x="504706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574649" y="216154"/>
            <a:ext cx="25901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ACQUISITION/CASH</a:t>
            </a:r>
            <a:r>
              <a:rPr dirty="0" sz="1600" spc="4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DEAL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14450" y="6466128"/>
            <a:ext cx="6172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Executive</a:t>
            </a:r>
            <a:endParaRPr sz="10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Summary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266823" y="6435306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 h="0">
                <a:moveTo>
                  <a:pt x="0" y="0"/>
                </a:moveTo>
                <a:lnTo>
                  <a:pt x="1195704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594864" y="6466128"/>
            <a:ext cx="2088514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Market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Strategic</a:t>
            </a:r>
            <a:r>
              <a:rPr dirty="0" sz="1000" spc="-55" b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232852"/>
                </a:solidFill>
                <a:latin typeface="Arial"/>
                <a:cs typeface="Arial"/>
              </a:rPr>
              <a:t>Fit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149469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5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1348466" y="6449364"/>
            <a:ext cx="2343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|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35">
                <a:latin typeface="Arial MT"/>
                <a:cs typeface="Arial MT"/>
              </a:rPr>
              <a:t>52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6592951" y="6428956"/>
            <a:ext cx="1200150" cy="250190"/>
            <a:chOff x="6592951" y="6428956"/>
            <a:chExt cx="1200150" cy="250190"/>
          </a:xfrm>
        </p:grpSpPr>
        <p:sp>
          <p:nvSpPr>
            <p:cNvPr id="11" name="object 11" descr=""/>
            <p:cNvSpPr/>
            <p:nvPr/>
          </p:nvSpPr>
          <p:spPr>
            <a:xfrm>
              <a:off x="6592951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592951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5462396" y="6466128"/>
            <a:ext cx="20548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22400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Financial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Feasibility</a:t>
            </a:r>
            <a:endParaRPr sz="10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803630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8299195" y="6466128"/>
            <a:ext cx="213931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36370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Alternative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Conclusion</a:t>
            </a:r>
            <a:endParaRPr sz="100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9479788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2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1009777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A</a:t>
            </a:r>
            <a:r>
              <a:rPr dirty="0" spc="-130"/>
              <a:t> </a:t>
            </a:r>
            <a:r>
              <a:rPr dirty="0"/>
              <a:t>merger</a:t>
            </a:r>
            <a:r>
              <a:rPr dirty="0" spc="-55"/>
              <a:t> </a:t>
            </a:r>
            <a:r>
              <a:rPr dirty="0"/>
              <a:t>would</a:t>
            </a:r>
            <a:r>
              <a:rPr dirty="0" spc="-30"/>
              <a:t> </a:t>
            </a:r>
            <a:r>
              <a:rPr dirty="0"/>
              <a:t>result</a:t>
            </a:r>
            <a:r>
              <a:rPr dirty="0" spc="-50"/>
              <a:t> </a:t>
            </a:r>
            <a:r>
              <a:rPr dirty="0"/>
              <a:t>in</a:t>
            </a:r>
            <a:r>
              <a:rPr dirty="0" spc="-20"/>
              <a:t> </a:t>
            </a:r>
            <a:r>
              <a:rPr dirty="0"/>
              <a:t>an</a:t>
            </a:r>
            <a:r>
              <a:rPr dirty="0" spc="-20"/>
              <a:t> </a:t>
            </a:r>
            <a:r>
              <a:rPr dirty="0"/>
              <a:t>ownership</a:t>
            </a:r>
            <a:r>
              <a:rPr dirty="0" spc="-55"/>
              <a:t> </a:t>
            </a:r>
            <a:r>
              <a:rPr dirty="0"/>
              <a:t>structure</a:t>
            </a:r>
            <a:r>
              <a:rPr dirty="0" spc="-60"/>
              <a:t> </a:t>
            </a:r>
            <a:r>
              <a:rPr dirty="0"/>
              <a:t>with</a:t>
            </a:r>
            <a:r>
              <a:rPr dirty="0" spc="-35"/>
              <a:t> </a:t>
            </a:r>
            <a:r>
              <a:rPr dirty="0"/>
              <a:t>Elon</a:t>
            </a:r>
            <a:r>
              <a:rPr dirty="0" spc="-15"/>
              <a:t> </a:t>
            </a:r>
            <a:r>
              <a:rPr dirty="0"/>
              <a:t>Musk</a:t>
            </a:r>
            <a:r>
              <a:rPr dirty="0" spc="-55"/>
              <a:t> </a:t>
            </a:r>
            <a:r>
              <a:rPr dirty="0"/>
              <a:t>as</a:t>
            </a:r>
            <a:r>
              <a:rPr dirty="0" spc="-30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major</a:t>
            </a:r>
            <a:r>
              <a:rPr dirty="0" spc="-35"/>
              <a:t> </a:t>
            </a:r>
            <a:r>
              <a:rPr dirty="0" spc="-10"/>
              <a:t>shareholder,</a:t>
            </a:r>
          </a:p>
          <a:p>
            <a:pPr marL="12700">
              <a:lnSpc>
                <a:spcPts val="2280"/>
              </a:lnSpc>
            </a:pPr>
            <a:r>
              <a:rPr dirty="0"/>
              <a:t>which</a:t>
            </a:r>
            <a:r>
              <a:rPr dirty="0" spc="-40"/>
              <a:t> </a:t>
            </a:r>
            <a:r>
              <a:rPr dirty="0"/>
              <a:t>may</a:t>
            </a:r>
            <a:r>
              <a:rPr dirty="0" spc="-35"/>
              <a:t> </a:t>
            </a:r>
            <a:r>
              <a:rPr dirty="0"/>
              <a:t>not</a:t>
            </a:r>
            <a:r>
              <a:rPr dirty="0" spc="-25"/>
              <a:t> </a:t>
            </a:r>
            <a:r>
              <a:rPr dirty="0"/>
              <a:t>be</a:t>
            </a:r>
            <a:r>
              <a:rPr dirty="0" spc="-10"/>
              <a:t> </a:t>
            </a:r>
            <a:r>
              <a:rPr dirty="0"/>
              <a:t>desirable</a:t>
            </a:r>
            <a:r>
              <a:rPr dirty="0" spc="-30"/>
              <a:t> </a:t>
            </a:r>
            <a:r>
              <a:rPr dirty="0"/>
              <a:t>for</a:t>
            </a:r>
            <a:r>
              <a:rPr dirty="0" spc="-35"/>
              <a:t> </a:t>
            </a:r>
            <a:r>
              <a:rPr dirty="0" spc="-25"/>
              <a:t>GM</a:t>
            </a:r>
          </a:p>
        </p:txBody>
      </p:sp>
      <p:pic>
        <p:nvPicPr>
          <p:cNvPr id="19" name="object 1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05144" y="4573523"/>
            <a:ext cx="882396" cy="1295400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574649" y="4611116"/>
            <a:ext cx="10973435" cy="16789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56400" marR="32384" indent="-178435">
              <a:lnSpc>
                <a:spcPct val="100000"/>
              </a:lnSpc>
              <a:spcBef>
                <a:spcPts val="100"/>
              </a:spcBef>
              <a:buChar char="•"/>
              <a:tabLst>
                <a:tab pos="6756400" algn="l"/>
              </a:tabLst>
            </a:pPr>
            <a:r>
              <a:rPr dirty="0" sz="1200">
                <a:latin typeface="Arial MT"/>
                <a:cs typeface="Arial MT"/>
              </a:rPr>
              <a:t>Elon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Musk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has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been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Tesla’s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CEO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since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2008,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emotionally </a:t>
            </a:r>
            <a:r>
              <a:rPr dirty="0" sz="1200">
                <a:latin typeface="Arial MT"/>
                <a:cs typeface="Arial MT"/>
              </a:rPr>
              <a:t>very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involved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his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company</a:t>
            </a:r>
            <a:endParaRPr sz="1200">
              <a:latin typeface="Arial MT"/>
              <a:cs typeface="Arial MT"/>
            </a:endParaRPr>
          </a:p>
          <a:p>
            <a:pPr marL="6756400" marR="5080" indent="-178435">
              <a:lnSpc>
                <a:spcPct val="100000"/>
              </a:lnSpc>
              <a:buChar char="•"/>
              <a:tabLst>
                <a:tab pos="6756400" algn="l"/>
              </a:tabLst>
            </a:pPr>
            <a:r>
              <a:rPr dirty="0" sz="1200">
                <a:latin typeface="Arial MT"/>
                <a:cs typeface="Arial MT"/>
              </a:rPr>
              <a:t>Musk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lacks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professionality,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e.g.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was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punished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SEC </a:t>
            </a:r>
            <a:r>
              <a:rPr dirty="0" sz="1200">
                <a:latin typeface="Arial MT"/>
                <a:cs typeface="Arial MT"/>
              </a:rPr>
              <a:t>because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tweet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about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his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desire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make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Tesla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private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(fine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$20m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both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Tesla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Musk)</a:t>
            </a:r>
            <a:endParaRPr sz="1200">
              <a:latin typeface="Arial MT"/>
              <a:cs typeface="Arial MT"/>
            </a:endParaRPr>
          </a:p>
          <a:p>
            <a:pPr marL="6756400" marR="588645" indent="-178435">
              <a:lnSpc>
                <a:spcPct val="100000"/>
              </a:lnSpc>
              <a:buFont typeface="Arial MT"/>
              <a:buChar char="•"/>
              <a:tabLst>
                <a:tab pos="6756400" algn="l"/>
              </a:tabLst>
            </a:pPr>
            <a:r>
              <a:rPr dirty="0" sz="1200" b="1">
                <a:latin typeface="Arial"/>
                <a:cs typeface="Arial"/>
              </a:rPr>
              <a:t>Can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GM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allow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itself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to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have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person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with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such</a:t>
            </a:r>
            <a:r>
              <a:rPr dirty="0" sz="1200" spc="-25" b="1">
                <a:latin typeface="Arial"/>
                <a:cs typeface="Arial"/>
              </a:rPr>
              <a:t> an </a:t>
            </a:r>
            <a:r>
              <a:rPr dirty="0" sz="1200" b="1">
                <a:latin typeface="Arial"/>
                <a:cs typeface="Arial"/>
              </a:rPr>
              <a:t>unpredictable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behavior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as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major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shareholder?</a:t>
            </a:r>
            <a:endParaRPr sz="1200">
              <a:latin typeface="Arial"/>
              <a:cs typeface="Arial"/>
            </a:endParaRPr>
          </a:p>
          <a:p>
            <a:pPr marL="12700" marR="1075690">
              <a:lnSpc>
                <a:spcPct val="119600"/>
              </a:lnSpc>
              <a:spcBef>
                <a:spcPts val="6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Parties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holding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less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than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5%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outstanding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shares;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**: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Average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premium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4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week stock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price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for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M&amp;A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transactions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US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Industrials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sector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between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2016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2017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Thomson</a:t>
            </a:r>
            <a:r>
              <a:rPr dirty="0" sz="10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One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Nasdaq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Hershorn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Thomson</a:t>
            </a:r>
            <a:r>
              <a:rPr dirty="0" sz="1000" spc="-30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Reuters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458839" y="3751986"/>
            <a:ext cx="1410335" cy="88455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1000">
                <a:latin typeface="Arial MT"/>
                <a:cs typeface="Arial MT"/>
              </a:rPr>
              <a:t>Elon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Musk</a:t>
            </a:r>
            <a:endParaRPr sz="1000">
              <a:latin typeface="Arial MT"/>
              <a:cs typeface="Arial MT"/>
            </a:endParaRPr>
          </a:p>
          <a:p>
            <a:pPr marL="12700" marR="81280">
              <a:lnSpc>
                <a:spcPts val="1600"/>
              </a:lnSpc>
              <a:spcBef>
                <a:spcPts val="120"/>
              </a:spcBef>
            </a:pPr>
            <a:r>
              <a:rPr dirty="0" sz="1000">
                <a:latin typeface="Arial MT"/>
                <a:cs typeface="Arial MT"/>
              </a:rPr>
              <a:t>Baillie Gifford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&amp;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Co. </a:t>
            </a:r>
            <a:r>
              <a:rPr dirty="0" sz="1000">
                <a:latin typeface="Arial MT"/>
                <a:cs typeface="Arial MT"/>
              </a:rPr>
              <a:t>Capital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World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Investors</a:t>
            </a:r>
            <a:endParaRPr sz="1000">
              <a:latin typeface="Arial MT"/>
              <a:cs typeface="Arial MT"/>
            </a:endParaRPr>
          </a:p>
          <a:p>
            <a:pPr marL="693420">
              <a:lnSpc>
                <a:spcPct val="100000"/>
              </a:lnSpc>
              <a:spcBef>
                <a:spcPts val="409"/>
              </a:spcBef>
            </a:pPr>
            <a:r>
              <a:rPr dirty="0" sz="1200" spc="-10" b="1">
                <a:latin typeface="Arial"/>
                <a:cs typeface="Arial"/>
              </a:rPr>
              <a:t>Concerns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10027031" y="1789176"/>
            <a:ext cx="2017395" cy="652780"/>
          </a:xfrm>
          <a:custGeom>
            <a:avLst/>
            <a:gdLst/>
            <a:ahLst/>
            <a:cxnLst/>
            <a:rect l="l" t="t" r="r" b="b"/>
            <a:pathLst>
              <a:path w="2017395" h="652780">
                <a:moveTo>
                  <a:pt x="2017141" y="271779"/>
                </a:moveTo>
                <a:lnTo>
                  <a:pt x="537337" y="271779"/>
                </a:lnTo>
                <a:lnTo>
                  <a:pt x="537337" y="543560"/>
                </a:lnTo>
                <a:lnTo>
                  <a:pt x="545875" y="585888"/>
                </a:lnTo>
                <a:lnTo>
                  <a:pt x="569166" y="620442"/>
                </a:lnTo>
                <a:lnTo>
                  <a:pt x="603720" y="643733"/>
                </a:lnTo>
                <a:lnTo>
                  <a:pt x="646049" y="652272"/>
                </a:lnTo>
                <a:lnTo>
                  <a:pt x="1908428" y="652272"/>
                </a:lnTo>
                <a:lnTo>
                  <a:pt x="1950757" y="643733"/>
                </a:lnTo>
                <a:lnTo>
                  <a:pt x="1985311" y="620442"/>
                </a:lnTo>
                <a:lnTo>
                  <a:pt x="2008602" y="585888"/>
                </a:lnTo>
                <a:lnTo>
                  <a:pt x="2017141" y="543560"/>
                </a:lnTo>
                <a:lnTo>
                  <a:pt x="2017141" y="271779"/>
                </a:lnTo>
                <a:close/>
              </a:path>
              <a:path w="2017395" h="652780">
                <a:moveTo>
                  <a:pt x="1908428" y="0"/>
                </a:moveTo>
                <a:lnTo>
                  <a:pt x="646049" y="0"/>
                </a:lnTo>
                <a:lnTo>
                  <a:pt x="603720" y="8538"/>
                </a:lnTo>
                <a:lnTo>
                  <a:pt x="569166" y="31829"/>
                </a:lnTo>
                <a:lnTo>
                  <a:pt x="545875" y="66383"/>
                </a:lnTo>
                <a:lnTo>
                  <a:pt x="537337" y="108712"/>
                </a:lnTo>
                <a:lnTo>
                  <a:pt x="0" y="275463"/>
                </a:lnTo>
                <a:lnTo>
                  <a:pt x="2017141" y="271779"/>
                </a:lnTo>
                <a:lnTo>
                  <a:pt x="2017141" y="108712"/>
                </a:lnTo>
                <a:lnTo>
                  <a:pt x="2008602" y="66383"/>
                </a:lnTo>
                <a:lnTo>
                  <a:pt x="1985311" y="31829"/>
                </a:lnTo>
                <a:lnTo>
                  <a:pt x="1950757" y="8538"/>
                </a:lnTo>
                <a:lnTo>
                  <a:pt x="1908428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10652886" y="1846833"/>
            <a:ext cx="1310005" cy="529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66675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Elon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Musk</a:t>
            </a:r>
            <a:r>
              <a:rPr dirty="0" sz="1100" spc="-20" b="1">
                <a:solidFill>
                  <a:srgbClr val="FFFFFF"/>
                </a:solidFill>
                <a:latin typeface="Arial"/>
                <a:cs typeface="Arial"/>
              </a:rPr>
              <a:t> would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become</a:t>
            </a:r>
            <a:r>
              <a:rPr dirty="0" sz="11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1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FFFFFF"/>
                </a:solidFill>
                <a:latin typeface="Arial"/>
                <a:cs typeface="Arial"/>
              </a:rPr>
              <a:t>major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shareholder</a:t>
            </a:r>
            <a:r>
              <a:rPr dirty="0" sz="11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1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FFFFFF"/>
                </a:solidFill>
                <a:latin typeface="Arial"/>
                <a:cs typeface="Arial"/>
              </a:rPr>
              <a:t>GM!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8324088" y="2511551"/>
            <a:ext cx="222885" cy="695325"/>
          </a:xfrm>
          <a:custGeom>
            <a:avLst/>
            <a:gdLst/>
            <a:ahLst/>
            <a:cxnLst/>
            <a:rect l="l" t="t" r="r" b="b"/>
            <a:pathLst>
              <a:path w="222884" h="695325">
                <a:moveTo>
                  <a:pt x="0" y="0"/>
                </a:moveTo>
                <a:lnTo>
                  <a:pt x="0" y="694944"/>
                </a:lnTo>
                <a:lnTo>
                  <a:pt x="222503" y="347472"/>
                </a:lnTo>
                <a:lnTo>
                  <a:pt x="0" y="0"/>
                </a:lnTo>
                <a:close/>
              </a:path>
            </a:pathLst>
          </a:custGeom>
          <a:solidFill>
            <a:srgbClr val="7E8F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574649" y="1197101"/>
            <a:ext cx="88830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615305" algn="l"/>
              </a:tabLst>
            </a:pPr>
            <a:r>
              <a:rPr dirty="0" sz="1400" spc="-25" b="1">
                <a:latin typeface="Arial"/>
                <a:cs typeface="Arial"/>
              </a:rPr>
              <a:t>Tesla’s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ownership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structure</a:t>
            </a:r>
            <a:r>
              <a:rPr dirty="0" sz="1400" b="1">
                <a:latin typeface="Arial"/>
                <a:cs typeface="Arial"/>
              </a:rPr>
              <a:t>	Evolution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GM’s</a:t>
            </a:r>
            <a:r>
              <a:rPr dirty="0" sz="1400" spc="-8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ownership</a:t>
            </a:r>
            <a:r>
              <a:rPr dirty="0" sz="1400" spc="-8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structure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586740" y="1446275"/>
            <a:ext cx="5101590" cy="0"/>
          </a:xfrm>
          <a:custGeom>
            <a:avLst/>
            <a:gdLst/>
            <a:ahLst/>
            <a:cxnLst/>
            <a:rect l="l" t="t" r="r" b="b"/>
            <a:pathLst>
              <a:path w="5101590" h="0">
                <a:moveTo>
                  <a:pt x="0" y="0"/>
                </a:moveTo>
                <a:lnTo>
                  <a:pt x="510108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6188964" y="1446275"/>
            <a:ext cx="4951095" cy="0"/>
          </a:xfrm>
          <a:custGeom>
            <a:avLst/>
            <a:gdLst/>
            <a:ahLst/>
            <a:cxnLst/>
            <a:rect l="l" t="t" r="r" b="b"/>
            <a:pathLst>
              <a:path w="4951095" h="0">
                <a:moveTo>
                  <a:pt x="0" y="0"/>
                </a:moveTo>
                <a:lnTo>
                  <a:pt x="495096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574649" y="1446402"/>
            <a:ext cx="10003155" cy="5969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615305" algn="l"/>
              </a:tabLst>
            </a:pP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% 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its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market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capitalization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February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22,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2019</a:t>
            </a:r>
            <a:r>
              <a:rPr dirty="0" sz="1400">
                <a:latin typeface="Arial MT"/>
                <a:cs typeface="Arial MT"/>
              </a:rPr>
              <a:t>	In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% 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its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market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capitalization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February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22,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2019</a:t>
            </a:r>
            <a:endParaRPr sz="1400">
              <a:latin typeface="Arial MT"/>
              <a:cs typeface="Arial MT"/>
            </a:endParaRPr>
          </a:p>
          <a:p>
            <a:pPr marL="1395730">
              <a:lnSpc>
                <a:spcPct val="100000"/>
              </a:lnSpc>
              <a:spcBef>
                <a:spcPts val="1130"/>
              </a:spcBef>
            </a:pPr>
            <a:r>
              <a:rPr dirty="0" sz="1400">
                <a:latin typeface="Arial MT"/>
                <a:cs typeface="Arial MT"/>
              </a:rPr>
              <a:t>USD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75.1bn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74649" y="216154"/>
            <a:ext cx="23279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MERGER/EQUITY</a:t>
            </a:r>
            <a:r>
              <a:rPr dirty="0" sz="1600" spc="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DEAL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864108" y="2773679"/>
            <a:ext cx="717550" cy="561340"/>
            <a:chOff x="864108" y="2773679"/>
            <a:chExt cx="717550" cy="561340"/>
          </a:xfrm>
        </p:grpSpPr>
        <p:sp>
          <p:nvSpPr>
            <p:cNvPr id="31" name="object 31" descr=""/>
            <p:cNvSpPr/>
            <p:nvPr/>
          </p:nvSpPr>
          <p:spPr>
            <a:xfrm>
              <a:off x="864108" y="3258311"/>
              <a:ext cx="692150" cy="76200"/>
            </a:xfrm>
            <a:custGeom>
              <a:avLst/>
              <a:gdLst/>
              <a:ahLst/>
              <a:cxnLst/>
              <a:rect l="l" t="t" r="r" b="b"/>
              <a:pathLst>
                <a:path w="692150" h="76200">
                  <a:moveTo>
                    <a:pt x="691895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691895" y="76200"/>
                  </a:lnTo>
                  <a:lnTo>
                    <a:pt x="69189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864108" y="3180587"/>
              <a:ext cx="692150" cy="78105"/>
            </a:xfrm>
            <a:custGeom>
              <a:avLst/>
              <a:gdLst/>
              <a:ahLst/>
              <a:cxnLst/>
              <a:rect l="l" t="t" r="r" b="b"/>
              <a:pathLst>
                <a:path w="692150" h="78104">
                  <a:moveTo>
                    <a:pt x="691895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691895" y="77724"/>
                  </a:lnTo>
                  <a:lnTo>
                    <a:pt x="69189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864108" y="3064763"/>
              <a:ext cx="692150" cy="116205"/>
            </a:xfrm>
            <a:custGeom>
              <a:avLst/>
              <a:gdLst/>
              <a:ahLst/>
              <a:cxnLst/>
              <a:rect l="l" t="t" r="r" b="b"/>
              <a:pathLst>
                <a:path w="692150" h="116205">
                  <a:moveTo>
                    <a:pt x="691895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691895" y="115824"/>
                  </a:lnTo>
                  <a:lnTo>
                    <a:pt x="691895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64108" y="2773679"/>
              <a:ext cx="692150" cy="291465"/>
            </a:xfrm>
            <a:custGeom>
              <a:avLst/>
              <a:gdLst/>
              <a:ahLst/>
              <a:cxnLst/>
              <a:rect l="l" t="t" r="r" b="b"/>
              <a:pathLst>
                <a:path w="692150" h="291464">
                  <a:moveTo>
                    <a:pt x="691895" y="0"/>
                  </a:moveTo>
                  <a:lnTo>
                    <a:pt x="0" y="0"/>
                  </a:lnTo>
                  <a:lnTo>
                    <a:pt x="0" y="291084"/>
                  </a:lnTo>
                  <a:lnTo>
                    <a:pt x="691895" y="291084"/>
                  </a:lnTo>
                  <a:lnTo>
                    <a:pt x="691895" y="0"/>
                  </a:lnTo>
                  <a:close/>
                </a:path>
              </a:pathLst>
            </a:custGeom>
            <a:solidFill>
              <a:srgbClr val="C30C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479804" y="3296411"/>
              <a:ext cx="98425" cy="0"/>
            </a:xfrm>
            <a:custGeom>
              <a:avLst/>
              <a:gdLst/>
              <a:ahLst/>
              <a:cxnLst/>
              <a:rect l="l" t="t" r="r" b="b"/>
              <a:pathLst>
                <a:path w="98425" h="0">
                  <a:moveTo>
                    <a:pt x="98425" y="0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 descr=""/>
          <p:cNvGrpSpPr/>
          <p:nvPr/>
        </p:nvGrpSpPr>
        <p:grpSpPr>
          <a:xfrm>
            <a:off x="2109216" y="2660904"/>
            <a:ext cx="690880" cy="227329"/>
            <a:chOff x="2109216" y="2660904"/>
            <a:chExt cx="690880" cy="227329"/>
          </a:xfrm>
        </p:grpSpPr>
        <p:sp>
          <p:nvSpPr>
            <p:cNvPr id="37" name="object 37" descr=""/>
            <p:cNvSpPr/>
            <p:nvPr/>
          </p:nvSpPr>
          <p:spPr>
            <a:xfrm>
              <a:off x="2109216" y="2775204"/>
              <a:ext cx="690880" cy="113030"/>
            </a:xfrm>
            <a:custGeom>
              <a:avLst/>
              <a:gdLst/>
              <a:ahLst/>
              <a:cxnLst/>
              <a:rect l="l" t="t" r="r" b="b"/>
              <a:pathLst>
                <a:path w="690880" h="113030">
                  <a:moveTo>
                    <a:pt x="690371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690371" y="112775"/>
                  </a:lnTo>
                  <a:lnTo>
                    <a:pt x="69037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109216" y="2660904"/>
              <a:ext cx="690880" cy="114300"/>
            </a:xfrm>
            <a:custGeom>
              <a:avLst/>
              <a:gdLst/>
              <a:ahLst/>
              <a:cxnLst/>
              <a:rect l="l" t="t" r="r" b="b"/>
              <a:pathLst>
                <a:path w="690880" h="114300">
                  <a:moveTo>
                    <a:pt x="690371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690371" y="114300"/>
                  </a:lnTo>
                  <a:lnTo>
                    <a:pt x="690371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/>
          <p:nvPr/>
        </p:nvSpPr>
        <p:spPr>
          <a:xfrm>
            <a:off x="586740" y="4273296"/>
            <a:ext cx="2490470" cy="0"/>
          </a:xfrm>
          <a:custGeom>
            <a:avLst/>
            <a:gdLst/>
            <a:ahLst/>
            <a:cxnLst/>
            <a:rect l="l" t="t" r="r" b="b"/>
            <a:pathLst>
              <a:path w="2490470" h="0">
                <a:moveTo>
                  <a:pt x="0" y="0"/>
                </a:moveTo>
                <a:lnTo>
                  <a:pt x="249021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2109216" y="2060448"/>
            <a:ext cx="690880" cy="431800"/>
          </a:xfrm>
          <a:prstGeom prst="rect">
            <a:avLst/>
          </a:prstGeom>
          <a:solidFill>
            <a:srgbClr val="C30C3D"/>
          </a:solidFill>
        </p:spPr>
        <p:txBody>
          <a:bodyPr wrap="square" lIns="0" tIns="92710" rIns="0" bIns="0" rtlCol="0" vert="horz">
            <a:spAutoFit/>
          </a:bodyPr>
          <a:lstStyle/>
          <a:p>
            <a:pPr marL="167005">
              <a:lnSpc>
                <a:spcPct val="100000"/>
              </a:lnSpc>
              <a:spcBef>
                <a:spcPts val="730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19%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900175" y="4313885"/>
            <a:ext cx="61976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Current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13028" y="2515946"/>
            <a:ext cx="99695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USD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50.9bn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2109216" y="2491739"/>
            <a:ext cx="690880" cy="131445"/>
          </a:xfrm>
          <a:prstGeom prst="rect">
            <a:avLst/>
          </a:prstGeom>
          <a:solidFill>
            <a:srgbClr val="4966AC"/>
          </a:solidFill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1030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8%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864108" y="3334511"/>
            <a:ext cx="692150" cy="934719"/>
          </a:xfrm>
          <a:prstGeom prst="rect">
            <a:avLst/>
          </a:prstGeom>
          <a:solidFill>
            <a:srgbClr val="C0C0C0"/>
          </a:solidFill>
        </p:spPr>
        <p:txBody>
          <a:bodyPr wrap="square" lIns="0" tIns="142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25"/>
              </a:spcBef>
            </a:pPr>
            <a:endParaRPr sz="1400">
              <a:latin typeface="Times New Roman"/>
              <a:cs typeface="Times New Roman"/>
            </a:endParaRPr>
          </a:p>
          <a:p>
            <a:pPr marL="167640">
              <a:lnSpc>
                <a:spcPct val="100000"/>
              </a:lnSpc>
            </a:pPr>
            <a:r>
              <a:rPr dirty="0" sz="1400" spc="-25">
                <a:latin typeface="Arial MT"/>
                <a:cs typeface="Arial MT"/>
              </a:rPr>
              <a:t>63%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64108" y="2784729"/>
            <a:ext cx="69215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6764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19%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882396" y="3026664"/>
            <a:ext cx="654050" cy="288290"/>
            <a:chOff x="882396" y="3026664"/>
            <a:chExt cx="654050" cy="288290"/>
          </a:xfrm>
        </p:grpSpPr>
        <p:sp>
          <p:nvSpPr>
            <p:cNvPr id="47" name="object 47" descr=""/>
            <p:cNvSpPr/>
            <p:nvPr/>
          </p:nvSpPr>
          <p:spPr>
            <a:xfrm>
              <a:off x="1228344" y="3026664"/>
              <a:ext cx="307975" cy="193675"/>
            </a:xfrm>
            <a:custGeom>
              <a:avLst/>
              <a:gdLst/>
              <a:ahLst/>
              <a:cxnLst/>
              <a:rect l="l" t="t" r="r" b="b"/>
              <a:pathLst>
                <a:path w="307975" h="193675">
                  <a:moveTo>
                    <a:pt x="307847" y="0"/>
                  </a:moveTo>
                  <a:lnTo>
                    <a:pt x="0" y="0"/>
                  </a:lnTo>
                  <a:lnTo>
                    <a:pt x="0" y="193548"/>
                  </a:lnTo>
                  <a:lnTo>
                    <a:pt x="307847" y="193548"/>
                  </a:lnTo>
                  <a:lnTo>
                    <a:pt x="307847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882396" y="3122676"/>
              <a:ext cx="307975" cy="192405"/>
            </a:xfrm>
            <a:custGeom>
              <a:avLst/>
              <a:gdLst/>
              <a:ahLst/>
              <a:cxnLst/>
              <a:rect l="l" t="t" r="r" b="b"/>
              <a:pathLst>
                <a:path w="307975" h="192404">
                  <a:moveTo>
                    <a:pt x="307847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307847" y="192024"/>
                  </a:lnTo>
                  <a:lnTo>
                    <a:pt x="30784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870203" y="2987497"/>
            <a:ext cx="68008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-29761" sz="2100">
                <a:solidFill>
                  <a:srgbClr val="FFFFFF"/>
                </a:solidFill>
                <a:latin typeface="Arial MT"/>
                <a:cs typeface="Arial MT"/>
              </a:rPr>
              <a:t>5%</a:t>
            </a:r>
            <a:r>
              <a:rPr dirty="0" baseline="-29761" sz="2100" spc="442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8%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590802" y="3160902"/>
            <a:ext cx="2832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Arial MT"/>
                <a:cs typeface="Arial MT"/>
              </a:rPr>
              <a:t>5%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1" name="object 51" descr=""/>
          <p:cNvSpPr/>
          <p:nvPr/>
        </p:nvSpPr>
        <p:spPr>
          <a:xfrm>
            <a:off x="2473451" y="2622804"/>
            <a:ext cx="307975" cy="192405"/>
          </a:xfrm>
          <a:custGeom>
            <a:avLst/>
            <a:gdLst/>
            <a:ahLst/>
            <a:cxnLst/>
            <a:rect l="l" t="t" r="r" b="b"/>
            <a:pathLst>
              <a:path w="307975" h="192405">
                <a:moveTo>
                  <a:pt x="307848" y="0"/>
                </a:moveTo>
                <a:lnTo>
                  <a:pt x="0" y="0"/>
                </a:lnTo>
                <a:lnTo>
                  <a:pt x="0" y="192024"/>
                </a:lnTo>
                <a:lnTo>
                  <a:pt x="307848" y="192024"/>
                </a:lnTo>
                <a:lnTo>
                  <a:pt x="307848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2486405" y="2582926"/>
            <a:ext cx="2832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5%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2127504" y="2735579"/>
            <a:ext cx="307975" cy="192405"/>
          </a:xfrm>
          <a:custGeom>
            <a:avLst/>
            <a:gdLst/>
            <a:ahLst/>
            <a:cxnLst/>
            <a:rect l="l" t="t" r="r" b="b"/>
            <a:pathLst>
              <a:path w="307975" h="192405">
                <a:moveTo>
                  <a:pt x="307848" y="0"/>
                </a:moveTo>
                <a:lnTo>
                  <a:pt x="0" y="0"/>
                </a:lnTo>
                <a:lnTo>
                  <a:pt x="0" y="192024"/>
                </a:lnTo>
                <a:lnTo>
                  <a:pt x="307848" y="192024"/>
                </a:lnTo>
                <a:lnTo>
                  <a:pt x="307848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2109216" y="2695701"/>
            <a:ext cx="6908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318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Arial MT"/>
                <a:cs typeface="Arial MT"/>
              </a:rPr>
              <a:t>5%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836801" y="4313885"/>
            <a:ext cx="123698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After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offer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price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2109216" y="2927604"/>
            <a:ext cx="690880" cy="1341120"/>
          </a:xfrm>
          <a:prstGeom prst="rect">
            <a:avLst/>
          </a:prstGeom>
          <a:solidFill>
            <a:srgbClr val="C0C0C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sz="1400">
              <a:latin typeface="Times New Roman"/>
              <a:cs typeface="Times New Roman"/>
            </a:endParaRPr>
          </a:p>
          <a:p>
            <a:pPr marL="167005">
              <a:lnSpc>
                <a:spcPct val="100000"/>
              </a:lnSpc>
            </a:pPr>
            <a:r>
              <a:rPr dirty="0" sz="1400" spc="-25">
                <a:latin typeface="Arial MT"/>
                <a:cs typeface="Arial MT"/>
              </a:rPr>
              <a:t>63%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3136392" y="3569208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4" h="160020">
                <a:moveTo>
                  <a:pt x="214883" y="0"/>
                </a:moveTo>
                <a:lnTo>
                  <a:pt x="0" y="0"/>
                </a:lnTo>
                <a:lnTo>
                  <a:pt x="0" y="160020"/>
                </a:lnTo>
                <a:lnTo>
                  <a:pt x="214883" y="160020"/>
                </a:lnTo>
                <a:lnTo>
                  <a:pt x="214883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3136392" y="3101339"/>
            <a:ext cx="215265" cy="161925"/>
          </a:xfrm>
          <a:custGeom>
            <a:avLst/>
            <a:gdLst/>
            <a:ahLst/>
            <a:cxnLst/>
            <a:rect l="l" t="t" r="r" b="b"/>
            <a:pathLst>
              <a:path w="215264" h="161925">
                <a:moveTo>
                  <a:pt x="214883" y="0"/>
                </a:moveTo>
                <a:lnTo>
                  <a:pt x="0" y="0"/>
                </a:lnTo>
                <a:lnTo>
                  <a:pt x="0" y="161544"/>
                </a:lnTo>
                <a:lnTo>
                  <a:pt x="214883" y="161544"/>
                </a:lnTo>
                <a:lnTo>
                  <a:pt x="214883" y="0"/>
                </a:lnTo>
                <a:close/>
              </a:path>
            </a:pathLst>
          </a:custGeom>
          <a:solidFill>
            <a:srgbClr val="C30C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3136392" y="3336035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4" h="160020">
                <a:moveTo>
                  <a:pt x="214883" y="0"/>
                </a:moveTo>
                <a:lnTo>
                  <a:pt x="0" y="0"/>
                </a:lnTo>
                <a:lnTo>
                  <a:pt x="0" y="160020"/>
                </a:lnTo>
                <a:lnTo>
                  <a:pt x="214883" y="160020"/>
                </a:lnTo>
                <a:lnTo>
                  <a:pt x="214883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3136392" y="3802379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4" h="160020">
                <a:moveTo>
                  <a:pt x="214883" y="0"/>
                </a:moveTo>
                <a:lnTo>
                  <a:pt x="0" y="0"/>
                </a:lnTo>
                <a:lnTo>
                  <a:pt x="0" y="160020"/>
                </a:lnTo>
                <a:lnTo>
                  <a:pt x="214883" y="160020"/>
                </a:lnTo>
                <a:lnTo>
                  <a:pt x="214883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3136392" y="4035552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4" h="160020">
                <a:moveTo>
                  <a:pt x="214883" y="0"/>
                </a:moveTo>
                <a:lnTo>
                  <a:pt x="0" y="0"/>
                </a:lnTo>
                <a:lnTo>
                  <a:pt x="0" y="160020"/>
                </a:lnTo>
                <a:lnTo>
                  <a:pt x="214883" y="160020"/>
                </a:lnTo>
                <a:lnTo>
                  <a:pt x="214883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 txBox="1"/>
          <p:nvPr/>
        </p:nvSpPr>
        <p:spPr>
          <a:xfrm>
            <a:off x="3389757" y="3029711"/>
            <a:ext cx="1854835" cy="119253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200">
                <a:latin typeface="Arial MT"/>
                <a:cs typeface="Arial MT"/>
              </a:rPr>
              <a:t>Elon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Musk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1200">
                <a:latin typeface="Arial MT"/>
                <a:cs typeface="Arial MT"/>
              </a:rPr>
              <a:t>Baillie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Gifford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&amp;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Co.</a:t>
            </a: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27600"/>
              </a:lnSpc>
            </a:pPr>
            <a:r>
              <a:rPr dirty="0" sz="1200" spc="-55">
                <a:latin typeface="Arial MT"/>
                <a:cs typeface="Arial MT"/>
              </a:rPr>
              <a:t>T.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Rowe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Price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Associates </a:t>
            </a:r>
            <a:r>
              <a:rPr dirty="0" sz="1200">
                <a:latin typeface="Arial MT"/>
                <a:cs typeface="Arial MT"/>
              </a:rPr>
              <a:t>Fidelity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Mngmt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&amp;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Research Others*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3" name="object 63" descr=""/>
          <p:cNvGrpSpPr/>
          <p:nvPr/>
        </p:nvGrpSpPr>
        <p:grpSpPr>
          <a:xfrm>
            <a:off x="6326104" y="2016125"/>
            <a:ext cx="1685925" cy="1686560"/>
            <a:chOff x="6326104" y="2016125"/>
            <a:chExt cx="1685925" cy="1686560"/>
          </a:xfrm>
        </p:grpSpPr>
        <p:sp>
          <p:nvSpPr>
            <p:cNvPr id="64" name="object 64" descr=""/>
            <p:cNvSpPr/>
            <p:nvPr/>
          </p:nvSpPr>
          <p:spPr>
            <a:xfrm>
              <a:off x="7169150" y="2016125"/>
              <a:ext cx="376555" cy="843280"/>
            </a:xfrm>
            <a:custGeom>
              <a:avLst/>
              <a:gdLst/>
              <a:ahLst/>
              <a:cxnLst/>
              <a:rect l="l" t="t" r="r" b="b"/>
              <a:pathLst>
                <a:path w="376554" h="843280">
                  <a:moveTo>
                    <a:pt x="0" y="0"/>
                  </a:moveTo>
                  <a:lnTo>
                    <a:pt x="0" y="842899"/>
                  </a:lnTo>
                  <a:lnTo>
                    <a:pt x="376174" y="88519"/>
                  </a:lnTo>
                  <a:lnTo>
                    <a:pt x="331819" y="68015"/>
                  </a:lnTo>
                  <a:lnTo>
                    <a:pt x="286464" y="50149"/>
                  </a:lnTo>
                  <a:lnTo>
                    <a:pt x="240228" y="34949"/>
                  </a:lnTo>
                  <a:lnTo>
                    <a:pt x="193230" y="22447"/>
                  </a:lnTo>
                  <a:lnTo>
                    <a:pt x="145589" y="12671"/>
                  </a:lnTo>
                  <a:lnTo>
                    <a:pt x="97424" y="5651"/>
                  </a:lnTo>
                  <a:lnTo>
                    <a:pt x="48855" y="1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7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7169150" y="2104643"/>
              <a:ext cx="666115" cy="754380"/>
            </a:xfrm>
            <a:custGeom>
              <a:avLst/>
              <a:gdLst/>
              <a:ahLst/>
              <a:cxnLst/>
              <a:rect l="l" t="t" r="r" b="b"/>
              <a:pathLst>
                <a:path w="666115" h="754380">
                  <a:moveTo>
                    <a:pt x="376174" y="0"/>
                  </a:moveTo>
                  <a:lnTo>
                    <a:pt x="0" y="754379"/>
                  </a:lnTo>
                  <a:lnTo>
                    <a:pt x="665606" y="237108"/>
                  </a:lnTo>
                  <a:lnTo>
                    <a:pt x="631072" y="195542"/>
                  </a:lnTo>
                  <a:lnTo>
                    <a:pt x="594064" y="156367"/>
                  </a:lnTo>
                  <a:lnTo>
                    <a:pt x="554702" y="119686"/>
                  </a:lnTo>
                  <a:lnTo>
                    <a:pt x="513110" y="85605"/>
                  </a:lnTo>
                  <a:lnTo>
                    <a:pt x="469410" y="54227"/>
                  </a:lnTo>
                  <a:lnTo>
                    <a:pt x="423724" y="25657"/>
                  </a:lnTo>
                  <a:lnTo>
                    <a:pt x="376174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7169150" y="2341752"/>
              <a:ext cx="824230" cy="517525"/>
            </a:xfrm>
            <a:custGeom>
              <a:avLst/>
              <a:gdLst/>
              <a:ahLst/>
              <a:cxnLst/>
              <a:rect l="l" t="t" r="r" b="b"/>
              <a:pathLst>
                <a:path w="824229" h="517525">
                  <a:moveTo>
                    <a:pt x="665606" y="0"/>
                  </a:moveTo>
                  <a:lnTo>
                    <a:pt x="0" y="517271"/>
                  </a:lnTo>
                  <a:lnTo>
                    <a:pt x="823722" y="338074"/>
                  </a:lnTo>
                  <a:lnTo>
                    <a:pt x="810578" y="285816"/>
                  </a:lnTo>
                  <a:lnTo>
                    <a:pt x="794163" y="234627"/>
                  </a:lnTo>
                  <a:lnTo>
                    <a:pt x="774553" y="184658"/>
                  </a:lnTo>
                  <a:lnTo>
                    <a:pt x="751818" y="136060"/>
                  </a:lnTo>
                  <a:lnTo>
                    <a:pt x="726033" y="88983"/>
                  </a:lnTo>
                  <a:lnTo>
                    <a:pt x="697272" y="43579"/>
                  </a:lnTo>
                  <a:lnTo>
                    <a:pt x="665606" y="0"/>
                  </a:lnTo>
                  <a:close/>
                </a:path>
              </a:pathLst>
            </a:custGeom>
            <a:solidFill>
              <a:srgbClr val="7E8F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7169150" y="2679826"/>
              <a:ext cx="843280" cy="270510"/>
            </a:xfrm>
            <a:custGeom>
              <a:avLst/>
              <a:gdLst/>
              <a:ahLst/>
              <a:cxnLst/>
              <a:rect l="l" t="t" r="r" b="b"/>
              <a:pathLst>
                <a:path w="843279" h="270510">
                  <a:moveTo>
                    <a:pt x="823722" y="0"/>
                  </a:moveTo>
                  <a:lnTo>
                    <a:pt x="0" y="179197"/>
                  </a:lnTo>
                  <a:lnTo>
                    <a:pt x="838073" y="270001"/>
                  </a:lnTo>
                  <a:lnTo>
                    <a:pt x="842188" y="215806"/>
                  </a:lnTo>
                  <a:lnTo>
                    <a:pt x="842805" y="161537"/>
                  </a:lnTo>
                  <a:lnTo>
                    <a:pt x="839929" y="107366"/>
                  </a:lnTo>
                  <a:lnTo>
                    <a:pt x="833566" y="53463"/>
                  </a:lnTo>
                  <a:lnTo>
                    <a:pt x="823722" y="0"/>
                  </a:lnTo>
                  <a:close/>
                </a:path>
              </a:pathLst>
            </a:custGeom>
            <a:solidFill>
              <a:srgbClr val="5A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6326104" y="2016125"/>
              <a:ext cx="1681480" cy="1686560"/>
            </a:xfrm>
            <a:custGeom>
              <a:avLst/>
              <a:gdLst/>
              <a:ahLst/>
              <a:cxnLst/>
              <a:rect l="l" t="t" r="r" b="b"/>
              <a:pathLst>
                <a:path w="1681479" h="1686560">
                  <a:moveTo>
                    <a:pt x="843045" y="0"/>
                  </a:moveTo>
                  <a:lnTo>
                    <a:pt x="795519" y="1323"/>
                  </a:lnTo>
                  <a:lnTo>
                    <a:pt x="748637" y="5247"/>
                  </a:lnTo>
                  <a:lnTo>
                    <a:pt x="702473" y="11706"/>
                  </a:lnTo>
                  <a:lnTo>
                    <a:pt x="657103" y="20631"/>
                  </a:lnTo>
                  <a:lnTo>
                    <a:pt x="612601" y="31956"/>
                  </a:lnTo>
                  <a:lnTo>
                    <a:pt x="569043" y="45614"/>
                  </a:lnTo>
                  <a:lnTo>
                    <a:pt x="526503" y="61537"/>
                  </a:lnTo>
                  <a:lnTo>
                    <a:pt x="485056" y="79659"/>
                  </a:lnTo>
                  <a:lnTo>
                    <a:pt x="444778" y="99911"/>
                  </a:lnTo>
                  <a:lnTo>
                    <a:pt x="405742" y="122227"/>
                  </a:lnTo>
                  <a:lnTo>
                    <a:pt x="368025" y="146539"/>
                  </a:lnTo>
                  <a:lnTo>
                    <a:pt x="331701" y="172781"/>
                  </a:lnTo>
                  <a:lnTo>
                    <a:pt x="296845" y="200885"/>
                  </a:lnTo>
                  <a:lnTo>
                    <a:pt x="263531" y="230783"/>
                  </a:lnTo>
                  <a:lnTo>
                    <a:pt x="231836" y="262410"/>
                  </a:lnTo>
                  <a:lnTo>
                    <a:pt x="201834" y="295696"/>
                  </a:lnTo>
                  <a:lnTo>
                    <a:pt x="173599" y="330576"/>
                  </a:lnTo>
                  <a:lnTo>
                    <a:pt x="147207" y="366982"/>
                  </a:lnTo>
                  <a:lnTo>
                    <a:pt x="122733" y="404847"/>
                  </a:lnTo>
                  <a:lnTo>
                    <a:pt x="100252" y="444104"/>
                  </a:lnTo>
                  <a:lnTo>
                    <a:pt x="79838" y="484685"/>
                  </a:lnTo>
                  <a:lnTo>
                    <a:pt x="61567" y="526523"/>
                  </a:lnTo>
                  <a:lnTo>
                    <a:pt x="45513" y="569551"/>
                  </a:lnTo>
                  <a:lnTo>
                    <a:pt x="31751" y="613703"/>
                  </a:lnTo>
                  <a:lnTo>
                    <a:pt x="20358" y="658909"/>
                  </a:lnTo>
                  <a:lnTo>
                    <a:pt x="11406" y="705104"/>
                  </a:lnTo>
                  <a:lnTo>
                    <a:pt x="4972" y="752221"/>
                  </a:lnTo>
                  <a:lnTo>
                    <a:pt x="1145" y="799915"/>
                  </a:lnTo>
                  <a:lnTo>
                    <a:pt x="0" y="847196"/>
                  </a:lnTo>
                  <a:lnTo>
                    <a:pt x="1473" y="893987"/>
                  </a:lnTo>
                  <a:lnTo>
                    <a:pt x="5503" y="940207"/>
                  </a:lnTo>
                  <a:lnTo>
                    <a:pt x="12026" y="985779"/>
                  </a:lnTo>
                  <a:lnTo>
                    <a:pt x="20979" y="1030625"/>
                  </a:lnTo>
                  <a:lnTo>
                    <a:pt x="32298" y="1074665"/>
                  </a:lnTo>
                  <a:lnTo>
                    <a:pt x="45920" y="1117821"/>
                  </a:lnTo>
                  <a:lnTo>
                    <a:pt x="61782" y="1160016"/>
                  </a:lnTo>
                  <a:lnTo>
                    <a:pt x="79822" y="1201169"/>
                  </a:lnTo>
                  <a:lnTo>
                    <a:pt x="99975" y="1241204"/>
                  </a:lnTo>
                  <a:lnTo>
                    <a:pt x="122180" y="1280040"/>
                  </a:lnTo>
                  <a:lnTo>
                    <a:pt x="146372" y="1317601"/>
                  </a:lnTo>
                  <a:lnTo>
                    <a:pt x="172488" y="1353807"/>
                  </a:lnTo>
                  <a:lnTo>
                    <a:pt x="200466" y="1388580"/>
                  </a:lnTo>
                  <a:lnTo>
                    <a:pt x="230242" y="1421841"/>
                  </a:lnTo>
                  <a:lnTo>
                    <a:pt x="261753" y="1453512"/>
                  </a:lnTo>
                  <a:lnTo>
                    <a:pt x="294937" y="1483515"/>
                  </a:lnTo>
                  <a:lnTo>
                    <a:pt x="329729" y="1511770"/>
                  </a:lnTo>
                  <a:lnTo>
                    <a:pt x="366066" y="1538200"/>
                  </a:lnTo>
                  <a:lnTo>
                    <a:pt x="403886" y="1562726"/>
                  </a:lnTo>
                  <a:lnTo>
                    <a:pt x="443126" y="1585270"/>
                  </a:lnTo>
                  <a:lnTo>
                    <a:pt x="483721" y="1605752"/>
                  </a:lnTo>
                  <a:lnTo>
                    <a:pt x="525610" y="1624095"/>
                  </a:lnTo>
                  <a:lnTo>
                    <a:pt x="568729" y="1640220"/>
                  </a:lnTo>
                  <a:lnTo>
                    <a:pt x="613014" y="1654049"/>
                  </a:lnTo>
                  <a:lnTo>
                    <a:pt x="658403" y="1665503"/>
                  </a:lnTo>
                  <a:lnTo>
                    <a:pt x="704833" y="1674503"/>
                  </a:lnTo>
                  <a:lnTo>
                    <a:pt x="752240" y="1680972"/>
                  </a:lnTo>
                  <a:lnTo>
                    <a:pt x="799947" y="1684799"/>
                  </a:lnTo>
                  <a:lnTo>
                    <a:pt x="847239" y="1685946"/>
                  </a:lnTo>
                  <a:lnTo>
                    <a:pt x="894038" y="1684474"/>
                  </a:lnTo>
                  <a:lnTo>
                    <a:pt x="940266" y="1680446"/>
                  </a:lnTo>
                  <a:lnTo>
                    <a:pt x="985844" y="1673927"/>
                  </a:lnTo>
                  <a:lnTo>
                    <a:pt x="1030695" y="1664978"/>
                  </a:lnTo>
                  <a:lnTo>
                    <a:pt x="1074739" y="1653663"/>
                  </a:lnTo>
                  <a:lnTo>
                    <a:pt x="1117899" y="1640045"/>
                  </a:lnTo>
                  <a:lnTo>
                    <a:pt x="1160095" y="1624186"/>
                  </a:lnTo>
                  <a:lnTo>
                    <a:pt x="1201250" y="1606151"/>
                  </a:lnTo>
                  <a:lnTo>
                    <a:pt x="1241286" y="1586002"/>
                  </a:lnTo>
                  <a:lnTo>
                    <a:pt x="1280123" y="1563802"/>
                  </a:lnTo>
                  <a:lnTo>
                    <a:pt x="1317684" y="1539614"/>
                  </a:lnTo>
                  <a:lnTo>
                    <a:pt x="1353890" y="1513501"/>
                  </a:lnTo>
                  <a:lnTo>
                    <a:pt x="1388663" y="1485526"/>
                  </a:lnTo>
                  <a:lnTo>
                    <a:pt x="1421924" y="1455753"/>
                  </a:lnTo>
                  <a:lnTo>
                    <a:pt x="1453595" y="1424244"/>
                  </a:lnTo>
                  <a:lnTo>
                    <a:pt x="1483598" y="1391062"/>
                  </a:lnTo>
                  <a:lnTo>
                    <a:pt x="1511855" y="1356271"/>
                  </a:lnTo>
                  <a:lnTo>
                    <a:pt x="1538287" y="1319934"/>
                  </a:lnTo>
                  <a:lnTo>
                    <a:pt x="1562815" y="1282112"/>
                  </a:lnTo>
                  <a:lnTo>
                    <a:pt x="1585361" y="1242871"/>
                  </a:lnTo>
                  <a:lnTo>
                    <a:pt x="1605848" y="1202272"/>
                  </a:lnTo>
                  <a:lnTo>
                    <a:pt x="1624196" y="1160378"/>
                  </a:lnTo>
                  <a:lnTo>
                    <a:pt x="1640327" y="1117254"/>
                  </a:lnTo>
                  <a:lnTo>
                    <a:pt x="1654164" y="1072961"/>
                  </a:lnTo>
                  <a:lnTo>
                    <a:pt x="1665626" y="1027563"/>
                  </a:lnTo>
                  <a:lnTo>
                    <a:pt x="1674637" y="981123"/>
                  </a:lnTo>
                  <a:lnTo>
                    <a:pt x="1681118" y="933703"/>
                  </a:lnTo>
                  <a:lnTo>
                    <a:pt x="843045" y="842899"/>
                  </a:lnTo>
                  <a:lnTo>
                    <a:pt x="84304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 descr=""/>
          <p:cNvSpPr txBox="1"/>
          <p:nvPr/>
        </p:nvSpPr>
        <p:spPr>
          <a:xfrm>
            <a:off x="6549390" y="1675257"/>
            <a:ext cx="3696970" cy="610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16200" algn="l"/>
              </a:tabLst>
            </a:pPr>
            <a:r>
              <a:rPr dirty="0" sz="1400" b="1">
                <a:latin typeface="Arial"/>
                <a:cs typeface="Arial"/>
              </a:rPr>
              <a:t>Before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merger</a:t>
            </a:r>
            <a:r>
              <a:rPr dirty="0" sz="1400" b="1">
                <a:latin typeface="Arial"/>
                <a:cs typeface="Arial"/>
              </a:rPr>
              <a:t>	After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merger</a:t>
            </a:r>
            <a:endParaRPr sz="1400">
              <a:latin typeface="Arial"/>
              <a:cs typeface="Arial"/>
            </a:endParaRPr>
          </a:p>
          <a:p>
            <a:pPr marL="652145">
              <a:lnSpc>
                <a:spcPct val="100000"/>
              </a:lnSpc>
              <a:spcBef>
                <a:spcPts val="1235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7%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7637780" y="2408275"/>
            <a:ext cx="363855" cy="52260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7%</a:t>
            </a:r>
            <a:endParaRPr sz="1400">
              <a:latin typeface="Arial MT"/>
              <a:cs typeface="Arial MT"/>
            </a:endParaRPr>
          </a:p>
          <a:p>
            <a:pPr marL="92710">
              <a:lnSpc>
                <a:spcPct val="100000"/>
              </a:lnSpc>
              <a:spcBef>
                <a:spcPts val="275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5%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6510019" y="3148964"/>
            <a:ext cx="3822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Arial MT"/>
                <a:cs typeface="Arial MT"/>
              </a:rPr>
              <a:t>73%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7417307" y="2273807"/>
            <a:ext cx="307975" cy="192405"/>
          </a:xfrm>
          <a:prstGeom prst="rect">
            <a:avLst/>
          </a:prstGeom>
          <a:solidFill>
            <a:srgbClr val="619DD1"/>
          </a:solidFill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470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7%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8840672" y="1998598"/>
            <a:ext cx="1719580" cy="1719580"/>
            <a:chOff x="8840672" y="1998598"/>
            <a:chExt cx="1719580" cy="1719580"/>
          </a:xfrm>
        </p:grpSpPr>
        <p:sp>
          <p:nvSpPr>
            <p:cNvPr id="74" name="object 74" descr=""/>
            <p:cNvSpPr/>
            <p:nvPr/>
          </p:nvSpPr>
          <p:spPr>
            <a:xfrm>
              <a:off x="9700387" y="1998725"/>
              <a:ext cx="553720" cy="859790"/>
            </a:xfrm>
            <a:custGeom>
              <a:avLst/>
              <a:gdLst/>
              <a:ahLst/>
              <a:cxnLst/>
              <a:rect l="l" t="t" r="r" b="b"/>
              <a:pathLst>
                <a:path w="553720" h="859789">
                  <a:moveTo>
                    <a:pt x="0" y="0"/>
                  </a:moveTo>
                  <a:lnTo>
                    <a:pt x="0" y="859536"/>
                  </a:lnTo>
                  <a:lnTo>
                    <a:pt x="553212" y="201675"/>
                  </a:lnTo>
                  <a:lnTo>
                    <a:pt x="513671" y="170335"/>
                  </a:lnTo>
                  <a:lnTo>
                    <a:pt x="472537" y="141493"/>
                  </a:lnTo>
                  <a:lnTo>
                    <a:pt x="429928" y="115192"/>
                  </a:lnTo>
                  <a:lnTo>
                    <a:pt x="385967" y="91477"/>
                  </a:lnTo>
                  <a:lnTo>
                    <a:pt x="340772" y="70390"/>
                  </a:lnTo>
                  <a:lnTo>
                    <a:pt x="294465" y="51974"/>
                  </a:lnTo>
                  <a:lnTo>
                    <a:pt x="247166" y="36273"/>
                  </a:lnTo>
                  <a:lnTo>
                    <a:pt x="198994" y="23330"/>
                  </a:lnTo>
                  <a:lnTo>
                    <a:pt x="150072" y="13188"/>
                  </a:lnTo>
                  <a:lnTo>
                    <a:pt x="100518" y="5890"/>
                  </a:lnTo>
                  <a:lnTo>
                    <a:pt x="50454" y="1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0C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9700387" y="2200401"/>
              <a:ext cx="711200" cy="657860"/>
            </a:xfrm>
            <a:custGeom>
              <a:avLst/>
              <a:gdLst/>
              <a:ahLst/>
              <a:cxnLst/>
              <a:rect l="l" t="t" r="r" b="b"/>
              <a:pathLst>
                <a:path w="711200" h="657860">
                  <a:moveTo>
                    <a:pt x="553212" y="0"/>
                  </a:moveTo>
                  <a:lnTo>
                    <a:pt x="0" y="657860"/>
                  </a:lnTo>
                  <a:lnTo>
                    <a:pt x="711200" y="175006"/>
                  </a:lnTo>
                  <a:lnTo>
                    <a:pt x="683552" y="136566"/>
                  </a:lnTo>
                  <a:lnTo>
                    <a:pt x="653850" y="99779"/>
                  </a:lnTo>
                  <a:lnTo>
                    <a:pt x="622174" y="64711"/>
                  </a:lnTo>
                  <a:lnTo>
                    <a:pt x="588601" y="31428"/>
                  </a:lnTo>
                  <a:lnTo>
                    <a:pt x="553212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9700387" y="2375407"/>
              <a:ext cx="792480" cy="483234"/>
            </a:xfrm>
            <a:custGeom>
              <a:avLst/>
              <a:gdLst/>
              <a:ahLst/>
              <a:cxnLst/>
              <a:rect l="l" t="t" r="r" b="b"/>
              <a:pathLst>
                <a:path w="792479" h="483235">
                  <a:moveTo>
                    <a:pt x="711200" y="0"/>
                  </a:moveTo>
                  <a:lnTo>
                    <a:pt x="0" y="482853"/>
                  </a:lnTo>
                  <a:lnTo>
                    <a:pt x="792353" y="149478"/>
                  </a:lnTo>
                  <a:lnTo>
                    <a:pt x="774832" y="110603"/>
                  </a:lnTo>
                  <a:lnTo>
                    <a:pt x="755443" y="72691"/>
                  </a:lnTo>
                  <a:lnTo>
                    <a:pt x="734220" y="35804"/>
                  </a:lnTo>
                  <a:lnTo>
                    <a:pt x="711200" y="0"/>
                  </a:lnTo>
                  <a:close/>
                </a:path>
              </a:pathLst>
            </a:custGeom>
            <a:solidFill>
              <a:srgbClr val="297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9700387" y="2524886"/>
              <a:ext cx="841375" cy="333375"/>
            </a:xfrm>
            <a:custGeom>
              <a:avLst/>
              <a:gdLst/>
              <a:ahLst/>
              <a:cxnLst/>
              <a:rect l="l" t="t" r="r" b="b"/>
              <a:pathLst>
                <a:path w="841375" h="333375">
                  <a:moveTo>
                    <a:pt x="792353" y="0"/>
                  </a:moveTo>
                  <a:lnTo>
                    <a:pt x="0" y="333375"/>
                  </a:lnTo>
                  <a:lnTo>
                    <a:pt x="841375" y="157099"/>
                  </a:lnTo>
                  <a:lnTo>
                    <a:pt x="831947" y="116961"/>
                  </a:lnTo>
                  <a:lnTo>
                    <a:pt x="820626" y="77358"/>
                  </a:lnTo>
                  <a:lnTo>
                    <a:pt x="807424" y="38352"/>
                  </a:lnTo>
                  <a:lnTo>
                    <a:pt x="792353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9700387" y="2681985"/>
              <a:ext cx="859790" cy="176530"/>
            </a:xfrm>
            <a:custGeom>
              <a:avLst/>
              <a:gdLst/>
              <a:ahLst/>
              <a:cxnLst/>
              <a:rect l="l" t="t" r="r" b="b"/>
              <a:pathLst>
                <a:path w="859790" h="176530">
                  <a:moveTo>
                    <a:pt x="841375" y="0"/>
                  </a:moveTo>
                  <a:lnTo>
                    <a:pt x="0" y="176275"/>
                  </a:lnTo>
                  <a:lnTo>
                    <a:pt x="859536" y="163194"/>
                  </a:lnTo>
                  <a:lnTo>
                    <a:pt x="857966" y="122104"/>
                  </a:lnTo>
                  <a:lnTo>
                    <a:pt x="854408" y="81168"/>
                  </a:lnTo>
                  <a:lnTo>
                    <a:pt x="848873" y="40447"/>
                  </a:lnTo>
                  <a:lnTo>
                    <a:pt x="841375" y="0"/>
                  </a:lnTo>
                  <a:close/>
                </a:path>
              </a:pathLst>
            </a:custGeom>
            <a:solidFill>
              <a:srgbClr val="7E8F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9700387" y="2845180"/>
              <a:ext cx="859790" cy="159385"/>
            </a:xfrm>
            <a:custGeom>
              <a:avLst/>
              <a:gdLst/>
              <a:ahLst/>
              <a:cxnLst/>
              <a:rect l="l" t="t" r="r" b="b"/>
              <a:pathLst>
                <a:path w="859790" h="159385">
                  <a:moveTo>
                    <a:pt x="859536" y="0"/>
                  </a:moveTo>
                  <a:lnTo>
                    <a:pt x="0" y="13081"/>
                  </a:lnTo>
                  <a:lnTo>
                    <a:pt x="847217" y="159131"/>
                  </a:lnTo>
                  <a:lnTo>
                    <a:pt x="853070" y="119586"/>
                  </a:lnTo>
                  <a:lnTo>
                    <a:pt x="857091" y="79851"/>
                  </a:lnTo>
                  <a:lnTo>
                    <a:pt x="859254" y="39973"/>
                  </a:lnTo>
                  <a:lnTo>
                    <a:pt x="85953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9700387" y="2858261"/>
              <a:ext cx="847725" cy="297180"/>
            </a:xfrm>
            <a:custGeom>
              <a:avLst/>
              <a:gdLst/>
              <a:ahLst/>
              <a:cxnLst/>
              <a:rect l="l" t="t" r="r" b="b"/>
              <a:pathLst>
                <a:path w="847725" h="297180">
                  <a:moveTo>
                    <a:pt x="0" y="0"/>
                  </a:moveTo>
                  <a:lnTo>
                    <a:pt x="806704" y="297052"/>
                  </a:lnTo>
                  <a:lnTo>
                    <a:pt x="819392" y="260010"/>
                  </a:lnTo>
                  <a:lnTo>
                    <a:pt x="830389" y="222456"/>
                  </a:lnTo>
                  <a:lnTo>
                    <a:pt x="839672" y="184449"/>
                  </a:lnTo>
                  <a:lnTo>
                    <a:pt x="847217" y="146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9700387" y="2858261"/>
              <a:ext cx="807085" cy="405765"/>
            </a:xfrm>
            <a:custGeom>
              <a:avLst/>
              <a:gdLst/>
              <a:ahLst/>
              <a:cxnLst/>
              <a:rect l="l" t="t" r="r" b="b"/>
              <a:pathLst>
                <a:path w="807084" h="405764">
                  <a:moveTo>
                    <a:pt x="0" y="0"/>
                  </a:moveTo>
                  <a:lnTo>
                    <a:pt x="758190" y="405257"/>
                  </a:lnTo>
                  <a:lnTo>
                    <a:pt x="771735" y="378831"/>
                  </a:lnTo>
                  <a:lnTo>
                    <a:pt x="784352" y="351964"/>
                  </a:lnTo>
                  <a:lnTo>
                    <a:pt x="796016" y="324693"/>
                  </a:lnTo>
                  <a:lnTo>
                    <a:pt x="806704" y="297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8840672" y="1998598"/>
              <a:ext cx="1617980" cy="1719580"/>
            </a:xfrm>
            <a:custGeom>
              <a:avLst/>
              <a:gdLst/>
              <a:ahLst/>
              <a:cxnLst/>
              <a:rect l="l" t="t" r="r" b="b"/>
              <a:pathLst>
                <a:path w="1617979" h="1719579">
                  <a:moveTo>
                    <a:pt x="859715" y="0"/>
                  </a:moveTo>
                  <a:lnTo>
                    <a:pt x="809873" y="1442"/>
                  </a:lnTo>
                  <a:lnTo>
                    <a:pt x="760560" y="5727"/>
                  </a:lnTo>
                  <a:lnTo>
                    <a:pt x="711877" y="12795"/>
                  </a:lnTo>
                  <a:lnTo>
                    <a:pt x="663925" y="22585"/>
                  </a:lnTo>
                  <a:lnTo>
                    <a:pt x="616807" y="35035"/>
                  </a:lnTo>
                  <a:lnTo>
                    <a:pt x="570624" y="50084"/>
                  </a:lnTo>
                  <a:lnTo>
                    <a:pt x="525478" y="67672"/>
                  </a:lnTo>
                  <a:lnTo>
                    <a:pt x="481471" y="87738"/>
                  </a:lnTo>
                  <a:lnTo>
                    <a:pt x="438704" y="110220"/>
                  </a:lnTo>
                  <a:lnTo>
                    <a:pt x="397280" y="135058"/>
                  </a:lnTo>
                  <a:lnTo>
                    <a:pt x="357299" y="162190"/>
                  </a:lnTo>
                  <a:lnTo>
                    <a:pt x="318865" y="191556"/>
                  </a:lnTo>
                  <a:lnTo>
                    <a:pt x="282078" y="223094"/>
                  </a:lnTo>
                  <a:lnTo>
                    <a:pt x="247040" y="256744"/>
                  </a:lnTo>
                  <a:lnTo>
                    <a:pt x="213853" y="292444"/>
                  </a:lnTo>
                  <a:lnTo>
                    <a:pt x="182619" y="330134"/>
                  </a:lnTo>
                  <a:lnTo>
                    <a:pt x="153439" y="369753"/>
                  </a:lnTo>
                  <a:lnTo>
                    <a:pt x="126416" y="411240"/>
                  </a:lnTo>
                  <a:lnTo>
                    <a:pt x="101652" y="454533"/>
                  </a:lnTo>
                  <a:lnTo>
                    <a:pt x="79859" y="498196"/>
                  </a:lnTo>
                  <a:lnTo>
                    <a:pt x="60761" y="542490"/>
                  </a:lnTo>
                  <a:lnTo>
                    <a:pt x="44327" y="587316"/>
                  </a:lnTo>
                  <a:lnTo>
                    <a:pt x="30527" y="632576"/>
                  </a:lnTo>
                  <a:lnTo>
                    <a:pt x="19331" y="678171"/>
                  </a:lnTo>
                  <a:lnTo>
                    <a:pt x="10711" y="724004"/>
                  </a:lnTo>
                  <a:lnTo>
                    <a:pt x="4635" y="769977"/>
                  </a:lnTo>
                  <a:lnTo>
                    <a:pt x="1075" y="815990"/>
                  </a:lnTo>
                  <a:lnTo>
                    <a:pt x="0" y="861946"/>
                  </a:lnTo>
                  <a:lnTo>
                    <a:pt x="1380" y="907747"/>
                  </a:lnTo>
                  <a:lnTo>
                    <a:pt x="5187" y="953295"/>
                  </a:lnTo>
                  <a:lnTo>
                    <a:pt x="11389" y="998491"/>
                  </a:lnTo>
                  <a:lnTo>
                    <a:pt x="19958" y="1043236"/>
                  </a:lnTo>
                  <a:lnTo>
                    <a:pt x="30864" y="1087434"/>
                  </a:lnTo>
                  <a:lnTo>
                    <a:pt x="44076" y="1130986"/>
                  </a:lnTo>
                  <a:lnTo>
                    <a:pt x="59565" y="1173793"/>
                  </a:lnTo>
                  <a:lnTo>
                    <a:pt x="77301" y="1215757"/>
                  </a:lnTo>
                  <a:lnTo>
                    <a:pt x="97255" y="1256780"/>
                  </a:lnTo>
                  <a:lnTo>
                    <a:pt x="119397" y="1296764"/>
                  </a:lnTo>
                  <a:lnTo>
                    <a:pt x="143696" y="1335611"/>
                  </a:lnTo>
                  <a:lnTo>
                    <a:pt x="170124" y="1373223"/>
                  </a:lnTo>
                  <a:lnTo>
                    <a:pt x="198650" y="1409500"/>
                  </a:lnTo>
                  <a:lnTo>
                    <a:pt x="229245" y="1444346"/>
                  </a:lnTo>
                  <a:lnTo>
                    <a:pt x="261878" y="1477662"/>
                  </a:lnTo>
                  <a:lnTo>
                    <a:pt x="296520" y="1509350"/>
                  </a:lnTo>
                  <a:lnTo>
                    <a:pt x="333142" y="1539311"/>
                  </a:lnTo>
                  <a:lnTo>
                    <a:pt x="371713" y="1567447"/>
                  </a:lnTo>
                  <a:lnTo>
                    <a:pt x="412204" y="1593660"/>
                  </a:lnTo>
                  <a:lnTo>
                    <a:pt x="454585" y="1617852"/>
                  </a:lnTo>
                  <a:lnTo>
                    <a:pt x="498248" y="1639645"/>
                  </a:lnTo>
                  <a:lnTo>
                    <a:pt x="542542" y="1658743"/>
                  </a:lnTo>
                  <a:lnTo>
                    <a:pt x="587368" y="1675177"/>
                  </a:lnTo>
                  <a:lnTo>
                    <a:pt x="632628" y="1688977"/>
                  </a:lnTo>
                  <a:lnTo>
                    <a:pt x="678223" y="1700173"/>
                  </a:lnTo>
                  <a:lnTo>
                    <a:pt x="724056" y="1708793"/>
                  </a:lnTo>
                  <a:lnTo>
                    <a:pt x="770029" y="1714869"/>
                  </a:lnTo>
                  <a:lnTo>
                    <a:pt x="816042" y="1718429"/>
                  </a:lnTo>
                  <a:lnTo>
                    <a:pt x="861998" y="1719505"/>
                  </a:lnTo>
                  <a:lnTo>
                    <a:pt x="907799" y="1718124"/>
                  </a:lnTo>
                  <a:lnTo>
                    <a:pt x="953347" y="1714317"/>
                  </a:lnTo>
                  <a:lnTo>
                    <a:pt x="998543" y="1708115"/>
                  </a:lnTo>
                  <a:lnTo>
                    <a:pt x="1043289" y="1699546"/>
                  </a:lnTo>
                  <a:lnTo>
                    <a:pt x="1087486" y="1688641"/>
                  </a:lnTo>
                  <a:lnTo>
                    <a:pt x="1131038" y="1675428"/>
                  </a:lnTo>
                  <a:lnTo>
                    <a:pt x="1173845" y="1659939"/>
                  </a:lnTo>
                  <a:lnTo>
                    <a:pt x="1215809" y="1642203"/>
                  </a:lnTo>
                  <a:lnTo>
                    <a:pt x="1256832" y="1622249"/>
                  </a:lnTo>
                  <a:lnTo>
                    <a:pt x="1296816" y="1600107"/>
                  </a:lnTo>
                  <a:lnTo>
                    <a:pt x="1335663" y="1575808"/>
                  </a:lnTo>
                  <a:lnTo>
                    <a:pt x="1373275" y="1549380"/>
                  </a:lnTo>
                  <a:lnTo>
                    <a:pt x="1409552" y="1520854"/>
                  </a:lnTo>
                  <a:lnTo>
                    <a:pt x="1444398" y="1490259"/>
                  </a:lnTo>
                  <a:lnTo>
                    <a:pt x="1477714" y="1457626"/>
                  </a:lnTo>
                  <a:lnTo>
                    <a:pt x="1509402" y="1422984"/>
                  </a:lnTo>
                  <a:lnTo>
                    <a:pt x="1539363" y="1386362"/>
                  </a:lnTo>
                  <a:lnTo>
                    <a:pt x="1567499" y="1347791"/>
                  </a:lnTo>
                  <a:lnTo>
                    <a:pt x="1593712" y="1307300"/>
                  </a:lnTo>
                  <a:lnTo>
                    <a:pt x="1617905" y="1264920"/>
                  </a:lnTo>
                  <a:lnTo>
                    <a:pt x="859715" y="859663"/>
                  </a:lnTo>
                  <a:lnTo>
                    <a:pt x="85971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 descr=""/>
          <p:cNvSpPr txBox="1"/>
          <p:nvPr/>
        </p:nvSpPr>
        <p:spPr>
          <a:xfrm>
            <a:off x="9753727" y="2080006"/>
            <a:ext cx="3689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11%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8956675" y="3059049"/>
            <a:ext cx="3822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Arial MT"/>
                <a:cs typeface="Arial MT"/>
              </a:rPr>
              <a:t>67%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0136123" y="2296667"/>
            <a:ext cx="218440" cy="137160"/>
          </a:xfrm>
          <a:prstGeom prst="rect">
            <a:avLst/>
          </a:prstGeom>
          <a:solidFill>
            <a:srgbClr val="4966AC"/>
          </a:solidFill>
        </p:spPr>
        <p:txBody>
          <a:bodyPr wrap="square" lIns="0" tIns="0" rIns="0" bIns="0" rtlCol="0" vert="horz">
            <a:spAutoFit/>
          </a:bodyPr>
          <a:lstStyle/>
          <a:p>
            <a:pPr marL="19050">
              <a:lnSpc>
                <a:spcPts val="1055"/>
              </a:lnSpc>
            </a:pP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4%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10105643" y="3019044"/>
            <a:ext cx="218440" cy="99060"/>
          </a:xfrm>
          <a:prstGeom prst="rect">
            <a:avLst/>
          </a:prstGeom>
          <a:solidFill>
            <a:srgbClr val="5AA1AD"/>
          </a:solidFill>
        </p:spPr>
        <p:txBody>
          <a:bodyPr wrap="square" lIns="0" tIns="0" rIns="0" bIns="0" rtlCol="0" vert="horz">
            <a:spAutoFit/>
          </a:bodyPr>
          <a:lstStyle/>
          <a:p>
            <a:pPr marL="19685">
              <a:lnSpc>
                <a:spcPts val="780"/>
              </a:lnSpc>
            </a:pP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2%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7" name="object 87" descr=""/>
          <p:cNvSpPr/>
          <p:nvPr/>
        </p:nvSpPr>
        <p:spPr>
          <a:xfrm>
            <a:off x="10279380" y="2575560"/>
            <a:ext cx="218440" cy="135890"/>
          </a:xfrm>
          <a:custGeom>
            <a:avLst/>
            <a:gdLst/>
            <a:ahLst/>
            <a:cxnLst/>
            <a:rect l="l" t="t" r="r" b="b"/>
            <a:pathLst>
              <a:path w="218440" h="135889">
                <a:moveTo>
                  <a:pt x="217931" y="0"/>
                </a:moveTo>
                <a:lnTo>
                  <a:pt x="0" y="0"/>
                </a:lnTo>
                <a:lnTo>
                  <a:pt x="0" y="135636"/>
                </a:lnTo>
                <a:lnTo>
                  <a:pt x="217931" y="135636"/>
                </a:lnTo>
                <a:lnTo>
                  <a:pt x="217931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 txBox="1"/>
          <p:nvPr/>
        </p:nvSpPr>
        <p:spPr>
          <a:xfrm>
            <a:off x="10285856" y="2544317"/>
            <a:ext cx="20827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3%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10236707" y="2438400"/>
            <a:ext cx="216535" cy="137160"/>
          </a:xfrm>
          <a:prstGeom prst="rect">
            <a:avLst/>
          </a:prstGeom>
          <a:solidFill>
            <a:srgbClr val="297ED4"/>
          </a:solidFill>
        </p:spPr>
        <p:txBody>
          <a:bodyPr wrap="square" lIns="0" tIns="0" rIns="0" bIns="0" rtlCol="0" vert="horz">
            <a:spAutoFit/>
          </a:bodyPr>
          <a:lstStyle/>
          <a:p>
            <a:pPr marL="18415">
              <a:lnSpc>
                <a:spcPts val="1055"/>
              </a:lnSpc>
            </a:pP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3%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0" name="object 90" descr=""/>
          <p:cNvGrpSpPr/>
          <p:nvPr/>
        </p:nvGrpSpPr>
        <p:grpSpPr>
          <a:xfrm>
            <a:off x="10090404" y="2711195"/>
            <a:ext cx="417830" cy="253365"/>
            <a:chOff x="10090404" y="2711195"/>
            <a:chExt cx="417830" cy="253365"/>
          </a:xfrm>
        </p:grpSpPr>
        <p:sp>
          <p:nvSpPr>
            <p:cNvPr id="91" name="object 91" descr=""/>
            <p:cNvSpPr/>
            <p:nvPr/>
          </p:nvSpPr>
          <p:spPr>
            <a:xfrm>
              <a:off x="10290048" y="2711195"/>
              <a:ext cx="218440" cy="137160"/>
            </a:xfrm>
            <a:custGeom>
              <a:avLst/>
              <a:gdLst/>
              <a:ahLst/>
              <a:cxnLst/>
              <a:rect l="l" t="t" r="r" b="b"/>
              <a:pathLst>
                <a:path w="218440" h="137160">
                  <a:moveTo>
                    <a:pt x="217931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217931" y="137160"/>
                  </a:lnTo>
                  <a:lnTo>
                    <a:pt x="217931" y="0"/>
                  </a:lnTo>
                  <a:close/>
                </a:path>
              </a:pathLst>
            </a:custGeom>
            <a:solidFill>
              <a:srgbClr val="7E8F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10090404" y="2827019"/>
              <a:ext cx="218440" cy="137160"/>
            </a:xfrm>
            <a:custGeom>
              <a:avLst/>
              <a:gdLst/>
              <a:ahLst/>
              <a:cxnLst/>
              <a:rect l="l" t="t" r="r" b="b"/>
              <a:pathLst>
                <a:path w="218440" h="137160">
                  <a:moveTo>
                    <a:pt x="217931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217931" y="137160"/>
                  </a:lnTo>
                  <a:lnTo>
                    <a:pt x="217931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 descr=""/>
          <p:cNvSpPr txBox="1"/>
          <p:nvPr/>
        </p:nvSpPr>
        <p:spPr>
          <a:xfrm>
            <a:off x="10096881" y="2680842"/>
            <a:ext cx="408305" cy="2933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2725">
              <a:lnSpc>
                <a:spcPts val="1055"/>
              </a:lnSpc>
              <a:spcBef>
                <a:spcPts val="95"/>
              </a:spcBef>
            </a:pP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3%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ts val="1055"/>
              </a:lnSpc>
            </a:pP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3%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10306811" y="2980944"/>
            <a:ext cx="216535" cy="137160"/>
          </a:xfrm>
          <a:prstGeom prst="rect">
            <a:avLst/>
          </a:prstGeom>
          <a:solidFill>
            <a:srgbClr val="959595"/>
          </a:solidFill>
        </p:spPr>
        <p:txBody>
          <a:bodyPr wrap="square" lIns="0" tIns="0" rIns="0" bIns="0" rtlCol="0" vert="horz">
            <a:spAutoFit/>
          </a:bodyPr>
          <a:lstStyle/>
          <a:p>
            <a:pPr marL="18415">
              <a:lnSpc>
                <a:spcPts val="1055"/>
              </a:lnSpc>
            </a:pPr>
            <a:r>
              <a:rPr dirty="0" sz="1000" spc="-25">
                <a:latin typeface="Arial MT"/>
                <a:cs typeface="Arial MT"/>
              </a:rPr>
              <a:t>3%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5" name="object 95" descr=""/>
          <p:cNvSpPr/>
          <p:nvPr/>
        </p:nvSpPr>
        <p:spPr>
          <a:xfrm>
            <a:off x="6240779" y="3822191"/>
            <a:ext cx="180340" cy="134620"/>
          </a:xfrm>
          <a:custGeom>
            <a:avLst/>
            <a:gdLst/>
            <a:ahLst/>
            <a:cxnLst/>
            <a:rect l="l" t="t" r="r" b="b"/>
            <a:pathLst>
              <a:path w="180339" h="134620">
                <a:moveTo>
                  <a:pt x="179832" y="0"/>
                </a:moveTo>
                <a:lnTo>
                  <a:pt x="0" y="0"/>
                </a:lnTo>
                <a:lnTo>
                  <a:pt x="0" y="134111"/>
                </a:lnTo>
                <a:lnTo>
                  <a:pt x="179832" y="134111"/>
                </a:lnTo>
                <a:lnTo>
                  <a:pt x="179832" y="0"/>
                </a:lnTo>
                <a:close/>
              </a:path>
            </a:pathLst>
          </a:custGeom>
          <a:solidFill>
            <a:srgbClr val="C30C3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/>
          <p:nvPr/>
        </p:nvSpPr>
        <p:spPr>
          <a:xfrm>
            <a:off x="7880604" y="3822191"/>
            <a:ext cx="180340" cy="134620"/>
          </a:xfrm>
          <a:custGeom>
            <a:avLst/>
            <a:gdLst/>
            <a:ahLst/>
            <a:cxnLst/>
            <a:rect l="l" t="t" r="r" b="b"/>
            <a:pathLst>
              <a:path w="180340" h="134620">
                <a:moveTo>
                  <a:pt x="179831" y="0"/>
                </a:moveTo>
                <a:lnTo>
                  <a:pt x="0" y="0"/>
                </a:lnTo>
                <a:lnTo>
                  <a:pt x="0" y="134111"/>
                </a:lnTo>
                <a:lnTo>
                  <a:pt x="179831" y="134111"/>
                </a:lnTo>
                <a:lnTo>
                  <a:pt x="179831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/>
          <p:nvPr/>
        </p:nvSpPr>
        <p:spPr>
          <a:xfrm>
            <a:off x="6240779" y="4026408"/>
            <a:ext cx="180340" cy="132715"/>
          </a:xfrm>
          <a:custGeom>
            <a:avLst/>
            <a:gdLst/>
            <a:ahLst/>
            <a:cxnLst/>
            <a:rect l="l" t="t" r="r" b="b"/>
            <a:pathLst>
              <a:path w="180339" h="132714">
                <a:moveTo>
                  <a:pt x="179832" y="0"/>
                </a:moveTo>
                <a:lnTo>
                  <a:pt x="0" y="0"/>
                </a:lnTo>
                <a:lnTo>
                  <a:pt x="0" y="132588"/>
                </a:lnTo>
                <a:lnTo>
                  <a:pt x="179832" y="132588"/>
                </a:lnTo>
                <a:lnTo>
                  <a:pt x="179832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/>
          <p:nvPr/>
        </p:nvSpPr>
        <p:spPr>
          <a:xfrm>
            <a:off x="6240779" y="4229100"/>
            <a:ext cx="180340" cy="134620"/>
          </a:xfrm>
          <a:custGeom>
            <a:avLst/>
            <a:gdLst/>
            <a:ahLst/>
            <a:cxnLst/>
            <a:rect l="l" t="t" r="r" b="b"/>
            <a:pathLst>
              <a:path w="180339" h="134620">
                <a:moveTo>
                  <a:pt x="179832" y="0"/>
                </a:moveTo>
                <a:lnTo>
                  <a:pt x="0" y="0"/>
                </a:lnTo>
                <a:lnTo>
                  <a:pt x="0" y="134112"/>
                </a:lnTo>
                <a:lnTo>
                  <a:pt x="179832" y="134112"/>
                </a:lnTo>
                <a:lnTo>
                  <a:pt x="179832" y="0"/>
                </a:lnTo>
                <a:close/>
              </a:path>
            </a:pathLst>
          </a:custGeom>
          <a:solidFill>
            <a:srgbClr val="297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/>
          <p:nvPr/>
        </p:nvSpPr>
        <p:spPr>
          <a:xfrm>
            <a:off x="7880604" y="4026408"/>
            <a:ext cx="180340" cy="132715"/>
          </a:xfrm>
          <a:custGeom>
            <a:avLst/>
            <a:gdLst/>
            <a:ahLst/>
            <a:cxnLst/>
            <a:rect l="l" t="t" r="r" b="b"/>
            <a:pathLst>
              <a:path w="180340" h="132714">
                <a:moveTo>
                  <a:pt x="179831" y="0"/>
                </a:moveTo>
                <a:lnTo>
                  <a:pt x="0" y="0"/>
                </a:lnTo>
                <a:lnTo>
                  <a:pt x="0" y="132588"/>
                </a:lnTo>
                <a:lnTo>
                  <a:pt x="179831" y="132588"/>
                </a:lnTo>
                <a:lnTo>
                  <a:pt x="179831" y="0"/>
                </a:lnTo>
                <a:close/>
              </a:path>
            </a:pathLst>
          </a:custGeom>
          <a:solidFill>
            <a:srgbClr val="7E8F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/>
          <p:nvPr/>
        </p:nvSpPr>
        <p:spPr>
          <a:xfrm>
            <a:off x="7880604" y="4229100"/>
            <a:ext cx="180340" cy="134620"/>
          </a:xfrm>
          <a:custGeom>
            <a:avLst/>
            <a:gdLst/>
            <a:ahLst/>
            <a:cxnLst/>
            <a:rect l="l" t="t" r="r" b="b"/>
            <a:pathLst>
              <a:path w="180340" h="134620">
                <a:moveTo>
                  <a:pt x="179831" y="0"/>
                </a:moveTo>
                <a:lnTo>
                  <a:pt x="0" y="0"/>
                </a:lnTo>
                <a:lnTo>
                  <a:pt x="0" y="134112"/>
                </a:lnTo>
                <a:lnTo>
                  <a:pt x="179831" y="134112"/>
                </a:lnTo>
                <a:lnTo>
                  <a:pt x="17983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/>
          <p:nvPr/>
        </p:nvSpPr>
        <p:spPr>
          <a:xfrm>
            <a:off x="9669780" y="3822191"/>
            <a:ext cx="180340" cy="134620"/>
          </a:xfrm>
          <a:custGeom>
            <a:avLst/>
            <a:gdLst/>
            <a:ahLst/>
            <a:cxnLst/>
            <a:rect l="l" t="t" r="r" b="b"/>
            <a:pathLst>
              <a:path w="180340" h="134620">
                <a:moveTo>
                  <a:pt x="179831" y="0"/>
                </a:moveTo>
                <a:lnTo>
                  <a:pt x="0" y="0"/>
                </a:lnTo>
                <a:lnTo>
                  <a:pt x="0" y="134111"/>
                </a:lnTo>
                <a:lnTo>
                  <a:pt x="179831" y="134111"/>
                </a:lnTo>
                <a:lnTo>
                  <a:pt x="179831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/>
          <p:nvPr/>
        </p:nvSpPr>
        <p:spPr>
          <a:xfrm>
            <a:off x="9669780" y="4026408"/>
            <a:ext cx="180340" cy="132715"/>
          </a:xfrm>
          <a:custGeom>
            <a:avLst/>
            <a:gdLst/>
            <a:ahLst/>
            <a:cxnLst/>
            <a:rect l="l" t="t" r="r" b="b"/>
            <a:pathLst>
              <a:path w="180340" h="132714">
                <a:moveTo>
                  <a:pt x="179831" y="0"/>
                </a:moveTo>
                <a:lnTo>
                  <a:pt x="0" y="0"/>
                </a:lnTo>
                <a:lnTo>
                  <a:pt x="0" y="132588"/>
                </a:lnTo>
                <a:lnTo>
                  <a:pt x="179831" y="132588"/>
                </a:lnTo>
                <a:lnTo>
                  <a:pt x="179831" y="0"/>
                </a:lnTo>
                <a:close/>
              </a:path>
            </a:pathLst>
          </a:custGeom>
          <a:solidFill>
            <a:srgbClr val="5AA1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/>
          <p:nvPr/>
        </p:nvSpPr>
        <p:spPr>
          <a:xfrm>
            <a:off x="9669780" y="4229100"/>
            <a:ext cx="180340" cy="134620"/>
          </a:xfrm>
          <a:custGeom>
            <a:avLst/>
            <a:gdLst/>
            <a:ahLst/>
            <a:cxnLst/>
            <a:rect l="l" t="t" r="r" b="b"/>
            <a:pathLst>
              <a:path w="180340" h="134620">
                <a:moveTo>
                  <a:pt x="179831" y="0"/>
                </a:moveTo>
                <a:lnTo>
                  <a:pt x="0" y="0"/>
                </a:lnTo>
                <a:lnTo>
                  <a:pt x="0" y="134112"/>
                </a:lnTo>
                <a:lnTo>
                  <a:pt x="179831" y="134112"/>
                </a:lnTo>
                <a:lnTo>
                  <a:pt x="179831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 txBox="1"/>
          <p:nvPr/>
        </p:nvSpPr>
        <p:spPr>
          <a:xfrm>
            <a:off x="8098917" y="3751986"/>
            <a:ext cx="148336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2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Vanguard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Group,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Inc. </a:t>
            </a:r>
            <a:r>
              <a:rPr dirty="0" sz="1000">
                <a:latin typeface="Arial MT"/>
                <a:cs typeface="Arial MT"/>
              </a:rPr>
              <a:t>Brock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Capital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Group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000">
                <a:latin typeface="Arial MT"/>
                <a:cs typeface="Arial MT"/>
              </a:rPr>
              <a:t>T.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Rowe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Price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Associates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9888093" y="3751986"/>
            <a:ext cx="154622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2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Fidelity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Mngmt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&amp;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Research </a:t>
            </a:r>
            <a:r>
              <a:rPr dirty="0" sz="1000">
                <a:latin typeface="Arial MT"/>
                <a:cs typeface="Arial MT"/>
              </a:rPr>
              <a:t>Berkshire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Hathaway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000" spc="-10">
                <a:latin typeface="Arial MT"/>
                <a:cs typeface="Arial MT"/>
              </a:rPr>
              <a:t>Others*</a:t>
            </a:r>
            <a:endParaRPr sz="1000">
              <a:latin typeface="Arial MT"/>
              <a:cs typeface="Arial MT"/>
            </a:endParaRPr>
          </a:p>
        </p:txBody>
      </p:sp>
      <p:graphicFrame>
        <p:nvGraphicFramePr>
          <p:cNvPr id="106" name="object 106" descr=""/>
          <p:cNvGraphicFramePr>
            <a:graphicFrameLocks noGrp="1"/>
          </p:cNvGraphicFramePr>
          <p:nvPr/>
        </p:nvGraphicFramePr>
        <p:xfrm>
          <a:off x="587375" y="4905184"/>
          <a:ext cx="4010025" cy="9740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3875"/>
                <a:gridCol w="2139950"/>
              </a:tblGrid>
              <a:tr h="24320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latin typeface="Arial"/>
                          <a:cs typeface="Arial"/>
                        </a:rPr>
                        <a:t>Assumptions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9D9D9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Tesla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market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capitalizaton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318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USD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50.9bn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(as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02/22/2019)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318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GM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market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capitalization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318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USD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56.3bn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(as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02/22/2019)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318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Acquisition</a:t>
                      </a:r>
                      <a:r>
                        <a:rPr dirty="0" sz="100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premium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318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47.5%**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318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14450" y="6466128"/>
            <a:ext cx="6172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Executive</a:t>
            </a:r>
            <a:endParaRPr sz="10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Summary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266823" y="6435306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 h="0">
                <a:moveTo>
                  <a:pt x="0" y="0"/>
                </a:moveTo>
                <a:lnTo>
                  <a:pt x="1195704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594864" y="6466128"/>
            <a:ext cx="2088514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95"/>
              </a:spcBef>
              <a:tabLst>
                <a:tab pos="1344295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Market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Strategic</a:t>
            </a:r>
            <a:r>
              <a:rPr dirty="0" sz="1000" spc="-55" b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232852"/>
                </a:solidFill>
                <a:latin typeface="Arial"/>
                <a:cs typeface="Arial"/>
              </a:rPr>
              <a:t>Fit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149469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5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1328272" y="6026911"/>
            <a:ext cx="384810" cy="60007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 marR="5080">
              <a:lnSpc>
                <a:spcPts val="1060"/>
              </a:lnSpc>
              <a:spcBef>
                <a:spcPts val="355"/>
              </a:spcBef>
            </a:pPr>
            <a:r>
              <a:rPr dirty="0" sz="1100" spc="-20">
                <a:latin typeface="Arial MT"/>
                <a:cs typeface="Arial MT"/>
              </a:rPr>
              <a:t>High </a:t>
            </a:r>
            <a:r>
              <a:rPr dirty="0" sz="1100" spc="-10">
                <a:latin typeface="Arial MT"/>
                <a:cs typeface="Arial MT"/>
              </a:rPr>
              <a:t>threat</a:t>
            </a:r>
            <a:endParaRPr sz="1100">
              <a:latin typeface="Arial MT"/>
              <a:cs typeface="Arial MT"/>
            </a:endParaRPr>
          </a:p>
          <a:p>
            <a:pPr marL="32384">
              <a:lnSpc>
                <a:spcPct val="100000"/>
              </a:lnSpc>
              <a:spcBef>
                <a:spcPts val="944"/>
              </a:spcBef>
            </a:pPr>
            <a:r>
              <a:rPr dirty="0" sz="1000">
                <a:latin typeface="Arial MT"/>
                <a:cs typeface="Arial MT"/>
              </a:rPr>
              <a:t>|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35">
                <a:latin typeface="Arial MT"/>
                <a:cs typeface="Arial MT"/>
              </a:rPr>
              <a:t>53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6592951" y="6428956"/>
            <a:ext cx="1200150" cy="250190"/>
            <a:chOff x="6592951" y="6428956"/>
            <a:chExt cx="1200150" cy="250190"/>
          </a:xfrm>
        </p:grpSpPr>
        <p:sp>
          <p:nvSpPr>
            <p:cNvPr id="11" name="object 11" descr=""/>
            <p:cNvSpPr/>
            <p:nvPr/>
          </p:nvSpPr>
          <p:spPr>
            <a:xfrm>
              <a:off x="6592951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592951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5462396" y="6466128"/>
            <a:ext cx="20548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22400" algn="l"/>
              </a:tabLst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Financial</a:t>
            </a: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	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Feasibility</a:t>
            </a:r>
            <a:endParaRPr sz="10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803630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8299195" y="6466128"/>
            <a:ext cx="6762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Alternative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9479788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2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9723246" y="6466128"/>
            <a:ext cx="7156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Conclusion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586740" y="2615183"/>
            <a:ext cx="11017250" cy="2252980"/>
            <a:chOff x="586740" y="2615183"/>
            <a:chExt cx="11017250" cy="2252980"/>
          </a:xfrm>
        </p:grpSpPr>
        <p:sp>
          <p:nvSpPr>
            <p:cNvPr id="20" name="object 20" descr=""/>
            <p:cNvSpPr/>
            <p:nvPr/>
          </p:nvSpPr>
          <p:spPr>
            <a:xfrm>
              <a:off x="586740" y="2615183"/>
              <a:ext cx="11017250" cy="2252980"/>
            </a:xfrm>
            <a:custGeom>
              <a:avLst/>
              <a:gdLst/>
              <a:ahLst/>
              <a:cxnLst/>
              <a:rect l="l" t="t" r="r" b="b"/>
              <a:pathLst>
                <a:path w="11017250" h="2252979">
                  <a:moveTo>
                    <a:pt x="11016996" y="0"/>
                  </a:moveTo>
                  <a:lnTo>
                    <a:pt x="0" y="0"/>
                  </a:lnTo>
                  <a:lnTo>
                    <a:pt x="0" y="2252472"/>
                  </a:lnTo>
                  <a:lnTo>
                    <a:pt x="11016996" y="2252472"/>
                  </a:lnTo>
                  <a:lnTo>
                    <a:pt x="11016996" y="0"/>
                  </a:lnTo>
                  <a:close/>
                </a:path>
              </a:pathLst>
            </a:custGeom>
            <a:solidFill>
              <a:srgbClr val="052C61">
                <a:alpha val="980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97408" y="3849623"/>
              <a:ext cx="1068705" cy="905510"/>
            </a:xfrm>
            <a:custGeom>
              <a:avLst/>
              <a:gdLst/>
              <a:ahLst/>
              <a:cxnLst/>
              <a:rect l="l" t="t" r="r" b="b"/>
              <a:pathLst>
                <a:path w="1068705" h="905510">
                  <a:moveTo>
                    <a:pt x="1068324" y="0"/>
                  </a:moveTo>
                  <a:lnTo>
                    <a:pt x="0" y="0"/>
                  </a:lnTo>
                  <a:lnTo>
                    <a:pt x="0" y="905256"/>
                  </a:lnTo>
                  <a:lnTo>
                    <a:pt x="1068324" y="905256"/>
                  </a:lnTo>
                  <a:lnTo>
                    <a:pt x="1068324" y="0"/>
                  </a:lnTo>
                  <a:close/>
                </a:path>
              </a:pathLst>
            </a:custGeom>
            <a:solidFill>
              <a:srgbClr val="072C6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85139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The</a:t>
            </a:r>
            <a:r>
              <a:rPr dirty="0" spc="-35"/>
              <a:t> </a:t>
            </a:r>
            <a:r>
              <a:rPr dirty="0"/>
              <a:t>acquisition</a:t>
            </a:r>
            <a:r>
              <a:rPr dirty="0" spc="-35"/>
              <a:t> </a:t>
            </a:r>
            <a:r>
              <a:rPr dirty="0"/>
              <a:t>is</a:t>
            </a:r>
            <a:r>
              <a:rPr dirty="0" spc="-30"/>
              <a:t> </a:t>
            </a:r>
            <a:r>
              <a:rPr dirty="0"/>
              <a:t>threatened</a:t>
            </a:r>
            <a:r>
              <a:rPr dirty="0" spc="-60"/>
              <a:t> </a:t>
            </a:r>
            <a:r>
              <a:rPr dirty="0"/>
              <a:t>as</a:t>
            </a:r>
            <a:r>
              <a:rPr dirty="0" spc="-35"/>
              <a:t> </a:t>
            </a:r>
            <a:r>
              <a:rPr dirty="0"/>
              <a:t>well</a:t>
            </a:r>
            <a:r>
              <a:rPr dirty="0" spc="-20"/>
              <a:t> </a:t>
            </a:r>
            <a:r>
              <a:rPr dirty="0"/>
              <a:t>in</a:t>
            </a:r>
            <a:r>
              <a:rPr dirty="0" spc="-20"/>
              <a:t> </a:t>
            </a:r>
            <a:r>
              <a:rPr dirty="0"/>
              <a:t>other</a:t>
            </a:r>
            <a:r>
              <a:rPr dirty="0" spc="-45"/>
              <a:t> </a:t>
            </a:r>
            <a:r>
              <a:rPr dirty="0"/>
              <a:t>dimensions,</a:t>
            </a:r>
            <a:r>
              <a:rPr dirty="0" spc="-50"/>
              <a:t> </a:t>
            </a:r>
            <a:r>
              <a:rPr dirty="0"/>
              <a:t>especially</a:t>
            </a:r>
            <a:r>
              <a:rPr dirty="0" spc="-45"/>
              <a:t> </a:t>
            </a:r>
            <a:r>
              <a:rPr dirty="0"/>
              <a:t>regarding</a:t>
            </a:r>
            <a:r>
              <a:rPr dirty="0" spc="-50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 spc="-10"/>
              <a:t>post-</a:t>
            </a:r>
          </a:p>
          <a:p>
            <a:pPr marL="12700">
              <a:lnSpc>
                <a:spcPts val="2280"/>
              </a:lnSpc>
            </a:pPr>
            <a:r>
              <a:rPr dirty="0"/>
              <a:t>merger</a:t>
            </a:r>
            <a:r>
              <a:rPr dirty="0" spc="-50"/>
              <a:t> </a:t>
            </a:r>
            <a:r>
              <a:rPr dirty="0"/>
              <a:t>integration</a:t>
            </a:r>
            <a:r>
              <a:rPr dirty="0" spc="-45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/>
              <a:t>measures</a:t>
            </a:r>
            <a:r>
              <a:rPr dirty="0" spc="-65"/>
              <a:t> </a:t>
            </a:r>
            <a:r>
              <a:rPr dirty="0"/>
              <a:t>set</a:t>
            </a:r>
            <a:r>
              <a:rPr dirty="0" spc="-35"/>
              <a:t> </a:t>
            </a:r>
            <a:r>
              <a:rPr dirty="0"/>
              <a:t>by</a:t>
            </a:r>
            <a:r>
              <a:rPr dirty="0" spc="-60"/>
              <a:t> </a:t>
            </a:r>
            <a:r>
              <a:rPr dirty="0" spc="-40"/>
              <a:t>Tesla </a:t>
            </a:r>
            <a:r>
              <a:rPr dirty="0"/>
              <a:t>to</a:t>
            </a:r>
            <a:r>
              <a:rPr dirty="0" spc="-30"/>
              <a:t> </a:t>
            </a:r>
            <a:r>
              <a:rPr dirty="0"/>
              <a:t>avoid</a:t>
            </a:r>
            <a:r>
              <a:rPr dirty="0" spc="-35"/>
              <a:t> </a:t>
            </a:r>
            <a:r>
              <a:rPr dirty="0"/>
              <a:t>unwanted</a:t>
            </a:r>
            <a:r>
              <a:rPr dirty="0" spc="-45"/>
              <a:t> </a:t>
            </a:r>
            <a:r>
              <a:rPr dirty="0"/>
              <a:t>M&amp;A</a:t>
            </a:r>
            <a:r>
              <a:rPr dirty="0" spc="-125"/>
              <a:t> </a:t>
            </a:r>
            <a:r>
              <a:rPr dirty="0" spc="-10"/>
              <a:t>operations</a:t>
            </a:r>
          </a:p>
        </p:txBody>
      </p:sp>
      <p:sp>
        <p:nvSpPr>
          <p:cNvPr id="23" name="object 23" descr=""/>
          <p:cNvSpPr txBox="1"/>
          <p:nvPr/>
        </p:nvSpPr>
        <p:spPr>
          <a:xfrm>
            <a:off x="574649" y="6019291"/>
            <a:ext cx="7272655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600"/>
              </a:lnSpc>
              <a:spcBef>
                <a:spcPts val="100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Herfindahl-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Hirschman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Index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is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measure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commonly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used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economics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assess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concentration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market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Xerfi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DOJ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FTC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Korus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(2016,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Ark</a:t>
            </a:r>
            <a:r>
              <a:rPr dirty="0" sz="1000" spc="-20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Invest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Boudette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New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York</a:t>
            </a:r>
            <a:r>
              <a:rPr dirty="0" sz="1000" spc="-15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Times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Thomson</a:t>
            </a:r>
            <a:r>
              <a:rPr dirty="0" sz="1000" spc="-7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One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586740" y="4924044"/>
            <a:ext cx="1066800" cy="1125220"/>
          </a:xfrm>
          <a:custGeom>
            <a:avLst/>
            <a:gdLst/>
            <a:ahLst/>
            <a:cxnLst/>
            <a:rect l="l" t="t" r="r" b="b"/>
            <a:pathLst>
              <a:path w="1066800" h="1125220">
                <a:moveTo>
                  <a:pt x="1066799" y="0"/>
                </a:moveTo>
                <a:lnTo>
                  <a:pt x="0" y="0"/>
                </a:lnTo>
                <a:lnTo>
                  <a:pt x="0" y="1124711"/>
                </a:lnTo>
                <a:lnTo>
                  <a:pt x="1066799" y="1124711"/>
                </a:lnTo>
                <a:lnTo>
                  <a:pt x="1066799" y="0"/>
                </a:lnTo>
                <a:close/>
              </a:path>
            </a:pathLst>
          </a:custGeom>
          <a:solidFill>
            <a:srgbClr val="072C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594461" y="5287517"/>
            <a:ext cx="10509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7645" marR="5080" indent="-19558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Conglomerate discount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597408" y="1552955"/>
            <a:ext cx="1068705" cy="943610"/>
          </a:xfrm>
          <a:custGeom>
            <a:avLst/>
            <a:gdLst/>
            <a:ahLst/>
            <a:cxnLst/>
            <a:rect l="l" t="t" r="r" b="b"/>
            <a:pathLst>
              <a:path w="1068705" h="943610">
                <a:moveTo>
                  <a:pt x="1068324" y="0"/>
                </a:moveTo>
                <a:lnTo>
                  <a:pt x="0" y="0"/>
                </a:lnTo>
                <a:lnTo>
                  <a:pt x="0" y="943356"/>
                </a:lnTo>
                <a:lnTo>
                  <a:pt x="1068324" y="943356"/>
                </a:lnTo>
                <a:lnTo>
                  <a:pt x="1068324" y="0"/>
                </a:lnTo>
                <a:close/>
              </a:path>
            </a:pathLst>
          </a:custGeom>
          <a:solidFill>
            <a:srgbClr val="072C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748995" y="1824990"/>
            <a:ext cx="7632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461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Antitrust regulation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31647" y="4012183"/>
            <a:ext cx="9975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Preventive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measures</a:t>
            </a:r>
            <a:r>
              <a:rPr dirty="0" sz="1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set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Tesla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597408" y="2712720"/>
            <a:ext cx="1068705" cy="920750"/>
          </a:xfrm>
          <a:custGeom>
            <a:avLst/>
            <a:gdLst/>
            <a:ahLst/>
            <a:cxnLst/>
            <a:rect l="l" t="t" r="r" b="b"/>
            <a:pathLst>
              <a:path w="1068705" h="920750">
                <a:moveTo>
                  <a:pt x="1068324" y="0"/>
                </a:moveTo>
                <a:lnTo>
                  <a:pt x="0" y="0"/>
                </a:lnTo>
                <a:lnTo>
                  <a:pt x="0" y="920495"/>
                </a:lnTo>
                <a:lnTo>
                  <a:pt x="1068324" y="920495"/>
                </a:lnTo>
                <a:lnTo>
                  <a:pt x="1068324" y="0"/>
                </a:lnTo>
                <a:close/>
              </a:path>
            </a:pathLst>
          </a:custGeom>
          <a:solidFill>
            <a:srgbClr val="072C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668223" y="2974085"/>
            <a:ext cx="9245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8580" marR="5080" indent="-56515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Post-merger integration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598931" y="2604516"/>
            <a:ext cx="11005185" cy="2258695"/>
          </a:xfrm>
          <a:custGeom>
            <a:avLst/>
            <a:gdLst/>
            <a:ahLst/>
            <a:cxnLst/>
            <a:rect l="l" t="t" r="r" b="b"/>
            <a:pathLst>
              <a:path w="11005185" h="2258695">
                <a:moveTo>
                  <a:pt x="0" y="0"/>
                </a:moveTo>
                <a:lnTo>
                  <a:pt x="11004931" y="0"/>
                </a:lnTo>
              </a:path>
              <a:path w="11005185" h="2258695">
                <a:moveTo>
                  <a:pt x="0" y="2258568"/>
                </a:moveTo>
                <a:lnTo>
                  <a:pt x="11004931" y="2258568"/>
                </a:lnTo>
              </a:path>
              <a:path w="11005185" h="2258695">
                <a:moveTo>
                  <a:pt x="0" y="1136904"/>
                </a:moveTo>
                <a:lnTo>
                  <a:pt x="11004931" y="1136904"/>
                </a:lnTo>
              </a:path>
            </a:pathLst>
          </a:custGeom>
          <a:ln w="6096">
            <a:solidFill>
              <a:srgbClr val="BAD3EB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2514345" y="1279906"/>
            <a:ext cx="79756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0" b="1">
                <a:latin typeface="Arial"/>
                <a:cs typeface="Arial"/>
              </a:rPr>
              <a:t>Description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1680972" y="1527047"/>
            <a:ext cx="2421890" cy="0"/>
          </a:xfrm>
          <a:custGeom>
            <a:avLst/>
            <a:gdLst/>
            <a:ahLst/>
            <a:cxnLst/>
            <a:rect l="l" t="t" r="r" b="b"/>
            <a:pathLst>
              <a:path w="2421890" h="0">
                <a:moveTo>
                  <a:pt x="0" y="0"/>
                </a:moveTo>
                <a:lnTo>
                  <a:pt x="2421636" y="0"/>
                </a:lnTo>
              </a:path>
            </a:pathLst>
          </a:custGeom>
          <a:ln w="12192">
            <a:solidFill>
              <a:srgbClr val="7884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1662810" y="1535938"/>
            <a:ext cx="225933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Willingness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prevent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M&amp;A </a:t>
            </a:r>
            <a:r>
              <a:rPr dirty="0" sz="1200">
                <a:latin typeface="Arial MT"/>
                <a:cs typeface="Arial MT"/>
              </a:rPr>
              <a:t>operations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that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lead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a </a:t>
            </a:r>
            <a:r>
              <a:rPr dirty="0" sz="1200">
                <a:latin typeface="Arial MT"/>
                <a:cs typeface="Arial MT"/>
              </a:rPr>
              <a:t>monopoly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or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drastically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reduce competition (Sherman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Act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&amp; </a:t>
            </a:r>
            <a:r>
              <a:rPr dirty="0" sz="1200" spc="-10">
                <a:latin typeface="Arial MT"/>
                <a:cs typeface="Arial MT"/>
              </a:rPr>
              <a:t>Clayton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Act)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178934" y="1572005"/>
            <a:ext cx="219329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Already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concentrated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market</a:t>
            </a:r>
            <a:endParaRPr sz="1200">
              <a:latin typeface="Arial MT"/>
              <a:cs typeface="Arial MT"/>
            </a:endParaRPr>
          </a:p>
          <a:p>
            <a:pPr marL="184785" marR="5080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Strong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increase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market concentration</a:t>
            </a:r>
            <a:endParaRPr sz="1200">
              <a:latin typeface="Arial MT"/>
              <a:cs typeface="Arial MT"/>
            </a:endParaRPr>
          </a:p>
          <a:p>
            <a:pPr marL="184785" marR="8890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Resulting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monopoly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5">
                <a:latin typeface="Arial MT"/>
                <a:cs typeface="Arial MT"/>
              </a:rPr>
              <a:t> EV </a:t>
            </a:r>
            <a:r>
              <a:rPr dirty="0" sz="1200" spc="-10">
                <a:latin typeface="Arial MT"/>
                <a:cs typeface="Arial MT"/>
              </a:rPr>
              <a:t>segment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656333" y="4907660"/>
            <a:ext cx="245554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 spc="-20">
                <a:latin typeface="Arial MT"/>
                <a:cs typeface="Arial MT"/>
              </a:rPr>
              <a:t>Tendency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markets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 value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a </a:t>
            </a:r>
            <a:r>
              <a:rPr dirty="0" sz="1200">
                <a:latin typeface="Arial MT"/>
                <a:cs typeface="Arial MT"/>
              </a:rPr>
              <a:t>diversified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group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less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than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the </a:t>
            </a:r>
            <a:r>
              <a:rPr dirty="0" sz="1200">
                <a:latin typeface="Arial MT"/>
                <a:cs typeface="Arial MT"/>
              </a:rPr>
              <a:t>sum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its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part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– as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issues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arising </a:t>
            </a:r>
            <a:r>
              <a:rPr dirty="0" sz="1200">
                <a:latin typeface="Arial MT"/>
                <a:cs typeface="Arial MT"/>
              </a:rPr>
              <a:t>from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M&amp;A</a:t>
            </a:r>
            <a:r>
              <a:rPr dirty="0" sz="1200" spc="-7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operation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can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offset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benefits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controlling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several companies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178934" y="4943602"/>
            <a:ext cx="240220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Strong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diversification</a:t>
            </a:r>
            <a:endParaRPr sz="1200">
              <a:latin typeface="Arial MT"/>
              <a:cs typeface="Arial MT"/>
            </a:endParaRPr>
          </a:p>
          <a:p>
            <a:pPr marL="184785" marR="5080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Limited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strategic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rationale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the </a:t>
            </a:r>
            <a:r>
              <a:rPr dirty="0" sz="1200" spc="-10">
                <a:latin typeface="Arial MT"/>
                <a:cs typeface="Arial MT"/>
              </a:rPr>
              <a:t>acquisition</a:t>
            </a:r>
            <a:endParaRPr sz="1200">
              <a:latin typeface="Arial MT"/>
              <a:cs typeface="Arial MT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 spc="-10">
                <a:latin typeface="Arial MT"/>
                <a:cs typeface="Arial MT"/>
              </a:rPr>
              <a:t>Different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management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styles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0536681" y="6034836"/>
            <a:ext cx="384810" cy="32829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 marR="5080">
              <a:lnSpc>
                <a:spcPts val="1060"/>
              </a:lnSpc>
              <a:spcBef>
                <a:spcPts val="355"/>
              </a:spcBef>
            </a:pPr>
            <a:r>
              <a:rPr dirty="0" sz="1100" spc="-25">
                <a:latin typeface="Arial MT"/>
                <a:cs typeface="Arial MT"/>
              </a:rPr>
              <a:t>Low </a:t>
            </a:r>
            <a:r>
              <a:rPr dirty="0" sz="1100" spc="-10">
                <a:latin typeface="Arial MT"/>
                <a:cs typeface="Arial MT"/>
              </a:rPr>
              <a:t>threat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280661" y="1145794"/>
            <a:ext cx="2197100" cy="328295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446405" marR="5080" indent="-434340">
              <a:lnSpc>
                <a:spcPct val="80000"/>
              </a:lnSpc>
              <a:spcBef>
                <a:spcPts val="365"/>
              </a:spcBef>
            </a:pPr>
            <a:r>
              <a:rPr dirty="0" sz="1100" b="1">
                <a:latin typeface="Arial"/>
                <a:cs typeface="Arial"/>
              </a:rPr>
              <a:t>Areas of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concern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following</a:t>
            </a:r>
            <a:r>
              <a:rPr dirty="0" sz="1100" spc="-65" b="1">
                <a:latin typeface="Arial"/>
                <a:cs typeface="Arial"/>
              </a:rPr>
              <a:t> </a:t>
            </a:r>
            <a:r>
              <a:rPr dirty="0" sz="1100" spc="-20" b="1">
                <a:latin typeface="Arial"/>
                <a:cs typeface="Arial"/>
              </a:rPr>
              <a:t>GM’s </a:t>
            </a:r>
            <a:r>
              <a:rPr dirty="0" sz="1100" b="1">
                <a:latin typeface="Arial"/>
                <a:cs typeface="Arial"/>
              </a:rPr>
              <a:t>acquisition</a:t>
            </a:r>
            <a:r>
              <a:rPr dirty="0" sz="1100" spc="-6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of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Tesla</a:t>
            </a:r>
            <a:endParaRPr sz="1100">
              <a:latin typeface="Arial"/>
              <a:cs typeface="Arial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4191000" y="1527047"/>
            <a:ext cx="2383790" cy="0"/>
          </a:xfrm>
          <a:custGeom>
            <a:avLst/>
            <a:gdLst/>
            <a:ahLst/>
            <a:cxnLst/>
            <a:rect l="l" t="t" r="r" b="b"/>
            <a:pathLst>
              <a:path w="2383790" h="0">
                <a:moveTo>
                  <a:pt x="0" y="0"/>
                </a:moveTo>
                <a:lnTo>
                  <a:pt x="2383535" y="0"/>
                </a:lnTo>
              </a:path>
            </a:pathLst>
          </a:custGeom>
          <a:ln w="12192">
            <a:solidFill>
              <a:srgbClr val="7884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6765035" y="1335024"/>
            <a:ext cx="3886200" cy="0"/>
          </a:xfrm>
          <a:custGeom>
            <a:avLst/>
            <a:gdLst/>
            <a:ahLst/>
            <a:cxnLst/>
            <a:rect l="l" t="t" r="r" b="b"/>
            <a:pathLst>
              <a:path w="3886200" h="0">
                <a:moveTo>
                  <a:pt x="0" y="0"/>
                </a:moveTo>
                <a:lnTo>
                  <a:pt x="3886200" y="0"/>
                </a:lnTo>
              </a:path>
            </a:pathLst>
          </a:custGeom>
          <a:ln w="12192">
            <a:solidFill>
              <a:srgbClr val="7884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6743192" y="1561338"/>
            <a:ext cx="2879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HHI*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lower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than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1,500</a:t>
            </a:r>
            <a:endParaRPr sz="1200">
              <a:latin typeface="Arial MT"/>
              <a:cs typeface="Arial MT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Increase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HHI*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less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than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200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points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743192" y="2109978"/>
            <a:ext cx="27330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Rising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players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EV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segment,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but</a:t>
            </a:r>
            <a:endParaRPr sz="120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</a:pPr>
            <a:r>
              <a:rPr dirty="0" sz="1200">
                <a:latin typeface="Arial MT"/>
                <a:cs typeface="Arial MT"/>
              </a:rPr>
              <a:t>strong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leadership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Tesla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743192" y="4943602"/>
            <a:ext cx="28765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Acquisition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within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auto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industry</a:t>
            </a:r>
            <a:endParaRPr sz="1200">
              <a:latin typeface="Arial MT"/>
              <a:cs typeface="Arial MT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Limited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synergies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(cf.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financial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analysis)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743192" y="5492292"/>
            <a:ext cx="280035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 spc="-25">
                <a:latin typeface="Arial MT"/>
                <a:cs typeface="Arial MT"/>
              </a:rPr>
              <a:t>Tesla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puts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emphasis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very</a:t>
            </a:r>
            <a:r>
              <a:rPr dirty="0" sz="1200" spc="-20">
                <a:latin typeface="Arial MT"/>
                <a:cs typeface="Arial MT"/>
              </a:rPr>
              <a:t> flat </a:t>
            </a:r>
            <a:r>
              <a:rPr dirty="0" sz="1200" spc="-10">
                <a:latin typeface="Arial MT"/>
                <a:cs typeface="Arial MT"/>
              </a:rPr>
              <a:t>management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style,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which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may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</a:t>
            </a:r>
            <a:r>
              <a:rPr dirty="0" sz="1200" spc="-20">
                <a:latin typeface="Arial MT"/>
                <a:cs typeface="Arial MT"/>
              </a:rPr>
              <a:t> hard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achieve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bigger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structure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178934" y="3869817"/>
            <a:ext cx="200913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 spc="-10">
                <a:latin typeface="Arial MT"/>
                <a:cs typeface="Arial MT"/>
              </a:rPr>
              <a:t>Voting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structure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preventing acquisitions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178934" y="4418457"/>
            <a:ext cx="20408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Resistance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shareholders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178934" y="2720162"/>
            <a:ext cx="236791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542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dirty="0" sz="1200">
                <a:latin typeface="Arial MT"/>
                <a:cs typeface="Arial MT"/>
              </a:rPr>
              <a:t>Difficulty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engage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teams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of</a:t>
            </a:r>
            <a:endParaRPr sz="120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acquired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company</a:t>
            </a:r>
            <a:endParaRPr sz="1200">
              <a:latin typeface="Arial MT"/>
              <a:cs typeface="Arial MT"/>
            </a:endParaRPr>
          </a:p>
          <a:p>
            <a:pPr marL="184785" marR="139065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Difficulty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align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management teams’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interests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662810" y="2684526"/>
            <a:ext cx="236982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Merging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different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organizations </a:t>
            </a:r>
            <a:r>
              <a:rPr dirty="0" sz="1200">
                <a:latin typeface="Arial MT"/>
                <a:cs typeface="Arial MT"/>
              </a:rPr>
              <a:t>(culture,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values)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can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cause </a:t>
            </a:r>
            <a:r>
              <a:rPr dirty="0" sz="1200">
                <a:latin typeface="Arial MT"/>
                <a:cs typeface="Arial MT"/>
              </a:rPr>
              <a:t>uncertainty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among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workers, </a:t>
            </a:r>
            <a:r>
              <a:rPr dirty="0" sz="1200">
                <a:latin typeface="Arial MT"/>
                <a:cs typeface="Arial MT"/>
              </a:rPr>
              <a:t>leading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lower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productivity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 </a:t>
            </a:r>
            <a:r>
              <a:rPr dirty="0" sz="1200">
                <a:latin typeface="Arial MT"/>
                <a:cs typeface="Arial MT"/>
              </a:rPr>
              <a:t>failure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acquisition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662810" y="3833876"/>
            <a:ext cx="23660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Defense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strategies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set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up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by Tesla’s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management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advance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deter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unwanted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acquisitions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6743192" y="2720162"/>
            <a:ext cx="279209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542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dirty="0" sz="1200" spc="-25">
                <a:latin typeface="Arial MT"/>
                <a:cs typeface="Arial MT"/>
              </a:rPr>
              <a:t>Tesla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&amp;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GM’s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values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differ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which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may</a:t>
            </a:r>
            <a:endParaRPr sz="120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Arial MT"/>
                <a:cs typeface="Arial MT"/>
              </a:rPr>
              <a:t>hinder</a:t>
            </a:r>
            <a:r>
              <a:rPr dirty="0" sz="1200" spc="-7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employee’s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engagement</a:t>
            </a:r>
            <a:endParaRPr sz="1200">
              <a:latin typeface="Arial MT"/>
              <a:cs typeface="Arial MT"/>
            </a:endParaRPr>
          </a:p>
          <a:p>
            <a:pPr marL="184785" marR="5080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Elon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Musk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acting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charismatic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 </a:t>
            </a:r>
            <a:r>
              <a:rPr dirty="0" sz="1200">
                <a:latin typeface="Arial MT"/>
                <a:cs typeface="Arial MT"/>
              </a:rPr>
              <a:t>strongly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independent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leader: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may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be </a:t>
            </a:r>
            <a:r>
              <a:rPr dirty="0" sz="1200">
                <a:latin typeface="Arial MT"/>
                <a:cs typeface="Arial MT"/>
              </a:rPr>
              <a:t>reluctant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follow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GM’s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objectives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6743192" y="3869817"/>
            <a:ext cx="284797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25400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Supermajority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voting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structure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(two </a:t>
            </a:r>
            <a:r>
              <a:rPr dirty="0" sz="1200">
                <a:latin typeface="Arial MT"/>
                <a:cs typeface="Arial MT"/>
              </a:rPr>
              <a:t>thirds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shares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required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25">
                <a:latin typeface="Arial MT"/>
                <a:cs typeface="Arial MT"/>
              </a:rPr>
              <a:t> any </a:t>
            </a:r>
            <a:r>
              <a:rPr dirty="0" sz="1200">
                <a:latin typeface="Arial MT"/>
                <a:cs typeface="Arial MT"/>
              </a:rPr>
              <a:t>major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change,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e.g.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acquisitions)</a:t>
            </a:r>
            <a:endParaRPr sz="1200">
              <a:latin typeface="Arial MT"/>
              <a:cs typeface="Arial MT"/>
            </a:endParaRPr>
          </a:p>
          <a:p>
            <a:pPr marL="184785" marR="5080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Elon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Musk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owns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c.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19%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Tesla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 </a:t>
            </a:r>
            <a:r>
              <a:rPr dirty="0" sz="1200">
                <a:latin typeface="Arial MT"/>
                <a:cs typeface="Arial MT"/>
              </a:rPr>
              <a:t>considered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getting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company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private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574649" y="216154"/>
            <a:ext cx="20764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OTHER</a:t>
            </a:r>
            <a:r>
              <a:rPr dirty="0" sz="1600" spc="-1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DIMENSIONS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4" name="object 54" descr=""/>
          <p:cNvGrpSpPr/>
          <p:nvPr/>
        </p:nvGrpSpPr>
        <p:grpSpPr>
          <a:xfrm>
            <a:off x="10995659" y="6099047"/>
            <a:ext cx="254635" cy="254635"/>
            <a:chOff x="10995659" y="6099047"/>
            <a:chExt cx="254635" cy="254635"/>
          </a:xfrm>
        </p:grpSpPr>
        <p:pic>
          <p:nvPicPr>
            <p:cNvPr id="55" name="object 5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00231" y="6103619"/>
              <a:ext cx="245364" cy="245364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11000231" y="6103619"/>
              <a:ext cx="245745" cy="245745"/>
            </a:xfrm>
            <a:custGeom>
              <a:avLst/>
              <a:gdLst/>
              <a:ahLst/>
              <a:cxnLst/>
              <a:rect l="l" t="t" r="r" b="b"/>
              <a:pathLst>
                <a:path w="245745" h="245745">
                  <a:moveTo>
                    <a:pt x="0" y="122681"/>
                  </a:moveTo>
                  <a:lnTo>
                    <a:pt x="9632" y="74929"/>
                  </a:lnTo>
                  <a:lnTo>
                    <a:pt x="35909" y="35933"/>
                  </a:lnTo>
                  <a:lnTo>
                    <a:pt x="74902" y="9641"/>
                  </a:lnTo>
                  <a:lnTo>
                    <a:pt x="122682" y="0"/>
                  </a:lnTo>
                  <a:lnTo>
                    <a:pt x="170461" y="9641"/>
                  </a:lnTo>
                  <a:lnTo>
                    <a:pt x="209454" y="35933"/>
                  </a:lnTo>
                  <a:lnTo>
                    <a:pt x="235731" y="74929"/>
                  </a:lnTo>
                  <a:lnTo>
                    <a:pt x="245364" y="122681"/>
                  </a:lnTo>
                  <a:lnTo>
                    <a:pt x="235731" y="170434"/>
                  </a:lnTo>
                  <a:lnTo>
                    <a:pt x="209454" y="209430"/>
                  </a:lnTo>
                  <a:lnTo>
                    <a:pt x="170461" y="235722"/>
                  </a:lnTo>
                  <a:lnTo>
                    <a:pt x="122682" y="245363"/>
                  </a:lnTo>
                  <a:lnTo>
                    <a:pt x="74902" y="235722"/>
                  </a:lnTo>
                  <a:lnTo>
                    <a:pt x="35909" y="209430"/>
                  </a:lnTo>
                  <a:lnTo>
                    <a:pt x="9632" y="170434"/>
                  </a:lnTo>
                  <a:lnTo>
                    <a:pt x="0" y="12268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/>
          <p:nvPr/>
        </p:nvSpPr>
        <p:spPr>
          <a:xfrm>
            <a:off x="10203180" y="6103620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5" h="245745">
                <a:moveTo>
                  <a:pt x="0" y="122681"/>
                </a:moveTo>
                <a:lnTo>
                  <a:pt x="9632" y="74929"/>
                </a:lnTo>
                <a:lnTo>
                  <a:pt x="35909" y="35933"/>
                </a:lnTo>
                <a:lnTo>
                  <a:pt x="74902" y="9641"/>
                </a:lnTo>
                <a:lnTo>
                  <a:pt x="122681" y="0"/>
                </a:lnTo>
                <a:lnTo>
                  <a:pt x="170461" y="9641"/>
                </a:lnTo>
                <a:lnTo>
                  <a:pt x="209454" y="35933"/>
                </a:lnTo>
                <a:lnTo>
                  <a:pt x="235731" y="74929"/>
                </a:lnTo>
                <a:lnTo>
                  <a:pt x="245364" y="122681"/>
                </a:lnTo>
                <a:lnTo>
                  <a:pt x="235731" y="170434"/>
                </a:lnTo>
                <a:lnTo>
                  <a:pt x="209454" y="209430"/>
                </a:lnTo>
                <a:lnTo>
                  <a:pt x="170461" y="235722"/>
                </a:lnTo>
                <a:lnTo>
                  <a:pt x="122681" y="245363"/>
                </a:lnTo>
                <a:lnTo>
                  <a:pt x="74902" y="235722"/>
                </a:lnTo>
                <a:lnTo>
                  <a:pt x="35909" y="209430"/>
                </a:lnTo>
                <a:lnTo>
                  <a:pt x="9632" y="170434"/>
                </a:lnTo>
                <a:lnTo>
                  <a:pt x="0" y="12268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9978008" y="2134361"/>
            <a:ext cx="50292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FFC000"/>
                </a:solidFill>
                <a:latin typeface="Arial MT"/>
                <a:cs typeface="Arial MT"/>
              </a:rPr>
              <a:t>Medium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0093832" y="1583649"/>
            <a:ext cx="271780" cy="370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95"/>
              </a:spcBef>
            </a:pPr>
            <a:r>
              <a:rPr dirty="0" sz="1050" spc="-25">
                <a:solidFill>
                  <a:srgbClr val="00AF50"/>
                </a:solidFill>
                <a:latin typeface="Arial MT"/>
                <a:cs typeface="Arial MT"/>
              </a:rPr>
              <a:t>Low Low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10078593" y="2763139"/>
            <a:ext cx="3022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FF0000"/>
                </a:solidFill>
                <a:latin typeface="Arial MT"/>
                <a:cs typeface="Arial MT"/>
              </a:rPr>
              <a:t>High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0078593" y="3126994"/>
            <a:ext cx="3022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FF0000"/>
                </a:solidFill>
                <a:latin typeface="Arial MT"/>
                <a:cs typeface="Arial MT"/>
              </a:rPr>
              <a:t>High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10078593" y="3880230"/>
            <a:ext cx="3022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FF0000"/>
                </a:solidFill>
                <a:latin typeface="Arial MT"/>
                <a:cs typeface="Arial MT"/>
              </a:rPr>
              <a:t>High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0078593" y="4446270"/>
            <a:ext cx="3022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solidFill>
                  <a:srgbClr val="FF0000"/>
                </a:solidFill>
                <a:latin typeface="Arial MT"/>
                <a:cs typeface="Arial MT"/>
              </a:rPr>
              <a:t>High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0093832" y="4940706"/>
            <a:ext cx="271780" cy="387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3100"/>
              </a:lnSpc>
              <a:spcBef>
                <a:spcPts val="95"/>
              </a:spcBef>
            </a:pPr>
            <a:r>
              <a:rPr dirty="0" sz="1050" spc="-25">
                <a:solidFill>
                  <a:srgbClr val="00AF50"/>
                </a:solidFill>
                <a:latin typeface="Arial MT"/>
                <a:cs typeface="Arial MT"/>
              </a:rPr>
              <a:t>Low Low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9978008" y="5520029"/>
            <a:ext cx="50292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0">
                <a:solidFill>
                  <a:srgbClr val="FFC000"/>
                </a:solidFill>
                <a:latin typeface="Arial MT"/>
                <a:cs typeface="Arial MT"/>
              </a:rPr>
              <a:t>Medium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7452106" y="1084808"/>
            <a:ext cx="3154680" cy="41529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622300">
              <a:lnSpc>
                <a:spcPct val="100000"/>
              </a:lnSpc>
              <a:spcBef>
                <a:spcPts val="310"/>
              </a:spcBef>
            </a:pPr>
            <a:r>
              <a:rPr dirty="0" sz="1100" b="1">
                <a:latin typeface="Arial"/>
                <a:cs typeface="Arial"/>
              </a:rPr>
              <a:t>Threat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assessment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2412365" algn="l"/>
              </a:tabLst>
            </a:pPr>
            <a:r>
              <a:rPr dirty="0" sz="1100" i="1">
                <a:latin typeface="Arial"/>
                <a:cs typeface="Arial"/>
              </a:rPr>
              <a:t>Descriptive</a:t>
            </a:r>
            <a:r>
              <a:rPr dirty="0" sz="1100" spc="-75" i="1">
                <a:latin typeface="Arial"/>
                <a:cs typeface="Arial"/>
              </a:rPr>
              <a:t> </a:t>
            </a:r>
            <a:r>
              <a:rPr dirty="0" sz="1100" spc="-10" i="1">
                <a:latin typeface="Arial"/>
                <a:cs typeface="Arial"/>
              </a:rPr>
              <a:t>assessment</a:t>
            </a:r>
            <a:r>
              <a:rPr dirty="0" sz="1100" i="1">
                <a:latin typeface="Arial"/>
                <a:cs typeface="Arial"/>
              </a:rPr>
              <a:t>	Threat</a:t>
            </a:r>
            <a:r>
              <a:rPr dirty="0" sz="1100" spc="-30" i="1">
                <a:latin typeface="Arial"/>
                <a:cs typeface="Arial"/>
              </a:rPr>
              <a:t> </a:t>
            </a:r>
            <a:r>
              <a:rPr dirty="0" sz="1100" spc="-20" i="1">
                <a:latin typeface="Arial"/>
                <a:cs typeface="Arial"/>
              </a:rPr>
              <a:t>level</a:t>
            </a:r>
            <a:endParaRPr sz="11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0928350" y="1145794"/>
            <a:ext cx="500380" cy="328295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55244" marR="5080" indent="-43180">
              <a:lnSpc>
                <a:spcPct val="80000"/>
              </a:lnSpc>
              <a:spcBef>
                <a:spcPts val="365"/>
              </a:spcBef>
            </a:pPr>
            <a:r>
              <a:rPr dirty="0" sz="1100" spc="-10" b="1">
                <a:latin typeface="Arial"/>
                <a:cs typeface="Arial"/>
              </a:rPr>
              <a:t>Overall threat</a:t>
            </a:r>
            <a:endParaRPr sz="1100">
              <a:latin typeface="Arial"/>
              <a:cs typeface="Arial"/>
            </a:endParaRPr>
          </a:p>
        </p:txBody>
      </p:sp>
      <p:sp>
        <p:nvSpPr>
          <p:cNvPr id="68" name="object 68" descr=""/>
          <p:cNvSpPr/>
          <p:nvPr/>
        </p:nvSpPr>
        <p:spPr>
          <a:xfrm>
            <a:off x="9768840" y="1527047"/>
            <a:ext cx="919480" cy="0"/>
          </a:xfrm>
          <a:custGeom>
            <a:avLst/>
            <a:gdLst/>
            <a:ahLst/>
            <a:cxnLst/>
            <a:rect l="l" t="t" r="r" b="b"/>
            <a:pathLst>
              <a:path w="919479" h="0">
                <a:moveTo>
                  <a:pt x="0" y="0"/>
                </a:moveTo>
                <a:lnTo>
                  <a:pt x="918971" y="0"/>
                </a:lnTo>
              </a:path>
            </a:pathLst>
          </a:custGeom>
          <a:ln w="12192">
            <a:solidFill>
              <a:srgbClr val="7884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6765035" y="1527047"/>
            <a:ext cx="2848610" cy="0"/>
          </a:xfrm>
          <a:custGeom>
            <a:avLst/>
            <a:gdLst/>
            <a:ahLst/>
            <a:cxnLst/>
            <a:rect l="l" t="t" r="r" b="b"/>
            <a:pathLst>
              <a:path w="2848609" h="0">
                <a:moveTo>
                  <a:pt x="0" y="0"/>
                </a:moveTo>
                <a:lnTo>
                  <a:pt x="2848356" y="0"/>
                </a:lnTo>
              </a:path>
            </a:pathLst>
          </a:custGeom>
          <a:ln w="12192">
            <a:solidFill>
              <a:srgbClr val="78848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0" name="object 70" descr=""/>
          <p:cNvGrpSpPr/>
          <p:nvPr/>
        </p:nvGrpSpPr>
        <p:grpSpPr>
          <a:xfrm>
            <a:off x="9691116" y="1613916"/>
            <a:ext cx="169545" cy="276225"/>
            <a:chOff x="9691116" y="1613916"/>
            <a:chExt cx="169545" cy="276225"/>
          </a:xfrm>
        </p:grpSpPr>
        <p:pic>
          <p:nvPicPr>
            <p:cNvPr id="71" name="object 7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1116" y="1613916"/>
              <a:ext cx="169164" cy="123444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1116" y="1766316"/>
              <a:ext cx="169164" cy="123444"/>
            </a:xfrm>
            <a:prstGeom prst="rect">
              <a:avLst/>
            </a:prstGeom>
          </p:spPr>
        </p:pic>
      </p:grpSp>
      <p:pic>
        <p:nvPicPr>
          <p:cNvPr id="73" name="object 7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91116" y="2185416"/>
            <a:ext cx="169164" cy="123444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91116" y="5010911"/>
            <a:ext cx="169164" cy="123443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91116" y="5192267"/>
            <a:ext cx="169164" cy="123443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91116" y="5570220"/>
            <a:ext cx="169164" cy="123444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916" y="1098041"/>
            <a:ext cx="1171436" cy="1060323"/>
          </a:xfrm>
          <a:prstGeom prst="rect">
            <a:avLst/>
          </a:prstGeom>
        </p:spPr>
      </p:pic>
      <p:grpSp>
        <p:nvGrpSpPr>
          <p:cNvPr id="78" name="object 78" descr=""/>
          <p:cNvGrpSpPr/>
          <p:nvPr/>
        </p:nvGrpSpPr>
        <p:grpSpPr>
          <a:xfrm>
            <a:off x="9691116" y="1150619"/>
            <a:ext cx="1918970" cy="4784090"/>
            <a:chOff x="9691116" y="1150619"/>
            <a:chExt cx="1918970" cy="4784090"/>
          </a:xfrm>
        </p:grpSpPr>
        <p:sp>
          <p:nvSpPr>
            <p:cNvPr id="79" name="object 79" descr=""/>
            <p:cNvSpPr/>
            <p:nvPr/>
          </p:nvSpPr>
          <p:spPr>
            <a:xfrm>
              <a:off x="10792968" y="1527047"/>
              <a:ext cx="771525" cy="0"/>
            </a:xfrm>
            <a:custGeom>
              <a:avLst/>
              <a:gdLst/>
              <a:ahLst/>
              <a:cxnLst/>
              <a:rect l="l" t="t" r="r" b="b"/>
              <a:pathLst>
                <a:path w="771525" h="0">
                  <a:moveTo>
                    <a:pt x="0" y="0"/>
                  </a:moveTo>
                  <a:lnTo>
                    <a:pt x="771143" y="0"/>
                  </a:lnTo>
                </a:path>
              </a:pathLst>
            </a:custGeom>
            <a:ln w="12192">
              <a:solidFill>
                <a:srgbClr val="78848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1116" y="2814827"/>
              <a:ext cx="169164" cy="123444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1116" y="3177540"/>
              <a:ext cx="169164" cy="123444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1116" y="3930396"/>
              <a:ext cx="169164" cy="124967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91116" y="4497323"/>
              <a:ext cx="169164" cy="123443"/>
            </a:xfrm>
            <a:prstGeom prst="rect">
              <a:avLst/>
            </a:prstGeom>
          </p:spPr>
        </p:pic>
        <p:sp>
          <p:nvSpPr>
            <p:cNvPr id="84" name="object 84" descr=""/>
            <p:cNvSpPr/>
            <p:nvPr/>
          </p:nvSpPr>
          <p:spPr>
            <a:xfrm>
              <a:off x="10748772" y="1156715"/>
              <a:ext cx="855344" cy="4772025"/>
            </a:xfrm>
            <a:custGeom>
              <a:avLst/>
              <a:gdLst/>
              <a:ahLst/>
              <a:cxnLst/>
              <a:rect l="l" t="t" r="r" b="b"/>
              <a:pathLst>
                <a:path w="855345" h="4772025">
                  <a:moveTo>
                    <a:pt x="0" y="4771644"/>
                  </a:moveTo>
                  <a:lnTo>
                    <a:pt x="854964" y="4771644"/>
                  </a:lnTo>
                  <a:lnTo>
                    <a:pt x="854964" y="0"/>
                  </a:lnTo>
                  <a:lnTo>
                    <a:pt x="0" y="0"/>
                  </a:lnTo>
                  <a:lnTo>
                    <a:pt x="0" y="4771644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11056620" y="1921763"/>
              <a:ext cx="245745" cy="245745"/>
            </a:xfrm>
            <a:custGeom>
              <a:avLst/>
              <a:gdLst/>
              <a:ahLst/>
              <a:cxnLst/>
              <a:rect l="l" t="t" r="r" b="b"/>
              <a:pathLst>
                <a:path w="245745" h="245744">
                  <a:moveTo>
                    <a:pt x="0" y="122682"/>
                  </a:moveTo>
                  <a:lnTo>
                    <a:pt x="9632" y="74902"/>
                  </a:lnTo>
                  <a:lnTo>
                    <a:pt x="35909" y="35909"/>
                  </a:lnTo>
                  <a:lnTo>
                    <a:pt x="74902" y="9632"/>
                  </a:lnTo>
                  <a:lnTo>
                    <a:pt x="122681" y="0"/>
                  </a:lnTo>
                  <a:lnTo>
                    <a:pt x="170461" y="9632"/>
                  </a:lnTo>
                  <a:lnTo>
                    <a:pt x="209454" y="35909"/>
                  </a:lnTo>
                  <a:lnTo>
                    <a:pt x="235731" y="74902"/>
                  </a:lnTo>
                  <a:lnTo>
                    <a:pt x="245363" y="122682"/>
                  </a:lnTo>
                  <a:lnTo>
                    <a:pt x="235731" y="170461"/>
                  </a:lnTo>
                  <a:lnTo>
                    <a:pt x="209454" y="209454"/>
                  </a:lnTo>
                  <a:lnTo>
                    <a:pt x="170461" y="235731"/>
                  </a:lnTo>
                  <a:lnTo>
                    <a:pt x="122681" y="245363"/>
                  </a:lnTo>
                  <a:lnTo>
                    <a:pt x="74902" y="235731"/>
                  </a:lnTo>
                  <a:lnTo>
                    <a:pt x="35909" y="209454"/>
                  </a:lnTo>
                  <a:lnTo>
                    <a:pt x="9632" y="170461"/>
                  </a:lnTo>
                  <a:lnTo>
                    <a:pt x="0" y="12268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74730" y="1917191"/>
              <a:ext cx="131825" cy="131826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56620" y="3078480"/>
              <a:ext cx="245363" cy="243840"/>
            </a:xfrm>
            <a:prstGeom prst="rect">
              <a:avLst/>
            </a:prstGeom>
          </p:spPr>
        </p:pic>
        <p:sp>
          <p:nvSpPr>
            <p:cNvPr id="88" name="object 88" descr=""/>
            <p:cNvSpPr/>
            <p:nvPr/>
          </p:nvSpPr>
          <p:spPr>
            <a:xfrm>
              <a:off x="11056620" y="3078480"/>
              <a:ext cx="245745" cy="243840"/>
            </a:xfrm>
            <a:custGeom>
              <a:avLst/>
              <a:gdLst/>
              <a:ahLst/>
              <a:cxnLst/>
              <a:rect l="l" t="t" r="r" b="b"/>
              <a:pathLst>
                <a:path w="245745" h="243839">
                  <a:moveTo>
                    <a:pt x="0" y="121920"/>
                  </a:moveTo>
                  <a:lnTo>
                    <a:pt x="9632" y="74473"/>
                  </a:lnTo>
                  <a:lnTo>
                    <a:pt x="35909" y="35718"/>
                  </a:lnTo>
                  <a:lnTo>
                    <a:pt x="74902" y="9584"/>
                  </a:lnTo>
                  <a:lnTo>
                    <a:pt x="122681" y="0"/>
                  </a:lnTo>
                  <a:lnTo>
                    <a:pt x="170461" y="9584"/>
                  </a:lnTo>
                  <a:lnTo>
                    <a:pt x="209454" y="35718"/>
                  </a:lnTo>
                  <a:lnTo>
                    <a:pt x="235731" y="74473"/>
                  </a:lnTo>
                  <a:lnTo>
                    <a:pt x="245363" y="121920"/>
                  </a:lnTo>
                  <a:lnTo>
                    <a:pt x="235731" y="169366"/>
                  </a:lnTo>
                  <a:lnTo>
                    <a:pt x="209454" y="208121"/>
                  </a:lnTo>
                  <a:lnTo>
                    <a:pt x="170461" y="234255"/>
                  </a:lnTo>
                  <a:lnTo>
                    <a:pt x="122681" y="243840"/>
                  </a:lnTo>
                  <a:lnTo>
                    <a:pt x="74902" y="234255"/>
                  </a:lnTo>
                  <a:lnTo>
                    <a:pt x="35909" y="208121"/>
                  </a:lnTo>
                  <a:lnTo>
                    <a:pt x="9632" y="169366"/>
                  </a:lnTo>
                  <a:lnTo>
                    <a:pt x="0" y="1219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56620" y="4192524"/>
              <a:ext cx="245363" cy="243839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11056620" y="4192524"/>
              <a:ext cx="245745" cy="1355090"/>
            </a:xfrm>
            <a:custGeom>
              <a:avLst/>
              <a:gdLst/>
              <a:ahLst/>
              <a:cxnLst/>
              <a:rect l="l" t="t" r="r" b="b"/>
              <a:pathLst>
                <a:path w="245745" h="1355089">
                  <a:moveTo>
                    <a:pt x="0" y="121919"/>
                  </a:moveTo>
                  <a:lnTo>
                    <a:pt x="9632" y="74473"/>
                  </a:lnTo>
                  <a:lnTo>
                    <a:pt x="35909" y="35718"/>
                  </a:lnTo>
                  <a:lnTo>
                    <a:pt x="74902" y="9584"/>
                  </a:lnTo>
                  <a:lnTo>
                    <a:pt x="122681" y="0"/>
                  </a:lnTo>
                  <a:lnTo>
                    <a:pt x="170461" y="9584"/>
                  </a:lnTo>
                  <a:lnTo>
                    <a:pt x="209454" y="35718"/>
                  </a:lnTo>
                  <a:lnTo>
                    <a:pt x="235731" y="74473"/>
                  </a:lnTo>
                  <a:lnTo>
                    <a:pt x="245363" y="121919"/>
                  </a:lnTo>
                  <a:lnTo>
                    <a:pt x="235731" y="169366"/>
                  </a:lnTo>
                  <a:lnTo>
                    <a:pt x="209454" y="208121"/>
                  </a:lnTo>
                  <a:lnTo>
                    <a:pt x="170461" y="234255"/>
                  </a:lnTo>
                  <a:lnTo>
                    <a:pt x="122681" y="243839"/>
                  </a:lnTo>
                  <a:lnTo>
                    <a:pt x="74902" y="234255"/>
                  </a:lnTo>
                  <a:lnTo>
                    <a:pt x="35909" y="208121"/>
                  </a:lnTo>
                  <a:lnTo>
                    <a:pt x="9632" y="169366"/>
                  </a:lnTo>
                  <a:lnTo>
                    <a:pt x="0" y="121919"/>
                  </a:lnTo>
                  <a:close/>
                </a:path>
                <a:path w="245745" h="1355089">
                  <a:moveTo>
                    <a:pt x="0" y="1232154"/>
                  </a:moveTo>
                  <a:lnTo>
                    <a:pt x="9632" y="1184374"/>
                  </a:lnTo>
                  <a:lnTo>
                    <a:pt x="35909" y="1145381"/>
                  </a:lnTo>
                  <a:lnTo>
                    <a:pt x="74902" y="1119104"/>
                  </a:lnTo>
                  <a:lnTo>
                    <a:pt x="122681" y="1109472"/>
                  </a:lnTo>
                  <a:lnTo>
                    <a:pt x="170461" y="1119104"/>
                  </a:lnTo>
                  <a:lnTo>
                    <a:pt x="209454" y="1145381"/>
                  </a:lnTo>
                  <a:lnTo>
                    <a:pt x="235731" y="1184374"/>
                  </a:lnTo>
                  <a:lnTo>
                    <a:pt x="245363" y="1232154"/>
                  </a:lnTo>
                  <a:lnTo>
                    <a:pt x="235731" y="1279933"/>
                  </a:lnTo>
                  <a:lnTo>
                    <a:pt x="209454" y="1318926"/>
                  </a:lnTo>
                  <a:lnTo>
                    <a:pt x="170461" y="1345203"/>
                  </a:lnTo>
                  <a:lnTo>
                    <a:pt x="122681" y="1354836"/>
                  </a:lnTo>
                  <a:lnTo>
                    <a:pt x="74902" y="1345203"/>
                  </a:lnTo>
                  <a:lnTo>
                    <a:pt x="35909" y="1318926"/>
                  </a:lnTo>
                  <a:lnTo>
                    <a:pt x="9632" y="1279933"/>
                  </a:lnTo>
                  <a:lnTo>
                    <a:pt x="0" y="123215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74730" y="5297423"/>
              <a:ext cx="131825" cy="131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14450" y="6466128"/>
            <a:ext cx="6172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Executive</a:t>
            </a:r>
            <a:endParaRPr sz="10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Summary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266823" y="6435306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 h="0">
                <a:moveTo>
                  <a:pt x="0" y="0"/>
                </a:moveTo>
                <a:lnTo>
                  <a:pt x="1195704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594864" y="6466128"/>
            <a:ext cx="53975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Market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149469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5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462396" y="6466128"/>
            <a:ext cx="5746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Financial</a:t>
            </a:r>
            <a:endParaRPr sz="10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348466" y="6449364"/>
            <a:ext cx="2343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|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35">
                <a:latin typeface="Arial MT"/>
                <a:cs typeface="Arial MT"/>
              </a:rPr>
              <a:t>54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3927094" y="6466128"/>
            <a:ext cx="7562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Strategic</a:t>
            </a:r>
            <a:r>
              <a:rPr dirty="0" sz="1000" spc="-55" b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232852"/>
                </a:solidFill>
                <a:latin typeface="Arial"/>
                <a:cs typeface="Arial"/>
              </a:rPr>
              <a:t>Fit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592951" y="6428956"/>
            <a:ext cx="1200150" cy="250190"/>
            <a:chOff x="6592951" y="6428956"/>
            <a:chExt cx="1200150" cy="250190"/>
          </a:xfrm>
        </p:grpSpPr>
        <p:sp>
          <p:nvSpPr>
            <p:cNvPr id="13" name="object 13" descr=""/>
            <p:cNvSpPr/>
            <p:nvPr/>
          </p:nvSpPr>
          <p:spPr>
            <a:xfrm>
              <a:off x="6592951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592951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872478" y="6466128"/>
            <a:ext cx="6451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Feasibility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803630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8299195" y="6466128"/>
            <a:ext cx="6762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Alternative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19" name="object 19" descr=""/>
          <p:cNvSpPr/>
          <p:nvPr/>
        </p:nvSpPr>
        <p:spPr>
          <a:xfrm>
            <a:off x="9479788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2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9723246" y="6466128"/>
            <a:ext cx="7156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Conclusion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586740" y="1935479"/>
            <a:ext cx="5331460" cy="655320"/>
          </a:xfrm>
          <a:custGeom>
            <a:avLst/>
            <a:gdLst/>
            <a:ahLst/>
            <a:cxnLst/>
            <a:rect l="l" t="t" r="r" b="b"/>
            <a:pathLst>
              <a:path w="5331460" h="655319">
                <a:moveTo>
                  <a:pt x="0" y="655320"/>
                </a:moveTo>
                <a:lnTo>
                  <a:pt x="5330952" y="655320"/>
                </a:lnTo>
                <a:lnTo>
                  <a:pt x="5330952" y="0"/>
                </a:lnTo>
                <a:lnTo>
                  <a:pt x="0" y="0"/>
                </a:lnTo>
                <a:lnTo>
                  <a:pt x="0" y="655320"/>
                </a:lnTo>
                <a:close/>
              </a:path>
            </a:pathLst>
          </a:custGeom>
          <a:ln w="12192">
            <a:solidFill>
              <a:srgbClr val="4766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580644" y="1929383"/>
            <a:ext cx="5343525" cy="668020"/>
          </a:xfrm>
          <a:prstGeom prst="rect">
            <a:avLst/>
          </a:prstGeom>
          <a:solidFill>
            <a:srgbClr val="4766AB"/>
          </a:solidFill>
        </p:spPr>
        <p:txBody>
          <a:bodyPr wrap="square" lIns="0" tIns="53340" rIns="0" bIns="0" rtlCol="0" vert="horz">
            <a:spAutoFit/>
          </a:bodyPr>
          <a:lstStyle/>
          <a:p>
            <a:pPr marL="711200" marR="168275" indent="-535305">
              <a:lnSpc>
                <a:spcPct val="100000"/>
              </a:lnSpc>
              <a:spcBef>
                <a:spcPts val="42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1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acquisition</a:t>
            </a: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of,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merger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with,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Tesla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would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destroy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USD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26.2bn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586740" y="1935479"/>
            <a:ext cx="5331460" cy="4282440"/>
          </a:xfrm>
          <a:custGeom>
            <a:avLst/>
            <a:gdLst/>
            <a:ahLst/>
            <a:cxnLst/>
            <a:rect l="l" t="t" r="r" b="b"/>
            <a:pathLst>
              <a:path w="5331460" h="4282440">
                <a:moveTo>
                  <a:pt x="0" y="4282440"/>
                </a:moveTo>
                <a:lnTo>
                  <a:pt x="5330952" y="4282440"/>
                </a:lnTo>
                <a:lnTo>
                  <a:pt x="5330952" y="0"/>
                </a:lnTo>
                <a:lnTo>
                  <a:pt x="0" y="0"/>
                </a:lnTo>
                <a:lnTo>
                  <a:pt x="0" y="4282440"/>
                </a:lnTo>
                <a:close/>
              </a:path>
            </a:pathLst>
          </a:custGeom>
          <a:ln w="12192">
            <a:solidFill>
              <a:srgbClr val="4766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6274308" y="1935479"/>
            <a:ext cx="5331460" cy="655320"/>
          </a:xfrm>
          <a:custGeom>
            <a:avLst/>
            <a:gdLst/>
            <a:ahLst/>
            <a:cxnLst/>
            <a:rect l="l" t="t" r="r" b="b"/>
            <a:pathLst>
              <a:path w="5331459" h="655319">
                <a:moveTo>
                  <a:pt x="0" y="655320"/>
                </a:moveTo>
                <a:lnTo>
                  <a:pt x="5330951" y="655320"/>
                </a:lnTo>
                <a:lnTo>
                  <a:pt x="5330951" y="0"/>
                </a:lnTo>
                <a:lnTo>
                  <a:pt x="0" y="0"/>
                </a:lnTo>
                <a:lnTo>
                  <a:pt x="0" y="655320"/>
                </a:lnTo>
                <a:close/>
              </a:path>
            </a:pathLst>
          </a:custGeom>
          <a:ln w="12192">
            <a:solidFill>
              <a:srgbClr val="4766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6268211" y="1929383"/>
            <a:ext cx="5343525" cy="668020"/>
          </a:xfrm>
          <a:prstGeom prst="rect">
            <a:avLst/>
          </a:prstGeom>
          <a:solidFill>
            <a:srgbClr val="4766AB"/>
          </a:solidFill>
        </p:spPr>
        <p:txBody>
          <a:bodyPr wrap="square" lIns="0" tIns="53340" rIns="0" bIns="0" rtlCol="0" vert="horz">
            <a:spAutoFit/>
          </a:bodyPr>
          <a:lstStyle/>
          <a:p>
            <a:pPr marL="759460" marR="322580" indent="-433070">
              <a:lnSpc>
                <a:spcPct val="100000"/>
              </a:lnSpc>
              <a:spcBef>
                <a:spcPts val="42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Several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challenges</a:t>
            </a:r>
            <a:r>
              <a:rPr dirty="0" sz="18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fundamentally</a:t>
            </a:r>
            <a:r>
              <a:rPr dirty="0" sz="18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question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feasibility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transaction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6274308" y="1935479"/>
            <a:ext cx="5331460" cy="4282440"/>
          </a:xfrm>
          <a:custGeom>
            <a:avLst/>
            <a:gdLst/>
            <a:ahLst/>
            <a:cxnLst/>
            <a:rect l="l" t="t" r="r" b="b"/>
            <a:pathLst>
              <a:path w="5331459" h="4282440">
                <a:moveTo>
                  <a:pt x="0" y="4282440"/>
                </a:moveTo>
                <a:lnTo>
                  <a:pt x="5330951" y="4282440"/>
                </a:lnTo>
                <a:lnTo>
                  <a:pt x="5330951" y="0"/>
                </a:lnTo>
                <a:lnTo>
                  <a:pt x="0" y="0"/>
                </a:lnTo>
                <a:lnTo>
                  <a:pt x="0" y="4282440"/>
                </a:lnTo>
                <a:close/>
              </a:path>
            </a:pathLst>
          </a:custGeom>
          <a:ln w="12192">
            <a:solidFill>
              <a:srgbClr val="4766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484757" y="1151381"/>
            <a:ext cx="922591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4966AC"/>
                </a:solidFill>
              </a:rPr>
              <a:t>General</a:t>
            </a:r>
            <a:r>
              <a:rPr dirty="0" sz="4000" spc="-110">
                <a:solidFill>
                  <a:srgbClr val="4966AC"/>
                </a:solidFill>
              </a:rPr>
              <a:t> </a:t>
            </a:r>
            <a:r>
              <a:rPr dirty="0" sz="4000">
                <a:solidFill>
                  <a:srgbClr val="4966AC"/>
                </a:solidFill>
              </a:rPr>
              <a:t>Motors</a:t>
            </a:r>
            <a:r>
              <a:rPr dirty="0" sz="4000" spc="-100">
                <a:solidFill>
                  <a:srgbClr val="4966AC"/>
                </a:solidFill>
              </a:rPr>
              <a:t> </a:t>
            </a:r>
            <a:r>
              <a:rPr dirty="0" sz="4000">
                <a:solidFill>
                  <a:srgbClr val="4966AC"/>
                </a:solidFill>
              </a:rPr>
              <a:t>should</a:t>
            </a:r>
            <a:r>
              <a:rPr dirty="0" sz="4000" spc="-95">
                <a:solidFill>
                  <a:srgbClr val="4966AC"/>
                </a:solidFill>
              </a:rPr>
              <a:t> </a:t>
            </a:r>
            <a:r>
              <a:rPr dirty="0" u="sng" sz="4000" b="1">
                <a:solidFill>
                  <a:srgbClr val="4966AC"/>
                </a:solidFill>
                <a:uFill>
                  <a:solidFill>
                    <a:srgbClr val="4966AC"/>
                  </a:solidFill>
                </a:uFill>
                <a:latin typeface="Arial"/>
                <a:cs typeface="Arial"/>
              </a:rPr>
              <a:t>not</a:t>
            </a:r>
            <a:r>
              <a:rPr dirty="0" sz="4000" spc="-11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4966AC"/>
                </a:solidFill>
              </a:rPr>
              <a:t>acquire</a:t>
            </a:r>
            <a:r>
              <a:rPr dirty="0" sz="4000" spc="-155">
                <a:solidFill>
                  <a:srgbClr val="4966AC"/>
                </a:solidFill>
              </a:rPr>
              <a:t> </a:t>
            </a:r>
            <a:r>
              <a:rPr dirty="0" sz="4000" spc="-10">
                <a:solidFill>
                  <a:srgbClr val="4966AC"/>
                </a:solidFill>
              </a:rPr>
              <a:t>Tesla</a:t>
            </a:r>
            <a:endParaRPr sz="40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02538" y="2751531"/>
            <a:ext cx="455739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065" marR="5080" indent="-266700">
              <a:lnSpc>
                <a:spcPct val="100000"/>
              </a:lnSpc>
              <a:spcBef>
                <a:spcPts val="100"/>
              </a:spcBef>
              <a:buChar char="•"/>
              <a:tabLst>
                <a:tab pos="266065" algn="l"/>
              </a:tabLst>
            </a:pPr>
            <a:r>
              <a:rPr dirty="0" sz="1800">
                <a:latin typeface="Arial MT"/>
                <a:cs typeface="Arial MT"/>
              </a:rPr>
              <a:t>Our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multiples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DCF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valuations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suggest </a:t>
            </a:r>
            <a:r>
              <a:rPr dirty="0" sz="1800">
                <a:latin typeface="Arial MT"/>
                <a:cs typeface="Arial MT"/>
              </a:rPr>
              <a:t>that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20" b="1">
                <a:latin typeface="Arial"/>
                <a:cs typeface="Arial"/>
              </a:rPr>
              <a:t>Tesla’s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equity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is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currently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18% </a:t>
            </a:r>
            <a:r>
              <a:rPr dirty="0" sz="1800" spc="-10" b="1">
                <a:latin typeface="Arial"/>
                <a:cs typeface="Arial"/>
              </a:rPr>
              <a:t>overvalued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02538" y="3849370"/>
            <a:ext cx="440626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065" marR="5080" indent="-266700">
              <a:lnSpc>
                <a:spcPct val="100000"/>
              </a:lnSpc>
              <a:spcBef>
                <a:spcPts val="100"/>
              </a:spcBef>
              <a:buChar char="•"/>
              <a:tabLst>
                <a:tab pos="266065" algn="l"/>
              </a:tabLst>
            </a:pPr>
            <a:r>
              <a:rPr dirty="0" sz="1800" spc="-30">
                <a:latin typeface="Arial MT"/>
                <a:cs typeface="Arial MT"/>
              </a:rPr>
              <a:t>Tesla’s</a:t>
            </a:r>
            <a:r>
              <a:rPr dirty="0" sz="1800" spc="-6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shareholders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likely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b="1">
                <a:latin typeface="Arial"/>
                <a:cs typeface="Arial"/>
              </a:rPr>
              <a:t>require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spc="-50" b="1">
                <a:latin typeface="Arial"/>
                <a:cs typeface="Arial"/>
              </a:rPr>
              <a:t>a </a:t>
            </a:r>
            <a:r>
              <a:rPr dirty="0" sz="1800" b="1">
                <a:latin typeface="Arial"/>
                <a:cs typeface="Arial"/>
              </a:rPr>
              <a:t>premium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of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47.5%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on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top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>
                <a:latin typeface="Arial MT"/>
                <a:cs typeface="Arial MT"/>
              </a:rPr>
              <a:t>of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current </a:t>
            </a:r>
            <a:r>
              <a:rPr dirty="0" sz="1800">
                <a:latin typeface="Arial MT"/>
                <a:cs typeface="Arial MT"/>
              </a:rPr>
              <a:t>market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cap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order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sell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their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shares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802538" y="4947030"/>
            <a:ext cx="47123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065" indent="-266065">
              <a:lnSpc>
                <a:spcPct val="100000"/>
              </a:lnSpc>
              <a:spcBef>
                <a:spcPts val="100"/>
              </a:spcBef>
              <a:buChar char="•"/>
              <a:tabLst>
                <a:tab pos="266065" algn="l"/>
              </a:tabLst>
            </a:pPr>
            <a:r>
              <a:rPr dirty="0" sz="1800">
                <a:latin typeface="Arial MT"/>
                <a:cs typeface="Arial MT"/>
              </a:rPr>
              <a:t>This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purchasing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price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does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b="1">
                <a:latin typeface="Arial"/>
                <a:cs typeface="Arial"/>
              </a:rPr>
              <a:t>not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justify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USD</a:t>
            </a:r>
            <a:endParaRPr sz="1800">
              <a:latin typeface="Arial"/>
              <a:cs typeface="Arial"/>
            </a:endParaRPr>
          </a:p>
          <a:p>
            <a:pPr marL="266065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7.4bn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in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estimated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synergies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489827" y="2751531"/>
            <a:ext cx="467169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700" marR="5080" indent="-266700">
              <a:lnSpc>
                <a:spcPct val="100000"/>
              </a:lnSpc>
              <a:spcBef>
                <a:spcPts val="100"/>
              </a:spcBef>
              <a:buChar char="•"/>
              <a:tabLst>
                <a:tab pos="266700" algn="l"/>
              </a:tabLst>
            </a:pPr>
            <a:r>
              <a:rPr dirty="0" sz="1800">
                <a:latin typeface="Arial MT"/>
                <a:cs typeface="Arial MT"/>
              </a:rPr>
              <a:t>Using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cash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acquire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minority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stake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of </a:t>
            </a:r>
            <a:r>
              <a:rPr dirty="0" sz="1800" spc="-30">
                <a:latin typeface="Arial MT"/>
                <a:cs typeface="Arial MT"/>
              </a:rPr>
              <a:t>Tesla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would </a:t>
            </a:r>
            <a:r>
              <a:rPr dirty="0" sz="1800" b="1">
                <a:latin typeface="Arial"/>
                <a:cs typeface="Arial"/>
              </a:rPr>
              <a:t>lack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synergies</a:t>
            </a:r>
            <a:r>
              <a:rPr dirty="0" sz="1800">
                <a:latin typeface="Arial MT"/>
                <a:cs typeface="Arial MT"/>
              </a:rPr>
              <a:t>,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majority </a:t>
            </a:r>
            <a:r>
              <a:rPr dirty="0" sz="1800">
                <a:latin typeface="Arial MT"/>
                <a:cs typeface="Arial MT"/>
              </a:rPr>
              <a:t>stake</a:t>
            </a:r>
            <a:r>
              <a:rPr dirty="0" sz="1800" spc="-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would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b="1">
                <a:latin typeface="Arial"/>
                <a:cs typeface="Arial"/>
              </a:rPr>
              <a:t>overstep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GM’s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financial capacity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489827" y="4123690"/>
            <a:ext cx="482536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700" marR="5080" indent="-266700">
              <a:lnSpc>
                <a:spcPct val="100000"/>
              </a:lnSpc>
              <a:spcBef>
                <a:spcPts val="100"/>
              </a:spcBef>
              <a:buChar char="•"/>
              <a:tabLst>
                <a:tab pos="266700" algn="l"/>
              </a:tabLst>
            </a:pPr>
            <a:r>
              <a:rPr dirty="0" sz="1800">
                <a:latin typeface="Arial MT"/>
                <a:cs typeface="Arial MT"/>
              </a:rPr>
              <a:t>Merging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with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30">
                <a:latin typeface="Arial MT"/>
                <a:cs typeface="Arial MT"/>
              </a:rPr>
              <a:t>Tesla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would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result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an </a:t>
            </a:r>
            <a:r>
              <a:rPr dirty="0" sz="1800">
                <a:latin typeface="Arial MT"/>
                <a:cs typeface="Arial MT"/>
              </a:rPr>
              <a:t>ownership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structure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where</a:t>
            </a:r>
            <a:r>
              <a:rPr dirty="0" sz="1800" spc="15">
                <a:latin typeface="Arial MT"/>
                <a:cs typeface="Arial MT"/>
              </a:rPr>
              <a:t> </a:t>
            </a:r>
            <a:r>
              <a:rPr dirty="0" sz="1800" b="1">
                <a:latin typeface="Arial"/>
                <a:cs typeface="Arial"/>
              </a:rPr>
              <a:t>Elon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Musk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is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the </a:t>
            </a:r>
            <a:r>
              <a:rPr dirty="0" sz="1800" b="1">
                <a:latin typeface="Arial"/>
                <a:cs typeface="Arial"/>
              </a:rPr>
              <a:t>major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shareholder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>
                <a:latin typeface="Arial MT"/>
                <a:cs typeface="Arial MT"/>
              </a:rPr>
              <a:t>of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conglomerate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489827" y="5221351"/>
            <a:ext cx="486537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700" marR="5080" indent="-266700">
              <a:lnSpc>
                <a:spcPct val="100000"/>
              </a:lnSpc>
              <a:spcBef>
                <a:spcPts val="100"/>
              </a:spcBef>
              <a:buChar char="•"/>
              <a:tabLst>
                <a:tab pos="266700" algn="l"/>
              </a:tabLst>
            </a:pPr>
            <a:r>
              <a:rPr dirty="0" sz="1800" spc="-10">
                <a:latin typeface="Arial MT"/>
                <a:cs typeface="Arial MT"/>
              </a:rPr>
              <a:t>Additionally,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there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is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risk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of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10" b="1">
                <a:latin typeface="Arial"/>
                <a:cs typeface="Arial"/>
              </a:rPr>
              <a:t>post-merger </a:t>
            </a:r>
            <a:r>
              <a:rPr dirty="0" sz="1800" b="1">
                <a:latin typeface="Arial"/>
                <a:cs typeface="Arial"/>
              </a:rPr>
              <a:t>integration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>
                <a:latin typeface="Arial MT"/>
                <a:cs typeface="Arial MT"/>
              </a:rPr>
              <a:t>and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b="1">
                <a:latin typeface="Arial"/>
                <a:cs typeface="Arial"/>
              </a:rPr>
              <a:t>preventive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measures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>
                <a:latin typeface="Arial MT"/>
                <a:cs typeface="Arial MT"/>
              </a:rPr>
              <a:t>put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in </a:t>
            </a:r>
            <a:r>
              <a:rPr dirty="0" sz="1800">
                <a:latin typeface="Arial MT"/>
                <a:cs typeface="Arial MT"/>
              </a:rPr>
              <a:t>place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by</a:t>
            </a:r>
            <a:r>
              <a:rPr dirty="0" sz="1800" spc="-5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Tesla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E3D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0" y="624840"/>
            <a:ext cx="12189460" cy="2164080"/>
            <a:chOff x="0" y="624840"/>
            <a:chExt cx="12189460" cy="2164080"/>
          </a:xfrm>
        </p:grpSpPr>
        <p:sp>
          <p:nvSpPr>
            <p:cNvPr id="5" name="object 5" descr=""/>
            <p:cNvSpPr/>
            <p:nvPr/>
          </p:nvSpPr>
          <p:spPr>
            <a:xfrm>
              <a:off x="0" y="624840"/>
              <a:ext cx="12189460" cy="2164080"/>
            </a:xfrm>
            <a:custGeom>
              <a:avLst/>
              <a:gdLst/>
              <a:ahLst/>
              <a:cxnLst/>
              <a:rect l="l" t="t" r="r" b="b"/>
              <a:pathLst>
                <a:path w="12189460" h="2164080">
                  <a:moveTo>
                    <a:pt x="12188952" y="0"/>
                  </a:moveTo>
                  <a:lnTo>
                    <a:pt x="0" y="0"/>
                  </a:lnTo>
                  <a:lnTo>
                    <a:pt x="0" y="2164079"/>
                  </a:lnTo>
                  <a:lnTo>
                    <a:pt x="12188952" y="2164079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1B1E3D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274825" y="887730"/>
              <a:ext cx="1640205" cy="1640205"/>
            </a:xfrm>
            <a:custGeom>
              <a:avLst/>
              <a:gdLst/>
              <a:ahLst/>
              <a:cxnLst/>
              <a:rect l="l" t="t" r="r" b="b"/>
              <a:pathLst>
                <a:path w="1640205" h="1640205">
                  <a:moveTo>
                    <a:pt x="0" y="819912"/>
                  </a:moveTo>
                  <a:lnTo>
                    <a:pt x="1391" y="771730"/>
                  </a:lnTo>
                  <a:lnTo>
                    <a:pt x="5515" y="724282"/>
                  </a:lnTo>
                  <a:lnTo>
                    <a:pt x="12294" y="677645"/>
                  </a:lnTo>
                  <a:lnTo>
                    <a:pt x="21651" y="631895"/>
                  </a:lnTo>
                  <a:lnTo>
                    <a:pt x="33510" y="587110"/>
                  </a:lnTo>
                  <a:lnTo>
                    <a:pt x="47793" y="543366"/>
                  </a:lnTo>
                  <a:lnTo>
                    <a:pt x="64424" y="500741"/>
                  </a:lnTo>
                  <a:lnTo>
                    <a:pt x="83326" y="459310"/>
                  </a:lnTo>
                  <a:lnTo>
                    <a:pt x="104422" y="419151"/>
                  </a:lnTo>
                  <a:lnTo>
                    <a:pt x="127636" y="380341"/>
                  </a:lnTo>
                  <a:lnTo>
                    <a:pt x="152890" y="342957"/>
                  </a:lnTo>
                  <a:lnTo>
                    <a:pt x="180107" y="307074"/>
                  </a:lnTo>
                  <a:lnTo>
                    <a:pt x="209211" y="272772"/>
                  </a:lnTo>
                  <a:lnTo>
                    <a:pt x="240125" y="240125"/>
                  </a:lnTo>
                  <a:lnTo>
                    <a:pt x="272772" y="209211"/>
                  </a:lnTo>
                  <a:lnTo>
                    <a:pt x="307074" y="180107"/>
                  </a:lnTo>
                  <a:lnTo>
                    <a:pt x="342957" y="152890"/>
                  </a:lnTo>
                  <a:lnTo>
                    <a:pt x="380341" y="127636"/>
                  </a:lnTo>
                  <a:lnTo>
                    <a:pt x="419151" y="104422"/>
                  </a:lnTo>
                  <a:lnTo>
                    <a:pt x="459310" y="83326"/>
                  </a:lnTo>
                  <a:lnTo>
                    <a:pt x="500741" y="64424"/>
                  </a:lnTo>
                  <a:lnTo>
                    <a:pt x="543366" y="47793"/>
                  </a:lnTo>
                  <a:lnTo>
                    <a:pt x="587110" y="33510"/>
                  </a:lnTo>
                  <a:lnTo>
                    <a:pt x="631895" y="21651"/>
                  </a:lnTo>
                  <a:lnTo>
                    <a:pt x="677645" y="12294"/>
                  </a:lnTo>
                  <a:lnTo>
                    <a:pt x="724282" y="5515"/>
                  </a:lnTo>
                  <a:lnTo>
                    <a:pt x="771730" y="1391"/>
                  </a:lnTo>
                  <a:lnTo>
                    <a:pt x="819912" y="0"/>
                  </a:lnTo>
                  <a:lnTo>
                    <a:pt x="868093" y="1391"/>
                  </a:lnTo>
                  <a:lnTo>
                    <a:pt x="915541" y="5515"/>
                  </a:lnTo>
                  <a:lnTo>
                    <a:pt x="962178" y="12294"/>
                  </a:lnTo>
                  <a:lnTo>
                    <a:pt x="1007928" y="21651"/>
                  </a:lnTo>
                  <a:lnTo>
                    <a:pt x="1052713" y="33510"/>
                  </a:lnTo>
                  <a:lnTo>
                    <a:pt x="1096457" y="47793"/>
                  </a:lnTo>
                  <a:lnTo>
                    <a:pt x="1139082" y="64424"/>
                  </a:lnTo>
                  <a:lnTo>
                    <a:pt x="1180513" y="83326"/>
                  </a:lnTo>
                  <a:lnTo>
                    <a:pt x="1220672" y="104422"/>
                  </a:lnTo>
                  <a:lnTo>
                    <a:pt x="1259482" y="127636"/>
                  </a:lnTo>
                  <a:lnTo>
                    <a:pt x="1296866" y="152890"/>
                  </a:lnTo>
                  <a:lnTo>
                    <a:pt x="1332749" y="180107"/>
                  </a:lnTo>
                  <a:lnTo>
                    <a:pt x="1367051" y="209211"/>
                  </a:lnTo>
                  <a:lnTo>
                    <a:pt x="1399698" y="240125"/>
                  </a:lnTo>
                  <a:lnTo>
                    <a:pt x="1430612" y="272772"/>
                  </a:lnTo>
                  <a:lnTo>
                    <a:pt x="1459716" y="307074"/>
                  </a:lnTo>
                  <a:lnTo>
                    <a:pt x="1486933" y="342957"/>
                  </a:lnTo>
                  <a:lnTo>
                    <a:pt x="1512187" y="380341"/>
                  </a:lnTo>
                  <a:lnTo>
                    <a:pt x="1535401" y="419151"/>
                  </a:lnTo>
                  <a:lnTo>
                    <a:pt x="1556497" y="459310"/>
                  </a:lnTo>
                  <a:lnTo>
                    <a:pt x="1575399" y="500741"/>
                  </a:lnTo>
                  <a:lnTo>
                    <a:pt x="1592030" y="543366"/>
                  </a:lnTo>
                  <a:lnTo>
                    <a:pt x="1606313" y="587110"/>
                  </a:lnTo>
                  <a:lnTo>
                    <a:pt x="1618172" y="631895"/>
                  </a:lnTo>
                  <a:lnTo>
                    <a:pt x="1627529" y="677645"/>
                  </a:lnTo>
                  <a:lnTo>
                    <a:pt x="1634308" y="724282"/>
                  </a:lnTo>
                  <a:lnTo>
                    <a:pt x="1638432" y="771730"/>
                  </a:lnTo>
                  <a:lnTo>
                    <a:pt x="1639824" y="819912"/>
                  </a:lnTo>
                  <a:lnTo>
                    <a:pt x="1638432" y="868093"/>
                  </a:lnTo>
                  <a:lnTo>
                    <a:pt x="1634308" y="915541"/>
                  </a:lnTo>
                  <a:lnTo>
                    <a:pt x="1627529" y="962178"/>
                  </a:lnTo>
                  <a:lnTo>
                    <a:pt x="1618172" y="1007928"/>
                  </a:lnTo>
                  <a:lnTo>
                    <a:pt x="1606313" y="1052713"/>
                  </a:lnTo>
                  <a:lnTo>
                    <a:pt x="1592030" y="1096457"/>
                  </a:lnTo>
                  <a:lnTo>
                    <a:pt x="1575399" y="1139082"/>
                  </a:lnTo>
                  <a:lnTo>
                    <a:pt x="1556497" y="1180513"/>
                  </a:lnTo>
                  <a:lnTo>
                    <a:pt x="1535401" y="1220672"/>
                  </a:lnTo>
                  <a:lnTo>
                    <a:pt x="1512187" y="1259482"/>
                  </a:lnTo>
                  <a:lnTo>
                    <a:pt x="1486933" y="1296866"/>
                  </a:lnTo>
                  <a:lnTo>
                    <a:pt x="1459716" y="1332749"/>
                  </a:lnTo>
                  <a:lnTo>
                    <a:pt x="1430612" y="1367051"/>
                  </a:lnTo>
                  <a:lnTo>
                    <a:pt x="1399698" y="1399698"/>
                  </a:lnTo>
                  <a:lnTo>
                    <a:pt x="1367051" y="1430612"/>
                  </a:lnTo>
                  <a:lnTo>
                    <a:pt x="1332749" y="1459716"/>
                  </a:lnTo>
                  <a:lnTo>
                    <a:pt x="1296866" y="1486933"/>
                  </a:lnTo>
                  <a:lnTo>
                    <a:pt x="1259482" y="1512187"/>
                  </a:lnTo>
                  <a:lnTo>
                    <a:pt x="1220672" y="1535401"/>
                  </a:lnTo>
                  <a:lnTo>
                    <a:pt x="1180513" y="1556497"/>
                  </a:lnTo>
                  <a:lnTo>
                    <a:pt x="1139082" y="1575399"/>
                  </a:lnTo>
                  <a:lnTo>
                    <a:pt x="1096457" y="1592030"/>
                  </a:lnTo>
                  <a:lnTo>
                    <a:pt x="1052713" y="1606313"/>
                  </a:lnTo>
                  <a:lnTo>
                    <a:pt x="1007928" y="1618172"/>
                  </a:lnTo>
                  <a:lnTo>
                    <a:pt x="962178" y="1627529"/>
                  </a:lnTo>
                  <a:lnTo>
                    <a:pt x="915541" y="1634308"/>
                  </a:lnTo>
                  <a:lnTo>
                    <a:pt x="868093" y="1638432"/>
                  </a:lnTo>
                  <a:lnTo>
                    <a:pt x="819912" y="1639824"/>
                  </a:lnTo>
                  <a:lnTo>
                    <a:pt x="771730" y="1638432"/>
                  </a:lnTo>
                  <a:lnTo>
                    <a:pt x="724282" y="1634308"/>
                  </a:lnTo>
                  <a:lnTo>
                    <a:pt x="677645" y="1627529"/>
                  </a:lnTo>
                  <a:lnTo>
                    <a:pt x="631895" y="1618172"/>
                  </a:lnTo>
                  <a:lnTo>
                    <a:pt x="587110" y="1606313"/>
                  </a:lnTo>
                  <a:lnTo>
                    <a:pt x="543366" y="1592030"/>
                  </a:lnTo>
                  <a:lnTo>
                    <a:pt x="500741" y="1575399"/>
                  </a:lnTo>
                  <a:lnTo>
                    <a:pt x="459310" y="1556497"/>
                  </a:lnTo>
                  <a:lnTo>
                    <a:pt x="419151" y="1535401"/>
                  </a:lnTo>
                  <a:lnTo>
                    <a:pt x="380341" y="1512187"/>
                  </a:lnTo>
                  <a:lnTo>
                    <a:pt x="342957" y="1486933"/>
                  </a:lnTo>
                  <a:lnTo>
                    <a:pt x="307074" y="1459716"/>
                  </a:lnTo>
                  <a:lnTo>
                    <a:pt x="272772" y="1430612"/>
                  </a:lnTo>
                  <a:lnTo>
                    <a:pt x="240125" y="1399698"/>
                  </a:lnTo>
                  <a:lnTo>
                    <a:pt x="209211" y="1367051"/>
                  </a:lnTo>
                  <a:lnTo>
                    <a:pt x="180107" y="1332749"/>
                  </a:lnTo>
                  <a:lnTo>
                    <a:pt x="152890" y="1296866"/>
                  </a:lnTo>
                  <a:lnTo>
                    <a:pt x="127636" y="1259482"/>
                  </a:lnTo>
                  <a:lnTo>
                    <a:pt x="104422" y="1220672"/>
                  </a:lnTo>
                  <a:lnTo>
                    <a:pt x="83326" y="1180513"/>
                  </a:lnTo>
                  <a:lnTo>
                    <a:pt x="64424" y="1139082"/>
                  </a:lnTo>
                  <a:lnTo>
                    <a:pt x="47793" y="1096457"/>
                  </a:lnTo>
                  <a:lnTo>
                    <a:pt x="33510" y="1052713"/>
                  </a:lnTo>
                  <a:lnTo>
                    <a:pt x="21651" y="1007928"/>
                  </a:lnTo>
                  <a:lnTo>
                    <a:pt x="12294" y="962178"/>
                  </a:lnTo>
                  <a:lnTo>
                    <a:pt x="5515" y="915541"/>
                  </a:lnTo>
                  <a:lnTo>
                    <a:pt x="1391" y="868093"/>
                  </a:lnTo>
                  <a:lnTo>
                    <a:pt x="0" y="81991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01495" y="1200150"/>
            <a:ext cx="584835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5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endParaRPr sz="6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358641" y="1414094"/>
            <a:ext cx="502475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5" b="1">
                <a:solidFill>
                  <a:srgbClr val="FFFFFF"/>
                </a:solidFill>
                <a:latin typeface="Arial"/>
                <a:cs typeface="Arial"/>
              </a:rPr>
              <a:t>ALTERNATIVE</a:t>
            </a:r>
            <a:r>
              <a:rPr dirty="0" sz="3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238750" y="3867150"/>
            <a:ext cx="17138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road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ahead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5346191" y="454152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4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099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199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921" y="44449"/>
                </a:lnTo>
                <a:lnTo>
                  <a:pt x="38100" y="44449"/>
                </a:lnTo>
                <a:lnTo>
                  <a:pt x="38100" y="31749"/>
                </a:lnTo>
                <a:lnTo>
                  <a:pt x="74921" y="31749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1499234" h="76200">
                <a:moveTo>
                  <a:pt x="1460754" y="0"/>
                </a:moveTo>
                <a:lnTo>
                  <a:pt x="1445906" y="2988"/>
                </a:lnTo>
                <a:lnTo>
                  <a:pt x="1433798" y="11144"/>
                </a:lnTo>
                <a:lnTo>
                  <a:pt x="1425642" y="23252"/>
                </a:lnTo>
                <a:lnTo>
                  <a:pt x="1422654" y="38099"/>
                </a:lnTo>
                <a:lnTo>
                  <a:pt x="1425642" y="52947"/>
                </a:lnTo>
                <a:lnTo>
                  <a:pt x="1433798" y="65055"/>
                </a:lnTo>
                <a:lnTo>
                  <a:pt x="1445906" y="73211"/>
                </a:lnTo>
                <a:lnTo>
                  <a:pt x="1460754" y="76199"/>
                </a:lnTo>
                <a:lnTo>
                  <a:pt x="1475547" y="73211"/>
                </a:lnTo>
                <a:lnTo>
                  <a:pt x="1487662" y="65055"/>
                </a:lnTo>
                <a:lnTo>
                  <a:pt x="1495847" y="52947"/>
                </a:lnTo>
                <a:lnTo>
                  <a:pt x="1497568" y="44449"/>
                </a:lnTo>
                <a:lnTo>
                  <a:pt x="1460754" y="44449"/>
                </a:lnTo>
                <a:lnTo>
                  <a:pt x="1460754" y="31749"/>
                </a:lnTo>
                <a:lnTo>
                  <a:pt x="1497568" y="31749"/>
                </a:lnTo>
                <a:lnTo>
                  <a:pt x="1495847" y="23252"/>
                </a:lnTo>
                <a:lnTo>
                  <a:pt x="1487662" y="11144"/>
                </a:lnTo>
                <a:lnTo>
                  <a:pt x="1475547" y="2988"/>
                </a:lnTo>
                <a:lnTo>
                  <a:pt x="1460754" y="0"/>
                </a:lnTo>
                <a:close/>
              </a:path>
              <a:path w="1499234" h="76200">
                <a:moveTo>
                  <a:pt x="74921" y="31749"/>
                </a:moveTo>
                <a:lnTo>
                  <a:pt x="38100" y="31749"/>
                </a:lnTo>
                <a:lnTo>
                  <a:pt x="38100" y="44449"/>
                </a:lnTo>
                <a:lnTo>
                  <a:pt x="74921" y="44449"/>
                </a:lnTo>
                <a:lnTo>
                  <a:pt x="76200" y="38099"/>
                </a:lnTo>
                <a:lnTo>
                  <a:pt x="74921" y="31749"/>
                </a:lnTo>
                <a:close/>
              </a:path>
              <a:path w="1499234" h="76200">
                <a:moveTo>
                  <a:pt x="1423932" y="31749"/>
                </a:moveTo>
                <a:lnTo>
                  <a:pt x="74921" y="31749"/>
                </a:lnTo>
                <a:lnTo>
                  <a:pt x="76200" y="38099"/>
                </a:lnTo>
                <a:lnTo>
                  <a:pt x="74921" y="44449"/>
                </a:lnTo>
                <a:lnTo>
                  <a:pt x="1423932" y="44449"/>
                </a:lnTo>
                <a:lnTo>
                  <a:pt x="1422654" y="38099"/>
                </a:lnTo>
                <a:lnTo>
                  <a:pt x="1423932" y="31749"/>
                </a:lnTo>
                <a:close/>
              </a:path>
              <a:path w="1499234" h="76200">
                <a:moveTo>
                  <a:pt x="1497568" y="31749"/>
                </a:moveTo>
                <a:lnTo>
                  <a:pt x="1460754" y="31749"/>
                </a:lnTo>
                <a:lnTo>
                  <a:pt x="1460754" y="44449"/>
                </a:lnTo>
                <a:lnTo>
                  <a:pt x="1497568" y="44449"/>
                </a:lnTo>
                <a:lnTo>
                  <a:pt x="1498854" y="38099"/>
                </a:lnTo>
                <a:lnTo>
                  <a:pt x="1497568" y="31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243840"/>
                <a:gridCol w="1196340"/>
                <a:gridCol w="243839"/>
                <a:gridCol w="1200150"/>
                <a:gridCol w="243839"/>
                <a:gridCol w="1200150"/>
                <a:gridCol w="243839"/>
                <a:gridCol w="1443354"/>
                <a:gridCol w="1200150"/>
                <a:gridCol w="1443354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49910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56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9479788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2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50214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There</a:t>
            </a:r>
            <a:r>
              <a:rPr dirty="0" spc="-45"/>
              <a:t> </a:t>
            </a:r>
            <a:r>
              <a:rPr dirty="0"/>
              <a:t>are</a:t>
            </a:r>
            <a:r>
              <a:rPr dirty="0" spc="-25"/>
              <a:t> </a:t>
            </a:r>
            <a:r>
              <a:rPr dirty="0"/>
              <a:t>multiple</a:t>
            </a:r>
            <a:r>
              <a:rPr dirty="0" spc="-15"/>
              <a:t> </a:t>
            </a:r>
            <a:r>
              <a:rPr dirty="0"/>
              <a:t>alternative</a:t>
            </a:r>
            <a:r>
              <a:rPr dirty="0" spc="-40"/>
              <a:t> </a:t>
            </a:r>
            <a:r>
              <a:rPr dirty="0"/>
              <a:t>investment</a:t>
            </a:r>
            <a:r>
              <a:rPr dirty="0" spc="-50"/>
              <a:t> </a:t>
            </a:r>
            <a:r>
              <a:rPr dirty="0"/>
              <a:t>opportunities</a:t>
            </a:r>
            <a:r>
              <a:rPr dirty="0" spc="-50"/>
              <a:t> </a:t>
            </a:r>
            <a:r>
              <a:rPr dirty="0"/>
              <a:t>that</a:t>
            </a:r>
            <a:r>
              <a:rPr dirty="0" spc="-35"/>
              <a:t> </a:t>
            </a:r>
            <a:r>
              <a:rPr dirty="0"/>
              <a:t>GM</a:t>
            </a:r>
            <a:r>
              <a:rPr dirty="0" spc="-35"/>
              <a:t> </a:t>
            </a:r>
            <a:r>
              <a:rPr dirty="0"/>
              <a:t>could</a:t>
            </a:r>
            <a:r>
              <a:rPr dirty="0" spc="-35"/>
              <a:t> </a:t>
            </a:r>
            <a:r>
              <a:rPr dirty="0"/>
              <a:t>exploit,</a:t>
            </a:r>
            <a:r>
              <a:rPr dirty="0" spc="-25"/>
              <a:t> </a:t>
            </a:r>
            <a:r>
              <a:rPr dirty="0"/>
              <a:t>but</a:t>
            </a:r>
            <a:r>
              <a:rPr dirty="0" spc="-30"/>
              <a:t> </a:t>
            </a:r>
            <a:r>
              <a:rPr dirty="0" spc="-25"/>
              <a:t>the</a:t>
            </a:r>
          </a:p>
          <a:p>
            <a:pPr marL="12700">
              <a:lnSpc>
                <a:spcPts val="2280"/>
              </a:lnSpc>
            </a:pPr>
            <a:r>
              <a:rPr dirty="0"/>
              <a:t>most</a:t>
            </a:r>
            <a:r>
              <a:rPr dirty="0" spc="-50"/>
              <a:t> </a:t>
            </a:r>
            <a:r>
              <a:rPr dirty="0"/>
              <a:t>attractive</a:t>
            </a:r>
            <a:r>
              <a:rPr dirty="0" spc="-45"/>
              <a:t> </a:t>
            </a:r>
            <a:r>
              <a:rPr dirty="0"/>
              <a:t>one</a:t>
            </a:r>
            <a:r>
              <a:rPr dirty="0" spc="-30"/>
              <a:t> </a:t>
            </a:r>
            <a:r>
              <a:rPr dirty="0"/>
              <a:t>is</a:t>
            </a:r>
            <a:r>
              <a:rPr dirty="0" spc="-15"/>
              <a:t> </a:t>
            </a:r>
            <a:r>
              <a:rPr dirty="0"/>
              <a:t>to</a:t>
            </a:r>
            <a:r>
              <a:rPr dirty="0" spc="-35"/>
              <a:t> </a:t>
            </a:r>
            <a:r>
              <a:rPr dirty="0"/>
              <a:t>expand</a:t>
            </a:r>
            <a:r>
              <a:rPr dirty="0" spc="-30"/>
              <a:t> </a:t>
            </a:r>
            <a:r>
              <a:rPr dirty="0"/>
              <a:t>its</a:t>
            </a:r>
            <a:r>
              <a:rPr dirty="0" spc="-25"/>
              <a:t> </a:t>
            </a:r>
            <a:r>
              <a:rPr dirty="0"/>
              <a:t>product</a:t>
            </a:r>
            <a:r>
              <a:rPr dirty="0" spc="-65"/>
              <a:t> </a:t>
            </a:r>
            <a:r>
              <a:rPr dirty="0"/>
              <a:t>portfolio</a:t>
            </a:r>
            <a:r>
              <a:rPr dirty="0" spc="-30"/>
              <a:t> </a:t>
            </a:r>
            <a:r>
              <a:rPr dirty="0"/>
              <a:t>by</a:t>
            </a:r>
            <a:r>
              <a:rPr dirty="0" spc="-20"/>
              <a:t> </a:t>
            </a:r>
            <a:r>
              <a:rPr dirty="0"/>
              <a:t>EV</a:t>
            </a:r>
            <a:r>
              <a:rPr dirty="0" spc="-15"/>
              <a:t> </a:t>
            </a:r>
            <a:r>
              <a:rPr dirty="0" spc="-10"/>
              <a:t>truck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574649" y="5899505"/>
            <a:ext cx="7403465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600"/>
              </a:lnSpc>
              <a:spcBef>
                <a:spcPts val="100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2020,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same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limits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will</a:t>
            </a:r>
            <a:r>
              <a:rPr dirty="0" sz="1000" spc="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removed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for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automakers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commercial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vehicles,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2020,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for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passenger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vehicles</a:t>
            </a:r>
            <a:r>
              <a:rPr dirty="0" sz="1000" spc="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as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well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Team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analysis,</a:t>
            </a:r>
            <a:r>
              <a:rPr dirty="0" sz="1000" spc="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Edelstein,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The</a:t>
            </a:r>
            <a:r>
              <a:rPr dirty="0" sz="1000" spc="-35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Drive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Lambert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(2018e,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Electrek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Zhang,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Y.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Hull,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D.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Bloomberg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83691" y="1565147"/>
            <a:ext cx="3540760" cy="0"/>
          </a:xfrm>
          <a:custGeom>
            <a:avLst/>
            <a:gdLst/>
            <a:ahLst/>
            <a:cxnLst/>
            <a:rect l="l" t="t" r="r" b="b"/>
            <a:pathLst>
              <a:path w="3540760" h="0">
                <a:moveTo>
                  <a:pt x="0" y="0"/>
                </a:moveTo>
                <a:lnTo>
                  <a:pt x="354076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633854" y="1333881"/>
            <a:ext cx="99841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430645" algn="l"/>
                <a:tab pos="7400925" algn="l"/>
                <a:tab pos="9970770" algn="l"/>
              </a:tabLst>
            </a:pPr>
            <a:r>
              <a:rPr dirty="0" sz="1400" b="1">
                <a:latin typeface="Arial"/>
                <a:cs typeface="Arial"/>
              </a:rPr>
              <a:t>R&amp;D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opportunity</a:t>
            </a:r>
            <a:r>
              <a:rPr dirty="0" sz="1400" b="1">
                <a:latin typeface="Arial"/>
                <a:cs typeface="Arial"/>
              </a:rPr>
              <a:t>	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Market</a:t>
            </a:r>
            <a:r>
              <a:rPr dirty="0" u="sng" sz="1400" spc="-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opportunity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065007" y="5388864"/>
            <a:ext cx="3540760" cy="524510"/>
          </a:xfrm>
          <a:prstGeom prst="rect">
            <a:avLst/>
          </a:prstGeom>
          <a:solidFill>
            <a:srgbClr val="232852"/>
          </a:solidFill>
        </p:spPr>
        <p:txBody>
          <a:bodyPr wrap="square" lIns="0" tIns="444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GM’s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JVs</a:t>
            </a: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its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partners,</a:t>
            </a:r>
            <a:r>
              <a:rPr dirty="0" sz="1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GM</a:t>
            </a: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go</a:t>
            </a: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solo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82168" y="5394959"/>
            <a:ext cx="3542029" cy="515620"/>
          </a:xfrm>
          <a:prstGeom prst="rect">
            <a:avLst/>
          </a:prstGeom>
          <a:solidFill>
            <a:srgbClr val="232852"/>
          </a:solidFill>
        </p:spPr>
        <p:txBody>
          <a:bodyPr wrap="square" lIns="0" tIns="43815" rIns="0" bIns="0" rtlCol="0" vert="horz">
            <a:spAutoFit/>
          </a:bodyPr>
          <a:lstStyle/>
          <a:p>
            <a:pPr marL="100965" marR="97790" indent="213360">
              <a:lnSpc>
                <a:spcPct val="101499"/>
              </a:lnSpc>
              <a:spcBef>
                <a:spcPts val="345"/>
              </a:spcBef>
            </a:pPr>
            <a:r>
              <a:rPr dirty="0" sz="1350" b="1">
                <a:solidFill>
                  <a:srgbClr val="FFFFFF"/>
                </a:solidFill>
                <a:latin typeface="Arial"/>
                <a:cs typeface="Arial"/>
              </a:rPr>
              <a:t>Since</a:t>
            </a:r>
            <a:r>
              <a:rPr dirty="0" sz="135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FFFFFF"/>
                </a:solidFill>
                <a:latin typeface="Arial"/>
                <a:cs typeface="Arial"/>
              </a:rPr>
              <a:t>GM</a:t>
            </a:r>
            <a:r>
              <a:rPr dirty="0" sz="135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35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FFFFFF"/>
                </a:solidFill>
                <a:latin typeface="Arial"/>
                <a:cs typeface="Arial"/>
              </a:rPr>
              <a:t>already</a:t>
            </a:r>
            <a:r>
              <a:rPr dirty="0" sz="135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FFFFFF"/>
                </a:solidFill>
                <a:latin typeface="Arial"/>
                <a:cs typeface="Arial"/>
              </a:rPr>
              <a:t>doing</a:t>
            </a:r>
            <a:r>
              <a:rPr dirty="0" sz="135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FFFFFF"/>
                </a:solidFill>
                <a:latin typeface="Arial"/>
                <a:cs typeface="Arial"/>
              </a:rPr>
              <a:t>well,</a:t>
            </a:r>
            <a:r>
              <a:rPr dirty="0" sz="13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-25" b="1">
                <a:solidFill>
                  <a:srgbClr val="FFFFFF"/>
                </a:solidFill>
                <a:latin typeface="Arial"/>
                <a:cs typeface="Arial"/>
              </a:rPr>
              <a:t>GM </a:t>
            </a:r>
            <a:r>
              <a:rPr dirty="0" sz="1350" b="1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dirty="0" sz="135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FFFFFF"/>
                </a:solidFill>
                <a:latin typeface="Arial"/>
                <a:cs typeface="Arial"/>
              </a:rPr>
              <a:t>focus</a:t>
            </a:r>
            <a:r>
              <a:rPr dirty="0" sz="135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dirty="0" sz="135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FFFFFF"/>
                </a:solidFill>
                <a:latin typeface="Arial"/>
                <a:cs typeface="Arial"/>
              </a:rPr>
              <a:t>efforts</a:t>
            </a:r>
            <a:r>
              <a:rPr dirty="0" sz="135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35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b="1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dirty="0" sz="135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-10" b="1">
                <a:solidFill>
                  <a:srgbClr val="FFFFFF"/>
                </a:solidFill>
                <a:latin typeface="Arial"/>
                <a:cs typeface="Arial"/>
              </a:rPr>
              <a:t>options</a:t>
            </a:r>
            <a:endParaRPr sz="13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065007" y="1624583"/>
            <a:ext cx="3540760" cy="306705"/>
          </a:xfrm>
          <a:prstGeom prst="rect">
            <a:avLst/>
          </a:prstGeom>
          <a:solidFill>
            <a:srgbClr val="ACCAF8"/>
          </a:solidFill>
        </p:spPr>
        <p:txBody>
          <a:bodyPr wrap="square" lIns="0" tIns="41275" rIns="0" bIns="0" rtlCol="0" vert="horz">
            <a:spAutoFit/>
          </a:bodyPr>
          <a:lstStyle/>
          <a:p>
            <a:pPr marL="375920">
              <a:lnSpc>
                <a:spcPct val="100000"/>
              </a:lnSpc>
              <a:spcBef>
                <a:spcPts val="325"/>
              </a:spcBef>
            </a:pPr>
            <a:r>
              <a:rPr dirty="0" sz="1400" b="1">
                <a:solidFill>
                  <a:srgbClr val="232852"/>
                </a:solidFill>
                <a:latin typeface="Arial"/>
                <a:cs typeface="Arial"/>
              </a:rPr>
              <a:t>Go</a:t>
            </a:r>
            <a:r>
              <a:rPr dirty="0" sz="1400" spc="-20" b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32852"/>
                </a:solidFill>
                <a:latin typeface="Arial"/>
                <a:cs typeface="Arial"/>
              </a:rPr>
              <a:t>solo</a:t>
            </a:r>
            <a:r>
              <a:rPr dirty="0" sz="1400" spc="-30" b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32852"/>
                </a:solidFill>
                <a:latin typeface="Arial"/>
                <a:cs typeface="Arial"/>
              </a:rPr>
              <a:t>in</a:t>
            </a:r>
            <a:r>
              <a:rPr dirty="0" sz="1400" spc="-30" b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32852"/>
                </a:solidFill>
                <a:latin typeface="Arial"/>
                <a:cs typeface="Arial"/>
              </a:rPr>
              <a:t>China</a:t>
            </a:r>
            <a:r>
              <a:rPr dirty="0" sz="1400" spc="-30" b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32852"/>
                </a:solidFill>
                <a:latin typeface="Arial"/>
                <a:cs typeface="Arial"/>
              </a:rPr>
              <a:t>with</a:t>
            </a:r>
            <a:r>
              <a:rPr dirty="0" sz="1400" spc="-55" b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32852"/>
                </a:solidFill>
                <a:latin typeface="Arial"/>
                <a:cs typeface="Arial"/>
              </a:rPr>
              <a:t>EV</a:t>
            </a:r>
            <a:r>
              <a:rPr dirty="0" sz="1400" spc="-15" b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232852"/>
                </a:solidFill>
                <a:latin typeface="Arial"/>
                <a:cs typeface="Arial"/>
              </a:rPr>
              <a:t>venture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582168" y="1624583"/>
            <a:ext cx="3542029" cy="306705"/>
          </a:xfrm>
          <a:custGeom>
            <a:avLst/>
            <a:gdLst/>
            <a:ahLst/>
            <a:cxnLst/>
            <a:rect l="l" t="t" r="r" b="b"/>
            <a:pathLst>
              <a:path w="3542029" h="306705">
                <a:moveTo>
                  <a:pt x="3541776" y="0"/>
                </a:moveTo>
                <a:lnTo>
                  <a:pt x="0" y="0"/>
                </a:lnTo>
                <a:lnTo>
                  <a:pt x="0" y="306324"/>
                </a:lnTo>
                <a:lnTo>
                  <a:pt x="3541776" y="306324"/>
                </a:lnTo>
                <a:lnTo>
                  <a:pt x="3541776" y="0"/>
                </a:lnTo>
                <a:close/>
              </a:path>
            </a:pathLst>
          </a:custGeom>
          <a:solidFill>
            <a:srgbClr val="ACCA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969670" y="1652777"/>
            <a:ext cx="27730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232852"/>
                </a:solidFill>
                <a:latin typeface="Arial"/>
                <a:cs typeface="Arial"/>
              </a:rPr>
              <a:t>Invest</a:t>
            </a:r>
            <a:r>
              <a:rPr dirty="0" sz="1400" spc="-40" b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32852"/>
                </a:solidFill>
                <a:latin typeface="Arial"/>
                <a:cs typeface="Arial"/>
              </a:rPr>
              <a:t>in</a:t>
            </a:r>
            <a:r>
              <a:rPr dirty="0" sz="1400" spc="-40" b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32852"/>
                </a:solidFill>
                <a:latin typeface="Arial"/>
                <a:cs typeface="Arial"/>
              </a:rPr>
              <a:t>new</a:t>
            </a:r>
            <a:r>
              <a:rPr dirty="0" sz="1400" spc="-35" b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232852"/>
                </a:solidFill>
                <a:latin typeface="Arial"/>
                <a:cs typeface="Arial"/>
              </a:rPr>
              <a:t>battery</a:t>
            </a:r>
            <a:r>
              <a:rPr dirty="0" sz="1400" spc="-50" b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232852"/>
                </a:solidFill>
                <a:latin typeface="Arial"/>
                <a:cs typeface="Arial"/>
              </a:rPr>
              <a:t>technology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052307" y="3401948"/>
            <a:ext cx="35655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64515" algn="l"/>
                <a:tab pos="3552190" algn="l"/>
              </a:tabLst>
            </a:pPr>
            <a:r>
              <a:rPr dirty="0" u="sng" sz="14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GM’s</a:t>
            </a:r>
            <a:r>
              <a:rPr dirty="0" u="sng" sz="1400" spc="-6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current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efforts</a:t>
            </a:r>
            <a:r>
              <a:rPr dirty="0" u="sng" sz="1400" spc="-6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China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70991" y="2767076"/>
            <a:ext cx="3566160" cy="2494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033780" marR="14224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033780" algn="l"/>
              </a:tabLst>
            </a:pPr>
            <a:r>
              <a:rPr dirty="0" sz="1200">
                <a:latin typeface="Arial MT"/>
                <a:cs typeface="Arial MT"/>
              </a:rPr>
              <a:t>This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represents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opportunity</a:t>
            </a:r>
            <a:r>
              <a:rPr dirty="0" sz="1200" spc="1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to </a:t>
            </a:r>
            <a:r>
              <a:rPr dirty="0" sz="1200" b="1">
                <a:latin typeface="Arial"/>
                <a:cs typeface="Arial"/>
              </a:rPr>
              <a:t>acquire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battery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maker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or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invest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new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battery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technology</a:t>
            </a:r>
            <a:endParaRPr sz="12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680"/>
              </a:spcBef>
            </a:pPr>
            <a:r>
              <a:rPr dirty="0" u="sng" sz="1400" spc="26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 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GM’s</a:t>
            </a:r>
            <a:r>
              <a:rPr dirty="0" u="sng" sz="1400" spc="-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current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efforts</a:t>
            </a:r>
            <a:r>
              <a:rPr dirty="0" u="sng" sz="14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within</a:t>
            </a:r>
            <a:r>
              <a:rPr dirty="0" u="sng" sz="1400" spc="-6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batteries</a:t>
            </a:r>
            <a:r>
              <a:rPr dirty="0" u="sng" sz="1400" spc="5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 </a:t>
            </a:r>
            <a:endParaRPr sz="1400">
              <a:latin typeface="Arial"/>
              <a:cs typeface="Arial"/>
            </a:endParaRPr>
          </a:p>
          <a:p>
            <a:pPr algn="r" marL="173355" marR="160655" indent="-173355">
              <a:lnSpc>
                <a:spcPct val="100000"/>
              </a:lnSpc>
              <a:spcBef>
                <a:spcPts val="1235"/>
              </a:spcBef>
              <a:buChar char="•"/>
              <a:tabLst>
                <a:tab pos="173355" algn="l"/>
              </a:tabLst>
            </a:pP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2018,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GM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expanded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its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battery</a:t>
            </a:r>
            <a:endParaRPr sz="1200">
              <a:latin typeface="Arial"/>
              <a:cs typeface="Arial"/>
            </a:endParaRPr>
          </a:p>
          <a:p>
            <a:pPr marL="103378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lab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Michigan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accelerate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efforts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200">
              <a:latin typeface="Arial MT"/>
              <a:cs typeface="Arial MT"/>
            </a:endParaRPr>
          </a:p>
          <a:p>
            <a:pPr algn="just" marL="1033780" marR="99060" indent="-172720">
              <a:lnSpc>
                <a:spcPct val="100000"/>
              </a:lnSpc>
              <a:buChar char="•"/>
              <a:tabLst>
                <a:tab pos="1033780" algn="l"/>
              </a:tabLst>
            </a:pPr>
            <a:r>
              <a:rPr dirty="0" sz="1200">
                <a:latin typeface="Arial MT"/>
                <a:cs typeface="Arial MT"/>
              </a:rPr>
              <a:t>GM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also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teamed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up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with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Honda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to </a:t>
            </a:r>
            <a:r>
              <a:rPr dirty="0" sz="1200" b="1">
                <a:latin typeface="Arial"/>
                <a:cs typeface="Arial"/>
              </a:rPr>
              <a:t>build</a:t>
            </a:r>
            <a:r>
              <a:rPr dirty="0" sz="1200" spc="1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next-</a:t>
            </a:r>
            <a:r>
              <a:rPr dirty="0" sz="1200" b="1">
                <a:latin typeface="Arial"/>
                <a:cs typeface="Arial"/>
              </a:rPr>
              <a:t>gen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batteries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for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EVs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 MT"/>
              <a:buChar char="•"/>
            </a:pPr>
            <a:endParaRPr sz="1200">
              <a:latin typeface="Arial"/>
              <a:cs typeface="Arial"/>
            </a:endParaRPr>
          </a:p>
          <a:p>
            <a:pPr algn="r" marL="1033780" marR="123189" indent="-172720">
              <a:lnSpc>
                <a:spcPct val="100000"/>
              </a:lnSpc>
              <a:buChar char="•"/>
              <a:tabLst>
                <a:tab pos="1033780" algn="l"/>
              </a:tabLst>
            </a:pPr>
            <a:r>
              <a:rPr dirty="0" sz="1200">
                <a:latin typeface="Arial MT"/>
                <a:cs typeface="Arial MT"/>
              </a:rPr>
              <a:t>GM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developing</a:t>
            </a:r>
            <a:r>
              <a:rPr dirty="0" sz="1200" spc="1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faster-charging </a:t>
            </a:r>
            <a:r>
              <a:rPr dirty="0" sz="1200" b="1">
                <a:latin typeface="Arial"/>
                <a:cs typeface="Arial"/>
              </a:rPr>
              <a:t>batteries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Delta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Electronics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too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901810" y="2043760"/>
            <a:ext cx="2602865" cy="1306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2018,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Chinese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government </a:t>
            </a:r>
            <a:r>
              <a:rPr dirty="0" sz="1200" b="1">
                <a:latin typeface="Arial"/>
                <a:cs typeface="Arial"/>
              </a:rPr>
              <a:t>scrapped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50%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ownership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cap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EV</a:t>
            </a:r>
            <a:r>
              <a:rPr dirty="0" sz="1200" spc="-10">
                <a:latin typeface="Arial MT"/>
                <a:cs typeface="Arial MT"/>
              </a:rPr>
              <a:t> producers*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Font typeface="Arial MT"/>
              <a:buChar char="•"/>
            </a:pPr>
            <a:endParaRPr sz="1200">
              <a:latin typeface="Arial MT"/>
              <a:cs typeface="Arial MT"/>
            </a:endParaRPr>
          </a:p>
          <a:p>
            <a:pPr marL="184785" marR="12700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This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represents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opportunity</a:t>
            </a:r>
            <a:r>
              <a:rPr dirty="0" sz="1200" spc="1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for </a:t>
            </a:r>
            <a:r>
              <a:rPr dirty="0" sz="1200" b="1">
                <a:latin typeface="Arial"/>
                <a:cs typeface="Arial"/>
              </a:rPr>
              <a:t>GM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to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establish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local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EV </a:t>
            </a:r>
            <a:r>
              <a:rPr dirty="0" sz="1200" b="1">
                <a:latin typeface="Arial"/>
                <a:cs typeface="Arial"/>
              </a:rPr>
              <a:t>venture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independently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00643" y="2036064"/>
            <a:ext cx="592835" cy="592836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8901810" y="3772661"/>
            <a:ext cx="2552700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84785" marR="5461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2018,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GM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earned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USD</a:t>
            </a:r>
            <a:r>
              <a:rPr dirty="0" sz="1200" spc="-10" b="1">
                <a:latin typeface="Arial"/>
                <a:cs typeface="Arial"/>
              </a:rPr>
              <a:t> 1,981m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equity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income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from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its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highly </a:t>
            </a:r>
            <a:r>
              <a:rPr dirty="0" sz="1200" b="1">
                <a:latin typeface="Arial"/>
                <a:cs typeface="Arial"/>
              </a:rPr>
              <a:t>successful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JVs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China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 MT"/>
              <a:buChar char="•"/>
            </a:pPr>
            <a:endParaRPr sz="1200">
              <a:latin typeface="Arial MT"/>
              <a:cs typeface="Arial MT"/>
            </a:endParaRPr>
          </a:p>
          <a:p>
            <a:pPr marL="184785" marR="5080" indent="-172720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200" b="1">
                <a:latin typeface="Arial"/>
                <a:cs typeface="Arial"/>
              </a:rPr>
              <a:t>GM’s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success</a:t>
            </a:r>
            <a:r>
              <a:rPr dirty="0" sz="1200" spc="-7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China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is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partly </a:t>
            </a:r>
            <a:r>
              <a:rPr dirty="0" sz="1200" b="1">
                <a:latin typeface="Arial"/>
                <a:cs typeface="Arial"/>
              </a:rPr>
              <a:t>due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to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its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partnership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with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SAIC</a:t>
            </a:r>
            <a:r>
              <a:rPr dirty="0" sz="1200" spc="-20">
                <a:latin typeface="Arial MT"/>
                <a:cs typeface="Arial MT"/>
              </a:rPr>
              <a:t>, </a:t>
            </a:r>
            <a:r>
              <a:rPr dirty="0" sz="1200">
                <a:latin typeface="Arial MT"/>
                <a:cs typeface="Arial MT"/>
              </a:rPr>
              <a:t>which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regarded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one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the </a:t>
            </a:r>
            <a:r>
              <a:rPr dirty="0" sz="1200">
                <a:latin typeface="Arial MT"/>
                <a:cs typeface="Arial MT"/>
              </a:rPr>
              <a:t>strongest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partners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region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76331" y="2900686"/>
            <a:ext cx="604927" cy="319050"/>
          </a:xfrm>
          <a:prstGeom prst="rect">
            <a:avLst/>
          </a:prstGeom>
        </p:spPr>
      </p:pic>
      <p:grpSp>
        <p:nvGrpSpPr>
          <p:cNvPr id="22" name="object 22" descr=""/>
          <p:cNvGrpSpPr/>
          <p:nvPr/>
        </p:nvGrpSpPr>
        <p:grpSpPr>
          <a:xfrm>
            <a:off x="8065007" y="3953255"/>
            <a:ext cx="757555" cy="1130935"/>
            <a:chOff x="8065007" y="3953255"/>
            <a:chExt cx="757555" cy="1130935"/>
          </a:xfrm>
        </p:grpSpPr>
        <p:sp>
          <p:nvSpPr>
            <p:cNvPr id="23" name="object 23" descr=""/>
            <p:cNvSpPr/>
            <p:nvPr/>
          </p:nvSpPr>
          <p:spPr>
            <a:xfrm>
              <a:off x="8232647" y="3953255"/>
              <a:ext cx="421005" cy="1126490"/>
            </a:xfrm>
            <a:custGeom>
              <a:avLst/>
              <a:gdLst/>
              <a:ahLst/>
              <a:cxnLst/>
              <a:rect l="l" t="t" r="r" b="b"/>
              <a:pathLst>
                <a:path w="421004" h="1126489">
                  <a:moveTo>
                    <a:pt x="420624" y="0"/>
                  </a:moveTo>
                  <a:lnTo>
                    <a:pt x="0" y="0"/>
                  </a:lnTo>
                  <a:lnTo>
                    <a:pt x="0" y="1126236"/>
                  </a:lnTo>
                  <a:lnTo>
                    <a:pt x="420624" y="1126236"/>
                  </a:lnTo>
                  <a:lnTo>
                    <a:pt x="420624" y="0"/>
                  </a:lnTo>
                  <a:close/>
                </a:path>
              </a:pathLst>
            </a:custGeom>
            <a:solidFill>
              <a:srgbClr val="297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065007" y="5079491"/>
              <a:ext cx="757555" cy="0"/>
            </a:xfrm>
            <a:custGeom>
              <a:avLst/>
              <a:gdLst/>
              <a:ahLst/>
              <a:cxnLst/>
              <a:rect l="l" t="t" r="r" b="b"/>
              <a:pathLst>
                <a:path w="757554" h="0">
                  <a:moveTo>
                    <a:pt x="0" y="0"/>
                  </a:moveTo>
                  <a:lnTo>
                    <a:pt x="75742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8259318" y="5114671"/>
            <a:ext cx="367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133968" y="3728084"/>
            <a:ext cx="6203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$1,981M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420494" y="2035302"/>
            <a:ext cx="262001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battery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most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expensive </a:t>
            </a:r>
            <a:r>
              <a:rPr dirty="0" sz="1200">
                <a:latin typeface="Arial MT"/>
                <a:cs typeface="Arial MT"/>
              </a:rPr>
              <a:t>part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EVs,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many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new</a:t>
            </a:r>
            <a:r>
              <a:rPr dirty="0" sz="1200" spc="-10" b="1">
                <a:latin typeface="Arial"/>
                <a:cs typeface="Arial"/>
              </a:rPr>
              <a:t> battery technologies</a:t>
            </a:r>
            <a:r>
              <a:rPr dirty="0" sz="1200" b="1">
                <a:latin typeface="Arial"/>
                <a:cs typeface="Arial"/>
              </a:rPr>
              <a:t> show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potential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28" name="object 28" descr=""/>
          <p:cNvGraphicFramePr>
            <a:graphicFrameLocks noGrp="1"/>
          </p:cNvGraphicFramePr>
          <p:nvPr/>
        </p:nvGraphicFramePr>
        <p:xfrm>
          <a:off x="4311396" y="1226819"/>
          <a:ext cx="3637915" cy="4674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2029"/>
              </a:tblGrid>
              <a:tr h="328295">
                <a:tc>
                  <a:txBody>
                    <a:bodyPr/>
                    <a:lstStyle/>
                    <a:p>
                      <a:pPr algn="ctr" marL="5715">
                        <a:lnSpc>
                          <a:spcPts val="1614"/>
                        </a:lnSpc>
                        <a:spcBef>
                          <a:spcPts val="870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Product</a:t>
                      </a:r>
                      <a:r>
                        <a:rPr dirty="0" sz="1400" spc="-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opportunity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0490">
                    <a:lnL w="28575">
                      <a:solidFill>
                        <a:srgbClr val="C00000"/>
                      </a:solidFill>
                      <a:prstDash val="sysDash"/>
                    </a:lnL>
                    <a:lnR w="28575">
                      <a:solidFill>
                        <a:srgbClr val="C00000"/>
                      </a:solidFill>
                      <a:prstDash val="sysDash"/>
                    </a:lnR>
                    <a:lnT w="28575">
                      <a:solidFill>
                        <a:srgbClr val="C00000"/>
                      </a:solidFill>
                      <a:prstDash val="sysDash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ACCAF8">
                        <a:alpha val="19999"/>
                      </a:srgbClr>
                    </a:solidFill>
                  </a:tcPr>
                </a:tc>
              </a:tr>
              <a:tr h="590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C00000"/>
                      </a:solidFill>
                      <a:prstDash val="sysDash"/>
                    </a:lnL>
                    <a:lnR w="28575">
                      <a:solidFill>
                        <a:srgbClr val="C00000"/>
                      </a:solidFill>
                      <a:prstDash val="sysDash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ACCAF8">
                        <a:alpha val="19999"/>
                      </a:srgb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4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Expand</a:t>
                      </a:r>
                      <a:r>
                        <a:rPr dirty="0" sz="14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EV</a:t>
                      </a:r>
                      <a:r>
                        <a:rPr dirty="0" sz="1400" spc="-3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product</a:t>
                      </a:r>
                      <a:r>
                        <a:rPr dirty="0" sz="14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portfolio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C00000"/>
                      </a:solidFill>
                      <a:prstDash val="sysDash"/>
                    </a:lnL>
                    <a:lnR w="28575">
                      <a:solidFill>
                        <a:srgbClr val="C00000"/>
                      </a:solidFill>
                      <a:prstDash val="sysDash"/>
                    </a:lnR>
                    <a:solidFill>
                      <a:srgbClr val="ACCAF8"/>
                    </a:solidFill>
                  </a:tcPr>
                </a:tc>
              </a:tr>
              <a:tr h="1701800">
                <a:tc>
                  <a:txBody>
                    <a:bodyPr/>
                    <a:lstStyle/>
                    <a:p>
                      <a:pPr marL="1027430" marR="368300" indent="-172720">
                        <a:lnSpc>
                          <a:spcPct val="100000"/>
                        </a:lnSpc>
                        <a:spcBef>
                          <a:spcPts val="919"/>
                        </a:spcBef>
                        <a:buChar char="•"/>
                        <a:tabLst>
                          <a:tab pos="1027430" algn="l"/>
                        </a:tabLst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Demand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continues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grow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for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pickup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trucks,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2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for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electric</a:t>
                      </a:r>
                      <a:r>
                        <a:rPr dirty="0" sz="12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versions</a:t>
                      </a:r>
                      <a:r>
                        <a:rPr dirty="0" sz="12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2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emerging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  <a:buFont typeface="Arial MT"/>
                        <a:buChar char="•"/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27430" marR="167640" indent="-17272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1027430" algn="l"/>
                        </a:tabLst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This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represents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opportunity</a:t>
                      </a:r>
                      <a:r>
                        <a:rPr dirty="0" sz="1200" spc="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acquire</a:t>
                      </a:r>
                      <a:r>
                        <a:rPr dirty="0" sz="12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carmaker</a:t>
                      </a:r>
                      <a:r>
                        <a:rPr dirty="0" sz="12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electric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trucks</a:t>
                      </a:r>
                      <a:r>
                        <a:rPr dirty="0" sz="12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develop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them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inhouse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11454">
                        <a:lnSpc>
                          <a:spcPts val="1614"/>
                        </a:lnSpc>
                        <a:spcBef>
                          <a:spcPts val="680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GM’s</a:t>
                      </a:r>
                      <a:r>
                        <a:rPr dirty="0" sz="1400" spc="-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current</a:t>
                      </a:r>
                      <a:r>
                        <a:rPr dirty="0" sz="14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efforts</a:t>
                      </a:r>
                      <a:r>
                        <a:rPr dirty="0" sz="1400" spc="-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within</a:t>
                      </a:r>
                      <a:r>
                        <a:rPr dirty="0" sz="1400" spc="-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EV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trucks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6839">
                    <a:lnL w="28575">
                      <a:solidFill>
                        <a:srgbClr val="C00000"/>
                      </a:solidFill>
                      <a:prstDash val="sysDash"/>
                    </a:lnL>
                    <a:lnR w="28575">
                      <a:solidFill>
                        <a:srgbClr val="C00000"/>
                      </a:solidFill>
                      <a:prstDash val="sysDash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ACCAF8">
                        <a:alpha val="19999"/>
                      </a:srgbClr>
                    </a:solidFill>
                  </a:tcPr>
                </a:tc>
              </a:tr>
              <a:tr h="1751964">
                <a:tc>
                  <a:txBody>
                    <a:bodyPr/>
                    <a:lstStyle/>
                    <a:p>
                      <a:pPr algn="r" marL="173355" marR="89535" indent="-173355">
                        <a:lnSpc>
                          <a:spcPct val="100000"/>
                        </a:lnSpc>
                        <a:spcBef>
                          <a:spcPts val="1195"/>
                        </a:spcBef>
                        <a:buChar char="•"/>
                        <a:tabLst>
                          <a:tab pos="173355" algn="l"/>
                        </a:tabLst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GM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has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announced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any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plans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r" marR="8191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launch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an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electric</a:t>
                      </a:r>
                      <a:r>
                        <a:rPr dirty="0" sz="12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pickup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truck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27430" marR="127635" indent="-172720">
                        <a:lnSpc>
                          <a:spcPct val="100000"/>
                        </a:lnSpc>
                        <a:buChar char="•"/>
                        <a:tabLst>
                          <a:tab pos="1027430" algn="l"/>
                        </a:tabLst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GM’s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next-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gen</a:t>
                      </a:r>
                      <a:r>
                        <a:rPr dirty="0" sz="12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EV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platform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not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designed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support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truck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  <a:buFont typeface="Arial MT"/>
                        <a:buChar char="•"/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27430" marR="166370" indent="-172720">
                        <a:lnSpc>
                          <a:spcPct val="100000"/>
                        </a:lnSpc>
                        <a:buChar char="•"/>
                        <a:tabLst>
                          <a:tab pos="1027430" algn="l"/>
                        </a:tabLst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GM’s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brand</a:t>
                      </a:r>
                      <a:r>
                        <a:rPr dirty="0" sz="12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portfolio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could</a:t>
                      </a:r>
                      <a:r>
                        <a:rPr dirty="0" sz="12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need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modernization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new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addition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51765">
                    <a:lnL w="28575">
                      <a:solidFill>
                        <a:srgbClr val="C00000"/>
                      </a:solidFill>
                      <a:prstDash val="sysDash"/>
                    </a:lnL>
                    <a:lnR w="28575">
                      <a:solidFill>
                        <a:srgbClr val="C00000"/>
                      </a:solidFill>
                      <a:prstDash val="sysDash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ACCAF8">
                        <a:alpha val="19999"/>
                      </a:srgbClr>
                    </a:solidFill>
                  </a:tcPr>
                </a:tc>
              </a:tr>
              <a:tr h="527685">
                <a:tc>
                  <a:txBody>
                    <a:bodyPr/>
                    <a:lstStyle/>
                    <a:p>
                      <a:pPr marL="154940" marR="132080" indent="-1841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Considering</a:t>
                      </a:r>
                      <a:r>
                        <a:rPr dirty="0" sz="14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GM’s</a:t>
                      </a:r>
                      <a:r>
                        <a:rPr dirty="0" sz="14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core</a:t>
                      </a: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customers,</a:t>
                      </a:r>
                      <a:r>
                        <a:rPr dirty="0" sz="1400" spc="-4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GM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should</a:t>
                      </a:r>
                      <a:r>
                        <a:rPr dirty="0" sz="1400" spc="-6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acquire</a:t>
                      </a:r>
                      <a:r>
                        <a:rPr dirty="0" sz="14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4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develop</a:t>
                      </a:r>
                      <a:r>
                        <a:rPr dirty="0" sz="14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</a:t>
                      </a:r>
                      <a:r>
                        <a:rPr dirty="0" sz="14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EV</a:t>
                      </a: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truck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3815">
                    <a:lnL w="28575">
                      <a:solidFill>
                        <a:srgbClr val="C00000"/>
                      </a:solidFill>
                      <a:prstDash val="sysDash"/>
                    </a:lnL>
                    <a:lnR w="28575">
                      <a:solidFill>
                        <a:srgbClr val="C00000"/>
                      </a:solidFill>
                      <a:prstDash val="sysDash"/>
                    </a:lnR>
                    <a:lnB w="28575">
                      <a:solidFill>
                        <a:srgbClr val="C00000"/>
                      </a:solidFill>
                      <a:prstDash val="sysDash"/>
                    </a:lnB>
                    <a:solidFill>
                      <a:srgbClr val="232852"/>
                    </a:solidFill>
                  </a:tcPr>
                </a:tc>
              </a:tr>
            </a:tbl>
          </a:graphicData>
        </a:graphic>
      </p:graphicFrame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7512" y="4369308"/>
            <a:ext cx="678180" cy="35813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9619" y="3785615"/>
            <a:ext cx="472440" cy="47091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7512" y="4924044"/>
            <a:ext cx="673607" cy="207263"/>
          </a:xfrm>
          <a:prstGeom prst="rect">
            <a:avLst/>
          </a:prstGeom>
        </p:spPr>
      </p:pic>
      <p:grpSp>
        <p:nvGrpSpPr>
          <p:cNvPr id="32" name="object 32" descr=""/>
          <p:cNvGrpSpPr/>
          <p:nvPr/>
        </p:nvGrpSpPr>
        <p:grpSpPr>
          <a:xfrm>
            <a:off x="66269" y="1058544"/>
            <a:ext cx="1380490" cy="1473200"/>
            <a:chOff x="66269" y="1058544"/>
            <a:chExt cx="1380490" cy="1473200"/>
          </a:xfrm>
        </p:grpSpPr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063" y="2007108"/>
              <a:ext cx="934212" cy="524256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269" y="1058544"/>
              <a:ext cx="1171434" cy="1060450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2272" y="2775204"/>
            <a:ext cx="794004" cy="56540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18076" y="2036064"/>
            <a:ext cx="891539" cy="50292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42459" y="2820923"/>
            <a:ext cx="638556" cy="438912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418076" y="3837432"/>
            <a:ext cx="714755" cy="492251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418076" y="4645152"/>
            <a:ext cx="661415" cy="426719"/>
          </a:xfrm>
          <a:prstGeom prst="rect">
            <a:avLst/>
          </a:prstGeom>
        </p:spPr>
      </p:pic>
      <p:sp>
        <p:nvSpPr>
          <p:cNvPr id="40" name="object 40" descr=""/>
          <p:cNvSpPr txBox="1"/>
          <p:nvPr/>
        </p:nvSpPr>
        <p:spPr>
          <a:xfrm>
            <a:off x="574649" y="216154"/>
            <a:ext cx="44875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4966AC"/>
                </a:solidFill>
                <a:latin typeface="Arial"/>
                <a:cs typeface="Arial"/>
              </a:rPr>
              <a:t>ALTERNATIVE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 INVESTMENT</a:t>
            </a:r>
            <a:r>
              <a:rPr dirty="0" sz="1600" spc="-6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OPPORTUNITIES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10369295" y="6053328"/>
            <a:ext cx="320040" cy="233679"/>
            <a:chOff x="10369295" y="6053328"/>
            <a:chExt cx="320040" cy="233679"/>
          </a:xfrm>
        </p:grpSpPr>
        <p:sp>
          <p:nvSpPr>
            <p:cNvPr id="42" name="object 42" descr=""/>
            <p:cNvSpPr/>
            <p:nvPr/>
          </p:nvSpPr>
          <p:spPr>
            <a:xfrm>
              <a:off x="10375391" y="6059424"/>
              <a:ext cx="307975" cy="220979"/>
            </a:xfrm>
            <a:custGeom>
              <a:avLst/>
              <a:gdLst/>
              <a:ahLst/>
              <a:cxnLst/>
              <a:rect l="l" t="t" r="r" b="b"/>
              <a:pathLst>
                <a:path w="307975" h="220979">
                  <a:moveTo>
                    <a:pt x="307848" y="0"/>
                  </a:moveTo>
                  <a:lnTo>
                    <a:pt x="0" y="0"/>
                  </a:lnTo>
                  <a:lnTo>
                    <a:pt x="0" y="220979"/>
                  </a:lnTo>
                  <a:lnTo>
                    <a:pt x="307848" y="220979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ACCAF8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0375391" y="6059424"/>
              <a:ext cx="307975" cy="220979"/>
            </a:xfrm>
            <a:custGeom>
              <a:avLst/>
              <a:gdLst/>
              <a:ahLst/>
              <a:cxnLst/>
              <a:rect l="l" t="t" r="r" b="b"/>
              <a:pathLst>
                <a:path w="307975" h="220979">
                  <a:moveTo>
                    <a:pt x="0" y="220979"/>
                  </a:moveTo>
                  <a:lnTo>
                    <a:pt x="307848" y="220979"/>
                  </a:lnTo>
                  <a:lnTo>
                    <a:pt x="307848" y="0"/>
                  </a:lnTo>
                  <a:lnTo>
                    <a:pt x="0" y="0"/>
                  </a:lnTo>
                  <a:lnTo>
                    <a:pt x="0" y="220979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10744961" y="6000394"/>
            <a:ext cx="81216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Deep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dive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on </a:t>
            </a:r>
            <a:r>
              <a:rPr dirty="0" sz="1000">
                <a:latin typeface="Arial MT"/>
                <a:cs typeface="Arial MT"/>
              </a:rPr>
              <a:t>following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slide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243840"/>
                <a:gridCol w="1196340"/>
                <a:gridCol w="243839"/>
                <a:gridCol w="1200150"/>
                <a:gridCol w="243839"/>
                <a:gridCol w="1200150"/>
                <a:gridCol w="243839"/>
                <a:gridCol w="1443354"/>
                <a:gridCol w="1200150"/>
                <a:gridCol w="1443354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49910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57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9479788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2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4329684" y="1930907"/>
            <a:ext cx="3535679" cy="3455035"/>
          </a:xfrm>
          <a:custGeom>
            <a:avLst/>
            <a:gdLst/>
            <a:ahLst/>
            <a:cxnLst/>
            <a:rect l="l" t="t" r="r" b="b"/>
            <a:pathLst>
              <a:path w="3535679" h="3455035">
                <a:moveTo>
                  <a:pt x="0" y="3454907"/>
                </a:moveTo>
                <a:lnTo>
                  <a:pt x="3535679" y="3454907"/>
                </a:lnTo>
                <a:lnTo>
                  <a:pt x="3535679" y="0"/>
                </a:lnTo>
                <a:lnTo>
                  <a:pt x="0" y="0"/>
                </a:lnTo>
                <a:lnTo>
                  <a:pt x="0" y="3454907"/>
                </a:lnTo>
                <a:close/>
              </a:path>
            </a:pathLst>
          </a:custGeom>
          <a:solidFill>
            <a:srgbClr val="ACCAF8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89330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GM</a:t>
            </a:r>
            <a:r>
              <a:rPr dirty="0" spc="-35"/>
              <a:t> </a:t>
            </a:r>
            <a:r>
              <a:rPr dirty="0"/>
              <a:t>could</a:t>
            </a:r>
            <a:r>
              <a:rPr dirty="0" spc="-35"/>
              <a:t> </a:t>
            </a:r>
            <a:r>
              <a:rPr dirty="0"/>
              <a:t>either</a:t>
            </a:r>
            <a:r>
              <a:rPr dirty="0" spc="-30"/>
              <a:t> </a:t>
            </a:r>
            <a:r>
              <a:rPr dirty="0"/>
              <a:t>develop</a:t>
            </a:r>
            <a:r>
              <a:rPr dirty="0" spc="-25"/>
              <a:t> </a:t>
            </a:r>
            <a:r>
              <a:rPr dirty="0"/>
              <a:t>an</a:t>
            </a:r>
            <a:r>
              <a:rPr dirty="0" spc="-30"/>
              <a:t> </a:t>
            </a:r>
            <a:r>
              <a:rPr dirty="0"/>
              <a:t>EV</a:t>
            </a:r>
            <a:r>
              <a:rPr dirty="0" spc="-15"/>
              <a:t> </a:t>
            </a:r>
            <a:r>
              <a:rPr dirty="0"/>
              <a:t>truck</a:t>
            </a:r>
            <a:r>
              <a:rPr dirty="0" spc="-50"/>
              <a:t> </a:t>
            </a:r>
            <a:r>
              <a:rPr dirty="0"/>
              <a:t>by</a:t>
            </a:r>
            <a:r>
              <a:rPr dirty="0" spc="-20"/>
              <a:t> </a:t>
            </a:r>
            <a:r>
              <a:rPr dirty="0"/>
              <a:t>itself,</a:t>
            </a:r>
            <a:r>
              <a:rPr dirty="0" spc="-25"/>
              <a:t> </a:t>
            </a:r>
            <a:r>
              <a:rPr dirty="0"/>
              <a:t>acquire</a:t>
            </a:r>
            <a:r>
              <a:rPr dirty="0" spc="-45"/>
              <a:t> </a:t>
            </a:r>
            <a:r>
              <a:rPr dirty="0"/>
              <a:t>an</a:t>
            </a:r>
            <a:r>
              <a:rPr dirty="0" spc="-15"/>
              <a:t> </a:t>
            </a:r>
            <a:r>
              <a:rPr dirty="0"/>
              <a:t>EV</a:t>
            </a:r>
            <a:r>
              <a:rPr dirty="0" spc="-20"/>
              <a:t> </a:t>
            </a:r>
            <a:r>
              <a:rPr dirty="0"/>
              <a:t>truck</a:t>
            </a:r>
            <a:r>
              <a:rPr dirty="0" spc="-40"/>
              <a:t> </a:t>
            </a:r>
            <a:r>
              <a:rPr dirty="0" spc="-10"/>
              <a:t>producer,</a:t>
            </a:r>
            <a:r>
              <a:rPr dirty="0" spc="-70"/>
              <a:t> </a:t>
            </a:r>
            <a:r>
              <a:rPr dirty="0"/>
              <a:t>or</a:t>
            </a:r>
            <a:r>
              <a:rPr dirty="0" spc="-25"/>
              <a:t> </a:t>
            </a:r>
            <a:r>
              <a:rPr dirty="0"/>
              <a:t>design</a:t>
            </a:r>
            <a:r>
              <a:rPr dirty="0" spc="-30"/>
              <a:t> </a:t>
            </a:r>
            <a:r>
              <a:rPr dirty="0" spc="-50"/>
              <a:t>a</a:t>
            </a:r>
          </a:p>
          <a:p>
            <a:pPr marL="12700">
              <a:lnSpc>
                <a:spcPts val="2280"/>
              </a:lnSpc>
            </a:pPr>
            <a:r>
              <a:rPr dirty="0"/>
              <a:t>truck</a:t>
            </a:r>
            <a:r>
              <a:rPr dirty="0" spc="-45"/>
              <a:t> </a:t>
            </a:r>
            <a:r>
              <a:rPr dirty="0"/>
              <a:t>in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0"/>
              <a:t> </a:t>
            </a:r>
            <a:r>
              <a:rPr dirty="0"/>
              <a:t>partnership,</a:t>
            </a:r>
            <a:r>
              <a:rPr dirty="0" spc="-60"/>
              <a:t> </a:t>
            </a:r>
            <a:r>
              <a:rPr dirty="0"/>
              <a:t>but</a:t>
            </a:r>
            <a:r>
              <a:rPr dirty="0" spc="-30"/>
              <a:t> </a:t>
            </a:r>
            <a:r>
              <a:rPr dirty="0"/>
              <a:t>acquiring</a:t>
            </a:r>
            <a:r>
              <a:rPr dirty="0" spc="-40"/>
              <a:t> </a:t>
            </a:r>
            <a:r>
              <a:rPr dirty="0"/>
              <a:t>an</a:t>
            </a:r>
            <a:r>
              <a:rPr dirty="0" spc="-25"/>
              <a:t> </a:t>
            </a:r>
            <a:r>
              <a:rPr dirty="0"/>
              <a:t>existing</a:t>
            </a:r>
            <a:r>
              <a:rPr dirty="0" spc="-15"/>
              <a:t> </a:t>
            </a:r>
            <a:r>
              <a:rPr dirty="0"/>
              <a:t>EV</a:t>
            </a:r>
            <a:r>
              <a:rPr dirty="0" spc="-15"/>
              <a:t> </a:t>
            </a:r>
            <a:r>
              <a:rPr dirty="0"/>
              <a:t>truck</a:t>
            </a:r>
            <a:r>
              <a:rPr dirty="0" spc="-35"/>
              <a:t> </a:t>
            </a:r>
            <a:r>
              <a:rPr dirty="0"/>
              <a:t>maker</a:t>
            </a:r>
            <a:r>
              <a:rPr dirty="0" spc="-50"/>
              <a:t> </a:t>
            </a:r>
            <a:r>
              <a:rPr dirty="0"/>
              <a:t>holds</a:t>
            </a:r>
            <a:r>
              <a:rPr dirty="0" spc="-25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most</a:t>
            </a:r>
            <a:r>
              <a:rPr dirty="0" spc="-45"/>
              <a:t> </a:t>
            </a:r>
            <a:r>
              <a:rPr dirty="0" spc="-10"/>
              <a:t>promise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574649" y="6112255"/>
            <a:ext cx="27222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Team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analysis,</a:t>
            </a:r>
            <a:r>
              <a:rPr dirty="0" sz="1000" spc="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General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Motors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(2019b)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74040" y="1333881"/>
            <a:ext cx="110432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38275" algn="l"/>
                <a:tab pos="3552825" algn="l"/>
                <a:tab pos="7489190" algn="l"/>
                <a:tab pos="8821420" algn="l"/>
                <a:tab pos="11029950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Develop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	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Cooperate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86740" y="5385815"/>
            <a:ext cx="3542029" cy="524510"/>
          </a:xfrm>
          <a:prstGeom prst="rect">
            <a:avLst/>
          </a:prstGeom>
          <a:solidFill>
            <a:srgbClr val="232852"/>
          </a:solidFill>
        </p:spPr>
        <p:txBody>
          <a:bodyPr wrap="square" lIns="0" tIns="43815" rIns="0" bIns="0" rtlCol="0" vert="horz">
            <a:spAutoFit/>
          </a:bodyPr>
          <a:lstStyle/>
          <a:p>
            <a:pPr marL="122555" marR="116205" indent="4445">
              <a:lnSpc>
                <a:spcPct val="100000"/>
              </a:lnSpc>
              <a:spcBef>
                <a:spcPts val="345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GM</a:t>
            </a: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greatly</a:t>
            </a: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positioned</a:t>
            </a:r>
            <a:r>
              <a:rPr dirty="0" sz="1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EV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pickup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truck,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would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take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too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long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063483" y="5385815"/>
            <a:ext cx="3542029" cy="524510"/>
          </a:xfrm>
          <a:prstGeom prst="rect">
            <a:avLst/>
          </a:prstGeom>
          <a:solidFill>
            <a:srgbClr val="232852"/>
          </a:solidFill>
        </p:spPr>
        <p:txBody>
          <a:bodyPr wrap="square" lIns="0" tIns="43815" rIns="0" bIns="0" rtlCol="0" vert="horz">
            <a:spAutoFit/>
          </a:bodyPr>
          <a:lstStyle/>
          <a:p>
            <a:pPr marL="397510" marR="83185" indent="-304800">
              <a:lnSpc>
                <a:spcPct val="100000"/>
              </a:lnSpc>
              <a:spcBef>
                <a:spcPts val="345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Developing</a:t>
            </a: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EV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truck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partnership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too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risky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limits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upside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86740" y="1624583"/>
            <a:ext cx="3542029" cy="306705"/>
          </a:xfrm>
          <a:prstGeom prst="rect">
            <a:avLst/>
          </a:prstGeom>
          <a:solidFill>
            <a:srgbClr val="ACCAF8"/>
          </a:solidFill>
        </p:spPr>
        <p:txBody>
          <a:bodyPr wrap="square" lIns="0" tIns="41275" rIns="0" bIns="0" rtlCol="0" vert="horz">
            <a:spAutoFit/>
          </a:bodyPr>
          <a:lstStyle/>
          <a:p>
            <a:pPr marL="317500">
              <a:lnSpc>
                <a:spcPct val="100000"/>
              </a:lnSpc>
              <a:spcBef>
                <a:spcPts val="325"/>
              </a:spcBef>
            </a:pPr>
            <a:r>
              <a:rPr dirty="0" sz="1400" b="1">
                <a:latin typeface="Arial"/>
                <a:cs typeface="Arial"/>
              </a:rPr>
              <a:t>Develop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EV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pickup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truck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alone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061959" y="1624583"/>
            <a:ext cx="3540760" cy="306705"/>
          </a:xfrm>
          <a:prstGeom prst="rect">
            <a:avLst/>
          </a:prstGeom>
          <a:solidFill>
            <a:srgbClr val="ACCAF8"/>
          </a:solidFill>
        </p:spPr>
        <p:txBody>
          <a:bodyPr wrap="square" lIns="0" tIns="41275" rIns="0" bIns="0" rtlCol="0" vert="horz">
            <a:spAutoFit/>
          </a:bodyPr>
          <a:lstStyle/>
          <a:p>
            <a:pPr marL="154940">
              <a:lnSpc>
                <a:spcPct val="100000"/>
              </a:lnSpc>
              <a:spcBef>
                <a:spcPts val="325"/>
              </a:spcBef>
            </a:pPr>
            <a:r>
              <a:rPr dirty="0" sz="1400" b="1">
                <a:latin typeface="Arial"/>
                <a:cs typeface="Arial"/>
              </a:rPr>
              <a:t>Establish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joint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venture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or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alliance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050783" y="3597021"/>
            <a:ext cx="3566160" cy="1640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2825" algn="l"/>
              </a:tabLst>
            </a:pPr>
            <a:r>
              <a:rPr dirty="0" u="sng" sz="1400" spc="2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Feasibility</a:t>
            </a:r>
            <a:r>
              <a:rPr dirty="0" u="sng" sz="1400" spc="-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dirty="0" u="sng" sz="14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cooperating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with</a:t>
            </a:r>
            <a:r>
              <a:rPr dirty="0" u="sng" sz="1400" spc="-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partner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025525" marR="290195" indent="-172720">
              <a:lnSpc>
                <a:spcPct val="100000"/>
              </a:lnSpc>
              <a:spcBef>
                <a:spcPts val="950"/>
              </a:spcBef>
              <a:buFont typeface="Arial MT"/>
              <a:buChar char="•"/>
              <a:tabLst>
                <a:tab pos="1025525" algn="l"/>
              </a:tabLst>
            </a:pPr>
            <a:r>
              <a:rPr dirty="0" sz="1200" b="1">
                <a:latin typeface="Arial"/>
                <a:cs typeface="Arial"/>
              </a:rPr>
              <a:t>GM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has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plenty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experience</a:t>
            </a:r>
            <a:r>
              <a:rPr dirty="0" sz="1200" spc="-6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in </a:t>
            </a:r>
            <a:r>
              <a:rPr dirty="0" sz="1200" b="1">
                <a:latin typeface="Arial"/>
                <a:cs typeface="Arial"/>
              </a:rPr>
              <a:t>establishing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JVs</a:t>
            </a:r>
            <a:r>
              <a:rPr dirty="0" sz="1200">
                <a:latin typeface="Arial MT"/>
                <a:cs typeface="Arial MT"/>
              </a:rPr>
              <a:t>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also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within </a:t>
            </a:r>
            <a:r>
              <a:rPr dirty="0" sz="1200">
                <a:latin typeface="Arial MT"/>
                <a:cs typeface="Arial MT"/>
              </a:rPr>
              <a:t>research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development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 MT"/>
              <a:buChar char="•"/>
            </a:pPr>
            <a:endParaRPr sz="1200">
              <a:latin typeface="Arial MT"/>
              <a:cs typeface="Arial MT"/>
            </a:endParaRPr>
          </a:p>
          <a:p>
            <a:pPr marL="1025525" marR="162560" indent="-172720">
              <a:lnSpc>
                <a:spcPct val="100000"/>
              </a:lnSpc>
              <a:buChar char="•"/>
              <a:tabLst>
                <a:tab pos="1025525" algn="l"/>
              </a:tabLst>
            </a:pPr>
            <a:r>
              <a:rPr dirty="0" sz="1200" spc="-10">
                <a:latin typeface="Arial MT"/>
                <a:cs typeface="Arial MT"/>
              </a:rPr>
              <a:t>However,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GM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would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risk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that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its </a:t>
            </a:r>
            <a:r>
              <a:rPr dirty="0" sz="1200" b="1">
                <a:latin typeface="Arial"/>
                <a:cs typeface="Arial"/>
              </a:rPr>
              <a:t>partner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breaks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up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agreement </a:t>
            </a:r>
            <a:r>
              <a:rPr dirty="0" sz="1200" b="1">
                <a:latin typeface="Arial"/>
                <a:cs typeface="Arial"/>
              </a:rPr>
              <a:t>to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exploit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tech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by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itself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390650" y="4662678"/>
            <a:ext cx="25952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 spc="-10">
                <a:latin typeface="Arial MT"/>
                <a:cs typeface="Arial MT"/>
              </a:rPr>
              <a:t>However,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GM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would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risk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losing</a:t>
            </a:r>
            <a:r>
              <a:rPr dirty="0" sz="1200" spc="50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opportunity for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“first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mover </a:t>
            </a:r>
            <a:r>
              <a:rPr dirty="0" sz="1200" b="1">
                <a:latin typeface="Arial"/>
                <a:cs typeface="Arial"/>
              </a:rPr>
              <a:t>advantage”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making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EV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trucks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2187" y="3995928"/>
            <a:ext cx="470916" cy="470916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574040" y="2780741"/>
            <a:ext cx="3566160" cy="1724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35050" marR="116205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035050" algn="l"/>
              </a:tabLst>
            </a:pPr>
            <a:r>
              <a:rPr dirty="0" sz="1200" spc="-10" b="1">
                <a:latin typeface="Arial"/>
                <a:cs typeface="Arial"/>
              </a:rPr>
              <a:t>However,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it would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take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time</a:t>
            </a:r>
            <a:r>
              <a:rPr dirty="0" sz="1200" spc="-25" b="1">
                <a:latin typeface="Arial"/>
                <a:cs typeface="Arial"/>
              </a:rPr>
              <a:t> to </a:t>
            </a:r>
            <a:r>
              <a:rPr dirty="0" sz="1200" b="1">
                <a:latin typeface="Arial"/>
                <a:cs typeface="Arial"/>
              </a:rPr>
              <a:t>develop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EV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powertrain</a:t>
            </a:r>
            <a:r>
              <a:rPr dirty="0" sz="1200">
                <a:latin typeface="Arial MT"/>
                <a:cs typeface="Arial MT"/>
              </a:rPr>
              <a:t>,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r>
              <a:rPr dirty="0" sz="1200" spc="50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meantime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GM’s</a:t>
            </a:r>
            <a:r>
              <a:rPr dirty="0" sz="1200" spc="-10" b="1">
                <a:latin typeface="Arial"/>
                <a:cs typeface="Arial"/>
              </a:rPr>
              <a:t> competitors </a:t>
            </a:r>
            <a:r>
              <a:rPr dirty="0" sz="1200" b="1">
                <a:latin typeface="Arial"/>
                <a:cs typeface="Arial"/>
              </a:rPr>
              <a:t>might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launch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EV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trucks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495300" algn="l"/>
                <a:tab pos="355282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Feasibility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dirty="0" u="sng" sz="1400" spc="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developing</a:t>
            </a:r>
            <a:r>
              <a:rPr dirty="0" u="sng" sz="14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alone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algn="just" marL="1001394" marR="271145" indent="-172720">
              <a:lnSpc>
                <a:spcPct val="100000"/>
              </a:lnSpc>
              <a:spcBef>
                <a:spcPts val="944"/>
              </a:spcBef>
              <a:buChar char="•"/>
              <a:tabLst>
                <a:tab pos="1001394" algn="l"/>
              </a:tabLst>
            </a:pPr>
            <a:r>
              <a:rPr dirty="0" sz="1200">
                <a:latin typeface="Arial MT"/>
                <a:cs typeface="Arial MT"/>
              </a:rPr>
              <a:t>GM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already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largest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pickup </a:t>
            </a:r>
            <a:r>
              <a:rPr dirty="0" sz="1200" b="1">
                <a:latin typeface="Arial"/>
                <a:cs typeface="Arial"/>
              </a:rPr>
              <a:t>truck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maker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also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has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 b="1">
                <a:latin typeface="Arial"/>
                <a:cs typeface="Arial"/>
              </a:rPr>
              <a:t>plenty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experience</a:t>
            </a:r>
            <a:r>
              <a:rPr dirty="0" sz="1200" spc="-7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producing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EVs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906382" y="2033778"/>
            <a:ext cx="2581275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Would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allow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GM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 </a:t>
            </a:r>
            <a:r>
              <a:rPr dirty="0" sz="1200" b="1">
                <a:latin typeface="Arial"/>
                <a:cs typeface="Arial"/>
              </a:rPr>
              <a:t>design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EV </a:t>
            </a:r>
            <a:r>
              <a:rPr dirty="0" sz="1200" b="1">
                <a:latin typeface="Arial"/>
                <a:cs typeface="Arial"/>
              </a:rPr>
              <a:t>powertrain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technology </a:t>
            </a:r>
            <a:r>
              <a:rPr dirty="0" sz="1200" b="1">
                <a:latin typeface="Arial"/>
                <a:cs typeface="Arial"/>
              </a:rPr>
              <a:t>for </a:t>
            </a:r>
            <a:r>
              <a:rPr dirty="0" sz="1200" spc="-10" b="1">
                <a:latin typeface="Arial"/>
                <a:cs typeface="Arial"/>
              </a:rPr>
              <a:t>trucks </a:t>
            </a:r>
            <a:r>
              <a:rPr dirty="0" sz="1200" b="1">
                <a:latin typeface="Arial"/>
                <a:cs typeface="Arial"/>
              </a:rPr>
              <a:t>cheaper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and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with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less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risk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 MT"/>
              <a:buChar char="•"/>
            </a:pPr>
            <a:endParaRPr sz="1200">
              <a:latin typeface="Arial"/>
              <a:cs typeface="Arial"/>
            </a:endParaRPr>
          </a:p>
          <a:p>
            <a:pPr marL="184785" marR="142875" indent="-172720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200" spc="-10" b="1">
                <a:latin typeface="Arial"/>
                <a:cs typeface="Arial"/>
              </a:rPr>
              <a:t>However,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it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would</a:t>
            </a:r>
            <a:r>
              <a:rPr dirty="0" sz="1200" spc="-10" b="1">
                <a:latin typeface="Arial"/>
                <a:cs typeface="Arial"/>
              </a:rPr>
              <a:t> involve </a:t>
            </a:r>
            <a:r>
              <a:rPr dirty="0" sz="1200" b="1">
                <a:latin typeface="Arial"/>
                <a:cs typeface="Arial"/>
              </a:rPr>
              <a:t>sacrificing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control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over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25" b="1">
                <a:latin typeface="Arial"/>
                <a:cs typeface="Arial"/>
              </a:rPr>
              <a:t> key </a:t>
            </a:r>
            <a:r>
              <a:rPr dirty="0" sz="1200" b="1">
                <a:latin typeface="Arial"/>
                <a:cs typeface="Arial"/>
              </a:rPr>
              <a:t>part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EV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truck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sharing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gains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 partner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well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424177" y="2049526"/>
            <a:ext cx="25577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Would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allow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GM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 </a:t>
            </a:r>
            <a:r>
              <a:rPr dirty="0" sz="1200" b="1">
                <a:latin typeface="Arial"/>
                <a:cs typeface="Arial"/>
              </a:rPr>
              <a:t>develop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an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EV </a:t>
            </a:r>
            <a:r>
              <a:rPr dirty="0" sz="1200" b="1">
                <a:latin typeface="Arial"/>
                <a:cs typeface="Arial"/>
              </a:rPr>
              <a:t>pickup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truck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from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ground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up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full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control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design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5131" y="4800461"/>
            <a:ext cx="605028" cy="30341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2563" y="2195779"/>
            <a:ext cx="609599" cy="326832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4873" y="2949154"/>
            <a:ext cx="612530" cy="330239"/>
          </a:xfrm>
          <a:prstGeom prst="rect">
            <a:avLst/>
          </a:prstGeom>
        </p:spPr>
      </p:pic>
      <p:grpSp>
        <p:nvGrpSpPr>
          <p:cNvPr id="24" name="object 24" descr=""/>
          <p:cNvGrpSpPr/>
          <p:nvPr/>
        </p:nvGrpSpPr>
        <p:grpSpPr>
          <a:xfrm>
            <a:off x="4306823" y="2250948"/>
            <a:ext cx="920750" cy="2964180"/>
            <a:chOff x="4306823" y="2250948"/>
            <a:chExt cx="920750" cy="2964180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60163" y="2866644"/>
              <a:ext cx="832103" cy="6233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9599" y="2250948"/>
              <a:ext cx="714755" cy="31089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6071" y="4050792"/>
              <a:ext cx="775715" cy="39319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06823" y="4678680"/>
              <a:ext cx="920496" cy="536448"/>
            </a:xfrm>
            <a:prstGeom prst="rect">
              <a:avLst/>
            </a:prstGeom>
          </p:spPr>
        </p:pic>
      </p:grpSp>
      <p:graphicFrame>
        <p:nvGraphicFramePr>
          <p:cNvPr id="29" name="object 29" descr=""/>
          <p:cNvGraphicFramePr>
            <a:graphicFrameLocks noGrp="1"/>
          </p:cNvGraphicFramePr>
          <p:nvPr/>
        </p:nvGraphicFramePr>
        <p:xfrm>
          <a:off x="4306823" y="1226819"/>
          <a:ext cx="3637915" cy="4674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2029"/>
              </a:tblGrid>
              <a:tr h="328295">
                <a:tc>
                  <a:txBody>
                    <a:bodyPr/>
                    <a:lstStyle/>
                    <a:p>
                      <a:pPr algn="ctr" marL="15875">
                        <a:lnSpc>
                          <a:spcPts val="1614"/>
                        </a:lnSpc>
                        <a:spcBef>
                          <a:spcPts val="870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Acquire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0490">
                    <a:lnL w="28575">
                      <a:solidFill>
                        <a:srgbClr val="C00000"/>
                      </a:solidFill>
                      <a:prstDash val="sysDash"/>
                    </a:lnL>
                    <a:lnR w="28575">
                      <a:solidFill>
                        <a:srgbClr val="C00000"/>
                      </a:solidFill>
                      <a:prstDash val="sysDash"/>
                    </a:lnR>
                    <a:lnT w="28575">
                      <a:solidFill>
                        <a:srgbClr val="C00000"/>
                      </a:solidFill>
                      <a:prstDash val="sysDash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ACCAF8">
                        <a:alpha val="19999"/>
                      </a:srgbClr>
                    </a:solidFill>
                  </a:tcPr>
                </a:tc>
              </a:tr>
              <a:tr h="590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C00000"/>
                      </a:solidFill>
                      <a:prstDash val="sysDash"/>
                    </a:lnL>
                    <a:lnR w="28575">
                      <a:solidFill>
                        <a:srgbClr val="C00000"/>
                      </a:solidFill>
                      <a:prstDash val="sysDash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ACCAF8">
                        <a:alpha val="19999"/>
                      </a:srgb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Buy</a:t>
                      </a:r>
                      <a:r>
                        <a:rPr dirty="0" sz="14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4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company</a:t>
                      </a:r>
                      <a:r>
                        <a:rPr dirty="0" sz="14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that</a:t>
                      </a:r>
                      <a:r>
                        <a:rPr dirty="0" sz="14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produces</a:t>
                      </a:r>
                      <a:r>
                        <a:rPr dirty="0" sz="14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one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C00000"/>
                      </a:solidFill>
                      <a:prstDash val="sysDash"/>
                    </a:lnL>
                    <a:lnR w="28575">
                      <a:solidFill>
                        <a:srgbClr val="C00000"/>
                      </a:solidFill>
                      <a:prstDash val="sysDash"/>
                    </a:lnR>
                    <a:solidFill>
                      <a:srgbClr val="ACCAF8"/>
                    </a:solidFill>
                  </a:tcPr>
                </a:tc>
              </a:tr>
              <a:tr h="1896745">
                <a:tc>
                  <a:txBody>
                    <a:bodyPr/>
                    <a:lstStyle/>
                    <a:p>
                      <a:pPr marL="1030605" marR="109855" indent="-172720">
                        <a:lnSpc>
                          <a:spcPct val="100000"/>
                        </a:lnSpc>
                        <a:spcBef>
                          <a:spcPts val="910"/>
                        </a:spcBef>
                        <a:buChar char="•"/>
                        <a:tabLst>
                          <a:tab pos="1030605" algn="l"/>
                        </a:tabLst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Will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allow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GM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to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rapidly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bring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electric</a:t>
                      </a:r>
                      <a:r>
                        <a:rPr dirty="0" sz="12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powertrain</a:t>
                      </a:r>
                      <a:r>
                        <a:rPr dirty="0" sz="12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technology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into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its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top-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selling</a:t>
                      </a:r>
                      <a:r>
                        <a:rPr dirty="0" sz="1200" spc="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truck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line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potentially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hyped</a:t>
                      </a:r>
                      <a:r>
                        <a:rPr dirty="0" sz="1200" spc="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brand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as</a:t>
                      </a:r>
                      <a:r>
                        <a:rPr dirty="0" sz="12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well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  <a:buFont typeface="Arial MT"/>
                        <a:buChar char="•"/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30605" marR="230504" indent="-172720">
                        <a:lnSpc>
                          <a:spcPct val="100000"/>
                        </a:lnSpc>
                        <a:buChar char="•"/>
                        <a:tabLst>
                          <a:tab pos="1030605" algn="l"/>
                        </a:tabLst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However,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it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might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be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expensive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,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difficulties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integration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could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limit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potential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upside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331470">
                        <a:lnSpc>
                          <a:spcPts val="1614"/>
                        </a:lnSpc>
                        <a:spcBef>
                          <a:spcPts val="790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Feasibility</a:t>
                      </a:r>
                      <a:r>
                        <a:rPr dirty="0" sz="14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acquiring</a:t>
                      </a:r>
                      <a:r>
                        <a:rPr dirty="0" sz="14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4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producer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5570">
                    <a:lnL w="28575">
                      <a:solidFill>
                        <a:srgbClr val="C00000"/>
                      </a:solidFill>
                      <a:prstDash val="sysDash"/>
                    </a:lnL>
                    <a:lnR w="28575">
                      <a:solidFill>
                        <a:srgbClr val="C00000"/>
                      </a:solidFill>
                      <a:prstDash val="sysDash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57020">
                <a:tc>
                  <a:txBody>
                    <a:bodyPr/>
                    <a:lstStyle/>
                    <a:p>
                      <a:pPr marL="1016635" indent="-173355">
                        <a:lnSpc>
                          <a:spcPct val="100000"/>
                        </a:lnSpc>
                        <a:spcBef>
                          <a:spcPts val="910"/>
                        </a:spcBef>
                        <a:buFont typeface="Arial MT"/>
                        <a:buChar char="•"/>
                        <a:tabLst>
                          <a:tab pos="1016635" algn="l"/>
                        </a:tabLst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GM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ended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2018</a:t>
                      </a:r>
                      <a:r>
                        <a:rPr dirty="0" sz="12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~USD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016000" marR="120014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23.5bn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in cash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has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more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experience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than</a:t>
                      </a:r>
                      <a:r>
                        <a:rPr dirty="0" sz="12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most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buying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and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integrating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companies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brands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00" marR="120014" indent="-172720">
                        <a:lnSpc>
                          <a:spcPct val="100000"/>
                        </a:lnSpc>
                        <a:buChar char="•"/>
                        <a:tabLst>
                          <a:tab pos="1016000" algn="l"/>
                        </a:tabLst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However,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GM</a:t>
                      </a:r>
                      <a:r>
                        <a:rPr dirty="0" sz="12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risks</a:t>
                      </a:r>
                      <a:r>
                        <a:rPr dirty="0" sz="12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overpaying</a:t>
                      </a:r>
                      <a:r>
                        <a:rPr dirty="0" sz="1200" spc="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for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technology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not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good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enough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15570">
                    <a:lnL w="28575">
                      <a:solidFill>
                        <a:srgbClr val="C00000"/>
                      </a:solidFill>
                      <a:prstDash val="sysDash"/>
                    </a:lnL>
                    <a:lnR w="28575">
                      <a:solidFill>
                        <a:srgbClr val="C00000"/>
                      </a:solidFill>
                      <a:prstDash val="sysDash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527685">
                <a:tc>
                  <a:txBody>
                    <a:bodyPr/>
                    <a:lstStyle/>
                    <a:p>
                      <a:pPr marL="154940" marR="131445" indent="127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Acquiring</a:t>
                      </a: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</a:t>
                      </a:r>
                      <a:r>
                        <a:rPr dirty="0" sz="1400" spc="-4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EV</a:t>
                      </a:r>
                      <a:r>
                        <a:rPr dirty="0" sz="1400" spc="-4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pickup</a:t>
                      </a:r>
                      <a:r>
                        <a:rPr dirty="0" sz="14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truck</a:t>
                      </a:r>
                      <a:r>
                        <a:rPr dirty="0" sz="14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maker</a:t>
                      </a:r>
                      <a:r>
                        <a:rPr dirty="0" sz="1400" spc="-4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is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very</a:t>
                      </a:r>
                      <a:r>
                        <a:rPr dirty="0" sz="14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attractive,</a:t>
                      </a:r>
                      <a:r>
                        <a:rPr dirty="0" sz="14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if</a:t>
                      </a:r>
                      <a:r>
                        <a:rPr dirty="0" sz="14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4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target</a:t>
                      </a:r>
                      <a:r>
                        <a:rPr dirty="0" sz="1400" spc="-4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can</a:t>
                      </a:r>
                      <a:r>
                        <a:rPr dirty="0" sz="14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be</a:t>
                      </a:r>
                      <a:r>
                        <a:rPr dirty="0" sz="14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found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3815">
                    <a:lnL w="28575">
                      <a:solidFill>
                        <a:srgbClr val="C00000"/>
                      </a:solidFill>
                      <a:prstDash val="sysDash"/>
                    </a:lnL>
                    <a:lnR w="28575">
                      <a:solidFill>
                        <a:srgbClr val="C00000"/>
                      </a:solidFill>
                      <a:prstDash val="sysDash"/>
                    </a:lnR>
                    <a:lnB w="28575">
                      <a:solidFill>
                        <a:srgbClr val="C00000"/>
                      </a:solidFill>
                      <a:prstDash val="sysDash"/>
                    </a:lnB>
                    <a:solidFill>
                      <a:srgbClr val="232852"/>
                    </a:solidFill>
                  </a:tcPr>
                </a:tc>
              </a:tr>
            </a:tbl>
          </a:graphicData>
        </a:graphic>
      </p:graphicFrame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078699" y="4088891"/>
            <a:ext cx="758976" cy="29870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176259" y="4805417"/>
            <a:ext cx="554735" cy="350274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171714" y="2116779"/>
            <a:ext cx="690319" cy="467943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159495" y="2906267"/>
            <a:ext cx="661416" cy="426720"/>
          </a:xfrm>
          <a:prstGeom prst="rect">
            <a:avLst/>
          </a:prstGeom>
        </p:spPr>
      </p:pic>
      <p:sp>
        <p:nvSpPr>
          <p:cNvPr id="34" name="object 34" descr=""/>
          <p:cNvSpPr txBox="1"/>
          <p:nvPr/>
        </p:nvSpPr>
        <p:spPr>
          <a:xfrm>
            <a:off x="574649" y="216154"/>
            <a:ext cx="4442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5" b="1">
                <a:solidFill>
                  <a:srgbClr val="4966AC"/>
                </a:solidFill>
                <a:latin typeface="Arial"/>
                <a:cs typeface="Arial"/>
              </a:rPr>
              <a:t>WAYS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TO</a:t>
            </a:r>
            <a:r>
              <a:rPr dirty="0" sz="1600" spc="-4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EXPLOIT</a:t>
            </a:r>
            <a:r>
              <a:rPr dirty="0" sz="1600" spc="-3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PRODUCT</a:t>
            </a:r>
            <a:r>
              <a:rPr dirty="0" sz="1600" spc="-4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OPPORTUNITY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10369295" y="6053328"/>
            <a:ext cx="320040" cy="233679"/>
            <a:chOff x="10369295" y="6053328"/>
            <a:chExt cx="320040" cy="233679"/>
          </a:xfrm>
        </p:grpSpPr>
        <p:sp>
          <p:nvSpPr>
            <p:cNvPr id="36" name="object 36" descr=""/>
            <p:cNvSpPr/>
            <p:nvPr/>
          </p:nvSpPr>
          <p:spPr>
            <a:xfrm>
              <a:off x="10375391" y="6059424"/>
              <a:ext cx="307975" cy="220979"/>
            </a:xfrm>
            <a:custGeom>
              <a:avLst/>
              <a:gdLst/>
              <a:ahLst/>
              <a:cxnLst/>
              <a:rect l="l" t="t" r="r" b="b"/>
              <a:pathLst>
                <a:path w="307975" h="220979">
                  <a:moveTo>
                    <a:pt x="307848" y="0"/>
                  </a:moveTo>
                  <a:lnTo>
                    <a:pt x="0" y="0"/>
                  </a:lnTo>
                  <a:lnTo>
                    <a:pt x="0" y="220979"/>
                  </a:lnTo>
                  <a:lnTo>
                    <a:pt x="307848" y="220979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ACCAF8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0375391" y="6059424"/>
              <a:ext cx="307975" cy="220979"/>
            </a:xfrm>
            <a:custGeom>
              <a:avLst/>
              <a:gdLst/>
              <a:ahLst/>
              <a:cxnLst/>
              <a:rect l="l" t="t" r="r" b="b"/>
              <a:pathLst>
                <a:path w="307975" h="220979">
                  <a:moveTo>
                    <a:pt x="0" y="220979"/>
                  </a:moveTo>
                  <a:lnTo>
                    <a:pt x="307848" y="220979"/>
                  </a:lnTo>
                  <a:lnTo>
                    <a:pt x="307848" y="0"/>
                  </a:lnTo>
                  <a:lnTo>
                    <a:pt x="0" y="0"/>
                  </a:lnTo>
                  <a:lnTo>
                    <a:pt x="0" y="220979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10744961" y="6000394"/>
            <a:ext cx="81216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Deep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dive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on </a:t>
            </a:r>
            <a:r>
              <a:rPr dirty="0" sz="1000">
                <a:latin typeface="Arial MT"/>
                <a:cs typeface="Arial MT"/>
              </a:rPr>
              <a:t>following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slide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243840"/>
                <a:gridCol w="1196340"/>
                <a:gridCol w="243839"/>
                <a:gridCol w="1200150"/>
                <a:gridCol w="243839"/>
                <a:gridCol w="1200150"/>
                <a:gridCol w="243839"/>
                <a:gridCol w="1443354"/>
                <a:gridCol w="1200150"/>
                <a:gridCol w="1443354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49910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58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9479788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2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582168" y="3730752"/>
            <a:ext cx="11023600" cy="2186940"/>
            <a:chOff x="582168" y="3730752"/>
            <a:chExt cx="11023600" cy="2186940"/>
          </a:xfrm>
        </p:grpSpPr>
        <p:sp>
          <p:nvSpPr>
            <p:cNvPr id="8" name="object 8" descr=""/>
            <p:cNvSpPr/>
            <p:nvPr/>
          </p:nvSpPr>
          <p:spPr>
            <a:xfrm>
              <a:off x="582168" y="3730752"/>
              <a:ext cx="11023600" cy="1088390"/>
            </a:xfrm>
            <a:custGeom>
              <a:avLst/>
              <a:gdLst/>
              <a:ahLst/>
              <a:cxnLst/>
              <a:rect l="l" t="t" r="r" b="b"/>
              <a:pathLst>
                <a:path w="11023600" h="1088389">
                  <a:moveTo>
                    <a:pt x="11023092" y="0"/>
                  </a:moveTo>
                  <a:lnTo>
                    <a:pt x="0" y="0"/>
                  </a:lnTo>
                  <a:lnTo>
                    <a:pt x="0" y="1088136"/>
                  </a:lnTo>
                  <a:lnTo>
                    <a:pt x="11023092" y="1088136"/>
                  </a:lnTo>
                  <a:lnTo>
                    <a:pt x="11023092" y="0"/>
                  </a:lnTo>
                  <a:close/>
                </a:path>
              </a:pathLst>
            </a:custGeom>
            <a:solidFill>
              <a:srgbClr val="ACCAF8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6895" y="4564380"/>
              <a:ext cx="1804416" cy="13533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3095" y="3880104"/>
              <a:ext cx="1548383" cy="673607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06039" y="1619837"/>
            <a:ext cx="1679448" cy="75455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94604" y="2820493"/>
            <a:ext cx="1537366" cy="541833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99236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Multiple</a:t>
            </a:r>
            <a:r>
              <a:rPr dirty="0" spc="-20"/>
              <a:t> </a:t>
            </a:r>
            <a:r>
              <a:rPr dirty="0"/>
              <a:t>companies</a:t>
            </a:r>
            <a:r>
              <a:rPr dirty="0" spc="-55"/>
              <a:t> </a:t>
            </a:r>
            <a:r>
              <a:rPr dirty="0"/>
              <a:t>are</a:t>
            </a:r>
            <a:r>
              <a:rPr dirty="0" spc="-50"/>
              <a:t> </a:t>
            </a:r>
            <a:r>
              <a:rPr dirty="0"/>
              <a:t>currently</a:t>
            </a:r>
            <a:r>
              <a:rPr dirty="0" spc="-55"/>
              <a:t> </a:t>
            </a:r>
            <a:r>
              <a:rPr dirty="0"/>
              <a:t>trying</a:t>
            </a:r>
            <a:r>
              <a:rPr dirty="0" spc="-35"/>
              <a:t> </a:t>
            </a:r>
            <a:r>
              <a:rPr dirty="0"/>
              <a:t>to</a:t>
            </a:r>
            <a:r>
              <a:rPr dirty="0" spc="-40"/>
              <a:t> </a:t>
            </a:r>
            <a:r>
              <a:rPr dirty="0"/>
              <a:t>bring</a:t>
            </a:r>
            <a:r>
              <a:rPr dirty="0" spc="-30"/>
              <a:t> </a:t>
            </a:r>
            <a:r>
              <a:rPr dirty="0"/>
              <a:t>EV</a:t>
            </a:r>
            <a:r>
              <a:rPr dirty="0" spc="-25"/>
              <a:t> </a:t>
            </a:r>
            <a:r>
              <a:rPr dirty="0"/>
              <a:t>trucks</a:t>
            </a:r>
            <a:r>
              <a:rPr dirty="0" spc="-65"/>
              <a:t> </a:t>
            </a:r>
            <a:r>
              <a:rPr dirty="0"/>
              <a:t>to</a:t>
            </a:r>
            <a:r>
              <a:rPr dirty="0" spc="-25"/>
              <a:t> </a:t>
            </a:r>
            <a:r>
              <a:rPr dirty="0"/>
              <a:t>market,</a:t>
            </a:r>
            <a:r>
              <a:rPr dirty="0" spc="-70"/>
              <a:t> </a:t>
            </a:r>
            <a:r>
              <a:rPr dirty="0"/>
              <a:t>but</a:t>
            </a:r>
            <a:r>
              <a:rPr dirty="0" spc="-40"/>
              <a:t> </a:t>
            </a:r>
            <a:r>
              <a:rPr dirty="0"/>
              <a:t>only</a:t>
            </a:r>
            <a:r>
              <a:rPr dirty="0" spc="-25"/>
              <a:t> </a:t>
            </a:r>
            <a:r>
              <a:rPr dirty="0"/>
              <a:t>Rivian</a:t>
            </a:r>
            <a:r>
              <a:rPr dirty="0" spc="-20"/>
              <a:t> </a:t>
            </a:r>
            <a:r>
              <a:rPr dirty="0"/>
              <a:t>is</a:t>
            </a:r>
            <a:r>
              <a:rPr dirty="0" spc="-20"/>
              <a:t> </a:t>
            </a:r>
            <a:r>
              <a:rPr dirty="0" spc="-25"/>
              <a:t>far</a:t>
            </a:r>
          </a:p>
          <a:p>
            <a:pPr marL="12700">
              <a:lnSpc>
                <a:spcPts val="2280"/>
              </a:lnSpc>
            </a:pPr>
            <a:r>
              <a:rPr dirty="0"/>
              <a:t>enough</a:t>
            </a:r>
            <a:r>
              <a:rPr dirty="0" spc="-45"/>
              <a:t> </a:t>
            </a:r>
            <a:r>
              <a:rPr dirty="0"/>
              <a:t>in</a:t>
            </a:r>
            <a:r>
              <a:rPr dirty="0" spc="-15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development</a:t>
            </a:r>
            <a:r>
              <a:rPr dirty="0" spc="-55"/>
              <a:t> </a:t>
            </a:r>
            <a:r>
              <a:rPr dirty="0"/>
              <a:t>process</a:t>
            </a:r>
            <a:r>
              <a:rPr dirty="0" spc="-55"/>
              <a:t> </a:t>
            </a:r>
            <a:r>
              <a:rPr dirty="0"/>
              <a:t>and</a:t>
            </a:r>
            <a:r>
              <a:rPr dirty="0" spc="-25"/>
              <a:t> </a:t>
            </a:r>
            <a:r>
              <a:rPr dirty="0"/>
              <a:t>attractive</a:t>
            </a:r>
            <a:r>
              <a:rPr dirty="0" spc="-40"/>
              <a:t> </a:t>
            </a:r>
            <a:r>
              <a:rPr dirty="0"/>
              <a:t>enough</a:t>
            </a:r>
            <a:r>
              <a:rPr dirty="0" spc="-45"/>
              <a:t> </a:t>
            </a:r>
            <a:r>
              <a:rPr dirty="0"/>
              <a:t>to</a:t>
            </a:r>
            <a:r>
              <a:rPr dirty="0" spc="-25"/>
              <a:t> </a:t>
            </a:r>
            <a:r>
              <a:rPr dirty="0"/>
              <a:t>consider</a:t>
            </a:r>
            <a:r>
              <a:rPr dirty="0" spc="-50"/>
              <a:t> </a:t>
            </a:r>
            <a:r>
              <a:rPr dirty="0"/>
              <a:t>for</a:t>
            </a:r>
            <a:r>
              <a:rPr dirty="0" spc="-40"/>
              <a:t> </a:t>
            </a:r>
            <a:r>
              <a:rPr dirty="0"/>
              <a:t>an</a:t>
            </a:r>
            <a:r>
              <a:rPr dirty="0" spc="-15"/>
              <a:t> </a:t>
            </a:r>
            <a:r>
              <a:rPr dirty="0" spc="-10"/>
              <a:t>acquisition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574649" y="5929985"/>
            <a:ext cx="54667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W-15</a:t>
            </a:r>
            <a:r>
              <a:rPr dirty="0" sz="1000" spc="-6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is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actual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pure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BEV,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but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plug-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range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extended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electric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pickup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(PHEV)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74649" y="6112255"/>
            <a:ext cx="107937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Atlis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Motor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Vehicles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Bollinger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Motors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Lambert,</a:t>
            </a:r>
            <a:r>
              <a:rPr dirty="0" sz="10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(2018f,</a:t>
            </a:r>
            <a:r>
              <a:rPr dirty="0" sz="10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2018g,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Electrek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O’Kane,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S.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Verge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Randall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C.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Electrive.com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Rivian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WorkHorse</a:t>
            </a:r>
            <a:r>
              <a:rPr dirty="0" sz="1000" spc="-6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586740" y="1565147"/>
            <a:ext cx="8181975" cy="0"/>
          </a:xfrm>
          <a:custGeom>
            <a:avLst/>
            <a:gdLst/>
            <a:ahLst/>
            <a:cxnLst/>
            <a:rect l="l" t="t" r="r" b="b"/>
            <a:pathLst>
              <a:path w="8181975" h="0">
                <a:moveTo>
                  <a:pt x="0" y="0"/>
                </a:moveTo>
                <a:lnTo>
                  <a:pt x="2046097" y="0"/>
                </a:lnTo>
              </a:path>
              <a:path w="8181975" h="0">
                <a:moveTo>
                  <a:pt x="1996439" y="0"/>
                </a:moveTo>
                <a:lnTo>
                  <a:pt x="4042537" y="0"/>
                </a:lnTo>
              </a:path>
              <a:path w="8181975" h="0">
                <a:moveTo>
                  <a:pt x="3991356" y="0"/>
                </a:moveTo>
                <a:lnTo>
                  <a:pt x="6134862" y="0"/>
                </a:lnTo>
              </a:path>
              <a:path w="8181975" h="0">
                <a:moveTo>
                  <a:pt x="6135624" y="0"/>
                </a:moveTo>
                <a:lnTo>
                  <a:pt x="818172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195832" y="1333881"/>
            <a:ext cx="94119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77340" algn="l"/>
                <a:tab pos="3630295" algn="l"/>
                <a:tab pos="5357495" algn="l"/>
                <a:tab pos="7428230" algn="l"/>
              </a:tabLst>
            </a:pPr>
            <a:r>
              <a:rPr dirty="0" sz="1400" spc="-10" b="1">
                <a:latin typeface="Arial"/>
                <a:cs typeface="Arial"/>
              </a:rPr>
              <a:t>Company</a:t>
            </a:r>
            <a:r>
              <a:rPr dirty="0" sz="1400" b="1">
                <a:latin typeface="Arial"/>
                <a:cs typeface="Arial"/>
              </a:rPr>
              <a:t>	EV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Truck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model</a:t>
            </a:r>
            <a:r>
              <a:rPr dirty="0" sz="1400" b="1">
                <a:latin typeface="Arial"/>
                <a:cs typeface="Arial"/>
              </a:rPr>
              <a:t>	</a:t>
            </a:r>
            <a:r>
              <a:rPr dirty="0" sz="1400" spc="-10" b="1">
                <a:latin typeface="Arial"/>
                <a:cs typeface="Arial"/>
              </a:rPr>
              <a:t>Specifications</a:t>
            </a:r>
            <a:r>
              <a:rPr dirty="0" sz="1400" b="1">
                <a:latin typeface="Arial"/>
                <a:cs typeface="Arial"/>
              </a:rPr>
              <a:t>	Launch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date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price</a:t>
            </a:r>
            <a:r>
              <a:rPr dirty="0" sz="1400" b="1">
                <a:latin typeface="Arial"/>
                <a:cs typeface="Arial"/>
              </a:rPr>
              <a:t>	Operations</a:t>
            </a:r>
            <a:r>
              <a:rPr dirty="0" sz="1400" spc="-8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finance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587501" y="2652522"/>
            <a:ext cx="11017250" cy="0"/>
          </a:xfrm>
          <a:custGeom>
            <a:avLst/>
            <a:gdLst/>
            <a:ahLst/>
            <a:cxnLst/>
            <a:rect l="l" t="t" r="r" b="b"/>
            <a:pathLst>
              <a:path w="11017250" h="0">
                <a:moveTo>
                  <a:pt x="11017250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34477D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6549643" y="1615821"/>
            <a:ext cx="169989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200" b="1">
                <a:latin typeface="Arial"/>
                <a:cs typeface="Arial"/>
              </a:rPr>
              <a:t>Production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25" b="1">
                <a:latin typeface="Arial"/>
                <a:cs typeface="Arial"/>
              </a:rPr>
              <a:t> XT </a:t>
            </a:r>
            <a:r>
              <a:rPr dirty="0" sz="1200" b="1">
                <a:latin typeface="Arial"/>
                <a:cs typeface="Arial"/>
              </a:rPr>
              <a:t>might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begin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2020</a:t>
            </a:r>
            <a:endParaRPr sz="1200">
              <a:latin typeface="Arial"/>
              <a:cs typeface="Arial"/>
            </a:endParaRPr>
          </a:p>
          <a:p>
            <a:pPr marL="184785" marR="272415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No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price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has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been </a:t>
            </a:r>
            <a:r>
              <a:rPr dirty="0" sz="1200" spc="-10">
                <a:latin typeface="Arial MT"/>
                <a:cs typeface="Arial MT"/>
              </a:rPr>
              <a:t>announced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7730" y="1830228"/>
            <a:ext cx="1738807" cy="50465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0478" y="3039101"/>
            <a:ext cx="1827230" cy="235679"/>
          </a:xfrm>
          <a:prstGeom prst="rect">
            <a:avLst/>
          </a:prstGeom>
        </p:spPr>
      </p:pic>
      <p:grpSp>
        <p:nvGrpSpPr>
          <p:cNvPr id="22" name="object 22" descr=""/>
          <p:cNvGrpSpPr/>
          <p:nvPr/>
        </p:nvGrpSpPr>
        <p:grpSpPr>
          <a:xfrm>
            <a:off x="556259" y="3966971"/>
            <a:ext cx="1885314" cy="1472565"/>
            <a:chOff x="556259" y="3966971"/>
            <a:chExt cx="1885314" cy="1472565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6259" y="3966971"/>
              <a:ext cx="1885188" cy="53797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8942" y="5286755"/>
              <a:ext cx="1830303" cy="152399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3033522" y="4534280"/>
            <a:ext cx="8147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Rivian</a:t>
            </a:r>
            <a:r>
              <a:rPr dirty="0" sz="1200" spc="-25" b="1">
                <a:latin typeface="Arial"/>
                <a:cs typeface="Arial"/>
              </a:rPr>
              <a:t> R1T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8767571" y="1565147"/>
            <a:ext cx="2836545" cy="0"/>
          </a:xfrm>
          <a:custGeom>
            <a:avLst/>
            <a:gdLst/>
            <a:ahLst/>
            <a:cxnLst/>
            <a:rect l="l" t="t" r="r" b="b"/>
            <a:pathLst>
              <a:path w="2836545" h="0">
                <a:moveTo>
                  <a:pt x="0" y="0"/>
                </a:moveTo>
                <a:lnTo>
                  <a:pt x="283641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2833877" y="3443732"/>
            <a:ext cx="1211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B2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Pickup</a:t>
            </a:r>
            <a:r>
              <a:rPr dirty="0" sz="1200" spc="-20" b="1">
                <a:latin typeface="Arial"/>
                <a:cs typeface="Arial"/>
              </a:rPr>
              <a:t> Truck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900933" y="2323033"/>
            <a:ext cx="107886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XT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Pickup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059429" y="5635549"/>
            <a:ext cx="7626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spc="-30" b="1">
                <a:latin typeface="Arial"/>
                <a:cs typeface="Arial"/>
              </a:rPr>
              <a:t>W-</a:t>
            </a:r>
            <a:r>
              <a:rPr dirty="0" sz="1200" spc="-25" b="1">
                <a:latin typeface="Arial"/>
                <a:cs typeface="Arial"/>
              </a:rPr>
              <a:t>15*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8665844" y="1615821"/>
            <a:ext cx="174498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84785" marR="2984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Does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not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plan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make </a:t>
            </a:r>
            <a:r>
              <a:rPr dirty="0" sz="1200">
                <a:latin typeface="Arial MT"/>
                <a:cs typeface="Arial MT"/>
              </a:rPr>
              <a:t>more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than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100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units</a:t>
            </a:r>
            <a:r>
              <a:rPr dirty="0" sz="1200" spc="-25">
                <a:latin typeface="Arial MT"/>
                <a:cs typeface="Arial MT"/>
              </a:rPr>
              <a:t> at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10">
                <a:latin typeface="Arial MT"/>
                <a:cs typeface="Arial MT"/>
              </a:rPr>
              <a:t> beginning</a:t>
            </a:r>
            <a:endParaRPr sz="1200">
              <a:latin typeface="Arial MT"/>
              <a:cs typeface="Arial MT"/>
            </a:endParaRPr>
          </a:p>
          <a:p>
            <a:pPr algn="just" marL="184785" marR="5080" indent="-172720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200" b="1">
                <a:latin typeface="Arial"/>
                <a:cs typeface="Arial"/>
              </a:rPr>
              <a:t>Funding still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not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fully </a:t>
            </a:r>
            <a:r>
              <a:rPr dirty="0" sz="1200" b="1">
                <a:latin typeface="Arial"/>
                <a:cs typeface="Arial"/>
              </a:rPr>
              <a:t>secured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to</a:t>
            </a:r>
            <a:r>
              <a:rPr dirty="0" sz="1200" spc="-10" b="1">
                <a:latin typeface="Arial"/>
                <a:cs typeface="Arial"/>
              </a:rPr>
              <a:t> launch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484370" y="1615821"/>
            <a:ext cx="1885314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Char char="•"/>
              <a:tabLst>
                <a:tab pos="186055" algn="l"/>
              </a:tabLst>
            </a:pPr>
            <a:r>
              <a:rPr dirty="0" sz="1200" spc="-10">
                <a:latin typeface="Arial MT"/>
                <a:cs typeface="Arial MT"/>
              </a:rPr>
              <a:t>0-</a:t>
            </a:r>
            <a:r>
              <a:rPr dirty="0" sz="1200">
                <a:latin typeface="Arial MT"/>
                <a:cs typeface="Arial MT"/>
              </a:rPr>
              <a:t>60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MPH in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5 </a:t>
            </a:r>
            <a:r>
              <a:rPr dirty="0" sz="1200" spc="-10">
                <a:latin typeface="Arial MT"/>
                <a:cs typeface="Arial MT"/>
              </a:rPr>
              <a:t>seconds</a:t>
            </a:r>
            <a:endParaRPr sz="1200">
              <a:latin typeface="Arial MT"/>
              <a:cs typeface="Arial MT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120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mph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top</a:t>
            </a:r>
            <a:r>
              <a:rPr dirty="0" sz="1200" spc="-20">
                <a:latin typeface="Arial MT"/>
                <a:cs typeface="Arial MT"/>
              </a:rPr>
              <a:t> speed</a:t>
            </a:r>
            <a:endParaRPr sz="1200">
              <a:latin typeface="Arial MT"/>
              <a:cs typeface="Arial MT"/>
            </a:endParaRPr>
          </a:p>
          <a:p>
            <a:pPr marL="186055" indent="-173355">
              <a:lnSpc>
                <a:spcPct val="100000"/>
              </a:lnSpc>
              <a:buFont typeface="Arial MT"/>
              <a:buChar char="•"/>
              <a:tabLst>
                <a:tab pos="186055" algn="l"/>
              </a:tabLst>
            </a:pPr>
            <a:r>
              <a:rPr dirty="0" sz="1200" b="1">
                <a:latin typeface="Arial"/>
                <a:cs typeface="Arial"/>
              </a:rPr>
              <a:t>500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miles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 </a:t>
            </a:r>
            <a:r>
              <a:rPr dirty="0" sz="1200" spc="-20" b="1">
                <a:latin typeface="Arial"/>
                <a:cs typeface="Arial"/>
              </a:rPr>
              <a:t>range</a:t>
            </a:r>
            <a:endParaRPr sz="12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buFont typeface="Arial MT"/>
              <a:buChar char="•"/>
              <a:tabLst>
                <a:tab pos="186055" algn="l"/>
              </a:tabLst>
            </a:pPr>
            <a:r>
              <a:rPr dirty="0" sz="1200" b="1">
                <a:latin typeface="Arial"/>
                <a:cs typeface="Arial"/>
              </a:rPr>
              <a:t>5,000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lbs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payload</a:t>
            </a:r>
            <a:endParaRPr sz="12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buFont typeface="Arial MT"/>
              <a:buChar char="•"/>
              <a:tabLst>
                <a:tab pos="186055" algn="l"/>
              </a:tabLst>
            </a:pPr>
            <a:r>
              <a:rPr dirty="0" sz="1200" b="1">
                <a:latin typeface="Arial"/>
                <a:cs typeface="Arial"/>
              </a:rPr>
              <a:t>17,000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lbs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tow </a:t>
            </a:r>
            <a:r>
              <a:rPr dirty="0" sz="1200" spc="-10" b="1">
                <a:latin typeface="Arial"/>
                <a:cs typeface="Arial"/>
              </a:rPr>
              <a:t>capacity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549643" y="2730753"/>
            <a:ext cx="188341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188595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200" b="1">
                <a:latin typeface="Arial"/>
                <a:cs typeface="Arial"/>
              </a:rPr>
              <a:t>Production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25" b="1">
                <a:latin typeface="Arial"/>
                <a:cs typeface="Arial"/>
              </a:rPr>
              <a:t> B2 </a:t>
            </a:r>
            <a:r>
              <a:rPr dirty="0" sz="1200" b="1">
                <a:latin typeface="Arial"/>
                <a:cs typeface="Arial"/>
              </a:rPr>
              <a:t>might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begin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2020</a:t>
            </a:r>
            <a:endParaRPr sz="1200">
              <a:latin typeface="Arial"/>
              <a:cs typeface="Arial"/>
            </a:endParaRPr>
          </a:p>
          <a:p>
            <a:pPr marL="184785" marR="5080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B1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supposed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to </a:t>
            </a:r>
            <a:r>
              <a:rPr dirty="0" sz="1200">
                <a:latin typeface="Arial MT"/>
                <a:cs typeface="Arial MT"/>
              </a:rPr>
              <a:t>start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around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USD</a:t>
            </a:r>
            <a:r>
              <a:rPr dirty="0" sz="1200" spc="-10">
                <a:latin typeface="Arial MT"/>
                <a:cs typeface="Arial MT"/>
              </a:rPr>
              <a:t> 60,000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665844" y="2730753"/>
            <a:ext cx="187515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18605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Only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renderings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the </a:t>
            </a:r>
            <a:r>
              <a:rPr dirty="0" sz="1200">
                <a:latin typeface="Arial MT"/>
                <a:cs typeface="Arial MT"/>
              </a:rPr>
              <a:t>B2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exist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right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now</a:t>
            </a:r>
            <a:endParaRPr sz="1200">
              <a:latin typeface="Arial MT"/>
              <a:cs typeface="Arial MT"/>
            </a:endParaRPr>
          </a:p>
          <a:p>
            <a:pPr marL="184785" marR="5080" indent="-172720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200" b="1">
                <a:latin typeface="Arial"/>
                <a:cs typeface="Arial"/>
              </a:rPr>
              <a:t>Is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still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looking </a:t>
            </a:r>
            <a:r>
              <a:rPr dirty="0" sz="1200" spc="-25" b="1">
                <a:latin typeface="Arial"/>
                <a:cs typeface="Arial"/>
              </a:rPr>
              <a:t>for </a:t>
            </a:r>
            <a:r>
              <a:rPr dirty="0" sz="1200" b="1">
                <a:latin typeface="Arial"/>
                <a:cs typeface="Arial"/>
              </a:rPr>
              <a:t>partners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to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get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its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first </a:t>
            </a:r>
            <a:r>
              <a:rPr dirty="0" sz="1200" b="1">
                <a:latin typeface="Arial"/>
                <a:cs typeface="Arial"/>
              </a:rPr>
              <a:t>vehicle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into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production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478782" y="2730753"/>
            <a:ext cx="190817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Char char="•"/>
              <a:tabLst>
                <a:tab pos="186055" algn="l"/>
              </a:tabLst>
            </a:pPr>
            <a:r>
              <a:rPr dirty="0" sz="1200" spc="-10">
                <a:latin typeface="Arial MT"/>
                <a:cs typeface="Arial MT"/>
              </a:rPr>
              <a:t>0-</a:t>
            </a:r>
            <a:r>
              <a:rPr dirty="0" sz="1200">
                <a:latin typeface="Arial MT"/>
                <a:cs typeface="Arial MT"/>
              </a:rPr>
              <a:t>60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MPH in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4.5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seconds</a:t>
            </a:r>
            <a:endParaRPr sz="1200">
              <a:latin typeface="Arial MT"/>
              <a:cs typeface="Arial MT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100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mph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top</a:t>
            </a:r>
            <a:r>
              <a:rPr dirty="0" sz="1200" spc="-20">
                <a:latin typeface="Arial MT"/>
                <a:cs typeface="Arial MT"/>
              </a:rPr>
              <a:t> speed</a:t>
            </a:r>
            <a:endParaRPr sz="1200">
              <a:latin typeface="Arial MT"/>
              <a:cs typeface="Arial MT"/>
            </a:endParaRPr>
          </a:p>
          <a:p>
            <a:pPr marL="186055" indent="-173355">
              <a:lnSpc>
                <a:spcPct val="100000"/>
              </a:lnSpc>
              <a:buFont typeface="Arial MT"/>
              <a:buChar char="•"/>
              <a:tabLst>
                <a:tab pos="186055" algn="l"/>
              </a:tabLst>
            </a:pPr>
            <a:r>
              <a:rPr dirty="0" sz="1200" b="1">
                <a:latin typeface="Arial"/>
                <a:cs typeface="Arial"/>
              </a:rPr>
              <a:t>200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miles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 </a:t>
            </a:r>
            <a:r>
              <a:rPr dirty="0" sz="1200" spc="-20" b="1">
                <a:latin typeface="Arial"/>
                <a:cs typeface="Arial"/>
              </a:rPr>
              <a:t>range</a:t>
            </a:r>
            <a:endParaRPr sz="12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5,000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lbs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payload</a:t>
            </a:r>
            <a:endParaRPr sz="1200">
              <a:latin typeface="Arial MT"/>
              <a:cs typeface="Arial MT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7,500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tow</a:t>
            </a:r>
            <a:r>
              <a:rPr dirty="0" sz="1200" spc="-10">
                <a:latin typeface="Arial MT"/>
                <a:cs typeface="Arial MT"/>
              </a:rPr>
              <a:t> capacity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549643" y="3817746"/>
            <a:ext cx="183959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1435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200" b="1">
                <a:latin typeface="Arial"/>
                <a:cs typeface="Arial"/>
              </a:rPr>
              <a:t>Production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25" b="1">
                <a:latin typeface="Arial"/>
                <a:cs typeface="Arial"/>
              </a:rPr>
              <a:t> R1T </a:t>
            </a:r>
            <a:r>
              <a:rPr dirty="0" sz="1200" b="1">
                <a:latin typeface="Arial"/>
                <a:cs typeface="Arial"/>
              </a:rPr>
              <a:t>will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begin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2020, </a:t>
            </a:r>
            <a:r>
              <a:rPr dirty="0" sz="1200">
                <a:latin typeface="Arial MT"/>
                <a:cs typeface="Arial MT"/>
              </a:rPr>
              <a:t>together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Rivian’s </a:t>
            </a:r>
            <a:r>
              <a:rPr dirty="0" sz="1200">
                <a:latin typeface="Arial MT"/>
                <a:cs typeface="Arial MT"/>
              </a:rPr>
              <a:t>R1S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SUV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model</a:t>
            </a:r>
            <a:endParaRPr sz="1200">
              <a:latin typeface="Arial MT"/>
              <a:cs typeface="Arial MT"/>
            </a:endParaRPr>
          </a:p>
          <a:p>
            <a:pPr marL="185420" indent="-172720">
              <a:lnSpc>
                <a:spcPct val="100000"/>
              </a:lnSpc>
              <a:buChar char="•"/>
              <a:tabLst>
                <a:tab pos="185420" algn="l"/>
              </a:tabLst>
            </a:pPr>
            <a:r>
              <a:rPr dirty="0" sz="1200">
                <a:latin typeface="Arial MT"/>
                <a:cs typeface="Arial MT"/>
              </a:rPr>
              <a:t>R1T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will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start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at</a:t>
            </a:r>
            <a:r>
              <a:rPr dirty="0" sz="1200" spc="-10">
                <a:latin typeface="Arial MT"/>
                <a:cs typeface="Arial MT"/>
              </a:rPr>
              <a:t> $69,000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665844" y="3817746"/>
            <a:ext cx="1828164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January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2019,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 b="1">
                <a:latin typeface="Arial"/>
                <a:cs typeface="Arial"/>
              </a:rPr>
              <a:t>Rivian </a:t>
            </a:r>
            <a:r>
              <a:rPr dirty="0" sz="1200" b="1">
                <a:latin typeface="Arial"/>
                <a:cs typeface="Arial"/>
              </a:rPr>
              <a:t>secured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USD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700m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of </a:t>
            </a:r>
            <a:r>
              <a:rPr dirty="0" sz="1200" b="1">
                <a:latin typeface="Arial"/>
                <a:cs typeface="Arial"/>
              </a:rPr>
              <a:t>funding by</a:t>
            </a:r>
            <a:r>
              <a:rPr dirty="0" sz="1200" spc="-6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Amazon</a:t>
            </a:r>
            <a:endParaRPr sz="12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It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already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has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a</a:t>
            </a:r>
            <a:endParaRPr sz="120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</a:pPr>
            <a:r>
              <a:rPr dirty="0" sz="1200">
                <a:latin typeface="Arial MT"/>
                <a:cs typeface="Arial MT"/>
              </a:rPr>
              <a:t>functional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factory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478782" y="3817746"/>
            <a:ext cx="187833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6055" algn="l"/>
              </a:tabLst>
            </a:pPr>
            <a:r>
              <a:rPr dirty="0" sz="1200" spc="-10" b="1">
                <a:latin typeface="Arial"/>
                <a:cs typeface="Arial"/>
              </a:rPr>
              <a:t>0-</a:t>
            </a:r>
            <a:r>
              <a:rPr dirty="0" sz="1200" b="1">
                <a:latin typeface="Arial"/>
                <a:cs typeface="Arial"/>
              </a:rPr>
              <a:t>60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MPH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3</a:t>
            </a:r>
            <a:r>
              <a:rPr dirty="0" sz="1200" spc="-10" b="1">
                <a:latin typeface="Arial"/>
                <a:cs typeface="Arial"/>
              </a:rPr>
              <a:t> seconds</a:t>
            </a:r>
            <a:endParaRPr sz="12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buFont typeface="Arial MT"/>
              <a:buChar char="•"/>
              <a:tabLst>
                <a:tab pos="186055" algn="l"/>
              </a:tabLst>
            </a:pPr>
            <a:r>
              <a:rPr dirty="0" sz="1200" b="1">
                <a:latin typeface="Arial"/>
                <a:cs typeface="Arial"/>
              </a:rPr>
              <a:t>125mph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top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speed</a:t>
            </a:r>
            <a:endParaRPr sz="12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buFont typeface="Arial MT"/>
              <a:buChar char="•"/>
              <a:tabLst>
                <a:tab pos="186055" algn="l"/>
              </a:tabLst>
            </a:pPr>
            <a:r>
              <a:rPr dirty="0" sz="1200" b="1">
                <a:latin typeface="Arial"/>
                <a:cs typeface="Arial"/>
              </a:rPr>
              <a:t>400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miles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 </a:t>
            </a:r>
            <a:r>
              <a:rPr dirty="0" sz="1200" spc="-20" b="1">
                <a:latin typeface="Arial"/>
                <a:cs typeface="Arial"/>
              </a:rPr>
              <a:t>range</a:t>
            </a:r>
            <a:endParaRPr sz="12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1,763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lbs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payload</a:t>
            </a:r>
            <a:endParaRPr sz="1200">
              <a:latin typeface="Arial MT"/>
              <a:cs typeface="Arial MT"/>
            </a:endParaRPr>
          </a:p>
          <a:p>
            <a:pPr marL="185420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dirty="0" sz="1200" spc="-10" b="1">
                <a:latin typeface="Arial"/>
                <a:cs typeface="Arial"/>
              </a:rPr>
              <a:t>11,000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lbs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tow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capacity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549643" y="4905247"/>
            <a:ext cx="186817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200" b="1">
                <a:latin typeface="Arial"/>
                <a:cs typeface="Arial"/>
              </a:rPr>
              <a:t>Production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W-15 </a:t>
            </a:r>
            <a:r>
              <a:rPr dirty="0" sz="1200" b="1">
                <a:latin typeface="Arial"/>
                <a:cs typeface="Arial"/>
              </a:rPr>
              <a:t>will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start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 </a:t>
            </a:r>
            <a:r>
              <a:rPr dirty="0" sz="1200" spc="-20" b="1">
                <a:latin typeface="Arial"/>
                <a:cs typeface="Arial"/>
              </a:rPr>
              <a:t>2019</a:t>
            </a:r>
            <a:endParaRPr sz="1200">
              <a:latin typeface="Arial"/>
              <a:cs typeface="Arial"/>
            </a:endParaRPr>
          </a:p>
          <a:p>
            <a:pPr marL="184785" marR="9525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W-</a:t>
            </a:r>
            <a:r>
              <a:rPr dirty="0" sz="1200">
                <a:latin typeface="Arial MT"/>
                <a:cs typeface="Arial MT"/>
              </a:rPr>
              <a:t>15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has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planned </a:t>
            </a:r>
            <a:r>
              <a:rPr dirty="0" sz="1200">
                <a:latin typeface="Arial MT"/>
                <a:cs typeface="Arial MT"/>
              </a:rPr>
              <a:t>starting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price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$52,000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8665844" y="4905247"/>
            <a:ext cx="176403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January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2019, </a:t>
            </a:r>
            <a:r>
              <a:rPr dirty="0" sz="1200" b="1">
                <a:latin typeface="Arial"/>
                <a:cs typeface="Arial"/>
              </a:rPr>
              <a:t>Workhorse</a:t>
            </a:r>
            <a:r>
              <a:rPr dirty="0" sz="1200" spc="-8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secured </a:t>
            </a:r>
            <a:r>
              <a:rPr dirty="0" sz="1200" b="1">
                <a:latin typeface="Arial"/>
                <a:cs typeface="Arial"/>
              </a:rPr>
              <a:t>USD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35m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financing </a:t>
            </a:r>
            <a:r>
              <a:rPr dirty="0" sz="1200">
                <a:latin typeface="Arial MT"/>
                <a:cs typeface="Arial MT"/>
              </a:rPr>
              <a:t>from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Marathon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Asset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478782" y="4905247"/>
            <a:ext cx="201676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Char char="•"/>
              <a:tabLst>
                <a:tab pos="186055" algn="l"/>
              </a:tabLst>
            </a:pPr>
            <a:r>
              <a:rPr dirty="0" sz="1200" spc="-10">
                <a:latin typeface="Arial MT"/>
                <a:cs typeface="Arial MT"/>
              </a:rPr>
              <a:t>0-</a:t>
            </a:r>
            <a:r>
              <a:rPr dirty="0" sz="1200">
                <a:latin typeface="Arial MT"/>
                <a:cs typeface="Arial MT"/>
              </a:rPr>
              <a:t>60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MPH in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5.5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seconds</a:t>
            </a:r>
            <a:endParaRPr sz="1200">
              <a:latin typeface="Arial MT"/>
              <a:cs typeface="Arial MT"/>
            </a:endParaRPr>
          </a:p>
          <a:p>
            <a:pPr marL="186055" indent="-173355">
              <a:lnSpc>
                <a:spcPct val="100000"/>
              </a:lnSpc>
              <a:buFont typeface="Arial MT"/>
              <a:buChar char="•"/>
              <a:tabLst>
                <a:tab pos="186055" algn="l"/>
              </a:tabLst>
            </a:pPr>
            <a:r>
              <a:rPr dirty="0" sz="1200" b="1">
                <a:latin typeface="Arial"/>
                <a:cs typeface="Arial"/>
              </a:rPr>
              <a:t>80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miles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electric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range</a:t>
            </a:r>
            <a:endParaRPr sz="12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Gasoline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range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extender</a:t>
            </a:r>
            <a:endParaRPr sz="1200">
              <a:latin typeface="Arial MT"/>
              <a:cs typeface="Arial MT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2,200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lbs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payload</a:t>
            </a:r>
            <a:endParaRPr sz="1200">
              <a:latin typeface="Arial MT"/>
              <a:cs typeface="Arial MT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5,500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lbs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tow </a:t>
            </a:r>
            <a:r>
              <a:rPr dirty="0" sz="1200" spc="-10">
                <a:latin typeface="Arial MT"/>
                <a:cs typeface="Arial MT"/>
              </a:rPr>
              <a:t>capacity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577341" y="3730497"/>
            <a:ext cx="11038840" cy="2358390"/>
            <a:chOff x="577341" y="3730497"/>
            <a:chExt cx="11038840" cy="2358390"/>
          </a:xfrm>
        </p:grpSpPr>
        <p:sp>
          <p:nvSpPr>
            <p:cNvPr id="42" name="object 42" descr=""/>
            <p:cNvSpPr/>
            <p:nvPr/>
          </p:nvSpPr>
          <p:spPr>
            <a:xfrm>
              <a:off x="587501" y="3740657"/>
              <a:ext cx="11018520" cy="1079500"/>
            </a:xfrm>
            <a:custGeom>
              <a:avLst/>
              <a:gdLst/>
              <a:ahLst/>
              <a:cxnLst/>
              <a:rect l="l" t="t" r="r" b="b"/>
              <a:pathLst>
                <a:path w="11018520" h="1079500">
                  <a:moveTo>
                    <a:pt x="0" y="1078991"/>
                  </a:moveTo>
                  <a:lnTo>
                    <a:pt x="11018520" y="1078991"/>
                  </a:lnTo>
                  <a:lnTo>
                    <a:pt x="11018520" y="0"/>
                  </a:lnTo>
                  <a:lnTo>
                    <a:pt x="0" y="0"/>
                  </a:lnTo>
                  <a:lnTo>
                    <a:pt x="0" y="1078991"/>
                  </a:lnTo>
                  <a:close/>
                </a:path>
              </a:pathLst>
            </a:custGeom>
            <a:ln w="19812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89363" y="5884163"/>
              <a:ext cx="195072" cy="195071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07039" y="5891783"/>
              <a:ext cx="195072" cy="196595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42903" y="5259323"/>
              <a:ext cx="196596" cy="196595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42903" y="4178807"/>
              <a:ext cx="196596" cy="196596"/>
            </a:xfrm>
            <a:prstGeom prst="rect">
              <a:avLst/>
            </a:prstGeom>
          </p:spPr>
        </p:pic>
      </p:grpSp>
      <p:sp>
        <p:nvSpPr>
          <p:cNvPr id="47" name="object 47" descr=""/>
          <p:cNvSpPr txBox="1"/>
          <p:nvPr/>
        </p:nvSpPr>
        <p:spPr>
          <a:xfrm>
            <a:off x="10809223" y="1333881"/>
            <a:ext cx="6210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Verdict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8" name="object 4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042904" y="2020823"/>
            <a:ext cx="196596" cy="196596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042904" y="3087623"/>
            <a:ext cx="196596" cy="196596"/>
          </a:xfrm>
          <a:prstGeom prst="rect">
            <a:avLst/>
          </a:prstGeom>
        </p:spPr>
      </p:pic>
      <p:sp>
        <p:nvSpPr>
          <p:cNvPr id="50" name="object 50" descr=""/>
          <p:cNvSpPr txBox="1"/>
          <p:nvPr/>
        </p:nvSpPr>
        <p:spPr>
          <a:xfrm>
            <a:off x="574649" y="216154"/>
            <a:ext cx="35560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POTENTIAL</a:t>
            </a:r>
            <a:r>
              <a:rPr dirty="0" sz="1600" spc="-9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ACQUISITION</a:t>
            </a:r>
            <a:r>
              <a:rPr dirty="0" sz="1600" spc="-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TARGETS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9618344" y="5885484"/>
            <a:ext cx="19729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15390" algn="l"/>
              </a:tabLst>
            </a:pPr>
            <a:r>
              <a:rPr dirty="0" sz="1000">
                <a:latin typeface="Arial MT"/>
                <a:cs typeface="Arial MT"/>
              </a:rPr>
              <a:t>Very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attractive</a:t>
            </a:r>
            <a:r>
              <a:rPr dirty="0" sz="1000">
                <a:latin typeface="Arial MT"/>
                <a:cs typeface="Arial MT"/>
              </a:rPr>
              <a:t>	Not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attractive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8127492" y="5861303"/>
            <a:ext cx="321945" cy="233679"/>
            <a:chOff x="8127492" y="5861303"/>
            <a:chExt cx="321945" cy="233679"/>
          </a:xfrm>
        </p:grpSpPr>
        <p:sp>
          <p:nvSpPr>
            <p:cNvPr id="53" name="object 53" descr=""/>
            <p:cNvSpPr/>
            <p:nvPr/>
          </p:nvSpPr>
          <p:spPr>
            <a:xfrm>
              <a:off x="8133588" y="5867399"/>
              <a:ext cx="309880" cy="220979"/>
            </a:xfrm>
            <a:custGeom>
              <a:avLst/>
              <a:gdLst/>
              <a:ahLst/>
              <a:cxnLst/>
              <a:rect l="l" t="t" r="r" b="b"/>
              <a:pathLst>
                <a:path w="309879" h="220979">
                  <a:moveTo>
                    <a:pt x="309372" y="0"/>
                  </a:moveTo>
                  <a:lnTo>
                    <a:pt x="0" y="0"/>
                  </a:lnTo>
                  <a:lnTo>
                    <a:pt x="0" y="220979"/>
                  </a:lnTo>
                  <a:lnTo>
                    <a:pt x="309372" y="220979"/>
                  </a:lnTo>
                  <a:lnTo>
                    <a:pt x="309372" y="0"/>
                  </a:lnTo>
                  <a:close/>
                </a:path>
              </a:pathLst>
            </a:custGeom>
            <a:solidFill>
              <a:srgbClr val="ACCAF8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8133588" y="5867399"/>
              <a:ext cx="309880" cy="220979"/>
            </a:xfrm>
            <a:custGeom>
              <a:avLst/>
              <a:gdLst/>
              <a:ahLst/>
              <a:cxnLst/>
              <a:rect l="l" t="t" r="r" b="b"/>
              <a:pathLst>
                <a:path w="309879" h="220979">
                  <a:moveTo>
                    <a:pt x="0" y="220979"/>
                  </a:moveTo>
                  <a:lnTo>
                    <a:pt x="309372" y="220979"/>
                  </a:lnTo>
                  <a:lnTo>
                    <a:pt x="309372" y="0"/>
                  </a:lnTo>
                  <a:lnTo>
                    <a:pt x="0" y="0"/>
                  </a:lnTo>
                  <a:lnTo>
                    <a:pt x="0" y="220979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8502777" y="5636767"/>
            <a:ext cx="1249680" cy="348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345">
              <a:lnSpc>
                <a:spcPts val="139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Management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150"/>
              </a:lnSpc>
            </a:pPr>
            <a:r>
              <a:rPr dirty="0" sz="1000">
                <a:latin typeface="Arial MT"/>
                <a:cs typeface="Arial MT"/>
              </a:rPr>
              <a:t>Deep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dive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on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8502777" y="5960465"/>
            <a:ext cx="8121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following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slide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102096" y="262127"/>
            <a:ext cx="5512435" cy="5651500"/>
            <a:chOff x="6102096" y="262127"/>
            <a:chExt cx="5512435" cy="5651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51820" y="262127"/>
              <a:ext cx="862583" cy="86410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102096" y="1132331"/>
              <a:ext cx="5503545" cy="4780915"/>
            </a:xfrm>
            <a:custGeom>
              <a:avLst/>
              <a:gdLst/>
              <a:ahLst/>
              <a:cxnLst/>
              <a:rect l="l" t="t" r="r" b="b"/>
              <a:pathLst>
                <a:path w="5503545" h="4780915">
                  <a:moveTo>
                    <a:pt x="5503163" y="0"/>
                  </a:moveTo>
                  <a:lnTo>
                    <a:pt x="0" y="0"/>
                  </a:lnTo>
                  <a:lnTo>
                    <a:pt x="0" y="4780788"/>
                  </a:lnTo>
                  <a:lnTo>
                    <a:pt x="5503163" y="4780788"/>
                  </a:lnTo>
                  <a:lnTo>
                    <a:pt x="5503163" y="0"/>
                  </a:lnTo>
                  <a:close/>
                </a:path>
              </a:pathLst>
            </a:custGeom>
            <a:solidFill>
              <a:srgbClr val="ACCAF8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7168" y="1417319"/>
              <a:ext cx="1463039" cy="1095755"/>
            </a:xfrm>
            <a:prstGeom prst="rect">
              <a:avLst/>
            </a:prstGeom>
          </p:spPr>
        </p:pic>
      </p:grp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243840"/>
                <a:gridCol w="1196340"/>
                <a:gridCol w="243839"/>
                <a:gridCol w="1200150"/>
                <a:gridCol w="243839"/>
                <a:gridCol w="1200150"/>
                <a:gridCol w="243839"/>
                <a:gridCol w="1443354"/>
                <a:gridCol w="1200150"/>
                <a:gridCol w="1443354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49910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59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9479788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2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81202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Rivian’s</a:t>
            </a:r>
            <a:r>
              <a:rPr dirty="0" spc="-20"/>
              <a:t> </a:t>
            </a:r>
            <a:r>
              <a:rPr dirty="0"/>
              <a:t>products</a:t>
            </a:r>
            <a:r>
              <a:rPr dirty="0" spc="-55"/>
              <a:t> </a:t>
            </a:r>
            <a:r>
              <a:rPr dirty="0"/>
              <a:t>are</a:t>
            </a:r>
            <a:r>
              <a:rPr dirty="0" spc="-50"/>
              <a:t> </a:t>
            </a:r>
            <a:r>
              <a:rPr dirty="0"/>
              <a:t>a</a:t>
            </a:r>
            <a:r>
              <a:rPr dirty="0" spc="-20"/>
              <a:t> </a:t>
            </a:r>
            <a:r>
              <a:rPr dirty="0"/>
              <a:t>perfect</a:t>
            </a:r>
            <a:r>
              <a:rPr dirty="0" spc="-60"/>
              <a:t> </a:t>
            </a:r>
            <a:r>
              <a:rPr dirty="0"/>
              <a:t>fit</a:t>
            </a:r>
            <a:r>
              <a:rPr dirty="0" spc="-30"/>
              <a:t> </a:t>
            </a:r>
            <a:r>
              <a:rPr dirty="0"/>
              <a:t>with</a:t>
            </a:r>
            <a:r>
              <a:rPr dirty="0" spc="-30"/>
              <a:t> </a:t>
            </a:r>
            <a:r>
              <a:rPr dirty="0"/>
              <a:t>GM’s</a:t>
            </a:r>
            <a:r>
              <a:rPr dirty="0" spc="-40"/>
              <a:t> </a:t>
            </a:r>
            <a:r>
              <a:rPr dirty="0"/>
              <a:t>customers,</a:t>
            </a:r>
            <a:r>
              <a:rPr dirty="0" spc="-8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/>
              <a:t>its</a:t>
            </a:r>
            <a:r>
              <a:rPr dirty="0" spc="-20"/>
              <a:t> </a:t>
            </a:r>
            <a:r>
              <a:rPr dirty="0"/>
              <a:t>skateboard</a:t>
            </a:r>
            <a:r>
              <a:rPr dirty="0" spc="-60"/>
              <a:t> </a:t>
            </a:r>
            <a:r>
              <a:rPr dirty="0"/>
              <a:t>platform</a:t>
            </a:r>
            <a:r>
              <a:rPr dirty="0" spc="-60"/>
              <a:t> </a:t>
            </a:r>
            <a:r>
              <a:rPr dirty="0" spc="-25"/>
              <a:t>can</a:t>
            </a:r>
          </a:p>
          <a:p>
            <a:pPr marL="12700">
              <a:lnSpc>
                <a:spcPts val="2280"/>
              </a:lnSpc>
            </a:pPr>
            <a:r>
              <a:rPr dirty="0"/>
              <a:t>be</a:t>
            </a:r>
            <a:r>
              <a:rPr dirty="0" spc="-30"/>
              <a:t> </a:t>
            </a:r>
            <a:r>
              <a:rPr dirty="0"/>
              <a:t>used</a:t>
            </a:r>
            <a:r>
              <a:rPr dirty="0" spc="-25"/>
              <a:t> </a:t>
            </a:r>
            <a:r>
              <a:rPr dirty="0"/>
              <a:t>for</a:t>
            </a:r>
            <a:r>
              <a:rPr dirty="0" spc="-45"/>
              <a:t> </a:t>
            </a:r>
            <a:r>
              <a:rPr dirty="0"/>
              <a:t>future</a:t>
            </a:r>
            <a:r>
              <a:rPr dirty="0" spc="-35"/>
              <a:t> </a:t>
            </a:r>
            <a:r>
              <a:rPr dirty="0"/>
              <a:t>GM</a:t>
            </a:r>
            <a:r>
              <a:rPr dirty="0" spc="-35"/>
              <a:t> </a:t>
            </a:r>
            <a:r>
              <a:rPr dirty="0"/>
              <a:t>vehicles</a:t>
            </a:r>
            <a:r>
              <a:rPr dirty="0" spc="-35"/>
              <a:t> </a:t>
            </a:r>
            <a:r>
              <a:rPr dirty="0"/>
              <a:t>as</a:t>
            </a:r>
            <a:r>
              <a:rPr dirty="0" spc="-25"/>
              <a:t> </a:t>
            </a:r>
            <a:r>
              <a:rPr dirty="0"/>
              <a:t>well,</a:t>
            </a:r>
            <a:r>
              <a:rPr dirty="0" spc="-10"/>
              <a:t> </a:t>
            </a:r>
            <a:r>
              <a:rPr dirty="0"/>
              <a:t>while</a:t>
            </a:r>
            <a:r>
              <a:rPr dirty="0" spc="-15"/>
              <a:t> </a:t>
            </a:r>
            <a:r>
              <a:rPr dirty="0"/>
              <a:t>its</a:t>
            </a:r>
            <a:r>
              <a:rPr dirty="0" spc="-20"/>
              <a:t> </a:t>
            </a:r>
            <a:r>
              <a:rPr dirty="0"/>
              <a:t>brand</a:t>
            </a:r>
            <a:r>
              <a:rPr dirty="0" spc="-40"/>
              <a:t> </a:t>
            </a:r>
            <a:r>
              <a:rPr dirty="0"/>
              <a:t>is</a:t>
            </a:r>
            <a:r>
              <a:rPr dirty="0" spc="-10"/>
              <a:t> </a:t>
            </a:r>
            <a:r>
              <a:rPr dirty="0"/>
              <a:t>already</a:t>
            </a:r>
            <a:r>
              <a:rPr dirty="0" spc="-50"/>
              <a:t> </a:t>
            </a:r>
            <a:r>
              <a:rPr dirty="0"/>
              <a:t>hyped</a:t>
            </a:r>
            <a:r>
              <a:rPr dirty="0" spc="-25"/>
              <a:t> </a:t>
            </a:r>
            <a:r>
              <a:rPr dirty="0"/>
              <a:t>by</a:t>
            </a:r>
            <a:r>
              <a:rPr dirty="0" spc="-20"/>
              <a:t> </a:t>
            </a:r>
            <a:r>
              <a:rPr dirty="0" spc="-10"/>
              <a:t>customers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574649" y="5899505"/>
            <a:ext cx="10804525" cy="39052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*: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Level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3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("eyes</a:t>
            </a:r>
            <a:r>
              <a:rPr dirty="0" sz="1000" spc="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off")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automation: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driver</a:t>
            </a:r>
            <a:r>
              <a:rPr dirty="0" sz="1000" spc="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can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safely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turn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their attention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away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from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driving tasks,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e.g.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driver can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text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or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watch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movie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Charlton,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Wired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Lambert,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(2018h,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Electrek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Loveday,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InsideEVs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Rivian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Seppala,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J.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Engadget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Sheetz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CNBC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Tannert,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Forbes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31364" y="4265676"/>
            <a:ext cx="1615439" cy="225551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586740" y="1676400"/>
            <a:ext cx="5400040" cy="649605"/>
            <a:chOff x="586740" y="1676400"/>
            <a:chExt cx="5400040" cy="64960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6740" y="1676400"/>
              <a:ext cx="1548384" cy="63830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5236" y="1702307"/>
              <a:ext cx="1431036" cy="623315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666089" y="2361057"/>
            <a:ext cx="110680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099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Rivian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R1T</a:t>
            </a:r>
            <a:endParaRPr sz="12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 spc="-10">
                <a:latin typeface="Arial MT"/>
                <a:cs typeface="Arial MT"/>
              </a:rPr>
              <a:t>All-electric</a:t>
            </a:r>
            <a:endParaRPr sz="1200">
              <a:latin typeface="Arial MT"/>
              <a:cs typeface="Arial MT"/>
            </a:endParaRPr>
          </a:p>
          <a:p>
            <a:pPr marL="184785" marR="5080">
              <a:lnSpc>
                <a:spcPct val="100000"/>
              </a:lnSpc>
            </a:pPr>
            <a:r>
              <a:rPr dirty="0" sz="1200" spc="-10" b="1">
                <a:latin typeface="Arial"/>
                <a:cs typeface="Arial"/>
              </a:rPr>
              <a:t>5-passenger </a:t>
            </a:r>
            <a:r>
              <a:rPr dirty="0" sz="1200" b="1">
                <a:latin typeface="Arial"/>
                <a:cs typeface="Arial"/>
              </a:rPr>
              <a:t>pickup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truck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517897" y="2361057"/>
            <a:ext cx="110553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591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Rivian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R1S</a:t>
            </a:r>
            <a:endParaRPr sz="12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 spc="-10">
                <a:latin typeface="Arial MT"/>
                <a:cs typeface="Arial MT"/>
              </a:rPr>
              <a:t>All-electric</a:t>
            </a:r>
            <a:endParaRPr sz="1200">
              <a:latin typeface="Arial MT"/>
              <a:cs typeface="Arial MT"/>
            </a:endParaRPr>
          </a:p>
          <a:p>
            <a:pPr marL="184785" marR="12700">
              <a:lnSpc>
                <a:spcPct val="100000"/>
              </a:lnSpc>
            </a:pPr>
            <a:r>
              <a:rPr dirty="0" sz="1200" spc="-10" b="1">
                <a:latin typeface="Arial"/>
                <a:cs typeface="Arial"/>
              </a:rPr>
              <a:t>7-passenger </a:t>
            </a:r>
            <a:r>
              <a:rPr dirty="0" sz="1200" spc="-25" b="1">
                <a:latin typeface="Arial"/>
                <a:cs typeface="Arial"/>
              </a:rPr>
              <a:t>SUV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6195059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6183248" y="1315974"/>
            <a:ext cx="54254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Rivian’s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brand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very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hyped</a:t>
            </a:r>
            <a:r>
              <a:rPr dirty="0" sz="1400" spc="-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among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consumers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investors…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74649" y="1333881"/>
            <a:ext cx="54241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Rivian’s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products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would</a:t>
            </a:r>
            <a:r>
              <a:rPr dirty="0" u="sng" sz="1400" spc="-6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perfect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fit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with</a:t>
            </a:r>
            <a:r>
              <a:rPr dirty="0" u="sng" sz="1400" spc="-6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GM’s</a:t>
            </a:r>
            <a:r>
              <a:rPr dirty="0" u="sng" sz="1400" spc="-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customers…</a:t>
            </a:r>
            <a:r>
              <a:rPr dirty="0" u="sng" sz="1400" spc="5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74649" y="3705605"/>
            <a:ext cx="54241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1083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…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Rivian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is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already</a:t>
            </a:r>
            <a:r>
              <a:rPr dirty="0" u="sng" sz="14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very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far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development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process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6195059" y="393496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6183248" y="3684777"/>
            <a:ext cx="50768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…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Rivian’s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technologies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are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also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quite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attractive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for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GM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276094" y="2364104"/>
            <a:ext cx="21088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Rivian’s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skateboard</a:t>
            </a:r>
            <a:r>
              <a:rPr dirty="0" sz="1200" spc="-8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platform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248661" y="2546680"/>
            <a:ext cx="2085339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542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built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from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clean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sheet</a:t>
            </a:r>
            <a:endParaRPr sz="1200">
              <a:latin typeface="Arial"/>
              <a:cs typeface="Arial"/>
            </a:endParaRPr>
          </a:p>
          <a:p>
            <a:pPr marL="185420" indent="-172720">
              <a:lnSpc>
                <a:spcPct val="100000"/>
              </a:lnSpc>
              <a:buChar char="•"/>
              <a:tabLst>
                <a:tab pos="185420" algn="l"/>
              </a:tabLst>
            </a:pPr>
            <a:r>
              <a:rPr dirty="0" sz="1200">
                <a:latin typeface="Arial MT"/>
                <a:cs typeface="Arial MT"/>
              </a:rPr>
              <a:t>Can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modified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0" b="1">
                <a:latin typeface="Arial"/>
                <a:cs typeface="Arial"/>
              </a:rPr>
              <a:t>used</a:t>
            </a:r>
            <a:endParaRPr sz="1200">
              <a:latin typeface="Arial"/>
              <a:cs typeface="Arial"/>
            </a:endParaRPr>
          </a:p>
          <a:p>
            <a:pPr marL="184785">
              <a:lnSpc>
                <a:spcPct val="100000"/>
              </a:lnSpc>
              <a:spcBef>
                <a:spcPts val="5"/>
              </a:spcBef>
            </a:pPr>
            <a:r>
              <a:rPr dirty="0" sz="1200" b="1">
                <a:latin typeface="Arial"/>
                <a:cs typeface="Arial"/>
              </a:rPr>
              <a:t>for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future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GM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vehicles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too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2135885" y="1658111"/>
            <a:ext cx="2420620" cy="711835"/>
            <a:chOff x="2135885" y="1658111"/>
            <a:chExt cx="2420620" cy="711835"/>
          </a:xfrm>
        </p:grpSpPr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38627" y="1658111"/>
              <a:ext cx="1213103" cy="711708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2135886" y="1975865"/>
              <a:ext cx="2420620" cy="76200"/>
            </a:xfrm>
            <a:custGeom>
              <a:avLst/>
              <a:gdLst/>
              <a:ahLst/>
              <a:cxnLst/>
              <a:rect l="l" t="t" r="r" b="b"/>
              <a:pathLst>
                <a:path w="2420620" h="76200">
                  <a:moveTo>
                    <a:pt x="603504" y="28194"/>
                  </a:moveTo>
                  <a:lnTo>
                    <a:pt x="76200" y="28194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8006"/>
                  </a:lnTo>
                  <a:lnTo>
                    <a:pt x="603504" y="48006"/>
                  </a:lnTo>
                  <a:lnTo>
                    <a:pt x="603504" y="28194"/>
                  </a:lnTo>
                  <a:close/>
                </a:path>
                <a:path w="2420620" h="76200">
                  <a:moveTo>
                    <a:pt x="2420112" y="38100"/>
                  </a:moveTo>
                  <a:lnTo>
                    <a:pt x="2400300" y="28194"/>
                  </a:lnTo>
                  <a:lnTo>
                    <a:pt x="2343912" y="0"/>
                  </a:lnTo>
                  <a:lnTo>
                    <a:pt x="2343912" y="28194"/>
                  </a:lnTo>
                  <a:lnTo>
                    <a:pt x="1816608" y="28194"/>
                  </a:lnTo>
                  <a:lnTo>
                    <a:pt x="1816608" y="48006"/>
                  </a:lnTo>
                  <a:lnTo>
                    <a:pt x="2343912" y="48006"/>
                  </a:lnTo>
                  <a:lnTo>
                    <a:pt x="2343912" y="76200"/>
                  </a:lnTo>
                  <a:lnTo>
                    <a:pt x="2400287" y="48006"/>
                  </a:lnTo>
                  <a:lnTo>
                    <a:pt x="2420112" y="3810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87501" y="3176777"/>
            <a:ext cx="5400040" cy="462280"/>
          </a:xfrm>
          <a:prstGeom prst="rect">
            <a:avLst/>
          </a:prstGeom>
          <a:ln w="19811">
            <a:solidFill>
              <a:srgbClr val="34477D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434975" marR="277495" indent="-151130">
              <a:lnSpc>
                <a:spcPct val="100000"/>
              </a:lnSpc>
              <a:spcBef>
                <a:spcPts val="340"/>
              </a:spcBef>
            </a:pPr>
            <a:r>
              <a:rPr dirty="0" sz="1200">
                <a:latin typeface="Arial MT"/>
                <a:cs typeface="Arial MT"/>
              </a:rPr>
              <a:t>Because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shared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electric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powertrain,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R1T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and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R1S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have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91% </a:t>
            </a:r>
            <a:r>
              <a:rPr dirty="0" sz="1200" b="1">
                <a:latin typeface="Arial"/>
                <a:cs typeface="Arial"/>
              </a:rPr>
              <a:t>shared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components </a:t>
            </a:r>
            <a:r>
              <a:rPr dirty="0" sz="1200" b="1">
                <a:latin typeface="Arial"/>
                <a:cs typeface="Arial"/>
              </a:rPr>
              <a:t>–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future GM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vehicles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could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have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 </a:t>
            </a:r>
            <a:r>
              <a:rPr dirty="0" sz="1200" spc="-20" b="1">
                <a:latin typeface="Arial"/>
                <a:cs typeface="Arial"/>
              </a:rPr>
              <a:t>same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11695" y="4034028"/>
            <a:ext cx="993647" cy="653795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6238747" y="4718050"/>
            <a:ext cx="162750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512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Battery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packs</a:t>
            </a:r>
            <a:endParaRPr sz="1200">
              <a:latin typeface="Arial"/>
              <a:cs typeface="Arial"/>
            </a:endParaRPr>
          </a:p>
          <a:p>
            <a:pPr marL="184785" marR="86360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Battery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sizes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all</a:t>
            </a:r>
            <a:r>
              <a:rPr dirty="0" sz="1200" spc="-25">
                <a:latin typeface="Arial MT"/>
                <a:cs typeface="Arial MT"/>
              </a:rPr>
              <a:t> the </a:t>
            </a:r>
            <a:r>
              <a:rPr dirty="0" sz="1200">
                <a:latin typeface="Arial MT"/>
                <a:cs typeface="Arial MT"/>
              </a:rPr>
              <a:t>way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up to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180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kWh</a:t>
            </a:r>
            <a:endParaRPr sz="1200">
              <a:latin typeface="Arial"/>
              <a:cs typeface="Arial"/>
            </a:endParaRPr>
          </a:p>
          <a:p>
            <a:pPr marL="184785" marR="5080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Have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the </a:t>
            </a:r>
            <a:r>
              <a:rPr dirty="0" sz="1200" spc="-10" b="1">
                <a:latin typeface="Arial"/>
                <a:cs typeface="Arial"/>
              </a:rPr>
              <a:t>highest </a:t>
            </a:r>
            <a:r>
              <a:rPr dirty="0" sz="1200" b="1">
                <a:latin typeface="Arial"/>
                <a:cs typeface="Arial"/>
              </a:rPr>
              <a:t>capacity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any </a:t>
            </a:r>
            <a:r>
              <a:rPr dirty="0" sz="1200" b="1">
                <a:latin typeface="Arial"/>
                <a:cs typeface="Arial"/>
              </a:rPr>
              <a:t>other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passenger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EV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2" name="object 3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62543" y="4043171"/>
            <a:ext cx="1406652" cy="685800"/>
          </a:xfrm>
          <a:prstGeom prst="rect">
            <a:avLst/>
          </a:prstGeom>
        </p:spPr>
      </p:pic>
      <p:sp>
        <p:nvSpPr>
          <p:cNvPr id="33" name="object 33" descr=""/>
          <p:cNvSpPr txBox="1"/>
          <p:nvPr/>
        </p:nvSpPr>
        <p:spPr>
          <a:xfrm>
            <a:off x="7968742" y="4718050"/>
            <a:ext cx="179514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1625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Self-</a:t>
            </a:r>
            <a:r>
              <a:rPr dirty="0" sz="1200" b="1">
                <a:latin typeface="Arial"/>
                <a:cs typeface="Arial"/>
              </a:rPr>
              <a:t>driving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tech</a:t>
            </a:r>
            <a:endParaRPr sz="1200">
              <a:latin typeface="Arial"/>
              <a:cs typeface="Arial"/>
            </a:endParaRPr>
          </a:p>
          <a:p>
            <a:pPr marL="184785" marR="5080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Hardware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suite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enables </a:t>
            </a:r>
            <a:r>
              <a:rPr dirty="0" sz="1200">
                <a:latin typeface="Arial MT"/>
                <a:cs typeface="Arial MT"/>
              </a:rPr>
              <a:t>“Level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3”*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includes </a:t>
            </a:r>
            <a:r>
              <a:rPr dirty="0" sz="1200">
                <a:latin typeface="Arial MT"/>
                <a:cs typeface="Arial MT"/>
              </a:rPr>
              <a:t>Lidar</a:t>
            </a:r>
            <a:r>
              <a:rPr dirty="0" sz="1200" b="1">
                <a:latin typeface="Arial"/>
                <a:cs typeface="Arial"/>
              </a:rPr>
              <a:t>,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making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it </a:t>
            </a:r>
            <a:r>
              <a:rPr dirty="0" sz="1200" b="1">
                <a:latin typeface="Arial"/>
                <a:cs typeface="Arial"/>
              </a:rPr>
              <a:t>compatible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with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GM </a:t>
            </a:r>
            <a:r>
              <a:rPr dirty="0" sz="1200" spc="-10" b="1">
                <a:latin typeface="Arial"/>
                <a:cs typeface="Arial"/>
              </a:rPr>
              <a:t>Cruise’s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technologies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9925304" y="4718050"/>
            <a:ext cx="1650364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464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Connected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car</a:t>
            </a:r>
            <a:endParaRPr sz="1200">
              <a:latin typeface="Arial"/>
              <a:cs typeface="Arial"/>
            </a:endParaRPr>
          </a:p>
          <a:p>
            <a:pPr marL="184785" marR="5080" indent="-172720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200" spc="-10" b="1">
                <a:latin typeface="Arial"/>
                <a:cs typeface="Arial"/>
              </a:rPr>
              <a:t>Cloud-</a:t>
            </a:r>
            <a:r>
              <a:rPr dirty="0" sz="1200" spc="-20" b="1">
                <a:latin typeface="Arial"/>
                <a:cs typeface="Arial"/>
              </a:rPr>
              <a:t>based </a:t>
            </a:r>
            <a:r>
              <a:rPr dirty="0" sz="1200" b="1">
                <a:latin typeface="Arial"/>
                <a:cs typeface="Arial"/>
              </a:rPr>
              <a:t>platform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that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learns </a:t>
            </a:r>
            <a:r>
              <a:rPr dirty="0" sz="1200" b="1">
                <a:latin typeface="Arial"/>
                <a:cs typeface="Arial"/>
              </a:rPr>
              <a:t>driver’s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preferences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adapts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his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or </a:t>
            </a:r>
            <a:r>
              <a:rPr dirty="0" sz="1200">
                <a:latin typeface="Arial MT"/>
                <a:cs typeface="Arial MT"/>
              </a:rPr>
              <a:t>her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driving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habits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8054340" y="1674876"/>
            <a:ext cx="3070860" cy="3053080"/>
            <a:chOff x="8054340" y="1674876"/>
            <a:chExt cx="3070860" cy="3053080"/>
          </a:xfrm>
        </p:grpSpPr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72344" y="4017264"/>
              <a:ext cx="752855" cy="71018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54340" y="1674876"/>
              <a:ext cx="1470659" cy="624839"/>
            </a:xfrm>
            <a:prstGeom prst="rect">
              <a:avLst/>
            </a:prstGeom>
          </p:spPr>
        </p:pic>
      </p:grpSp>
      <p:sp>
        <p:nvSpPr>
          <p:cNvPr id="38" name="object 38" descr=""/>
          <p:cNvSpPr txBox="1"/>
          <p:nvPr/>
        </p:nvSpPr>
        <p:spPr>
          <a:xfrm>
            <a:off x="7982204" y="2198623"/>
            <a:ext cx="1645285" cy="1306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3556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latin typeface="Arial"/>
                <a:cs typeface="Arial"/>
              </a:rPr>
              <a:t>“If Rivian</a:t>
            </a:r>
            <a:r>
              <a:rPr dirty="0" sz="1200" spc="-3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can</a:t>
            </a:r>
            <a:r>
              <a:rPr dirty="0" sz="1200" spc="-35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deliver</a:t>
            </a:r>
            <a:r>
              <a:rPr dirty="0" sz="1200" spc="-35" i="1">
                <a:latin typeface="Arial"/>
                <a:cs typeface="Arial"/>
              </a:rPr>
              <a:t> </a:t>
            </a:r>
            <a:r>
              <a:rPr dirty="0" sz="1200" spc="-25" i="1">
                <a:latin typeface="Arial"/>
                <a:cs typeface="Arial"/>
              </a:rPr>
              <a:t>on </a:t>
            </a:r>
            <a:r>
              <a:rPr dirty="0" sz="1200" i="1">
                <a:latin typeface="Arial"/>
                <a:cs typeface="Arial"/>
              </a:rPr>
              <a:t>its</a:t>
            </a:r>
            <a:r>
              <a:rPr dirty="0" sz="1200" spc="-15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promise…</a:t>
            </a:r>
            <a:r>
              <a:rPr dirty="0" sz="1200" spc="-1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then</a:t>
            </a:r>
            <a:r>
              <a:rPr dirty="0" sz="1200" spc="-30" i="1">
                <a:latin typeface="Arial"/>
                <a:cs typeface="Arial"/>
              </a:rPr>
              <a:t> </a:t>
            </a:r>
            <a:r>
              <a:rPr dirty="0" sz="1200" spc="-25" b="1" i="1">
                <a:latin typeface="Arial"/>
                <a:cs typeface="Arial"/>
              </a:rPr>
              <a:t>the </a:t>
            </a:r>
            <a:r>
              <a:rPr dirty="0" sz="1200" b="1" i="1">
                <a:latin typeface="Arial"/>
                <a:cs typeface="Arial"/>
              </a:rPr>
              <a:t>EV</a:t>
            </a:r>
            <a:r>
              <a:rPr dirty="0" sz="1200" spc="-1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market</a:t>
            </a:r>
            <a:r>
              <a:rPr dirty="0" sz="1200" spc="-3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will</a:t>
            </a:r>
            <a:r>
              <a:rPr dirty="0" sz="1200" spc="-10" b="1" i="1">
                <a:latin typeface="Arial"/>
                <a:cs typeface="Arial"/>
              </a:rPr>
              <a:t> surely </a:t>
            </a:r>
            <a:r>
              <a:rPr dirty="0" sz="1200" b="1" i="1">
                <a:latin typeface="Arial"/>
                <a:cs typeface="Arial"/>
              </a:rPr>
              <a:t>gain</a:t>
            </a:r>
            <a:r>
              <a:rPr dirty="0" sz="1200" spc="-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itself</a:t>
            </a:r>
            <a:r>
              <a:rPr dirty="0" sz="1200" spc="-10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a</a:t>
            </a:r>
            <a:r>
              <a:rPr dirty="0" sz="1200" spc="-10" b="1" i="1">
                <a:latin typeface="Arial"/>
                <a:cs typeface="Arial"/>
              </a:rPr>
              <a:t> </a:t>
            </a:r>
            <a:r>
              <a:rPr dirty="0" sz="1200" spc="-20" b="1" i="1">
                <a:latin typeface="Arial"/>
                <a:cs typeface="Arial"/>
              </a:rPr>
              <a:t>whole</a:t>
            </a:r>
            <a:endParaRPr sz="1200">
              <a:latin typeface="Arial"/>
              <a:cs typeface="Arial"/>
            </a:endParaRPr>
          </a:p>
          <a:p>
            <a:pPr algn="ctr" marR="19685">
              <a:lnSpc>
                <a:spcPct val="100000"/>
              </a:lnSpc>
            </a:pPr>
            <a:r>
              <a:rPr dirty="0" sz="1200" b="1" i="1">
                <a:latin typeface="Arial"/>
                <a:cs typeface="Arial"/>
              </a:rPr>
              <a:t>new</a:t>
            </a:r>
            <a:r>
              <a:rPr dirty="0" sz="1200" spc="-10" b="1" i="1">
                <a:latin typeface="Arial"/>
                <a:cs typeface="Arial"/>
              </a:rPr>
              <a:t> sector”</a:t>
            </a:r>
            <a:endParaRPr sz="1200">
              <a:latin typeface="Arial"/>
              <a:cs typeface="Arial"/>
            </a:endParaRPr>
          </a:p>
          <a:p>
            <a:pPr marL="344805" marR="5080" indent="-314325">
              <a:lnSpc>
                <a:spcPct val="100000"/>
              </a:lnSpc>
            </a:pPr>
            <a:r>
              <a:rPr dirty="0" sz="1200">
                <a:latin typeface="Arial MT"/>
                <a:cs typeface="Arial MT"/>
              </a:rPr>
              <a:t>-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Wired’s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best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EVs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from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LA</a:t>
            </a:r>
            <a:r>
              <a:rPr dirty="0" sz="1200" spc="-8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Motor</a:t>
            </a:r>
            <a:r>
              <a:rPr dirty="0" sz="1200" spc="-20">
                <a:latin typeface="Arial MT"/>
                <a:cs typeface="Arial MT"/>
              </a:rPr>
              <a:t> Show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9722357" y="2198878"/>
            <a:ext cx="1806575" cy="1306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29845" indent="2540">
              <a:lnSpc>
                <a:spcPct val="100000"/>
              </a:lnSpc>
              <a:spcBef>
                <a:spcPts val="100"/>
              </a:spcBef>
            </a:pPr>
            <a:r>
              <a:rPr dirty="0" sz="1200" spc="-10" b="1" i="1">
                <a:latin typeface="Arial"/>
                <a:cs typeface="Arial"/>
              </a:rPr>
              <a:t>“Tesla’s</a:t>
            </a:r>
            <a:r>
              <a:rPr dirty="0" sz="1200" spc="-70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domination</a:t>
            </a:r>
            <a:r>
              <a:rPr dirty="0" sz="1200" spc="-25" b="1" i="1">
                <a:latin typeface="Arial"/>
                <a:cs typeface="Arial"/>
              </a:rPr>
              <a:t> </a:t>
            </a:r>
            <a:r>
              <a:rPr dirty="0" sz="1200" spc="-25" i="1">
                <a:latin typeface="Arial"/>
                <a:cs typeface="Arial"/>
              </a:rPr>
              <a:t>of </a:t>
            </a:r>
            <a:r>
              <a:rPr dirty="0" sz="1200" i="1">
                <a:latin typeface="Arial"/>
                <a:cs typeface="Arial"/>
              </a:rPr>
              <a:t>the</a:t>
            </a:r>
            <a:r>
              <a:rPr dirty="0" sz="1200" spc="-25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electric</a:t>
            </a:r>
            <a:r>
              <a:rPr dirty="0" sz="1200" spc="-35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vehicle</a:t>
            </a:r>
            <a:r>
              <a:rPr dirty="0" sz="1200" spc="-30" i="1">
                <a:latin typeface="Arial"/>
                <a:cs typeface="Arial"/>
              </a:rPr>
              <a:t> </a:t>
            </a:r>
            <a:r>
              <a:rPr dirty="0" sz="1200" spc="-10" i="1">
                <a:latin typeface="Arial"/>
                <a:cs typeface="Arial"/>
              </a:rPr>
              <a:t>market </a:t>
            </a:r>
            <a:r>
              <a:rPr dirty="0" sz="1200" b="1" i="1">
                <a:latin typeface="Arial"/>
                <a:cs typeface="Arial"/>
              </a:rPr>
              <a:t>is</a:t>
            </a:r>
            <a:r>
              <a:rPr dirty="0" sz="1200" spc="5" b="1" i="1">
                <a:latin typeface="Arial"/>
                <a:cs typeface="Arial"/>
              </a:rPr>
              <a:t> </a:t>
            </a:r>
            <a:r>
              <a:rPr dirty="0" sz="1200" spc="-10" b="1" i="1">
                <a:latin typeface="Arial"/>
                <a:cs typeface="Arial"/>
              </a:rPr>
              <a:t>unsustainable</a:t>
            </a:r>
            <a:r>
              <a:rPr dirty="0" sz="1200" spc="10" b="1" i="1">
                <a:latin typeface="Arial"/>
                <a:cs typeface="Arial"/>
              </a:rPr>
              <a:t> </a:t>
            </a:r>
            <a:r>
              <a:rPr dirty="0" sz="1200" spc="-25" b="1" i="1">
                <a:latin typeface="Arial"/>
                <a:cs typeface="Arial"/>
              </a:rPr>
              <a:t>and</a:t>
            </a:r>
            <a:r>
              <a:rPr dirty="0" sz="1200" spc="500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will</a:t>
            </a:r>
            <a:r>
              <a:rPr dirty="0" sz="1200" spc="-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soon</a:t>
            </a:r>
            <a:r>
              <a:rPr dirty="0" sz="1200" spc="-2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be</a:t>
            </a:r>
            <a:r>
              <a:rPr dirty="0" sz="1200" spc="-20" b="1" i="1">
                <a:latin typeface="Arial"/>
                <a:cs typeface="Arial"/>
              </a:rPr>
              <a:t> </a:t>
            </a:r>
            <a:r>
              <a:rPr dirty="0" sz="1200" spc="-10" b="1" i="1">
                <a:latin typeface="Arial"/>
                <a:cs typeface="Arial"/>
              </a:rPr>
              <a:t>disrupted </a:t>
            </a:r>
            <a:r>
              <a:rPr dirty="0" sz="1200" b="1" i="1">
                <a:latin typeface="Arial"/>
                <a:cs typeface="Arial"/>
              </a:rPr>
              <a:t>by</a:t>
            </a:r>
            <a:r>
              <a:rPr dirty="0" sz="1200" spc="5" b="1" i="1">
                <a:latin typeface="Arial"/>
                <a:cs typeface="Arial"/>
              </a:rPr>
              <a:t> </a:t>
            </a:r>
            <a:r>
              <a:rPr dirty="0" sz="1200" spc="-10" b="1" i="1">
                <a:latin typeface="Arial"/>
                <a:cs typeface="Arial"/>
              </a:rPr>
              <a:t>start-</a:t>
            </a:r>
            <a:r>
              <a:rPr dirty="0" sz="1200" b="1" i="1">
                <a:latin typeface="Arial"/>
                <a:cs typeface="Arial"/>
              </a:rPr>
              <a:t>up</a:t>
            </a:r>
            <a:r>
              <a:rPr dirty="0" sz="1200" spc="5" b="1" i="1">
                <a:latin typeface="Arial"/>
                <a:cs typeface="Arial"/>
              </a:rPr>
              <a:t> </a:t>
            </a:r>
            <a:r>
              <a:rPr dirty="0" sz="1200" spc="-10" b="1" i="1">
                <a:latin typeface="Arial"/>
                <a:cs typeface="Arial"/>
              </a:rPr>
              <a:t>Rivian”</a:t>
            </a:r>
            <a:endParaRPr sz="1200">
              <a:latin typeface="Arial"/>
              <a:cs typeface="Arial"/>
            </a:endParaRPr>
          </a:p>
          <a:p>
            <a:pPr marL="192405" marR="5080" indent="577850">
              <a:lnSpc>
                <a:spcPct val="100000"/>
              </a:lnSpc>
            </a:pPr>
            <a:r>
              <a:rPr dirty="0" sz="1200">
                <a:latin typeface="Arial MT"/>
                <a:cs typeface="Arial MT"/>
              </a:rPr>
              <a:t>-</a:t>
            </a:r>
            <a:r>
              <a:rPr dirty="0" sz="1200" spc="14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Adam</a:t>
            </a:r>
            <a:r>
              <a:rPr dirty="0" sz="1200" spc="-20">
                <a:latin typeface="Arial MT"/>
                <a:cs typeface="Arial MT"/>
              </a:rPr>
              <a:t> Jonas </a:t>
            </a:r>
            <a:r>
              <a:rPr dirty="0" sz="1200">
                <a:latin typeface="Arial MT"/>
                <a:cs typeface="Arial MT"/>
              </a:rPr>
              <a:t>Morgan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Stanley</a:t>
            </a:r>
            <a:r>
              <a:rPr dirty="0" sz="1200" spc="-9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Analyst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77367" y="4721479"/>
            <a:ext cx="168148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115" marR="5080" indent="-25146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10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years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experience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building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cars</a:t>
            </a:r>
            <a:endParaRPr sz="12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Founded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2009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by</a:t>
            </a:r>
            <a:endParaRPr sz="120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</a:pPr>
            <a:r>
              <a:rPr dirty="0" sz="1200" spc="-20">
                <a:latin typeface="Arial MT"/>
                <a:cs typeface="Arial MT"/>
              </a:rPr>
              <a:t>M.I.T.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engineer</a:t>
            </a:r>
            <a:endParaRPr sz="1200">
              <a:latin typeface="Arial MT"/>
              <a:cs typeface="Arial MT"/>
            </a:endParaRPr>
          </a:p>
          <a:p>
            <a:pPr marL="184785" marR="164465" indent="-172720">
              <a:lnSpc>
                <a:spcPct val="100000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200" b="1">
                <a:latin typeface="Arial"/>
                <a:cs typeface="Arial"/>
              </a:rPr>
              <a:t>Has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been</a:t>
            </a:r>
            <a:r>
              <a:rPr dirty="0" sz="1200" spc="-10" b="1">
                <a:latin typeface="Arial"/>
                <a:cs typeface="Arial"/>
              </a:rPr>
              <a:t> working </a:t>
            </a:r>
            <a:r>
              <a:rPr dirty="0" sz="1200" b="1">
                <a:latin typeface="Arial"/>
                <a:cs typeface="Arial"/>
              </a:rPr>
              <a:t>on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EVs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since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2011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6080759" y="1126997"/>
            <a:ext cx="5633085" cy="4780915"/>
            <a:chOff x="6080759" y="1126997"/>
            <a:chExt cx="5633085" cy="4780915"/>
          </a:xfrm>
        </p:grpSpPr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46919" y="1190243"/>
              <a:ext cx="2066544" cy="1549908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6090665" y="1126997"/>
              <a:ext cx="0" cy="4780915"/>
            </a:xfrm>
            <a:custGeom>
              <a:avLst/>
              <a:gdLst/>
              <a:ahLst/>
              <a:cxnLst/>
              <a:rect l="l" t="t" r="r" b="b"/>
              <a:pathLst>
                <a:path w="0" h="4780915">
                  <a:moveTo>
                    <a:pt x="0" y="0"/>
                  </a:moveTo>
                  <a:lnTo>
                    <a:pt x="0" y="4780622"/>
                  </a:lnTo>
                </a:path>
              </a:pathLst>
            </a:custGeom>
            <a:ln w="19812">
              <a:solidFill>
                <a:srgbClr val="34477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6165341" y="2198623"/>
            <a:ext cx="1761489" cy="1306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4445">
              <a:lnSpc>
                <a:spcPct val="100000"/>
              </a:lnSpc>
              <a:spcBef>
                <a:spcPts val="100"/>
              </a:spcBef>
            </a:pPr>
            <a:r>
              <a:rPr dirty="0" sz="1200" b="1" i="1">
                <a:latin typeface="Arial"/>
                <a:cs typeface="Arial"/>
              </a:rPr>
              <a:t>“I</a:t>
            </a:r>
            <a:r>
              <a:rPr dirty="0" sz="1200" spc="-1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am</a:t>
            </a:r>
            <a:r>
              <a:rPr dirty="0" sz="1200" spc="-2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stunned</a:t>
            </a:r>
            <a:r>
              <a:rPr dirty="0" sz="1200" spc="-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by</a:t>
            </a:r>
            <a:r>
              <a:rPr dirty="0" sz="1200" spc="-15" b="1" i="1">
                <a:latin typeface="Arial"/>
                <a:cs typeface="Arial"/>
              </a:rPr>
              <a:t> </a:t>
            </a:r>
            <a:r>
              <a:rPr dirty="0" sz="1200" spc="-25" b="1" i="1">
                <a:latin typeface="Arial"/>
                <a:cs typeface="Arial"/>
              </a:rPr>
              <a:t>the </a:t>
            </a:r>
            <a:r>
              <a:rPr dirty="0" sz="1200" b="1" i="1">
                <a:latin typeface="Arial"/>
                <a:cs typeface="Arial"/>
              </a:rPr>
              <a:t>specs</a:t>
            </a:r>
            <a:r>
              <a:rPr dirty="0" sz="1200" spc="-4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here.</a:t>
            </a:r>
            <a:r>
              <a:rPr dirty="0" sz="1200" spc="-15" b="1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We</a:t>
            </a:r>
            <a:r>
              <a:rPr dirty="0" sz="1200" spc="-30" i="1">
                <a:latin typeface="Arial"/>
                <a:cs typeface="Arial"/>
              </a:rPr>
              <a:t> </a:t>
            </a:r>
            <a:r>
              <a:rPr dirty="0" sz="1200" spc="-25" i="1">
                <a:latin typeface="Arial"/>
                <a:cs typeface="Arial"/>
              </a:rPr>
              <a:t>are </a:t>
            </a:r>
            <a:r>
              <a:rPr dirty="0" sz="1200" i="1">
                <a:latin typeface="Arial"/>
                <a:cs typeface="Arial"/>
              </a:rPr>
              <a:t>talking</a:t>
            </a:r>
            <a:r>
              <a:rPr dirty="0" sz="1200" spc="-25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about</a:t>
            </a:r>
            <a:r>
              <a:rPr dirty="0" sz="1200" spc="-2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a </a:t>
            </a:r>
            <a:r>
              <a:rPr dirty="0" sz="1200" spc="-10" b="1" i="1">
                <a:latin typeface="Arial"/>
                <a:cs typeface="Arial"/>
              </a:rPr>
              <a:t>best-</a:t>
            </a:r>
            <a:r>
              <a:rPr dirty="0" sz="1200" spc="-20" b="1" i="1">
                <a:latin typeface="Arial"/>
                <a:cs typeface="Arial"/>
              </a:rPr>
              <a:t>case </a:t>
            </a:r>
            <a:r>
              <a:rPr dirty="0" sz="1200" b="1" i="1">
                <a:latin typeface="Arial"/>
                <a:cs typeface="Arial"/>
              </a:rPr>
              <a:t>scenario</a:t>
            </a:r>
            <a:r>
              <a:rPr dirty="0" sz="1200" spc="-3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for</a:t>
            </a:r>
            <a:r>
              <a:rPr dirty="0" sz="1200" spc="-1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an</a:t>
            </a:r>
            <a:r>
              <a:rPr dirty="0" sz="1200" spc="-10" b="1" i="1">
                <a:latin typeface="Arial"/>
                <a:cs typeface="Arial"/>
              </a:rPr>
              <a:t> </a:t>
            </a:r>
            <a:r>
              <a:rPr dirty="0" sz="1200" spc="-20" b="1" i="1">
                <a:latin typeface="Arial"/>
                <a:cs typeface="Arial"/>
              </a:rPr>
              <a:t>all-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 b="1" i="1">
                <a:latin typeface="Arial"/>
                <a:cs typeface="Arial"/>
              </a:rPr>
              <a:t>electric</a:t>
            </a:r>
            <a:r>
              <a:rPr dirty="0" sz="1200" spc="-55" b="1" i="1">
                <a:latin typeface="Arial"/>
                <a:cs typeface="Arial"/>
              </a:rPr>
              <a:t> </a:t>
            </a:r>
            <a:r>
              <a:rPr dirty="0" sz="1200" b="1" i="1">
                <a:latin typeface="Arial"/>
                <a:cs typeface="Arial"/>
              </a:rPr>
              <a:t>pickup</a:t>
            </a:r>
            <a:r>
              <a:rPr dirty="0" sz="1200" spc="-25" b="1" i="1">
                <a:latin typeface="Arial"/>
                <a:cs typeface="Arial"/>
              </a:rPr>
              <a:t> </a:t>
            </a:r>
            <a:r>
              <a:rPr dirty="0" sz="1200" spc="-10" b="1" i="1">
                <a:latin typeface="Arial"/>
                <a:cs typeface="Arial"/>
              </a:rPr>
              <a:t>truck”</a:t>
            </a:r>
            <a:endParaRPr sz="1200">
              <a:latin typeface="Arial"/>
              <a:cs typeface="Arial"/>
            </a:endParaRPr>
          </a:p>
          <a:p>
            <a:pPr marL="157480" marR="5080" indent="580390">
              <a:lnSpc>
                <a:spcPct val="100000"/>
              </a:lnSpc>
            </a:pPr>
            <a:r>
              <a:rPr dirty="0" sz="1200">
                <a:latin typeface="Arial MT"/>
                <a:cs typeface="Arial MT"/>
              </a:rPr>
              <a:t>-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Fred</a:t>
            </a:r>
            <a:r>
              <a:rPr dirty="0" sz="1200" spc="-10">
                <a:latin typeface="Arial MT"/>
                <a:cs typeface="Arial MT"/>
              </a:rPr>
              <a:t> Lambert </a:t>
            </a:r>
            <a:r>
              <a:rPr dirty="0" sz="1200">
                <a:latin typeface="Arial MT"/>
                <a:cs typeface="Arial MT"/>
              </a:rPr>
              <a:t>Editor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Chief,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Electrek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2444623" y="4721479"/>
            <a:ext cx="179451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0985" marR="148590" indent="-9652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Already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owns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fully </a:t>
            </a:r>
            <a:r>
              <a:rPr dirty="0" sz="1200" b="1">
                <a:latin typeface="Arial"/>
                <a:cs typeface="Arial"/>
              </a:rPr>
              <a:t>functional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factory</a:t>
            </a:r>
            <a:endParaRPr sz="1200">
              <a:latin typeface="Arial"/>
              <a:cs typeface="Arial"/>
            </a:endParaRPr>
          </a:p>
          <a:p>
            <a:pPr marL="184785" marR="5080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Bought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auto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plant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in </a:t>
            </a:r>
            <a:r>
              <a:rPr dirty="0" sz="1200">
                <a:latin typeface="Arial MT"/>
                <a:cs typeface="Arial MT"/>
              </a:rPr>
              <a:t>2017,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previously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owned </a:t>
            </a: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Mitsubishi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Motors</a:t>
            </a:r>
            <a:endParaRPr sz="1200">
              <a:latin typeface="Arial MT"/>
              <a:cs typeface="Arial MT"/>
            </a:endParaRPr>
          </a:p>
          <a:p>
            <a:pPr marL="186055" indent="-173355">
              <a:lnSpc>
                <a:spcPct val="100000"/>
              </a:lnSpc>
              <a:buFont typeface="Arial MT"/>
              <a:buChar char="•"/>
              <a:tabLst>
                <a:tab pos="186055" algn="l"/>
              </a:tabLst>
            </a:pPr>
            <a:r>
              <a:rPr dirty="0" sz="1200" b="1">
                <a:latin typeface="Arial"/>
                <a:cs typeface="Arial"/>
              </a:rPr>
              <a:t>Employs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700</a:t>
            </a:r>
            <a:r>
              <a:rPr dirty="0" sz="1200" spc="-6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people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382515" y="4721479"/>
            <a:ext cx="159004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7495" marR="5080" indent="-21082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Both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vehicles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will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go </a:t>
            </a:r>
            <a:r>
              <a:rPr dirty="0" sz="1200" b="1">
                <a:latin typeface="Arial"/>
                <a:cs typeface="Arial"/>
              </a:rPr>
              <a:t>on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sale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2020</a:t>
            </a:r>
            <a:endParaRPr sz="12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Rivian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aims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sell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a</a:t>
            </a:r>
            <a:endParaRPr sz="120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</a:pPr>
            <a:r>
              <a:rPr dirty="0" sz="1200">
                <a:latin typeface="Arial MT"/>
                <a:cs typeface="Arial MT"/>
              </a:rPr>
              <a:t>total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10" b="1">
                <a:latin typeface="Arial"/>
                <a:cs typeface="Arial"/>
              </a:rPr>
              <a:t>20,000</a:t>
            </a:r>
            <a:endParaRPr sz="1200">
              <a:latin typeface="Arial"/>
              <a:cs typeface="Arial"/>
            </a:endParaRPr>
          </a:p>
          <a:p>
            <a:pPr marL="184785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vehicles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20" b="1">
                <a:latin typeface="Arial"/>
                <a:cs typeface="Arial"/>
              </a:rPr>
              <a:t> 2021</a:t>
            </a:r>
            <a:endParaRPr sz="1200">
              <a:latin typeface="Arial"/>
              <a:cs typeface="Arial"/>
            </a:endParaRPr>
          </a:p>
          <a:p>
            <a:pPr marL="184785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and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40,000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2022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24127" y="4070603"/>
            <a:ext cx="1024128" cy="58674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631435" y="4066032"/>
            <a:ext cx="1147572" cy="595883"/>
          </a:xfrm>
          <a:prstGeom prst="rect">
            <a:avLst/>
          </a:prstGeom>
        </p:spPr>
      </p:pic>
      <p:sp>
        <p:nvSpPr>
          <p:cNvPr id="49" name="object 49" descr=""/>
          <p:cNvSpPr txBox="1"/>
          <p:nvPr/>
        </p:nvSpPr>
        <p:spPr>
          <a:xfrm>
            <a:off x="574649" y="216154"/>
            <a:ext cx="41249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ATTRACTIVENESS</a:t>
            </a:r>
            <a:r>
              <a:rPr dirty="0" sz="1600" spc="-3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OF</a:t>
            </a:r>
            <a:r>
              <a:rPr dirty="0" sz="1600" spc="-4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RIVIAN</a:t>
            </a:r>
            <a:r>
              <a:rPr dirty="0" sz="1600" spc="-7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AS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TARGET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E3D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0" y="624840"/>
            <a:ext cx="12189460" cy="2164080"/>
            <a:chOff x="0" y="624840"/>
            <a:chExt cx="12189460" cy="2164080"/>
          </a:xfrm>
        </p:grpSpPr>
        <p:sp>
          <p:nvSpPr>
            <p:cNvPr id="5" name="object 5" descr=""/>
            <p:cNvSpPr/>
            <p:nvPr/>
          </p:nvSpPr>
          <p:spPr>
            <a:xfrm>
              <a:off x="0" y="624840"/>
              <a:ext cx="12189460" cy="2164080"/>
            </a:xfrm>
            <a:custGeom>
              <a:avLst/>
              <a:gdLst/>
              <a:ahLst/>
              <a:cxnLst/>
              <a:rect l="l" t="t" r="r" b="b"/>
              <a:pathLst>
                <a:path w="12189460" h="2164080">
                  <a:moveTo>
                    <a:pt x="12188952" y="0"/>
                  </a:moveTo>
                  <a:lnTo>
                    <a:pt x="0" y="0"/>
                  </a:lnTo>
                  <a:lnTo>
                    <a:pt x="0" y="2164079"/>
                  </a:lnTo>
                  <a:lnTo>
                    <a:pt x="12188952" y="2164079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1B1E3D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274825" y="887730"/>
              <a:ext cx="1640205" cy="1640205"/>
            </a:xfrm>
            <a:custGeom>
              <a:avLst/>
              <a:gdLst/>
              <a:ahLst/>
              <a:cxnLst/>
              <a:rect l="l" t="t" r="r" b="b"/>
              <a:pathLst>
                <a:path w="1640205" h="1640205">
                  <a:moveTo>
                    <a:pt x="0" y="819912"/>
                  </a:moveTo>
                  <a:lnTo>
                    <a:pt x="1391" y="771730"/>
                  </a:lnTo>
                  <a:lnTo>
                    <a:pt x="5515" y="724282"/>
                  </a:lnTo>
                  <a:lnTo>
                    <a:pt x="12294" y="677645"/>
                  </a:lnTo>
                  <a:lnTo>
                    <a:pt x="21651" y="631895"/>
                  </a:lnTo>
                  <a:lnTo>
                    <a:pt x="33510" y="587110"/>
                  </a:lnTo>
                  <a:lnTo>
                    <a:pt x="47793" y="543366"/>
                  </a:lnTo>
                  <a:lnTo>
                    <a:pt x="64424" y="500741"/>
                  </a:lnTo>
                  <a:lnTo>
                    <a:pt x="83326" y="459310"/>
                  </a:lnTo>
                  <a:lnTo>
                    <a:pt x="104422" y="419151"/>
                  </a:lnTo>
                  <a:lnTo>
                    <a:pt x="127636" y="380341"/>
                  </a:lnTo>
                  <a:lnTo>
                    <a:pt x="152890" y="342957"/>
                  </a:lnTo>
                  <a:lnTo>
                    <a:pt x="180107" y="307074"/>
                  </a:lnTo>
                  <a:lnTo>
                    <a:pt x="209211" y="272772"/>
                  </a:lnTo>
                  <a:lnTo>
                    <a:pt x="240125" y="240125"/>
                  </a:lnTo>
                  <a:lnTo>
                    <a:pt x="272772" y="209211"/>
                  </a:lnTo>
                  <a:lnTo>
                    <a:pt x="307074" y="180107"/>
                  </a:lnTo>
                  <a:lnTo>
                    <a:pt x="342957" y="152890"/>
                  </a:lnTo>
                  <a:lnTo>
                    <a:pt x="380341" y="127636"/>
                  </a:lnTo>
                  <a:lnTo>
                    <a:pt x="419151" y="104422"/>
                  </a:lnTo>
                  <a:lnTo>
                    <a:pt x="459310" y="83326"/>
                  </a:lnTo>
                  <a:lnTo>
                    <a:pt x="500741" y="64424"/>
                  </a:lnTo>
                  <a:lnTo>
                    <a:pt x="543366" y="47793"/>
                  </a:lnTo>
                  <a:lnTo>
                    <a:pt x="587110" y="33510"/>
                  </a:lnTo>
                  <a:lnTo>
                    <a:pt x="631895" y="21651"/>
                  </a:lnTo>
                  <a:lnTo>
                    <a:pt x="677645" y="12294"/>
                  </a:lnTo>
                  <a:lnTo>
                    <a:pt x="724282" y="5515"/>
                  </a:lnTo>
                  <a:lnTo>
                    <a:pt x="771730" y="1391"/>
                  </a:lnTo>
                  <a:lnTo>
                    <a:pt x="819912" y="0"/>
                  </a:lnTo>
                  <a:lnTo>
                    <a:pt x="868093" y="1391"/>
                  </a:lnTo>
                  <a:lnTo>
                    <a:pt x="915541" y="5515"/>
                  </a:lnTo>
                  <a:lnTo>
                    <a:pt x="962178" y="12294"/>
                  </a:lnTo>
                  <a:lnTo>
                    <a:pt x="1007928" y="21651"/>
                  </a:lnTo>
                  <a:lnTo>
                    <a:pt x="1052713" y="33510"/>
                  </a:lnTo>
                  <a:lnTo>
                    <a:pt x="1096457" y="47793"/>
                  </a:lnTo>
                  <a:lnTo>
                    <a:pt x="1139082" y="64424"/>
                  </a:lnTo>
                  <a:lnTo>
                    <a:pt x="1180513" y="83326"/>
                  </a:lnTo>
                  <a:lnTo>
                    <a:pt x="1220672" y="104422"/>
                  </a:lnTo>
                  <a:lnTo>
                    <a:pt x="1259482" y="127636"/>
                  </a:lnTo>
                  <a:lnTo>
                    <a:pt x="1296866" y="152890"/>
                  </a:lnTo>
                  <a:lnTo>
                    <a:pt x="1332749" y="180107"/>
                  </a:lnTo>
                  <a:lnTo>
                    <a:pt x="1367051" y="209211"/>
                  </a:lnTo>
                  <a:lnTo>
                    <a:pt x="1399698" y="240125"/>
                  </a:lnTo>
                  <a:lnTo>
                    <a:pt x="1430612" y="272772"/>
                  </a:lnTo>
                  <a:lnTo>
                    <a:pt x="1459716" y="307074"/>
                  </a:lnTo>
                  <a:lnTo>
                    <a:pt x="1486933" y="342957"/>
                  </a:lnTo>
                  <a:lnTo>
                    <a:pt x="1512187" y="380341"/>
                  </a:lnTo>
                  <a:lnTo>
                    <a:pt x="1535401" y="419151"/>
                  </a:lnTo>
                  <a:lnTo>
                    <a:pt x="1556497" y="459310"/>
                  </a:lnTo>
                  <a:lnTo>
                    <a:pt x="1575399" y="500741"/>
                  </a:lnTo>
                  <a:lnTo>
                    <a:pt x="1592030" y="543366"/>
                  </a:lnTo>
                  <a:lnTo>
                    <a:pt x="1606313" y="587110"/>
                  </a:lnTo>
                  <a:lnTo>
                    <a:pt x="1618172" y="631895"/>
                  </a:lnTo>
                  <a:lnTo>
                    <a:pt x="1627529" y="677645"/>
                  </a:lnTo>
                  <a:lnTo>
                    <a:pt x="1634308" y="724282"/>
                  </a:lnTo>
                  <a:lnTo>
                    <a:pt x="1638432" y="771730"/>
                  </a:lnTo>
                  <a:lnTo>
                    <a:pt x="1639824" y="819912"/>
                  </a:lnTo>
                  <a:lnTo>
                    <a:pt x="1638432" y="868093"/>
                  </a:lnTo>
                  <a:lnTo>
                    <a:pt x="1634308" y="915541"/>
                  </a:lnTo>
                  <a:lnTo>
                    <a:pt x="1627529" y="962178"/>
                  </a:lnTo>
                  <a:lnTo>
                    <a:pt x="1618172" y="1007928"/>
                  </a:lnTo>
                  <a:lnTo>
                    <a:pt x="1606313" y="1052713"/>
                  </a:lnTo>
                  <a:lnTo>
                    <a:pt x="1592030" y="1096457"/>
                  </a:lnTo>
                  <a:lnTo>
                    <a:pt x="1575399" y="1139082"/>
                  </a:lnTo>
                  <a:lnTo>
                    <a:pt x="1556497" y="1180513"/>
                  </a:lnTo>
                  <a:lnTo>
                    <a:pt x="1535401" y="1220672"/>
                  </a:lnTo>
                  <a:lnTo>
                    <a:pt x="1512187" y="1259482"/>
                  </a:lnTo>
                  <a:lnTo>
                    <a:pt x="1486933" y="1296866"/>
                  </a:lnTo>
                  <a:lnTo>
                    <a:pt x="1459716" y="1332749"/>
                  </a:lnTo>
                  <a:lnTo>
                    <a:pt x="1430612" y="1367051"/>
                  </a:lnTo>
                  <a:lnTo>
                    <a:pt x="1399698" y="1399698"/>
                  </a:lnTo>
                  <a:lnTo>
                    <a:pt x="1367051" y="1430612"/>
                  </a:lnTo>
                  <a:lnTo>
                    <a:pt x="1332749" y="1459716"/>
                  </a:lnTo>
                  <a:lnTo>
                    <a:pt x="1296866" y="1486933"/>
                  </a:lnTo>
                  <a:lnTo>
                    <a:pt x="1259482" y="1512187"/>
                  </a:lnTo>
                  <a:lnTo>
                    <a:pt x="1220672" y="1535401"/>
                  </a:lnTo>
                  <a:lnTo>
                    <a:pt x="1180513" y="1556497"/>
                  </a:lnTo>
                  <a:lnTo>
                    <a:pt x="1139082" y="1575399"/>
                  </a:lnTo>
                  <a:lnTo>
                    <a:pt x="1096457" y="1592030"/>
                  </a:lnTo>
                  <a:lnTo>
                    <a:pt x="1052713" y="1606313"/>
                  </a:lnTo>
                  <a:lnTo>
                    <a:pt x="1007928" y="1618172"/>
                  </a:lnTo>
                  <a:lnTo>
                    <a:pt x="962178" y="1627529"/>
                  </a:lnTo>
                  <a:lnTo>
                    <a:pt x="915541" y="1634308"/>
                  </a:lnTo>
                  <a:lnTo>
                    <a:pt x="868093" y="1638432"/>
                  </a:lnTo>
                  <a:lnTo>
                    <a:pt x="819912" y="1639824"/>
                  </a:lnTo>
                  <a:lnTo>
                    <a:pt x="771730" y="1638432"/>
                  </a:lnTo>
                  <a:lnTo>
                    <a:pt x="724282" y="1634308"/>
                  </a:lnTo>
                  <a:lnTo>
                    <a:pt x="677645" y="1627529"/>
                  </a:lnTo>
                  <a:lnTo>
                    <a:pt x="631895" y="1618172"/>
                  </a:lnTo>
                  <a:lnTo>
                    <a:pt x="587110" y="1606313"/>
                  </a:lnTo>
                  <a:lnTo>
                    <a:pt x="543366" y="1592030"/>
                  </a:lnTo>
                  <a:lnTo>
                    <a:pt x="500741" y="1575399"/>
                  </a:lnTo>
                  <a:lnTo>
                    <a:pt x="459310" y="1556497"/>
                  </a:lnTo>
                  <a:lnTo>
                    <a:pt x="419151" y="1535401"/>
                  </a:lnTo>
                  <a:lnTo>
                    <a:pt x="380341" y="1512187"/>
                  </a:lnTo>
                  <a:lnTo>
                    <a:pt x="342957" y="1486933"/>
                  </a:lnTo>
                  <a:lnTo>
                    <a:pt x="307074" y="1459716"/>
                  </a:lnTo>
                  <a:lnTo>
                    <a:pt x="272772" y="1430612"/>
                  </a:lnTo>
                  <a:lnTo>
                    <a:pt x="240125" y="1399698"/>
                  </a:lnTo>
                  <a:lnTo>
                    <a:pt x="209211" y="1367051"/>
                  </a:lnTo>
                  <a:lnTo>
                    <a:pt x="180107" y="1332749"/>
                  </a:lnTo>
                  <a:lnTo>
                    <a:pt x="152890" y="1296866"/>
                  </a:lnTo>
                  <a:lnTo>
                    <a:pt x="127636" y="1259482"/>
                  </a:lnTo>
                  <a:lnTo>
                    <a:pt x="104422" y="1220672"/>
                  </a:lnTo>
                  <a:lnTo>
                    <a:pt x="83326" y="1180513"/>
                  </a:lnTo>
                  <a:lnTo>
                    <a:pt x="64424" y="1139082"/>
                  </a:lnTo>
                  <a:lnTo>
                    <a:pt x="47793" y="1096457"/>
                  </a:lnTo>
                  <a:lnTo>
                    <a:pt x="33510" y="1052713"/>
                  </a:lnTo>
                  <a:lnTo>
                    <a:pt x="21651" y="1007928"/>
                  </a:lnTo>
                  <a:lnTo>
                    <a:pt x="12294" y="962178"/>
                  </a:lnTo>
                  <a:lnTo>
                    <a:pt x="5515" y="915541"/>
                  </a:lnTo>
                  <a:lnTo>
                    <a:pt x="1391" y="868093"/>
                  </a:lnTo>
                  <a:lnTo>
                    <a:pt x="0" y="81991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5016246" y="3867150"/>
            <a:ext cx="21596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choice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Motors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5346191" y="454152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4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099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199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921" y="44449"/>
                </a:lnTo>
                <a:lnTo>
                  <a:pt x="38100" y="44449"/>
                </a:lnTo>
                <a:lnTo>
                  <a:pt x="38100" y="31749"/>
                </a:lnTo>
                <a:lnTo>
                  <a:pt x="74921" y="31749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1499234" h="76200">
                <a:moveTo>
                  <a:pt x="1460754" y="0"/>
                </a:moveTo>
                <a:lnTo>
                  <a:pt x="1445906" y="2988"/>
                </a:lnTo>
                <a:lnTo>
                  <a:pt x="1433798" y="11144"/>
                </a:lnTo>
                <a:lnTo>
                  <a:pt x="1425642" y="23252"/>
                </a:lnTo>
                <a:lnTo>
                  <a:pt x="1422654" y="38099"/>
                </a:lnTo>
                <a:lnTo>
                  <a:pt x="1425642" y="52947"/>
                </a:lnTo>
                <a:lnTo>
                  <a:pt x="1433798" y="65055"/>
                </a:lnTo>
                <a:lnTo>
                  <a:pt x="1445906" y="73211"/>
                </a:lnTo>
                <a:lnTo>
                  <a:pt x="1460754" y="76199"/>
                </a:lnTo>
                <a:lnTo>
                  <a:pt x="1475547" y="73211"/>
                </a:lnTo>
                <a:lnTo>
                  <a:pt x="1487662" y="65055"/>
                </a:lnTo>
                <a:lnTo>
                  <a:pt x="1495847" y="52947"/>
                </a:lnTo>
                <a:lnTo>
                  <a:pt x="1497568" y="44449"/>
                </a:lnTo>
                <a:lnTo>
                  <a:pt x="1460754" y="44449"/>
                </a:lnTo>
                <a:lnTo>
                  <a:pt x="1460754" y="31749"/>
                </a:lnTo>
                <a:lnTo>
                  <a:pt x="1497568" y="31749"/>
                </a:lnTo>
                <a:lnTo>
                  <a:pt x="1495847" y="23252"/>
                </a:lnTo>
                <a:lnTo>
                  <a:pt x="1487662" y="11144"/>
                </a:lnTo>
                <a:lnTo>
                  <a:pt x="1475547" y="2988"/>
                </a:lnTo>
                <a:lnTo>
                  <a:pt x="1460754" y="0"/>
                </a:lnTo>
                <a:close/>
              </a:path>
              <a:path w="1499234" h="76200">
                <a:moveTo>
                  <a:pt x="74921" y="31749"/>
                </a:moveTo>
                <a:lnTo>
                  <a:pt x="38100" y="31749"/>
                </a:lnTo>
                <a:lnTo>
                  <a:pt x="38100" y="44449"/>
                </a:lnTo>
                <a:lnTo>
                  <a:pt x="74921" y="44449"/>
                </a:lnTo>
                <a:lnTo>
                  <a:pt x="76200" y="38099"/>
                </a:lnTo>
                <a:lnTo>
                  <a:pt x="74921" y="31749"/>
                </a:lnTo>
                <a:close/>
              </a:path>
              <a:path w="1499234" h="76200">
                <a:moveTo>
                  <a:pt x="1423932" y="31749"/>
                </a:moveTo>
                <a:lnTo>
                  <a:pt x="74921" y="31749"/>
                </a:lnTo>
                <a:lnTo>
                  <a:pt x="76200" y="38099"/>
                </a:lnTo>
                <a:lnTo>
                  <a:pt x="74921" y="44449"/>
                </a:lnTo>
                <a:lnTo>
                  <a:pt x="1423932" y="44449"/>
                </a:lnTo>
                <a:lnTo>
                  <a:pt x="1422654" y="38099"/>
                </a:lnTo>
                <a:lnTo>
                  <a:pt x="1423932" y="31749"/>
                </a:lnTo>
                <a:close/>
              </a:path>
              <a:path w="1499234" h="76200">
                <a:moveTo>
                  <a:pt x="1497568" y="31749"/>
                </a:moveTo>
                <a:lnTo>
                  <a:pt x="1460754" y="31749"/>
                </a:lnTo>
                <a:lnTo>
                  <a:pt x="1460754" y="44449"/>
                </a:lnTo>
                <a:lnTo>
                  <a:pt x="1497568" y="44449"/>
                </a:lnTo>
                <a:lnTo>
                  <a:pt x="1498854" y="38099"/>
                </a:lnTo>
                <a:lnTo>
                  <a:pt x="1497568" y="31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48739" y="1137869"/>
            <a:ext cx="492125" cy="1031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50" b="1">
                <a:solidFill>
                  <a:srgbClr val="FFFFFF"/>
                </a:solidFill>
                <a:latin typeface="Arial"/>
                <a:cs typeface="Arial"/>
              </a:rPr>
              <a:t>–</a:t>
            </a:r>
            <a:endParaRPr sz="6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358641" y="1414094"/>
            <a:ext cx="452945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EXECUTIVE</a:t>
            </a:r>
            <a:r>
              <a:rPr dirty="0" sz="32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SUMMARY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243840"/>
                <a:gridCol w="1196340"/>
                <a:gridCol w="243839"/>
                <a:gridCol w="1200150"/>
                <a:gridCol w="243839"/>
                <a:gridCol w="1200150"/>
                <a:gridCol w="243839"/>
                <a:gridCol w="1443354"/>
                <a:gridCol w="1200150"/>
                <a:gridCol w="1443354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49910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60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9479788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2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586740" y="1441703"/>
            <a:ext cx="5399405" cy="340360"/>
            <a:chOff x="586740" y="1441703"/>
            <a:chExt cx="5399405" cy="34036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9584" y="1478279"/>
              <a:ext cx="926591" cy="1722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3384" y="1694687"/>
              <a:ext cx="995172" cy="8686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86740" y="1446275"/>
              <a:ext cx="5399405" cy="0"/>
            </a:xfrm>
            <a:custGeom>
              <a:avLst/>
              <a:gdLst/>
              <a:ahLst/>
              <a:cxnLst/>
              <a:rect l="l" t="t" r="r" b="b"/>
              <a:pathLst>
                <a:path w="5399405" h="0">
                  <a:moveTo>
                    <a:pt x="0" y="0"/>
                  </a:moveTo>
                  <a:lnTo>
                    <a:pt x="539902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75860" y="1543811"/>
              <a:ext cx="710184" cy="21336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58368" y="1548383"/>
              <a:ext cx="251460" cy="187960"/>
            </a:xfrm>
            <a:custGeom>
              <a:avLst/>
              <a:gdLst/>
              <a:ahLst/>
              <a:cxnLst/>
              <a:rect l="l" t="t" r="r" b="b"/>
              <a:pathLst>
                <a:path w="251459" h="187960">
                  <a:moveTo>
                    <a:pt x="251459" y="0"/>
                  </a:moveTo>
                  <a:lnTo>
                    <a:pt x="0" y="0"/>
                  </a:lnTo>
                  <a:lnTo>
                    <a:pt x="0" y="187451"/>
                  </a:lnTo>
                  <a:lnTo>
                    <a:pt x="251459" y="187451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6199632" y="1868423"/>
            <a:ext cx="5412105" cy="919480"/>
            <a:chOff x="6199632" y="1868423"/>
            <a:chExt cx="5412105" cy="919480"/>
          </a:xfrm>
        </p:grpSpPr>
        <p:sp>
          <p:nvSpPr>
            <p:cNvPr id="14" name="object 14" descr=""/>
            <p:cNvSpPr/>
            <p:nvPr/>
          </p:nvSpPr>
          <p:spPr>
            <a:xfrm>
              <a:off x="6205728" y="1874519"/>
              <a:ext cx="5400040" cy="906780"/>
            </a:xfrm>
            <a:custGeom>
              <a:avLst/>
              <a:gdLst/>
              <a:ahLst/>
              <a:cxnLst/>
              <a:rect l="l" t="t" r="r" b="b"/>
              <a:pathLst>
                <a:path w="5400040" h="906780">
                  <a:moveTo>
                    <a:pt x="0" y="906779"/>
                  </a:moveTo>
                  <a:lnTo>
                    <a:pt x="5399532" y="906779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906779"/>
                  </a:lnTo>
                  <a:close/>
                </a:path>
              </a:pathLst>
            </a:custGeom>
            <a:ln w="12192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2584" y="2385059"/>
              <a:ext cx="440283" cy="3657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67489" y="2159535"/>
              <a:ext cx="882406" cy="3367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43316" y="2214371"/>
              <a:ext cx="972312" cy="2941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66960" y="2513075"/>
              <a:ext cx="1569720" cy="1386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88296" y="1944623"/>
              <a:ext cx="1225296" cy="22555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99091" y="1923287"/>
              <a:ext cx="489203" cy="3657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46492" y="2162555"/>
              <a:ext cx="445007" cy="33223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03264" y="2185415"/>
              <a:ext cx="280415" cy="280415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58723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 spc="-110"/>
              <a:t>To</a:t>
            </a:r>
            <a:r>
              <a:rPr dirty="0" spc="-20"/>
              <a:t> </a:t>
            </a:r>
            <a:r>
              <a:rPr dirty="0"/>
              <a:t>acquire</a:t>
            </a:r>
            <a:r>
              <a:rPr dirty="0" spc="-30"/>
              <a:t> </a:t>
            </a:r>
            <a:r>
              <a:rPr dirty="0"/>
              <a:t>Rivian,</a:t>
            </a:r>
            <a:r>
              <a:rPr dirty="0" spc="-15"/>
              <a:t> </a:t>
            </a:r>
            <a:r>
              <a:rPr dirty="0"/>
              <a:t>GM</a:t>
            </a:r>
            <a:r>
              <a:rPr dirty="0" spc="-20"/>
              <a:t> </a:t>
            </a:r>
            <a:r>
              <a:rPr dirty="0"/>
              <a:t>must</a:t>
            </a:r>
            <a:r>
              <a:rPr dirty="0" spc="-40"/>
              <a:t> </a:t>
            </a:r>
            <a:r>
              <a:rPr dirty="0"/>
              <a:t>account</a:t>
            </a:r>
            <a:r>
              <a:rPr dirty="0" spc="-45"/>
              <a:t> </a:t>
            </a:r>
            <a:r>
              <a:rPr dirty="0"/>
              <a:t>for</a:t>
            </a:r>
            <a:r>
              <a:rPr dirty="0" spc="-15"/>
              <a:t> </a:t>
            </a:r>
            <a:r>
              <a:rPr dirty="0"/>
              <a:t>the</a:t>
            </a:r>
            <a:r>
              <a:rPr dirty="0" spc="-25"/>
              <a:t> </a:t>
            </a:r>
            <a:r>
              <a:rPr dirty="0"/>
              <a:t>varied</a:t>
            </a:r>
            <a:r>
              <a:rPr dirty="0" spc="-15"/>
              <a:t> </a:t>
            </a:r>
            <a:r>
              <a:rPr dirty="0"/>
              <a:t>profiles</a:t>
            </a:r>
            <a:r>
              <a:rPr dirty="0" spc="-30"/>
              <a:t> </a:t>
            </a:r>
            <a:r>
              <a:rPr dirty="0"/>
              <a:t>of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5"/>
              <a:t> </a:t>
            </a:r>
            <a:r>
              <a:rPr dirty="0"/>
              <a:t>investors,</a:t>
            </a:r>
            <a:r>
              <a:rPr dirty="0" spc="-50"/>
              <a:t> </a:t>
            </a:r>
            <a:r>
              <a:rPr dirty="0" spc="-10"/>
              <a:t>especially</a:t>
            </a:r>
          </a:p>
          <a:p>
            <a:pPr marL="12700">
              <a:lnSpc>
                <a:spcPts val="2280"/>
              </a:lnSpc>
            </a:pPr>
            <a:r>
              <a:rPr dirty="0"/>
              <a:t>since</a:t>
            </a:r>
            <a:r>
              <a:rPr dirty="0" spc="-60"/>
              <a:t> </a:t>
            </a:r>
            <a:r>
              <a:rPr dirty="0"/>
              <a:t>Rivian’s</a:t>
            </a:r>
            <a:r>
              <a:rPr dirty="0" spc="-25"/>
              <a:t> </a:t>
            </a:r>
            <a:r>
              <a:rPr dirty="0"/>
              <a:t>valuation</a:t>
            </a:r>
            <a:r>
              <a:rPr dirty="0" spc="-45"/>
              <a:t> </a:t>
            </a:r>
            <a:r>
              <a:rPr dirty="0"/>
              <a:t>is</a:t>
            </a:r>
            <a:r>
              <a:rPr dirty="0" spc="-30"/>
              <a:t> </a:t>
            </a:r>
            <a:r>
              <a:rPr dirty="0"/>
              <a:t>very</a:t>
            </a:r>
            <a:r>
              <a:rPr dirty="0" spc="-50"/>
              <a:t> </a:t>
            </a:r>
            <a:r>
              <a:rPr dirty="0"/>
              <a:t>uncertain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45"/>
              <a:t> </a:t>
            </a:r>
            <a:r>
              <a:rPr dirty="0"/>
              <a:t>ranged</a:t>
            </a:r>
            <a:r>
              <a:rPr dirty="0" spc="-65"/>
              <a:t> </a:t>
            </a:r>
            <a:r>
              <a:rPr dirty="0"/>
              <a:t>between</a:t>
            </a:r>
            <a:r>
              <a:rPr dirty="0" spc="-60"/>
              <a:t> </a:t>
            </a:r>
            <a:r>
              <a:rPr dirty="0"/>
              <a:t>USD</a:t>
            </a:r>
            <a:r>
              <a:rPr dirty="0" spc="-35"/>
              <a:t> </a:t>
            </a:r>
            <a:r>
              <a:rPr dirty="0"/>
              <a:t>1.2bn</a:t>
            </a:r>
            <a:r>
              <a:rPr dirty="0" spc="-45"/>
              <a:t> </a:t>
            </a:r>
            <a:r>
              <a:rPr dirty="0"/>
              <a:t>and</a:t>
            </a:r>
            <a:r>
              <a:rPr dirty="0" spc="-45"/>
              <a:t> </a:t>
            </a:r>
            <a:r>
              <a:rPr dirty="0" spc="-25"/>
              <a:t>4bn</a:t>
            </a:r>
          </a:p>
        </p:txBody>
      </p:sp>
      <p:sp>
        <p:nvSpPr>
          <p:cNvPr id="24" name="object 24" descr=""/>
          <p:cNvSpPr txBox="1"/>
          <p:nvPr/>
        </p:nvSpPr>
        <p:spPr>
          <a:xfrm>
            <a:off x="574649" y="6112255"/>
            <a:ext cx="31286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Pyper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(2019,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GTM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229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Prenzler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AdaptBN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74649" y="1197101"/>
            <a:ext cx="110134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631180" algn="l"/>
              </a:tabLst>
            </a:pPr>
            <a:r>
              <a:rPr dirty="0" sz="1400" b="1">
                <a:latin typeface="Arial"/>
                <a:cs typeface="Arial"/>
              </a:rPr>
              <a:t>Rivian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has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gone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through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two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major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financing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rounds…</a:t>
            </a:r>
            <a:r>
              <a:rPr dirty="0" sz="1400" b="1">
                <a:latin typeface="Arial"/>
                <a:cs typeface="Arial"/>
              </a:rPr>
              <a:t>	…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acquisition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has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account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for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different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shareholders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119240" y="2897886"/>
            <a:ext cx="31153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9865" indent="-177165">
              <a:lnSpc>
                <a:spcPct val="100000"/>
              </a:lnSpc>
              <a:spcBef>
                <a:spcPts val="105"/>
              </a:spcBef>
              <a:buChar char="•"/>
              <a:tabLst>
                <a:tab pos="189865" algn="l"/>
              </a:tabLst>
            </a:pPr>
            <a:r>
              <a:rPr dirty="0" sz="1400">
                <a:latin typeface="Arial MT"/>
                <a:cs typeface="Arial MT"/>
              </a:rPr>
              <a:t>According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current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situation</a:t>
            </a:r>
            <a:r>
              <a:rPr dirty="0" sz="1400" spc="-10">
                <a:latin typeface="Arial MT"/>
                <a:cs typeface="Arial MT"/>
              </a:rPr>
              <a:t>…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474333" y="3187445"/>
            <a:ext cx="4761865" cy="956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28600" marR="5080" indent="-216535">
              <a:lnSpc>
                <a:spcPct val="100000"/>
              </a:lnSpc>
              <a:spcBef>
                <a:spcPts val="105"/>
              </a:spcBef>
              <a:buChar char="•"/>
              <a:tabLst>
                <a:tab pos="228600" algn="l"/>
              </a:tabLst>
            </a:pPr>
            <a:r>
              <a:rPr dirty="0" sz="1400">
                <a:latin typeface="Arial MT"/>
                <a:cs typeface="Arial MT"/>
              </a:rPr>
              <a:t>Rivian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does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not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require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additional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liquidity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de-</a:t>
            </a:r>
            <a:r>
              <a:rPr dirty="0" sz="1400">
                <a:latin typeface="Arial MT"/>
                <a:cs typeface="Arial MT"/>
              </a:rPr>
              <a:t>risk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its </a:t>
            </a:r>
            <a:r>
              <a:rPr dirty="0" sz="1400">
                <a:latin typeface="Arial MT"/>
                <a:cs typeface="Arial MT"/>
              </a:rPr>
              <a:t>goal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producing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all-</a:t>
            </a:r>
            <a:r>
              <a:rPr dirty="0" sz="1400">
                <a:latin typeface="Arial MT"/>
                <a:cs typeface="Arial MT"/>
              </a:rPr>
              <a:t>electric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pickup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2020</a:t>
            </a:r>
            <a:endParaRPr sz="1400">
              <a:latin typeface="Arial MT"/>
              <a:cs typeface="Arial MT"/>
            </a:endParaRPr>
          </a:p>
          <a:p>
            <a:pPr marL="228600" indent="-215900">
              <a:lnSpc>
                <a:spcPct val="100000"/>
              </a:lnSpc>
              <a:spcBef>
                <a:spcPts val="600"/>
              </a:spcBef>
              <a:buChar char="•"/>
              <a:tabLst>
                <a:tab pos="228600" algn="l"/>
              </a:tabLst>
            </a:pPr>
            <a:r>
              <a:rPr dirty="0" sz="1400">
                <a:latin typeface="Arial MT"/>
                <a:cs typeface="Arial MT"/>
              </a:rPr>
              <a:t>Shareholders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are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committed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seeing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company</a:t>
            </a:r>
            <a:endParaRPr sz="1400">
              <a:latin typeface="Arial"/>
              <a:cs typeface="Arial"/>
            </a:endParaRPr>
          </a:p>
          <a:p>
            <a:pPr marL="228600">
              <a:lnSpc>
                <a:spcPct val="100000"/>
              </a:lnSpc>
            </a:pPr>
            <a:r>
              <a:rPr dirty="0" sz="1400" b="1">
                <a:latin typeface="Arial"/>
                <a:cs typeface="Arial"/>
              </a:rPr>
              <a:t>succeed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would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not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part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with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their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shares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lightly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119240" y="4193540"/>
            <a:ext cx="6781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9865" indent="-1771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9865" algn="l"/>
              </a:tabLst>
            </a:pPr>
            <a:r>
              <a:rPr dirty="0" sz="1400" spc="-20" b="1">
                <a:latin typeface="Arial"/>
                <a:cs typeface="Arial"/>
              </a:rPr>
              <a:t>But…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474333" y="4483100"/>
            <a:ext cx="5006340" cy="1383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0" marR="5080" indent="-216535">
              <a:lnSpc>
                <a:spcPct val="100000"/>
              </a:lnSpc>
              <a:spcBef>
                <a:spcPts val="100"/>
              </a:spcBef>
              <a:buChar char="•"/>
              <a:tabLst>
                <a:tab pos="228600" algn="l"/>
              </a:tabLst>
            </a:pPr>
            <a:r>
              <a:rPr dirty="0" sz="1400">
                <a:latin typeface="Arial MT"/>
                <a:cs typeface="Arial MT"/>
              </a:rPr>
              <a:t>Rivian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will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still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need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automaker’s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expertise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fully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10" b="1">
                <a:latin typeface="Arial"/>
                <a:cs typeface="Arial"/>
              </a:rPr>
              <a:t>scale </a:t>
            </a:r>
            <a:r>
              <a:rPr dirty="0" sz="1400" b="1">
                <a:latin typeface="Arial"/>
                <a:cs typeface="Arial"/>
              </a:rPr>
              <a:t>its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production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next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years,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as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Amazon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looking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at </a:t>
            </a:r>
            <a:r>
              <a:rPr dirty="0" sz="1400">
                <a:latin typeface="Arial MT"/>
                <a:cs typeface="Arial MT"/>
              </a:rPr>
              <a:t>Rivian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partner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develop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its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delivery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vehicles</a:t>
            </a:r>
            <a:endParaRPr sz="1400">
              <a:latin typeface="Arial MT"/>
              <a:cs typeface="Arial MT"/>
            </a:endParaRPr>
          </a:p>
          <a:p>
            <a:pPr marL="228600" marR="224790" indent="-21653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228600" algn="l"/>
              </a:tabLst>
            </a:pPr>
            <a:r>
              <a:rPr dirty="0" sz="1400" b="1">
                <a:latin typeface="Arial"/>
                <a:cs typeface="Arial"/>
              </a:rPr>
              <a:t>GM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has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financial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capabilities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go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through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the </a:t>
            </a:r>
            <a:r>
              <a:rPr dirty="0" sz="1400">
                <a:latin typeface="Arial MT"/>
                <a:cs typeface="Arial MT"/>
              </a:rPr>
              <a:t>acquisition,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even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with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substantial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premium</a:t>
            </a:r>
            <a:r>
              <a:rPr dirty="0" sz="1400">
                <a:latin typeface="Arial MT"/>
                <a:cs typeface="Arial MT"/>
              </a:rPr>
              <a:t>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which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is </a:t>
            </a:r>
            <a:r>
              <a:rPr dirty="0" sz="1400">
                <a:latin typeface="Arial MT"/>
                <a:cs typeface="Arial MT"/>
              </a:rPr>
              <a:t>justified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based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its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strategic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relevance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586740" y="2017776"/>
            <a:ext cx="5400040" cy="623570"/>
            <a:chOff x="586740" y="2017776"/>
            <a:chExt cx="5400040" cy="623570"/>
          </a:xfrm>
        </p:grpSpPr>
        <p:sp>
          <p:nvSpPr>
            <p:cNvPr id="31" name="object 31" descr=""/>
            <p:cNvSpPr/>
            <p:nvPr/>
          </p:nvSpPr>
          <p:spPr>
            <a:xfrm>
              <a:off x="4936236" y="2017776"/>
              <a:ext cx="749935" cy="619125"/>
            </a:xfrm>
            <a:custGeom>
              <a:avLst/>
              <a:gdLst/>
              <a:ahLst/>
              <a:cxnLst/>
              <a:rect l="l" t="t" r="r" b="b"/>
              <a:pathLst>
                <a:path w="749935" h="619125">
                  <a:moveTo>
                    <a:pt x="749808" y="0"/>
                  </a:moveTo>
                  <a:lnTo>
                    <a:pt x="0" y="0"/>
                  </a:lnTo>
                  <a:lnTo>
                    <a:pt x="0" y="618744"/>
                  </a:lnTo>
                  <a:lnTo>
                    <a:pt x="749808" y="618744"/>
                  </a:lnTo>
                  <a:lnTo>
                    <a:pt x="749808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886968" y="2634995"/>
              <a:ext cx="2100580" cy="1905"/>
            </a:xfrm>
            <a:custGeom>
              <a:avLst/>
              <a:gdLst/>
              <a:ahLst/>
              <a:cxnLst/>
              <a:rect l="l" t="t" r="r" b="b"/>
              <a:pathLst>
                <a:path w="2100580" h="1905">
                  <a:moveTo>
                    <a:pt x="749808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749808" y="1524"/>
                  </a:lnTo>
                  <a:lnTo>
                    <a:pt x="749808" y="0"/>
                  </a:lnTo>
                  <a:close/>
                </a:path>
                <a:path w="2100580" h="1905">
                  <a:moveTo>
                    <a:pt x="2100072" y="0"/>
                  </a:moveTo>
                  <a:lnTo>
                    <a:pt x="1350264" y="0"/>
                  </a:lnTo>
                  <a:lnTo>
                    <a:pt x="1350264" y="1524"/>
                  </a:lnTo>
                  <a:lnTo>
                    <a:pt x="2100072" y="1524"/>
                  </a:lnTo>
                  <a:lnTo>
                    <a:pt x="2100072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86740" y="2636520"/>
              <a:ext cx="5400040" cy="0"/>
            </a:xfrm>
            <a:custGeom>
              <a:avLst/>
              <a:gdLst/>
              <a:ahLst/>
              <a:cxnLst/>
              <a:rect l="l" t="t" r="r" b="b"/>
              <a:pathLst>
                <a:path w="5400040" h="0">
                  <a:moveTo>
                    <a:pt x="0" y="0"/>
                  </a:moveTo>
                  <a:lnTo>
                    <a:pt x="539953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6218046" y="1564639"/>
            <a:ext cx="49428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Official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shareholders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based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currently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publicly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available</a:t>
            </a:r>
            <a:r>
              <a:rPr dirty="0" sz="1400" spc="-20">
                <a:latin typeface="Arial MT"/>
                <a:cs typeface="Arial MT"/>
              </a:rPr>
              <a:t> data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74649" y="2953588"/>
            <a:ext cx="5307330" cy="1032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89230" marR="5080" indent="-177165">
              <a:lnSpc>
                <a:spcPct val="100000"/>
              </a:lnSpc>
              <a:spcBef>
                <a:spcPts val="105"/>
              </a:spcBef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Rivian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has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gone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through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two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major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financing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rounds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last </a:t>
            </a:r>
            <a:r>
              <a:rPr dirty="0" sz="1400" spc="-2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12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months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able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expand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capacity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by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buying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factory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and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employing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more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talent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1400" b="1">
                <a:latin typeface="Arial"/>
                <a:cs typeface="Arial"/>
              </a:rPr>
              <a:t>…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But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this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has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not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made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its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valuation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any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clearer…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586740" y="3995928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3331464" y="4305300"/>
            <a:ext cx="1240790" cy="437515"/>
          </a:xfrm>
          <a:custGeom>
            <a:avLst/>
            <a:gdLst/>
            <a:ahLst/>
            <a:cxnLst/>
            <a:rect l="l" t="t" r="r" b="b"/>
            <a:pathLst>
              <a:path w="1240789" h="437514">
                <a:moveTo>
                  <a:pt x="0" y="437388"/>
                </a:moveTo>
                <a:lnTo>
                  <a:pt x="1240536" y="437388"/>
                </a:lnTo>
                <a:lnTo>
                  <a:pt x="1240536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2834639" y="4928615"/>
            <a:ext cx="2234565" cy="0"/>
          </a:xfrm>
          <a:custGeom>
            <a:avLst/>
            <a:gdLst/>
            <a:ahLst/>
            <a:cxnLst/>
            <a:rect l="l" t="t" r="r" b="b"/>
            <a:pathLst>
              <a:path w="2234565" h="0">
                <a:moveTo>
                  <a:pt x="0" y="0"/>
                </a:moveTo>
                <a:lnTo>
                  <a:pt x="223418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574649" y="4933797"/>
            <a:ext cx="5340350" cy="95313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2646045">
              <a:lnSpc>
                <a:spcPct val="100000"/>
              </a:lnSpc>
              <a:spcBef>
                <a:spcPts val="390"/>
              </a:spcBef>
            </a:pPr>
            <a:r>
              <a:rPr dirty="0" sz="1400">
                <a:latin typeface="Arial MT"/>
                <a:cs typeface="Arial MT"/>
              </a:rPr>
              <a:t>2019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EV</a:t>
            </a:r>
            <a:r>
              <a:rPr dirty="0" sz="1400" spc="-10">
                <a:latin typeface="Arial MT"/>
                <a:cs typeface="Arial MT"/>
              </a:rPr>
              <a:t> Valuation</a:t>
            </a:r>
            <a:endParaRPr sz="1400">
              <a:latin typeface="Arial MT"/>
              <a:cs typeface="Arial MT"/>
            </a:endParaRPr>
          </a:p>
          <a:p>
            <a:pPr marL="189230" marR="5080" indent="-177165">
              <a:lnSpc>
                <a:spcPct val="100000"/>
              </a:lnSpc>
              <a:spcBef>
                <a:spcPts val="290"/>
              </a:spcBef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While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past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investments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provide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idea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value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Rivian,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the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 b="1">
                <a:latin typeface="Arial"/>
                <a:cs typeface="Arial"/>
              </a:rPr>
              <a:t>share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acquired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by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Amazon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its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February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2019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investment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round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has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not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been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officially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disclosed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331464" y="4742688"/>
            <a:ext cx="1240790" cy="186055"/>
          </a:xfrm>
          <a:prstGeom prst="rect">
            <a:avLst/>
          </a:prstGeom>
          <a:solidFill>
            <a:srgbClr val="232852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 marL="635">
              <a:lnSpc>
                <a:spcPts val="1455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1,2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702809" y="4308703"/>
            <a:ext cx="1261110" cy="5530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3600"/>
              </a:lnSpc>
              <a:spcBef>
                <a:spcPts val="95"/>
              </a:spcBef>
            </a:pPr>
            <a:r>
              <a:rPr dirty="0" sz="1400" spc="-10">
                <a:latin typeface="Arial MT"/>
                <a:cs typeface="Arial MT"/>
              </a:rPr>
              <a:t>Remaining </a:t>
            </a:r>
            <a:r>
              <a:rPr dirty="0" sz="1400">
                <a:latin typeface="Arial MT"/>
                <a:cs typeface="Arial MT"/>
              </a:rPr>
              <a:t>Invested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capital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3736085" y="4048201"/>
            <a:ext cx="43307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1.2-</a:t>
            </a:r>
            <a:r>
              <a:rPr dirty="0" sz="1400" spc="-5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658368" y="1812035"/>
            <a:ext cx="251460" cy="186055"/>
          </a:xfrm>
          <a:custGeom>
            <a:avLst/>
            <a:gdLst/>
            <a:ahLst/>
            <a:cxnLst/>
            <a:rect l="l" t="t" r="r" b="b"/>
            <a:pathLst>
              <a:path w="251459" h="186055">
                <a:moveTo>
                  <a:pt x="251459" y="0"/>
                </a:moveTo>
                <a:lnTo>
                  <a:pt x="0" y="0"/>
                </a:lnTo>
                <a:lnTo>
                  <a:pt x="0" y="185927"/>
                </a:lnTo>
                <a:lnTo>
                  <a:pt x="251459" y="185927"/>
                </a:lnTo>
                <a:lnTo>
                  <a:pt x="251459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947724" y="1524381"/>
            <a:ext cx="4025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latin typeface="Arial MT"/>
                <a:cs typeface="Arial MT"/>
              </a:rPr>
              <a:t>Debt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45" name="object 45" descr=""/>
          <p:cNvGraphicFramePr>
            <a:graphicFrameLocks noGrp="1"/>
          </p:cNvGraphicFramePr>
          <p:nvPr/>
        </p:nvGraphicFramePr>
        <p:xfrm>
          <a:off x="586740" y="1812035"/>
          <a:ext cx="5175885" cy="1092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8580"/>
                <a:gridCol w="1661795"/>
                <a:gridCol w="749300"/>
                <a:gridCol w="598170"/>
                <a:gridCol w="749300"/>
              </a:tblGrid>
              <a:tr h="368935">
                <a:tc>
                  <a:txBody>
                    <a:bodyPr/>
                    <a:lstStyle/>
                    <a:p>
                      <a:pPr marL="373380">
                        <a:lnSpc>
                          <a:spcPts val="1595"/>
                        </a:lnSpc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Equity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500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779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ts val="1405"/>
                        </a:lnSpc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700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198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dirty="0" sz="14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200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619DD1"/>
                    </a:solidFill>
                  </a:tcPr>
                </a:tc>
              </a:tr>
              <a:tr h="255904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400" spc="-50">
                          <a:latin typeface="Arial MT"/>
                          <a:cs typeface="Arial MT"/>
                        </a:rPr>
                        <a:t>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 algn="ctr" marR="28067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400" spc="-50"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4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300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970">
                    <a:solidFill>
                      <a:srgbClr val="619D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619DD1"/>
                    </a:solidFill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 marL="392430">
                        <a:lnSpc>
                          <a:spcPts val="1600"/>
                        </a:lnSpc>
                        <a:spcBef>
                          <a:spcPts val="425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Dec-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11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3975"/>
                </a:tc>
                <a:tc>
                  <a:txBody>
                    <a:bodyPr/>
                    <a:lstStyle/>
                    <a:p>
                      <a:pPr algn="ctr" marR="281940">
                        <a:lnSpc>
                          <a:spcPts val="1600"/>
                        </a:lnSpc>
                        <a:spcBef>
                          <a:spcPts val="425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Aug-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12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397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425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May-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18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397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600"/>
                        </a:lnSpc>
                        <a:spcBef>
                          <a:spcPts val="425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Feb-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19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53975"/>
                </a:tc>
              </a:tr>
            </a:tbl>
          </a:graphicData>
        </a:graphic>
      </p:graphicFrame>
      <p:pic>
        <p:nvPicPr>
          <p:cNvPr id="46" name="object 4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745991" y="1778507"/>
            <a:ext cx="493775" cy="19050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51331" y="4672584"/>
            <a:ext cx="493775" cy="190500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658368" y="4771644"/>
            <a:ext cx="2651760" cy="372110"/>
            <a:chOff x="658368" y="4771644"/>
            <a:chExt cx="2651760" cy="372110"/>
          </a:xfrm>
        </p:grpSpPr>
        <p:sp>
          <p:nvSpPr>
            <p:cNvPr id="49" name="object 49" descr=""/>
            <p:cNvSpPr/>
            <p:nvPr/>
          </p:nvSpPr>
          <p:spPr>
            <a:xfrm>
              <a:off x="1937004" y="4823460"/>
              <a:ext cx="1373505" cy="189230"/>
            </a:xfrm>
            <a:custGeom>
              <a:avLst/>
              <a:gdLst/>
              <a:ahLst/>
              <a:cxnLst/>
              <a:rect l="l" t="t" r="r" b="b"/>
              <a:pathLst>
                <a:path w="1373504" h="189229">
                  <a:moveTo>
                    <a:pt x="1373123" y="0"/>
                  </a:moveTo>
                  <a:lnTo>
                    <a:pt x="0" y="94487"/>
                  </a:lnTo>
                  <a:lnTo>
                    <a:pt x="1373123" y="188975"/>
                  </a:lnTo>
                  <a:lnTo>
                    <a:pt x="137312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3895" y="4882896"/>
              <a:ext cx="926591" cy="17068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2831" y="4771644"/>
              <a:ext cx="996695" cy="8686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368" y="4928616"/>
              <a:ext cx="711707" cy="214884"/>
            </a:xfrm>
            <a:prstGeom prst="rect">
              <a:avLst/>
            </a:prstGeom>
          </p:spPr>
        </p:pic>
      </p:grpSp>
      <p:sp>
        <p:nvSpPr>
          <p:cNvPr id="53" name="object 53" descr=""/>
          <p:cNvSpPr txBox="1"/>
          <p:nvPr/>
        </p:nvSpPr>
        <p:spPr>
          <a:xfrm>
            <a:off x="574649" y="216154"/>
            <a:ext cx="52470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 b="1">
                <a:solidFill>
                  <a:srgbClr val="4966AC"/>
                </a:solidFill>
                <a:latin typeface="Arial"/>
                <a:cs typeface="Arial"/>
              </a:rPr>
              <a:t>VALUATION</a:t>
            </a:r>
            <a:r>
              <a:rPr dirty="0" sz="1600" spc="-6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AND</a:t>
            </a:r>
            <a:r>
              <a:rPr dirty="0" sz="1600" spc="-3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FEASIBILITY</a:t>
            </a:r>
            <a:r>
              <a:rPr dirty="0" sz="1600" spc="-5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OF</a:t>
            </a:r>
            <a:r>
              <a:rPr dirty="0" sz="1600" spc="-10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ACQUIRING</a:t>
            </a:r>
            <a:r>
              <a:rPr dirty="0" sz="1600" spc="-3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RIVIAN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6205728" y="1446275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23341" y="6435306"/>
          <a:ext cx="10854690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243840"/>
                <a:gridCol w="1196340"/>
                <a:gridCol w="243839"/>
                <a:gridCol w="1200150"/>
                <a:gridCol w="243839"/>
                <a:gridCol w="1200150"/>
                <a:gridCol w="243839"/>
                <a:gridCol w="1443354"/>
                <a:gridCol w="1200150"/>
                <a:gridCol w="1443354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49910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61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9479788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2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597408" y="1132332"/>
            <a:ext cx="5501640" cy="4780915"/>
          </a:xfrm>
          <a:custGeom>
            <a:avLst/>
            <a:gdLst/>
            <a:ahLst/>
            <a:cxnLst/>
            <a:rect l="l" t="t" r="r" b="b"/>
            <a:pathLst>
              <a:path w="5501640" h="4780915">
                <a:moveTo>
                  <a:pt x="5501640" y="0"/>
                </a:moveTo>
                <a:lnTo>
                  <a:pt x="0" y="0"/>
                </a:lnTo>
                <a:lnTo>
                  <a:pt x="0" y="4780788"/>
                </a:lnTo>
                <a:lnTo>
                  <a:pt x="5501640" y="4780788"/>
                </a:lnTo>
                <a:lnTo>
                  <a:pt x="5501640" y="0"/>
                </a:lnTo>
                <a:close/>
              </a:path>
            </a:pathLst>
          </a:custGeom>
          <a:solidFill>
            <a:srgbClr val="ACCAF8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26395" y="1861257"/>
            <a:ext cx="1243583" cy="40297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12052" y="1788954"/>
            <a:ext cx="1225296" cy="54145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1004379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Rivian’s</a:t>
            </a:r>
            <a:r>
              <a:rPr dirty="0" spc="-30"/>
              <a:t> </a:t>
            </a:r>
            <a:r>
              <a:rPr dirty="0"/>
              <a:t>brand</a:t>
            </a:r>
            <a:r>
              <a:rPr dirty="0" spc="-55"/>
              <a:t> </a:t>
            </a:r>
            <a:r>
              <a:rPr dirty="0"/>
              <a:t>should</a:t>
            </a:r>
            <a:r>
              <a:rPr dirty="0" spc="-45"/>
              <a:t> </a:t>
            </a:r>
            <a:r>
              <a:rPr dirty="0"/>
              <a:t>be</a:t>
            </a:r>
            <a:r>
              <a:rPr dirty="0" spc="-45"/>
              <a:t> </a:t>
            </a:r>
            <a:r>
              <a:rPr dirty="0"/>
              <a:t>positioned</a:t>
            </a:r>
            <a:r>
              <a:rPr dirty="0" spc="-50"/>
              <a:t> </a:t>
            </a:r>
            <a:r>
              <a:rPr dirty="0"/>
              <a:t>as</a:t>
            </a:r>
            <a:r>
              <a:rPr dirty="0" spc="-45"/>
              <a:t> </a:t>
            </a:r>
            <a:r>
              <a:rPr dirty="0"/>
              <a:t>a</a:t>
            </a:r>
            <a:r>
              <a:rPr dirty="0" spc="-30"/>
              <a:t> </a:t>
            </a:r>
            <a:r>
              <a:rPr dirty="0"/>
              <a:t>premium</a:t>
            </a:r>
            <a:r>
              <a:rPr dirty="0" spc="-70"/>
              <a:t> </a:t>
            </a:r>
            <a:r>
              <a:rPr dirty="0"/>
              <a:t>brand,</a:t>
            </a:r>
            <a:r>
              <a:rPr dirty="0" spc="-55"/>
              <a:t> </a:t>
            </a:r>
            <a:r>
              <a:rPr dirty="0"/>
              <a:t>while</a:t>
            </a:r>
            <a:r>
              <a:rPr dirty="0" spc="-30"/>
              <a:t> </a:t>
            </a:r>
            <a:r>
              <a:rPr dirty="0"/>
              <a:t>its</a:t>
            </a:r>
            <a:r>
              <a:rPr dirty="0" spc="-30"/>
              <a:t> </a:t>
            </a:r>
            <a:r>
              <a:rPr dirty="0"/>
              <a:t>underlying</a:t>
            </a:r>
            <a:r>
              <a:rPr dirty="0" spc="-55"/>
              <a:t> </a:t>
            </a:r>
            <a:r>
              <a:rPr dirty="0" spc="-10"/>
              <a:t>architecture</a:t>
            </a:r>
          </a:p>
          <a:p>
            <a:pPr marL="12700">
              <a:lnSpc>
                <a:spcPts val="2280"/>
              </a:lnSpc>
            </a:pPr>
            <a:r>
              <a:rPr dirty="0"/>
              <a:t>should</a:t>
            </a:r>
            <a:r>
              <a:rPr dirty="0" spc="-40"/>
              <a:t> </a:t>
            </a:r>
            <a:r>
              <a:rPr dirty="0"/>
              <a:t>be</a:t>
            </a:r>
            <a:r>
              <a:rPr dirty="0" spc="-10"/>
              <a:t> </a:t>
            </a:r>
            <a:r>
              <a:rPr dirty="0"/>
              <a:t>used</a:t>
            </a:r>
            <a:r>
              <a:rPr dirty="0" spc="-35"/>
              <a:t> </a:t>
            </a:r>
            <a:r>
              <a:rPr dirty="0"/>
              <a:t>to</a:t>
            </a:r>
            <a:r>
              <a:rPr dirty="0" spc="-35"/>
              <a:t> </a:t>
            </a:r>
            <a:r>
              <a:rPr dirty="0"/>
              <a:t>develop</a:t>
            </a:r>
            <a:r>
              <a:rPr dirty="0" spc="-5"/>
              <a:t> </a:t>
            </a:r>
            <a:r>
              <a:rPr dirty="0"/>
              <a:t>cheaper</a:t>
            </a:r>
            <a:r>
              <a:rPr dirty="0" spc="-45"/>
              <a:t> </a:t>
            </a:r>
            <a:r>
              <a:rPr dirty="0"/>
              <a:t>electric</a:t>
            </a:r>
            <a:r>
              <a:rPr dirty="0" spc="-30"/>
              <a:t> </a:t>
            </a:r>
            <a:r>
              <a:rPr dirty="0"/>
              <a:t>trucks</a:t>
            </a:r>
            <a:r>
              <a:rPr dirty="0" spc="-60"/>
              <a:t> </a:t>
            </a:r>
            <a:r>
              <a:rPr dirty="0"/>
              <a:t>under</a:t>
            </a:r>
            <a:r>
              <a:rPr dirty="0" spc="-30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Chevrolet</a:t>
            </a:r>
            <a:r>
              <a:rPr dirty="0" spc="-40"/>
              <a:t> </a:t>
            </a:r>
            <a:r>
              <a:rPr dirty="0"/>
              <a:t>and</a:t>
            </a:r>
            <a:r>
              <a:rPr dirty="0" spc="-25"/>
              <a:t> </a:t>
            </a:r>
            <a:r>
              <a:rPr dirty="0"/>
              <a:t>GMC</a:t>
            </a:r>
            <a:r>
              <a:rPr dirty="0" spc="-30"/>
              <a:t> </a:t>
            </a:r>
            <a:r>
              <a:rPr dirty="0" spc="-10"/>
              <a:t>brands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574649" y="6112255"/>
            <a:ext cx="495617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Eisenstein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CNBC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General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Motors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(2018b),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Smith,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A.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PonyParts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74649" y="1333881"/>
            <a:ext cx="54241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10835" algn="l"/>
              </a:tabLst>
            </a:pP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Rivian’s</a:t>
            </a:r>
            <a:r>
              <a:rPr dirty="0" u="sng" sz="14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brand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should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positioned</a:t>
            </a:r>
            <a:r>
              <a:rPr dirty="0" u="sng" sz="1400" spc="-7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as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premium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brand…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6195059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6183248" y="1318006"/>
            <a:ext cx="515493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 b="1">
                <a:latin typeface="Arial"/>
                <a:cs typeface="Arial"/>
              </a:rPr>
              <a:t>Rivian’s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powertrain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technology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should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be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used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extensively…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74649" y="216154"/>
            <a:ext cx="31051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5" b="1">
                <a:solidFill>
                  <a:srgbClr val="4966AC"/>
                </a:solidFill>
                <a:latin typeface="Arial"/>
                <a:cs typeface="Arial"/>
              </a:rPr>
              <a:t>POST-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ACQUISITION</a:t>
            </a:r>
            <a:r>
              <a:rPr dirty="0" sz="1600" spc="-3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STRATEGY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313678" y="2403728"/>
            <a:ext cx="16605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10515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Chevrolet </a:t>
            </a:r>
            <a:r>
              <a:rPr dirty="0" sz="1200" b="1">
                <a:latin typeface="Arial"/>
                <a:cs typeface="Arial"/>
              </a:rPr>
              <a:t>Silverado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pickup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truck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260338" y="2769489"/>
            <a:ext cx="17316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Starting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price: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 b="1">
                <a:latin typeface="Arial"/>
                <a:cs typeface="Arial"/>
              </a:rPr>
              <a:t>$28,285</a:t>
            </a:r>
            <a:endParaRPr sz="1200">
              <a:latin typeface="Arial"/>
              <a:cs typeface="Arial"/>
            </a:endParaRPr>
          </a:p>
          <a:p>
            <a:pPr marL="184785" marR="161290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Silverado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is </a:t>
            </a:r>
            <a:r>
              <a:rPr dirty="0" sz="1200">
                <a:latin typeface="Arial MT"/>
                <a:cs typeface="Arial MT"/>
              </a:rPr>
              <a:t>labeled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more </a:t>
            </a:r>
            <a:r>
              <a:rPr dirty="0" sz="1200" b="1">
                <a:latin typeface="Arial"/>
                <a:cs typeface="Arial"/>
              </a:rPr>
              <a:t>affordable</a:t>
            </a:r>
            <a:r>
              <a:rPr dirty="0" sz="1200" spc="-7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truck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739121" y="2403728"/>
            <a:ext cx="178816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49935" marR="5080" indent="-65278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GMC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Sierra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pickup truck</a:t>
            </a:r>
            <a:endParaRPr sz="12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Starting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price: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 b="1">
                <a:latin typeface="Arial"/>
                <a:cs typeface="Arial"/>
              </a:rPr>
              <a:t>$29,000</a:t>
            </a:r>
            <a:endParaRPr sz="1200">
              <a:latin typeface="Arial"/>
              <a:cs typeface="Arial"/>
            </a:endParaRPr>
          </a:p>
          <a:p>
            <a:pPr marL="184785" marR="78740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GMC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Sierra</a:t>
            </a:r>
            <a:r>
              <a:rPr dirty="0" sz="1200" spc="-25">
                <a:latin typeface="Arial MT"/>
                <a:cs typeface="Arial MT"/>
              </a:rPr>
              <a:t> is </a:t>
            </a:r>
            <a:r>
              <a:rPr dirty="0" sz="1200">
                <a:latin typeface="Arial MT"/>
                <a:cs typeface="Arial MT"/>
              </a:rPr>
              <a:t>known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being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bit </a:t>
            </a:r>
            <a:r>
              <a:rPr dirty="0" sz="1200" b="1">
                <a:latin typeface="Arial"/>
                <a:cs typeface="Arial"/>
              </a:rPr>
              <a:t>more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luxurious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truck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111743" y="2406777"/>
            <a:ext cx="147002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Rivian’s</a:t>
            </a:r>
            <a:r>
              <a:rPr dirty="0" sz="1200" spc="-8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platform</a:t>
            </a:r>
            <a:endParaRPr sz="1200">
              <a:latin typeface="Arial"/>
              <a:cs typeface="Arial"/>
            </a:endParaRPr>
          </a:p>
          <a:p>
            <a:pPr marL="184785" marR="5080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Will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serve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as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20" b="1">
                <a:latin typeface="Arial"/>
                <a:cs typeface="Arial"/>
              </a:rPr>
              <a:t>GM’s </a:t>
            </a:r>
            <a:r>
              <a:rPr dirty="0" sz="1200" spc="-10" b="1">
                <a:latin typeface="Arial"/>
                <a:cs typeface="Arial"/>
              </a:rPr>
              <a:t>next-generation battery-electric </a:t>
            </a:r>
            <a:r>
              <a:rPr dirty="0" sz="1200" b="1">
                <a:latin typeface="Arial"/>
                <a:cs typeface="Arial"/>
              </a:rPr>
              <a:t>architecture</a:t>
            </a:r>
            <a:r>
              <a:rPr dirty="0" sz="1200" spc="-7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for </a:t>
            </a:r>
            <a:r>
              <a:rPr dirty="0" sz="1200" b="1">
                <a:latin typeface="Arial"/>
                <a:cs typeface="Arial"/>
              </a:rPr>
              <a:t>EV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pickup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trucks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7786878" y="1700783"/>
            <a:ext cx="2241550" cy="711835"/>
            <a:chOff x="7786878" y="1700783"/>
            <a:chExt cx="2241550" cy="711835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99704" y="1700783"/>
              <a:ext cx="1213103" cy="711708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7786878" y="2018537"/>
              <a:ext cx="2241550" cy="76200"/>
            </a:xfrm>
            <a:custGeom>
              <a:avLst/>
              <a:gdLst/>
              <a:ahLst/>
              <a:cxnLst/>
              <a:rect l="l" t="t" r="r" b="b"/>
              <a:pathLst>
                <a:path w="2241550" h="76200">
                  <a:moveTo>
                    <a:pt x="513715" y="28194"/>
                  </a:moveTo>
                  <a:lnTo>
                    <a:pt x="76200" y="28194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8006"/>
                  </a:lnTo>
                  <a:lnTo>
                    <a:pt x="513715" y="48006"/>
                  </a:lnTo>
                  <a:lnTo>
                    <a:pt x="513715" y="28194"/>
                  </a:lnTo>
                  <a:close/>
                </a:path>
                <a:path w="2241550" h="76200">
                  <a:moveTo>
                    <a:pt x="2241296" y="38100"/>
                  </a:moveTo>
                  <a:lnTo>
                    <a:pt x="2221484" y="28194"/>
                  </a:lnTo>
                  <a:lnTo>
                    <a:pt x="2165096" y="0"/>
                  </a:lnTo>
                  <a:lnTo>
                    <a:pt x="2165096" y="28194"/>
                  </a:lnTo>
                  <a:lnTo>
                    <a:pt x="1726692" y="28194"/>
                  </a:lnTo>
                  <a:lnTo>
                    <a:pt x="1726692" y="48006"/>
                  </a:lnTo>
                  <a:lnTo>
                    <a:pt x="2165096" y="48006"/>
                  </a:lnTo>
                  <a:lnTo>
                    <a:pt x="2165096" y="76200"/>
                  </a:lnTo>
                  <a:lnTo>
                    <a:pt x="2221484" y="48006"/>
                  </a:lnTo>
                  <a:lnTo>
                    <a:pt x="2241296" y="3810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6206490" y="3623309"/>
            <a:ext cx="5400040" cy="462280"/>
          </a:xfrm>
          <a:prstGeom prst="rect">
            <a:avLst/>
          </a:prstGeom>
          <a:ln w="19811">
            <a:solidFill>
              <a:srgbClr val="34477D"/>
            </a:solidFill>
          </a:ln>
        </p:spPr>
        <p:txBody>
          <a:bodyPr wrap="square" lIns="0" tIns="43815" rIns="0" bIns="0" rtlCol="0" vert="horz">
            <a:spAutoFit/>
          </a:bodyPr>
          <a:lstStyle/>
          <a:p>
            <a:pPr marL="134620" marR="135255" indent="234315">
              <a:lnSpc>
                <a:spcPct val="100000"/>
              </a:lnSpc>
              <a:spcBef>
                <a:spcPts val="345"/>
              </a:spcBef>
            </a:pP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GMC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Sierra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Chevrolet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Silverado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already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share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same </a:t>
            </a:r>
            <a:r>
              <a:rPr dirty="0" sz="1200">
                <a:latin typeface="Arial MT"/>
                <a:cs typeface="Arial MT"/>
              </a:rPr>
              <a:t>underlying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platform,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well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conventional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internal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combustion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powertrains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6195059" y="4463796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6183248" y="4217289"/>
            <a:ext cx="5395595" cy="2343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350" b="1">
                <a:latin typeface="Arial"/>
                <a:cs typeface="Arial"/>
              </a:rPr>
              <a:t>…</a:t>
            </a:r>
            <a:r>
              <a:rPr dirty="0" sz="1350" spc="20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in order</a:t>
            </a:r>
            <a:r>
              <a:rPr dirty="0" sz="1350" spc="30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for</a:t>
            </a:r>
            <a:r>
              <a:rPr dirty="0" sz="1350" spc="10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GM</a:t>
            </a:r>
            <a:r>
              <a:rPr dirty="0" sz="1350" spc="10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to</a:t>
            </a:r>
            <a:r>
              <a:rPr dirty="0" sz="1350" spc="20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maximize</a:t>
            </a:r>
            <a:r>
              <a:rPr dirty="0" sz="1350" spc="10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the</a:t>
            </a:r>
            <a:r>
              <a:rPr dirty="0" sz="1350" spc="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value</a:t>
            </a:r>
            <a:r>
              <a:rPr dirty="0" sz="1350" spc="30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of</a:t>
            </a:r>
            <a:r>
              <a:rPr dirty="0" sz="1350" spc="1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the</a:t>
            </a:r>
            <a:r>
              <a:rPr dirty="0" sz="1350" spc="30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Rivian</a:t>
            </a:r>
            <a:r>
              <a:rPr dirty="0" sz="1350" spc="30" b="1">
                <a:latin typeface="Arial"/>
                <a:cs typeface="Arial"/>
              </a:rPr>
              <a:t> </a:t>
            </a:r>
            <a:r>
              <a:rPr dirty="0" sz="1350" spc="-10" b="1">
                <a:latin typeface="Arial"/>
                <a:cs typeface="Arial"/>
              </a:rPr>
              <a:t>acquisition</a:t>
            </a:r>
            <a:endParaRPr sz="135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65428" y="4663851"/>
            <a:ext cx="1014598" cy="55693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09543" y="4679241"/>
            <a:ext cx="967863" cy="521568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6260338" y="5296027"/>
            <a:ext cx="168211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493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No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development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cost</a:t>
            </a:r>
            <a:endParaRPr sz="1200">
              <a:latin typeface="Arial"/>
              <a:cs typeface="Arial"/>
            </a:endParaRPr>
          </a:p>
          <a:p>
            <a:pPr marL="184785" marR="5080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Will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eliminate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cost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of </a:t>
            </a:r>
            <a:r>
              <a:rPr dirty="0" sz="1200">
                <a:latin typeface="Arial MT"/>
                <a:cs typeface="Arial MT"/>
              </a:rPr>
              <a:t>developing</a:t>
            </a:r>
            <a:r>
              <a:rPr dirty="0" sz="1200" spc="-8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powertrain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071866" y="5296027"/>
            <a:ext cx="16243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065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Economies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1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scale</a:t>
            </a:r>
            <a:endParaRPr sz="1200">
              <a:latin typeface="Arial"/>
              <a:cs typeface="Arial"/>
            </a:endParaRPr>
          </a:p>
          <a:p>
            <a:pPr marL="184785" marR="5080" indent="-172720">
              <a:lnSpc>
                <a:spcPct val="100000"/>
              </a:lnSpc>
              <a:buChar char="•"/>
              <a:tabLst>
                <a:tab pos="184785" algn="l"/>
              </a:tabLst>
            </a:pPr>
            <a:r>
              <a:rPr dirty="0" sz="1200">
                <a:latin typeface="Arial MT"/>
                <a:cs typeface="Arial MT"/>
              </a:rPr>
              <a:t>Will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decrease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vehicle </a:t>
            </a:r>
            <a:r>
              <a:rPr dirty="0" sz="1200">
                <a:latin typeface="Arial MT"/>
                <a:cs typeface="Arial MT"/>
              </a:rPr>
              <a:t>production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cost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765283" y="5296027"/>
            <a:ext cx="18256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Choice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for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consumer</a:t>
            </a:r>
            <a:endParaRPr sz="12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“The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GMC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0">
                <a:latin typeface="Arial MT"/>
                <a:cs typeface="Arial MT"/>
              </a:rPr>
              <a:t> GMC”</a:t>
            </a:r>
            <a:endParaRPr sz="1200">
              <a:latin typeface="Arial MT"/>
              <a:cs typeface="Arial MT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“The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Chevy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Chevy”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9884664" y="4559808"/>
            <a:ext cx="1676400" cy="771525"/>
            <a:chOff x="9884664" y="4559808"/>
            <a:chExt cx="1676400" cy="771525"/>
          </a:xfrm>
        </p:grpSpPr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4664" y="4679241"/>
              <a:ext cx="969263" cy="52156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9776" y="4559808"/>
              <a:ext cx="1161287" cy="771143"/>
            </a:xfrm>
            <a:prstGeom prst="rect">
              <a:avLst/>
            </a:prstGeom>
          </p:spPr>
        </p:pic>
      </p:grpSp>
      <p:grpSp>
        <p:nvGrpSpPr>
          <p:cNvPr id="34" name="object 34" descr=""/>
          <p:cNvGrpSpPr/>
          <p:nvPr/>
        </p:nvGrpSpPr>
        <p:grpSpPr>
          <a:xfrm>
            <a:off x="592836" y="1116838"/>
            <a:ext cx="5507990" cy="4843780"/>
            <a:chOff x="592836" y="1116838"/>
            <a:chExt cx="5507990" cy="4843780"/>
          </a:xfrm>
        </p:grpSpPr>
        <p:pic>
          <p:nvPicPr>
            <p:cNvPr id="35" name="object 3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2836" y="4593335"/>
              <a:ext cx="4796028" cy="77571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2836" y="5401055"/>
              <a:ext cx="5376672" cy="55930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01995" y="4681728"/>
              <a:ext cx="667512" cy="647700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6090665" y="1126998"/>
              <a:ext cx="0" cy="4780915"/>
            </a:xfrm>
            <a:custGeom>
              <a:avLst/>
              <a:gdLst/>
              <a:ahLst/>
              <a:cxnLst/>
              <a:rect l="l" t="t" r="r" b="b"/>
              <a:pathLst>
                <a:path w="0" h="4780915">
                  <a:moveTo>
                    <a:pt x="0" y="0"/>
                  </a:moveTo>
                  <a:lnTo>
                    <a:pt x="0" y="4780622"/>
                  </a:lnTo>
                </a:path>
              </a:pathLst>
            </a:custGeom>
            <a:ln w="19812">
              <a:solidFill>
                <a:srgbClr val="34477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59863" y="1581912"/>
              <a:ext cx="2657856" cy="75895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94531" y="2510027"/>
              <a:ext cx="1150619" cy="66141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95500" y="2528316"/>
              <a:ext cx="1147572" cy="597408"/>
            </a:xfrm>
            <a:prstGeom prst="rect">
              <a:avLst/>
            </a:prstGeom>
          </p:spPr>
        </p:pic>
      </p:grpSp>
      <p:sp>
        <p:nvSpPr>
          <p:cNvPr id="42" name="object 42" descr=""/>
          <p:cNvSpPr txBox="1"/>
          <p:nvPr/>
        </p:nvSpPr>
        <p:spPr>
          <a:xfrm>
            <a:off x="574649" y="4233164"/>
            <a:ext cx="54241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1083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…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promoted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as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part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GM’s</a:t>
            </a:r>
            <a:r>
              <a:rPr dirty="0" u="sng" sz="1400" spc="-6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portfolio</a:t>
            </a:r>
            <a:r>
              <a:rPr dirty="0" u="sng" sz="1400" spc="-6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core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brands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364361" y="3230626"/>
            <a:ext cx="383794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09955" marR="52069" indent="-727075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R1T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pickup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truck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and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R1S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SUV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should </a:t>
            </a:r>
            <a:r>
              <a:rPr dirty="0" sz="1200" spc="-25" b="1">
                <a:latin typeface="Arial"/>
                <a:cs typeface="Arial"/>
              </a:rPr>
              <a:t>be </a:t>
            </a:r>
            <a:r>
              <a:rPr dirty="0" sz="1200" b="1">
                <a:latin typeface="Arial"/>
                <a:cs typeface="Arial"/>
              </a:rPr>
              <a:t>branded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as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premium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vehicles</a:t>
            </a:r>
            <a:endParaRPr sz="12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starting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price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should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kept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around USD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70,000</a:t>
            </a:r>
            <a:endParaRPr sz="12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brand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should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used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only for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premium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EVs</a:t>
            </a:r>
            <a:endParaRPr sz="1200">
              <a:latin typeface="Arial"/>
              <a:cs typeface="Arial"/>
            </a:endParaRPr>
          </a:p>
          <a:p>
            <a:pPr marL="185420" indent="-172720">
              <a:lnSpc>
                <a:spcPct val="100000"/>
              </a:lnSpc>
              <a:buChar char="•"/>
              <a:tabLst>
                <a:tab pos="185420" algn="l"/>
              </a:tabLst>
            </a:pPr>
            <a:r>
              <a:rPr dirty="0" sz="1200">
                <a:latin typeface="Arial MT"/>
                <a:cs typeface="Arial MT"/>
              </a:rPr>
              <a:t>Focus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should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delivering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highest</a:t>
            </a:r>
            <a:r>
              <a:rPr dirty="0" sz="1200" spc="-10" b="1">
                <a:latin typeface="Arial"/>
                <a:cs typeface="Arial"/>
              </a:rPr>
              <a:t> quality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179067" y="2159253"/>
            <a:ext cx="4153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libri"/>
                <a:cs typeface="Calibri"/>
              </a:rPr>
              <a:t>The</a:t>
            </a:r>
            <a:r>
              <a:rPr dirty="0" sz="1800" spc="-5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world’s</a:t>
            </a:r>
            <a:r>
              <a:rPr dirty="0" sz="1800" spc="-6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first</a:t>
            </a:r>
            <a:r>
              <a:rPr dirty="0" sz="1800" spc="-6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Electric</a:t>
            </a:r>
            <a:r>
              <a:rPr dirty="0" sz="1800" spc="-6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Adventure</a:t>
            </a:r>
            <a:r>
              <a:rPr dirty="0" sz="1800" spc="-7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Vehicles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5196840" y="5482335"/>
            <a:ext cx="794385" cy="565150"/>
            <a:chOff x="5196840" y="5482335"/>
            <a:chExt cx="794385" cy="565150"/>
          </a:xfrm>
        </p:grpSpPr>
        <p:sp>
          <p:nvSpPr>
            <p:cNvPr id="46" name="object 46" descr=""/>
            <p:cNvSpPr/>
            <p:nvPr/>
          </p:nvSpPr>
          <p:spPr>
            <a:xfrm>
              <a:off x="5201412" y="5486907"/>
              <a:ext cx="784860" cy="556260"/>
            </a:xfrm>
            <a:custGeom>
              <a:avLst/>
              <a:gdLst/>
              <a:ahLst/>
              <a:cxnLst/>
              <a:rect l="l" t="t" r="r" b="b"/>
              <a:pathLst>
                <a:path w="784860" h="556260">
                  <a:moveTo>
                    <a:pt x="719074" y="161035"/>
                  </a:moveTo>
                  <a:lnTo>
                    <a:pt x="65786" y="161035"/>
                  </a:lnTo>
                  <a:lnTo>
                    <a:pt x="40183" y="166205"/>
                  </a:lnTo>
                  <a:lnTo>
                    <a:pt x="19272" y="180303"/>
                  </a:lnTo>
                  <a:lnTo>
                    <a:pt x="5171" y="201214"/>
                  </a:lnTo>
                  <a:lnTo>
                    <a:pt x="0" y="226821"/>
                  </a:lnTo>
                  <a:lnTo>
                    <a:pt x="0" y="489965"/>
                  </a:lnTo>
                  <a:lnTo>
                    <a:pt x="5171" y="515573"/>
                  </a:lnTo>
                  <a:lnTo>
                    <a:pt x="19272" y="536484"/>
                  </a:lnTo>
                  <a:lnTo>
                    <a:pt x="40183" y="550582"/>
                  </a:lnTo>
                  <a:lnTo>
                    <a:pt x="65786" y="555751"/>
                  </a:lnTo>
                  <a:lnTo>
                    <a:pt x="719074" y="555751"/>
                  </a:lnTo>
                  <a:lnTo>
                    <a:pt x="744676" y="550582"/>
                  </a:lnTo>
                  <a:lnTo>
                    <a:pt x="765587" y="536484"/>
                  </a:lnTo>
                  <a:lnTo>
                    <a:pt x="779688" y="515573"/>
                  </a:lnTo>
                  <a:lnTo>
                    <a:pt x="784860" y="489965"/>
                  </a:lnTo>
                  <a:lnTo>
                    <a:pt x="784860" y="226821"/>
                  </a:lnTo>
                  <a:lnTo>
                    <a:pt x="779688" y="201214"/>
                  </a:lnTo>
                  <a:lnTo>
                    <a:pt x="765587" y="180303"/>
                  </a:lnTo>
                  <a:lnTo>
                    <a:pt x="744676" y="166205"/>
                  </a:lnTo>
                  <a:lnTo>
                    <a:pt x="719074" y="161035"/>
                  </a:lnTo>
                  <a:close/>
                </a:path>
                <a:path w="784860" h="556260">
                  <a:moveTo>
                    <a:pt x="305562" y="0"/>
                  </a:moveTo>
                  <a:lnTo>
                    <a:pt x="130810" y="161035"/>
                  </a:lnTo>
                  <a:lnTo>
                    <a:pt x="327025" y="161035"/>
                  </a:lnTo>
                  <a:lnTo>
                    <a:pt x="305562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201412" y="5486907"/>
              <a:ext cx="784860" cy="556260"/>
            </a:xfrm>
            <a:custGeom>
              <a:avLst/>
              <a:gdLst/>
              <a:ahLst/>
              <a:cxnLst/>
              <a:rect l="l" t="t" r="r" b="b"/>
              <a:pathLst>
                <a:path w="784860" h="556260">
                  <a:moveTo>
                    <a:pt x="0" y="226821"/>
                  </a:moveTo>
                  <a:lnTo>
                    <a:pt x="5171" y="201214"/>
                  </a:lnTo>
                  <a:lnTo>
                    <a:pt x="19272" y="180303"/>
                  </a:lnTo>
                  <a:lnTo>
                    <a:pt x="40183" y="166205"/>
                  </a:lnTo>
                  <a:lnTo>
                    <a:pt x="65786" y="161035"/>
                  </a:lnTo>
                  <a:lnTo>
                    <a:pt x="130810" y="161035"/>
                  </a:lnTo>
                  <a:lnTo>
                    <a:pt x="305562" y="0"/>
                  </a:lnTo>
                  <a:lnTo>
                    <a:pt x="327025" y="161035"/>
                  </a:lnTo>
                  <a:lnTo>
                    <a:pt x="719074" y="161035"/>
                  </a:lnTo>
                  <a:lnTo>
                    <a:pt x="744676" y="166205"/>
                  </a:lnTo>
                  <a:lnTo>
                    <a:pt x="765587" y="180303"/>
                  </a:lnTo>
                  <a:lnTo>
                    <a:pt x="779688" y="201214"/>
                  </a:lnTo>
                  <a:lnTo>
                    <a:pt x="784860" y="226821"/>
                  </a:lnTo>
                  <a:lnTo>
                    <a:pt x="784860" y="325500"/>
                  </a:lnTo>
                  <a:lnTo>
                    <a:pt x="784860" y="489965"/>
                  </a:lnTo>
                  <a:lnTo>
                    <a:pt x="779688" y="515573"/>
                  </a:lnTo>
                  <a:lnTo>
                    <a:pt x="765587" y="536484"/>
                  </a:lnTo>
                  <a:lnTo>
                    <a:pt x="744676" y="550582"/>
                  </a:lnTo>
                  <a:lnTo>
                    <a:pt x="719074" y="555751"/>
                  </a:lnTo>
                  <a:lnTo>
                    <a:pt x="327025" y="555751"/>
                  </a:lnTo>
                  <a:lnTo>
                    <a:pt x="130810" y="555751"/>
                  </a:lnTo>
                  <a:lnTo>
                    <a:pt x="65786" y="555751"/>
                  </a:lnTo>
                  <a:lnTo>
                    <a:pt x="40183" y="550582"/>
                  </a:lnTo>
                  <a:lnTo>
                    <a:pt x="19272" y="536484"/>
                  </a:lnTo>
                  <a:lnTo>
                    <a:pt x="5171" y="515573"/>
                  </a:lnTo>
                  <a:lnTo>
                    <a:pt x="0" y="489965"/>
                  </a:lnTo>
                  <a:lnTo>
                    <a:pt x="0" y="325500"/>
                  </a:lnTo>
                  <a:lnTo>
                    <a:pt x="0" y="226821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5316982" y="5645911"/>
            <a:ext cx="5543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Rivian’s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logo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5904" cy="685799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E3D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0" y="624840"/>
            <a:ext cx="12189460" cy="2164080"/>
            <a:chOff x="0" y="624840"/>
            <a:chExt cx="12189460" cy="2164080"/>
          </a:xfrm>
        </p:grpSpPr>
        <p:sp>
          <p:nvSpPr>
            <p:cNvPr id="5" name="object 5" descr=""/>
            <p:cNvSpPr/>
            <p:nvPr/>
          </p:nvSpPr>
          <p:spPr>
            <a:xfrm>
              <a:off x="0" y="624840"/>
              <a:ext cx="12189460" cy="2164080"/>
            </a:xfrm>
            <a:custGeom>
              <a:avLst/>
              <a:gdLst/>
              <a:ahLst/>
              <a:cxnLst/>
              <a:rect l="l" t="t" r="r" b="b"/>
              <a:pathLst>
                <a:path w="12189460" h="2164080">
                  <a:moveTo>
                    <a:pt x="12188952" y="0"/>
                  </a:moveTo>
                  <a:lnTo>
                    <a:pt x="0" y="0"/>
                  </a:lnTo>
                  <a:lnTo>
                    <a:pt x="0" y="2164079"/>
                  </a:lnTo>
                  <a:lnTo>
                    <a:pt x="12188952" y="2164079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1B1E3D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274825" y="887730"/>
              <a:ext cx="1640205" cy="1640205"/>
            </a:xfrm>
            <a:custGeom>
              <a:avLst/>
              <a:gdLst/>
              <a:ahLst/>
              <a:cxnLst/>
              <a:rect l="l" t="t" r="r" b="b"/>
              <a:pathLst>
                <a:path w="1640205" h="1640205">
                  <a:moveTo>
                    <a:pt x="0" y="819912"/>
                  </a:moveTo>
                  <a:lnTo>
                    <a:pt x="1391" y="771730"/>
                  </a:lnTo>
                  <a:lnTo>
                    <a:pt x="5515" y="724282"/>
                  </a:lnTo>
                  <a:lnTo>
                    <a:pt x="12294" y="677645"/>
                  </a:lnTo>
                  <a:lnTo>
                    <a:pt x="21651" y="631895"/>
                  </a:lnTo>
                  <a:lnTo>
                    <a:pt x="33510" y="587110"/>
                  </a:lnTo>
                  <a:lnTo>
                    <a:pt x="47793" y="543366"/>
                  </a:lnTo>
                  <a:lnTo>
                    <a:pt x="64424" y="500741"/>
                  </a:lnTo>
                  <a:lnTo>
                    <a:pt x="83326" y="459310"/>
                  </a:lnTo>
                  <a:lnTo>
                    <a:pt x="104422" y="419151"/>
                  </a:lnTo>
                  <a:lnTo>
                    <a:pt x="127636" y="380341"/>
                  </a:lnTo>
                  <a:lnTo>
                    <a:pt x="152890" y="342957"/>
                  </a:lnTo>
                  <a:lnTo>
                    <a:pt x="180107" y="307074"/>
                  </a:lnTo>
                  <a:lnTo>
                    <a:pt x="209211" y="272772"/>
                  </a:lnTo>
                  <a:lnTo>
                    <a:pt x="240125" y="240125"/>
                  </a:lnTo>
                  <a:lnTo>
                    <a:pt x="272772" y="209211"/>
                  </a:lnTo>
                  <a:lnTo>
                    <a:pt x="307074" y="180107"/>
                  </a:lnTo>
                  <a:lnTo>
                    <a:pt x="342957" y="152890"/>
                  </a:lnTo>
                  <a:lnTo>
                    <a:pt x="380341" y="127636"/>
                  </a:lnTo>
                  <a:lnTo>
                    <a:pt x="419151" y="104422"/>
                  </a:lnTo>
                  <a:lnTo>
                    <a:pt x="459310" y="83326"/>
                  </a:lnTo>
                  <a:lnTo>
                    <a:pt x="500741" y="64424"/>
                  </a:lnTo>
                  <a:lnTo>
                    <a:pt x="543366" y="47793"/>
                  </a:lnTo>
                  <a:lnTo>
                    <a:pt x="587110" y="33510"/>
                  </a:lnTo>
                  <a:lnTo>
                    <a:pt x="631895" y="21651"/>
                  </a:lnTo>
                  <a:lnTo>
                    <a:pt x="677645" y="12294"/>
                  </a:lnTo>
                  <a:lnTo>
                    <a:pt x="724282" y="5515"/>
                  </a:lnTo>
                  <a:lnTo>
                    <a:pt x="771730" y="1391"/>
                  </a:lnTo>
                  <a:lnTo>
                    <a:pt x="819912" y="0"/>
                  </a:lnTo>
                  <a:lnTo>
                    <a:pt x="868093" y="1391"/>
                  </a:lnTo>
                  <a:lnTo>
                    <a:pt x="915541" y="5515"/>
                  </a:lnTo>
                  <a:lnTo>
                    <a:pt x="962178" y="12294"/>
                  </a:lnTo>
                  <a:lnTo>
                    <a:pt x="1007928" y="21651"/>
                  </a:lnTo>
                  <a:lnTo>
                    <a:pt x="1052713" y="33510"/>
                  </a:lnTo>
                  <a:lnTo>
                    <a:pt x="1096457" y="47793"/>
                  </a:lnTo>
                  <a:lnTo>
                    <a:pt x="1139082" y="64424"/>
                  </a:lnTo>
                  <a:lnTo>
                    <a:pt x="1180513" y="83326"/>
                  </a:lnTo>
                  <a:lnTo>
                    <a:pt x="1220672" y="104422"/>
                  </a:lnTo>
                  <a:lnTo>
                    <a:pt x="1259482" y="127636"/>
                  </a:lnTo>
                  <a:lnTo>
                    <a:pt x="1296866" y="152890"/>
                  </a:lnTo>
                  <a:lnTo>
                    <a:pt x="1332749" y="180107"/>
                  </a:lnTo>
                  <a:lnTo>
                    <a:pt x="1367051" y="209211"/>
                  </a:lnTo>
                  <a:lnTo>
                    <a:pt x="1399698" y="240125"/>
                  </a:lnTo>
                  <a:lnTo>
                    <a:pt x="1430612" y="272772"/>
                  </a:lnTo>
                  <a:lnTo>
                    <a:pt x="1459716" y="307074"/>
                  </a:lnTo>
                  <a:lnTo>
                    <a:pt x="1486933" y="342957"/>
                  </a:lnTo>
                  <a:lnTo>
                    <a:pt x="1512187" y="380341"/>
                  </a:lnTo>
                  <a:lnTo>
                    <a:pt x="1535401" y="419151"/>
                  </a:lnTo>
                  <a:lnTo>
                    <a:pt x="1556497" y="459310"/>
                  </a:lnTo>
                  <a:lnTo>
                    <a:pt x="1575399" y="500741"/>
                  </a:lnTo>
                  <a:lnTo>
                    <a:pt x="1592030" y="543366"/>
                  </a:lnTo>
                  <a:lnTo>
                    <a:pt x="1606313" y="587110"/>
                  </a:lnTo>
                  <a:lnTo>
                    <a:pt x="1618172" y="631895"/>
                  </a:lnTo>
                  <a:lnTo>
                    <a:pt x="1627529" y="677645"/>
                  </a:lnTo>
                  <a:lnTo>
                    <a:pt x="1634308" y="724282"/>
                  </a:lnTo>
                  <a:lnTo>
                    <a:pt x="1638432" y="771730"/>
                  </a:lnTo>
                  <a:lnTo>
                    <a:pt x="1639824" y="819912"/>
                  </a:lnTo>
                  <a:lnTo>
                    <a:pt x="1638432" y="868093"/>
                  </a:lnTo>
                  <a:lnTo>
                    <a:pt x="1634308" y="915541"/>
                  </a:lnTo>
                  <a:lnTo>
                    <a:pt x="1627529" y="962178"/>
                  </a:lnTo>
                  <a:lnTo>
                    <a:pt x="1618172" y="1007928"/>
                  </a:lnTo>
                  <a:lnTo>
                    <a:pt x="1606313" y="1052713"/>
                  </a:lnTo>
                  <a:lnTo>
                    <a:pt x="1592030" y="1096457"/>
                  </a:lnTo>
                  <a:lnTo>
                    <a:pt x="1575399" y="1139082"/>
                  </a:lnTo>
                  <a:lnTo>
                    <a:pt x="1556497" y="1180513"/>
                  </a:lnTo>
                  <a:lnTo>
                    <a:pt x="1535401" y="1220672"/>
                  </a:lnTo>
                  <a:lnTo>
                    <a:pt x="1512187" y="1259482"/>
                  </a:lnTo>
                  <a:lnTo>
                    <a:pt x="1486933" y="1296866"/>
                  </a:lnTo>
                  <a:lnTo>
                    <a:pt x="1459716" y="1332749"/>
                  </a:lnTo>
                  <a:lnTo>
                    <a:pt x="1430612" y="1367051"/>
                  </a:lnTo>
                  <a:lnTo>
                    <a:pt x="1399698" y="1399698"/>
                  </a:lnTo>
                  <a:lnTo>
                    <a:pt x="1367051" y="1430612"/>
                  </a:lnTo>
                  <a:lnTo>
                    <a:pt x="1332749" y="1459716"/>
                  </a:lnTo>
                  <a:lnTo>
                    <a:pt x="1296866" y="1486933"/>
                  </a:lnTo>
                  <a:lnTo>
                    <a:pt x="1259482" y="1512187"/>
                  </a:lnTo>
                  <a:lnTo>
                    <a:pt x="1220672" y="1535401"/>
                  </a:lnTo>
                  <a:lnTo>
                    <a:pt x="1180513" y="1556497"/>
                  </a:lnTo>
                  <a:lnTo>
                    <a:pt x="1139082" y="1575399"/>
                  </a:lnTo>
                  <a:lnTo>
                    <a:pt x="1096457" y="1592030"/>
                  </a:lnTo>
                  <a:lnTo>
                    <a:pt x="1052713" y="1606313"/>
                  </a:lnTo>
                  <a:lnTo>
                    <a:pt x="1007928" y="1618172"/>
                  </a:lnTo>
                  <a:lnTo>
                    <a:pt x="962178" y="1627529"/>
                  </a:lnTo>
                  <a:lnTo>
                    <a:pt x="915541" y="1634308"/>
                  </a:lnTo>
                  <a:lnTo>
                    <a:pt x="868093" y="1638432"/>
                  </a:lnTo>
                  <a:lnTo>
                    <a:pt x="819912" y="1639824"/>
                  </a:lnTo>
                  <a:lnTo>
                    <a:pt x="771730" y="1638432"/>
                  </a:lnTo>
                  <a:lnTo>
                    <a:pt x="724282" y="1634308"/>
                  </a:lnTo>
                  <a:lnTo>
                    <a:pt x="677645" y="1627529"/>
                  </a:lnTo>
                  <a:lnTo>
                    <a:pt x="631895" y="1618172"/>
                  </a:lnTo>
                  <a:lnTo>
                    <a:pt x="587110" y="1606313"/>
                  </a:lnTo>
                  <a:lnTo>
                    <a:pt x="543366" y="1592030"/>
                  </a:lnTo>
                  <a:lnTo>
                    <a:pt x="500741" y="1575399"/>
                  </a:lnTo>
                  <a:lnTo>
                    <a:pt x="459310" y="1556497"/>
                  </a:lnTo>
                  <a:lnTo>
                    <a:pt x="419151" y="1535401"/>
                  </a:lnTo>
                  <a:lnTo>
                    <a:pt x="380341" y="1512187"/>
                  </a:lnTo>
                  <a:lnTo>
                    <a:pt x="342957" y="1486933"/>
                  </a:lnTo>
                  <a:lnTo>
                    <a:pt x="307074" y="1459716"/>
                  </a:lnTo>
                  <a:lnTo>
                    <a:pt x="272772" y="1430612"/>
                  </a:lnTo>
                  <a:lnTo>
                    <a:pt x="240125" y="1399698"/>
                  </a:lnTo>
                  <a:lnTo>
                    <a:pt x="209211" y="1367051"/>
                  </a:lnTo>
                  <a:lnTo>
                    <a:pt x="180107" y="1332749"/>
                  </a:lnTo>
                  <a:lnTo>
                    <a:pt x="152890" y="1296866"/>
                  </a:lnTo>
                  <a:lnTo>
                    <a:pt x="127636" y="1259482"/>
                  </a:lnTo>
                  <a:lnTo>
                    <a:pt x="104422" y="1220672"/>
                  </a:lnTo>
                  <a:lnTo>
                    <a:pt x="83326" y="1180513"/>
                  </a:lnTo>
                  <a:lnTo>
                    <a:pt x="64424" y="1139082"/>
                  </a:lnTo>
                  <a:lnTo>
                    <a:pt x="47793" y="1096457"/>
                  </a:lnTo>
                  <a:lnTo>
                    <a:pt x="33510" y="1052713"/>
                  </a:lnTo>
                  <a:lnTo>
                    <a:pt x="21651" y="1007928"/>
                  </a:lnTo>
                  <a:lnTo>
                    <a:pt x="12294" y="962178"/>
                  </a:lnTo>
                  <a:lnTo>
                    <a:pt x="5515" y="915541"/>
                  </a:lnTo>
                  <a:lnTo>
                    <a:pt x="1391" y="868093"/>
                  </a:lnTo>
                  <a:lnTo>
                    <a:pt x="0" y="81991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85670" y="1200150"/>
            <a:ext cx="818515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25" b="1">
                <a:solidFill>
                  <a:srgbClr val="FFFFFF"/>
                </a:solidFill>
                <a:latin typeface="Arial"/>
                <a:cs typeface="Arial"/>
              </a:rPr>
              <a:t>VI</a:t>
            </a:r>
            <a:endParaRPr sz="6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358641" y="1414094"/>
            <a:ext cx="276288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CONCLUSION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851653" y="3867150"/>
            <a:ext cx="24898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Sometimes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simply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meant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5346191" y="454152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4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099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199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921" y="44449"/>
                </a:lnTo>
                <a:lnTo>
                  <a:pt x="38100" y="44449"/>
                </a:lnTo>
                <a:lnTo>
                  <a:pt x="38100" y="31749"/>
                </a:lnTo>
                <a:lnTo>
                  <a:pt x="74921" y="31749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1499234" h="76200">
                <a:moveTo>
                  <a:pt x="1460754" y="0"/>
                </a:moveTo>
                <a:lnTo>
                  <a:pt x="1445906" y="2988"/>
                </a:lnTo>
                <a:lnTo>
                  <a:pt x="1433798" y="11144"/>
                </a:lnTo>
                <a:lnTo>
                  <a:pt x="1425642" y="23252"/>
                </a:lnTo>
                <a:lnTo>
                  <a:pt x="1422654" y="38099"/>
                </a:lnTo>
                <a:lnTo>
                  <a:pt x="1425642" y="52947"/>
                </a:lnTo>
                <a:lnTo>
                  <a:pt x="1433798" y="65055"/>
                </a:lnTo>
                <a:lnTo>
                  <a:pt x="1445906" y="73211"/>
                </a:lnTo>
                <a:lnTo>
                  <a:pt x="1460754" y="76199"/>
                </a:lnTo>
                <a:lnTo>
                  <a:pt x="1475547" y="73211"/>
                </a:lnTo>
                <a:lnTo>
                  <a:pt x="1487662" y="65055"/>
                </a:lnTo>
                <a:lnTo>
                  <a:pt x="1495847" y="52947"/>
                </a:lnTo>
                <a:lnTo>
                  <a:pt x="1497568" y="44449"/>
                </a:lnTo>
                <a:lnTo>
                  <a:pt x="1460754" y="44449"/>
                </a:lnTo>
                <a:lnTo>
                  <a:pt x="1460754" y="31749"/>
                </a:lnTo>
                <a:lnTo>
                  <a:pt x="1497568" y="31749"/>
                </a:lnTo>
                <a:lnTo>
                  <a:pt x="1495847" y="23252"/>
                </a:lnTo>
                <a:lnTo>
                  <a:pt x="1487662" y="11144"/>
                </a:lnTo>
                <a:lnTo>
                  <a:pt x="1475547" y="2988"/>
                </a:lnTo>
                <a:lnTo>
                  <a:pt x="1460754" y="0"/>
                </a:lnTo>
                <a:close/>
              </a:path>
              <a:path w="1499234" h="76200">
                <a:moveTo>
                  <a:pt x="74921" y="31749"/>
                </a:moveTo>
                <a:lnTo>
                  <a:pt x="38100" y="31749"/>
                </a:lnTo>
                <a:lnTo>
                  <a:pt x="38100" y="44449"/>
                </a:lnTo>
                <a:lnTo>
                  <a:pt x="74921" y="44449"/>
                </a:lnTo>
                <a:lnTo>
                  <a:pt x="76200" y="38099"/>
                </a:lnTo>
                <a:lnTo>
                  <a:pt x="74921" y="31749"/>
                </a:lnTo>
                <a:close/>
              </a:path>
              <a:path w="1499234" h="76200">
                <a:moveTo>
                  <a:pt x="1423932" y="31749"/>
                </a:moveTo>
                <a:lnTo>
                  <a:pt x="74921" y="31749"/>
                </a:lnTo>
                <a:lnTo>
                  <a:pt x="76200" y="38099"/>
                </a:lnTo>
                <a:lnTo>
                  <a:pt x="74921" y="44449"/>
                </a:lnTo>
                <a:lnTo>
                  <a:pt x="1423932" y="44449"/>
                </a:lnTo>
                <a:lnTo>
                  <a:pt x="1422654" y="38099"/>
                </a:lnTo>
                <a:lnTo>
                  <a:pt x="1423932" y="31749"/>
                </a:lnTo>
                <a:close/>
              </a:path>
              <a:path w="1499234" h="76200">
                <a:moveTo>
                  <a:pt x="1497568" y="31749"/>
                </a:moveTo>
                <a:lnTo>
                  <a:pt x="1460754" y="31749"/>
                </a:lnTo>
                <a:lnTo>
                  <a:pt x="1460754" y="44449"/>
                </a:lnTo>
                <a:lnTo>
                  <a:pt x="1497568" y="44449"/>
                </a:lnTo>
                <a:lnTo>
                  <a:pt x="1498854" y="38099"/>
                </a:lnTo>
                <a:lnTo>
                  <a:pt x="1497568" y="31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114450" y="6466128"/>
            <a:ext cx="6172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Executive</a:t>
            </a:r>
            <a:endParaRPr sz="10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Summary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2266823" y="6435306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 h="0">
                <a:moveTo>
                  <a:pt x="0" y="0"/>
                </a:moveTo>
                <a:lnTo>
                  <a:pt x="1195704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594864" y="6466128"/>
            <a:ext cx="53975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Market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5149469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5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462396" y="6466128"/>
            <a:ext cx="5746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Financial</a:t>
            </a:r>
            <a:endParaRPr sz="10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348466" y="6449364"/>
            <a:ext cx="2343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|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35">
                <a:latin typeface="Arial MT"/>
                <a:cs typeface="Arial MT"/>
              </a:rPr>
              <a:t>63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927094" y="6466128"/>
            <a:ext cx="7562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232852"/>
                </a:solidFill>
                <a:latin typeface="Arial"/>
                <a:cs typeface="Arial"/>
              </a:rPr>
              <a:t>Strategic</a:t>
            </a:r>
            <a:r>
              <a:rPr dirty="0" sz="1000" spc="-55" b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232852"/>
                </a:solidFill>
                <a:latin typeface="Arial"/>
                <a:cs typeface="Arial"/>
              </a:rPr>
              <a:t>Fit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79119" y="1124711"/>
            <a:ext cx="10100310" cy="0"/>
          </a:xfrm>
          <a:custGeom>
            <a:avLst/>
            <a:gdLst/>
            <a:ahLst/>
            <a:cxnLst/>
            <a:rect l="l" t="t" r="r" b="b"/>
            <a:pathLst>
              <a:path w="10100310" h="0">
                <a:moveTo>
                  <a:pt x="0" y="0"/>
                </a:moveTo>
                <a:lnTo>
                  <a:pt x="10100310" y="0"/>
                </a:lnTo>
              </a:path>
            </a:pathLst>
          </a:custGeom>
          <a:ln w="12192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59295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199896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6872478" y="6466128"/>
            <a:ext cx="6451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Feasibility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803630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8299195" y="6466128"/>
            <a:ext cx="6762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Alternative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232852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grpSp>
        <p:nvGrpSpPr>
          <p:cNvPr id="18" name="object 18" descr=""/>
          <p:cNvGrpSpPr/>
          <p:nvPr/>
        </p:nvGrpSpPr>
        <p:grpSpPr>
          <a:xfrm>
            <a:off x="9479788" y="6428956"/>
            <a:ext cx="1200150" cy="250190"/>
            <a:chOff x="9479788" y="6428956"/>
            <a:chExt cx="1200150" cy="250190"/>
          </a:xfrm>
        </p:grpSpPr>
        <p:sp>
          <p:nvSpPr>
            <p:cNvPr id="19" name="object 19" descr=""/>
            <p:cNvSpPr/>
            <p:nvPr/>
          </p:nvSpPr>
          <p:spPr>
            <a:xfrm>
              <a:off x="9479788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9479788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200022" y="12700"/>
                  </a:lnTo>
                  <a:lnTo>
                    <a:pt x="1200022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9723246" y="6466128"/>
            <a:ext cx="71564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Conclusion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586740" y="1626107"/>
            <a:ext cx="2339340" cy="2889885"/>
            <a:chOff x="586740" y="1626107"/>
            <a:chExt cx="2339340" cy="2889885"/>
          </a:xfrm>
        </p:grpSpPr>
        <p:sp>
          <p:nvSpPr>
            <p:cNvPr id="23" name="object 23" descr=""/>
            <p:cNvSpPr/>
            <p:nvPr/>
          </p:nvSpPr>
          <p:spPr>
            <a:xfrm>
              <a:off x="1455420" y="1626107"/>
              <a:ext cx="603885" cy="2889885"/>
            </a:xfrm>
            <a:custGeom>
              <a:avLst/>
              <a:gdLst/>
              <a:ahLst/>
              <a:cxnLst/>
              <a:rect l="l" t="t" r="r" b="b"/>
              <a:pathLst>
                <a:path w="603885" h="2889885">
                  <a:moveTo>
                    <a:pt x="452628" y="0"/>
                  </a:moveTo>
                  <a:lnTo>
                    <a:pt x="150876" y="0"/>
                  </a:lnTo>
                  <a:lnTo>
                    <a:pt x="150876" y="2587752"/>
                  </a:lnTo>
                  <a:lnTo>
                    <a:pt x="0" y="2587752"/>
                  </a:lnTo>
                  <a:lnTo>
                    <a:pt x="301752" y="2889504"/>
                  </a:lnTo>
                  <a:lnTo>
                    <a:pt x="603504" y="2587752"/>
                  </a:lnTo>
                  <a:lnTo>
                    <a:pt x="452628" y="2587752"/>
                  </a:lnTo>
                  <a:lnTo>
                    <a:pt x="452628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86740" y="1728215"/>
              <a:ext cx="2339340" cy="791210"/>
            </a:xfrm>
            <a:custGeom>
              <a:avLst/>
              <a:gdLst/>
              <a:ahLst/>
              <a:cxnLst/>
              <a:rect l="l" t="t" r="r" b="b"/>
              <a:pathLst>
                <a:path w="2339340" h="791210">
                  <a:moveTo>
                    <a:pt x="2339340" y="0"/>
                  </a:moveTo>
                  <a:lnTo>
                    <a:pt x="0" y="0"/>
                  </a:lnTo>
                  <a:lnTo>
                    <a:pt x="0" y="790955"/>
                  </a:lnTo>
                  <a:lnTo>
                    <a:pt x="2339340" y="790955"/>
                  </a:lnTo>
                  <a:lnTo>
                    <a:pt x="2339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574649" y="199384"/>
            <a:ext cx="9660890" cy="88646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THE</a:t>
            </a:r>
            <a:r>
              <a:rPr dirty="0" sz="1600" spc="-1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CONCLUSION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  <a:spcBef>
                <a:spcPts val="170"/>
              </a:spcBef>
            </a:pP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GM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should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not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acquire</a:t>
            </a:r>
            <a:r>
              <a:rPr dirty="0" sz="2000" spc="-8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Tesla,</a:t>
            </a:r>
            <a:r>
              <a:rPr dirty="0" sz="2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but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instead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acquire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Rivian,</a:t>
            </a:r>
            <a:r>
              <a:rPr dirty="0" sz="2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an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EV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truck</a:t>
            </a:r>
            <a:r>
              <a:rPr dirty="0" sz="2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232852"/>
                </a:solidFill>
                <a:latin typeface="Arial MT"/>
                <a:cs typeface="Arial MT"/>
              </a:rPr>
              <a:t>manufacturer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2280"/>
              </a:lnSpc>
            </a:pP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whose</a:t>
            </a:r>
            <a:r>
              <a:rPr dirty="0" sz="2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products</a:t>
            </a:r>
            <a:r>
              <a:rPr dirty="0" sz="2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2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brand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will have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strategic</a:t>
            </a:r>
            <a:r>
              <a:rPr dirty="0" sz="20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value</a:t>
            </a:r>
            <a:r>
              <a:rPr dirty="0" sz="2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for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GM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future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EV</a:t>
            </a:r>
            <a:r>
              <a:rPr dirty="0" sz="2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232852"/>
                </a:solidFill>
                <a:latin typeface="Arial MT"/>
                <a:cs typeface="Arial MT"/>
              </a:rPr>
              <a:t>landscape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86740" y="1728216"/>
            <a:ext cx="2339340" cy="791210"/>
          </a:xfrm>
          <a:prstGeom prst="rect">
            <a:avLst/>
          </a:prstGeom>
          <a:ln w="12191">
            <a:solidFill>
              <a:srgbClr val="4966AC"/>
            </a:solidFill>
          </a:ln>
        </p:spPr>
        <p:txBody>
          <a:bodyPr wrap="square" lIns="0" tIns="176530" rIns="0" bIns="0" rtlCol="0" vert="horz">
            <a:spAutoFit/>
          </a:bodyPr>
          <a:lstStyle/>
          <a:p>
            <a:pPr marL="540385">
              <a:lnSpc>
                <a:spcPct val="100000"/>
              </a:lnSpc>
              <a:spcBef>
                <a:spcPts val="1390"/>
              </a:spcBef>
            </a:pPr>
            <a:r>
              <a:rPr dirty="0" sz="1400" b="1">
                <a:latin typeface="Arial"/>
                <a:cs typeface="Arial"/>
              </a:rPr>
              <a:t>How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GM’s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540385">
              <a:lnSpc>
                <a:spcPct val="100000"/>
              </a:lnSpc>
              <a:spcBef>
                <a:spcPts val="5"/>
              </a:spcBef>
            </a:pPr>
            <a:r>
              <a:rPr dirty="0" sz="1400" spc="-25" b="1">
                <a:latin typeface="Arial"/>
                <a:cs typeface="Arial"/>
              </a:rPr>
              <a:t>Tesla’s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strategic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fit?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885313" y="1128216"/>
            <a:ext cx="645795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54">
                <a:solidFill>
                  <a:srgbClr val="4966AC"/>
                </a:solidFill>
                <a:latin typeface="Arial MT"/>
                <a:cs typeface="Arial MT"/>
              </a:rPr>
              <a:t>Should</a:t>
            </a:r>
            <a:r>
              <a:rPr dirty="0" sz="3600" spc="-605">
                <a:solidFill>
                  <a:srgbClr val="4966AC"/>
                </a:solidFill>
                <a:latin typeface="Arial MT"/>
                <a:cs typeface="Arial MT"/>
              </a:rPr>
              <a:t> </a:t>
            </a:r>
            <a:r>
              <a:rPr dirty="0" sz="3600" spc="-265">
                <a:solidFill>
                  <a:srgbClr val="4966AC"/>
                </a:solidFill>
                <a:latin typeface="Arial MT"/>
                <a:cs typeface="Arial MT"/>
              </a:rPr>
              <a:t>General</a:t>
            </a:r>
            <a:r>
              <a:rPr dirty="0" sz="3600" spc="-595">
                <a:solidFill>
                  <a:srgbClr val="4966AC"/>
                </a:solidFill>
                <a:latin typeface="Arial MT"/>
                <a:cs typeface="Arial MT"/>
              </a:rPr>
              <a:t> </a:t>
            </a:r>
            <a:r>
              <a:rPr dirty="0" sz="3600" spc="-254">
                <a:solidFill>
                  <a:srgbClr val="4966AC"/>
                </a:solidFill>
                <a:latin typeface="Arial MT"/>
                <a:cs typeface="Arial MT"/>
              </a:rPr>
              <a:t>Motors</a:t>
            </a:r>
            <a:r>
              <a:rPr dirty="0" sz="3600" spc="-595">
                <a:solidFill>
                  <a:srgbClr val="4966AC"/>
                </a:solidFill>
                <a:latin typeface="Arial MT"/>
                <a:cs typeface="Arial MT"/>
              </a:rPr>
              <a:t> </a:t>
            </a:r>
            <a:r>
              <a:rPr dirty="0" sz="3600" spc="-260">
                <a:solidFill>
                  <a:srgbClr val="4966AC"/>
                </a:solidFill>
                <a:latin typeface="Arial MT"/>
                <a:cs typeface="Arial MT"/>
              </a:rPr>
              <a:t>acquire</a:t>
            </a:r>
            <a:r>
              <a:rPr dirty="0" sz="3600" spc="-675">
                <a:solidFill>
                  <a:srgbClr val="4966AC"/>
                </a:solidFill>
                <a:latin typeface="Arial MT"/>
                <a:cs typeface="Arial MT"/>
              </a:rPr>
              <a:t> </a:t>
            </a:r>
            <a:r>
              <a:rPr dirty="0" sz="3600" spc="-715">
                <a:solidFill>
                  <a:srgbClr val="4966AC"/>
                </a:solidFill>
                <a:latin typeface="Arial MT"/>
                <a:cs typeface="Arial MT"/>
              </a:rPr>
              <a:t>T</a:t>
            </a:r>
            <a:r>
              <a:rPr dirty="0" sz="3600" spc="-310">
                <a:solidFill>
                  <a:srgbClr val="4966AC"/>
                </a:solidFill>
                <a:latin typeface="Arial MT"/>
                <a:cs typeface="Arial MT"/>
              </a:rPr>
              <a:t>e</a:t>
            </a:r>
            <a:r>
              <a:rPr dirty="0" sz="3600" spc="-315">
                <a:solidFill>
                  <a:srgbClr val="4966AC"/>
                </a:solidFill>
                <a:latin typeface="Arial MT"/>
                <a:cs typeface="Arial MT"/>
              </a:rPr>
              <a:t>s</a:t>
            </a:r>
            <a:r>
              <a:rPr dirty="0" sz="3600" spc="-310">
                <a:solidFill>
                  <a:srgbClr val="4966AC"/>
                </a:solidFill>
                <a:latin typeface="Arial MT"/>
                <a:cs typeface="Arial MT"/>
              </a:rPr>
              <a:t>la</a:t>
            </a:r>
            <a:r>
              <a:rPr dirty="0" sz="3600" spc="-10">
                <a:solidFill>
                  <a:srgbClr val="4966AC"/>
                </a:solidFill>
                <a:latin typeface="Arial MT"/>
                <a:cs typeface="Arial MT"/>
              </a:rPr>
              <a:t>?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586740" y="2602992"/>
            <a:ext cx="2339340" cy="791210"/>
          </a:xfrm>
          <a:custGeom>
            <a:avLst/>
            <a:gdLst/>
            <a:ahLst/>
            <a:cxnLst/>
            <a:rect l="l" t="t" r="r" b="b"/>
            <a:pathLst>
              <a:path w="2339340" h="791210">
                <a:moveTo>
                  <a:pt x="2339340" y="0"/>
                </a:moveTo>
                <a:lnTo>
                  <a:pt x="0" y="0"/>
                </a:lnTo>
                <a:lnTo>
                  <a:pt x="0" y="790955"/>
                </a:lnTo>
                <a:lnTo>
                  <a:pt x="2339340" y="790955"/>
                </a:lnTo>
                <a:lnTo>
                  <a:pt x="23393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586740" y="2602992"/>
            <a:ext cx="2339340" cy="791210"/>
          </a:xfrm>
          <a:prstGeom prst="rect">
            <a:avLst/>
          </a:prstGeom>
          <a:ln w="12191">
            <a:solidFill>
              <a:srgbClr val="4966AC"/>
            </a:solidFill>
          </a:ln>
        </p:spPr>
        <p:txBody>
          <a:bodyPr wrap="square" lIns="0" tIns="176530" rIns="0" bIns="0" rtlCol="0" vert="horz">
            <a:spAutoFit/>
          </a:bodyPr>
          <a:lstStyle/>
          <a:p>
            <a:pPr marL="540385">
              <a:lnSpc>
                <a:spcPct val="100000"/>
              </a:lnSpc>
              <a:spcBef>
                <a:spcPts val="1390"/>
              </a:spcBef>
            </a:pPr>
            <a:r>
              <a:rPr dirty="0" sz="1400" b="1">
                <a:latin typeface="Arial"/>
                <a:cs typeface="Arial"/>
              </a:rPr>
              <a:t>How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much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Tesla</a:t>
            </a:r>
            <a:endParaRPr sz="1400">
              <a:latin typeface="Arial"/>
              <a:cs typeface="Arial"/>
            </a:endParaRPr>
          </a:p>
          <a:p>
            <a:pPr marL="540385">
              <a:lnSpc>
                <a:spcPct val="100000"/>
              </a:lnSpc>
              <a:spcBef>
                <a:spcPts val="5"/>
              </a:spcBef>
            </a:pPr>
            <a:r>
              <a:rPr dirty="0" sz="1400" spc="-10" b="1">
                <a:latin typeface="Arial"/>
                <a:cs typeface="Arial"/>
              </a:rPr>
              <a:t>worth?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586740" y="3477767"/>
            <a:ext cx="2339340" cy="791210"/>
          </a:xfrm>
          <a:custGeom>
            <a:avLst/>
            <a:gdLst/>
            <a:ahLst/>
            <a:cxnLst/>
            <a:rect l="l" t="t" r="r" b="b"/>
            <a:pathLst>
              <a:path w="2339340" h="791210">
                <a:moveTo>
                  <a:pt x="2339340" y="0"/>
                </a:moveTo>
                <a:lnTo>
                  <a:pt x="0" y="0"/>
                </a:lnTo>
                <a:lnTo>
                  <a:pt x="0" y="790955"/>
                </a:lnTo>
                <a:lnTo>
                  <a:pt x="2339340" y="790955"/>
                </a:lnTo>
                <a:lnTo>
                  <a:pt x="23393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586740" y="3477767"/>
            <a:ext cx="2339340" cy="791210"/>
          </a:xfrm>
          <a:prstGeom prst="rect">
            <a:avLst/>
          </a:prstGeom>
          <a:ln w="12191">
            <a:solidFill>
              <a:srgbClr val="4966AC"/>
            </a:solidFill>
          </a:ln>
        </p:spPr>
        <p:txBody>
          <a:bodyPr wrap="square" lIns="0" tIns="176530" rIns="0" bIns="0" rtlCol="0" vert="horz">
            <a:spAutoFit/>
          </a:bodyPr>
          <a:lstStyle/>
          <a:p>
            <a:pPr marL="540385">
              <a:lnSpc>
                <a:spcPct val="100000"/>
              </a:lnSpc>
              <a:spcBef>
                <a:spcPts val="1390"/>
              </a:spcBef>
            </a:pPr>
            <a:r>
              <a:rPr dirty="0" sz="1400" b="1">
                <a:latin typeface="Arial"/>
                <a:cs typeface="Arial"/>
              </a:rPr>
              <a:t>How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feasible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25" b="1">
                <a:latin typeface="Arial"/>
                <a:cs typeface="Arial"/>
              </a:rPr>
              <a:t> an</a:t>
            </a:r>
            <a:endParaRPr sz="1400">
              <a:latin typeface="Arial"/>
              <a:cs typeface="Arial"/>
            </a:endParaRPr>
          </a:p>
          <a:p>
            <a:pPr marL="540385">
              <a:lnSpc>
                <a:spcPct val="100000"/>
              </a:lnSpc>
              <a:spcBef>
                <a:spcPts val="5"/>
              </a:spcBef>
            </a:pPr>
            <a:r>
              <a:rPr dirty="0" sz="1400" spc="-10" b="1">
                <a:latin typeface="Arial"/>
                <a:cs typeface="Arial"/>
              </a:rPr>
              <a:t>acquisition?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86740" y="4591811"/>
            <a:ext cx="11018520" cy="391795"/>
          </a:xfrm>
          <a:prstGeom prst="rect">
            <a:avLst/>
          </a:prstGeom>
          <a:solidFill>
            <a:srgbClr val="4966AC"/>
          </a:solidFill>
        </p:spPr>
        <p:txBody>
          <a:bodyPr wrap="square" lIns="0" tIns="838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GM</a:t>
            </a:r>
            <a:r>
              <a:rPr dirty="0" sz="1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buy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Tesla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86740" y="5064252"/>
            <a:ext cx="2339340" cy="1015365"/>
          </a:xfrm>
          <a:prstGeom prst="rect">
            <a:avLst/>
          </a:prstGeom>
          <a:ln w="12191">
            <a:solidFill>
              <a:srgbClr val="4966AC"/>
            </a:solidFill>
          </a:ln>
        </p:spPr>
        <p:txBody>
          <a:bodyPr wrap="square" lIns="0" tIns="850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70"/>
              </a:spcBef>
            </a:pPr>
            <a:endParaRPr sz="1400">
              <a:latin typeface="Times New Roman"/>
              <a:cs typeface="Times New Roman"/>
            </a:endParaRPr>
          </a:p>
          <a:p>
            <a:pPr marL="648335" marR="284480">
              <a:lnSpc>
                <a:spcPct val="100000"/>
              </a:lnSpc>
            </a:pPr>
            <a:r>
              <a:rPr dirty="0" sz="1400" b="1">
                <a:latin typeface="Arial"/>
                <a:cs typeface="Arial"/>
              </a:rPr>
              <a:t>What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should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GM </a:t>
            </a:r>
            <a:r>
              <a:rPr dirty="0" sz="1400" b="1">
                <a:latin typeface="Arial"/>
                <a:cs typeface="Arial"/>
              </a:rPr>
              <a:t>do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instead?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043554" y="1709420"/>
            <a:ext cx="8508365" cy="742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9230" marR="5080" indent="-177165">
              <a:lnSpc>
                <a:spcPct val="100000"/>
              </a:lnSpc>
              <a:spcBef>
                <a:spcPts val="105"/>
              </a:spcBef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Despite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having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second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largest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share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EVs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sold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2018,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GM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still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highly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dependent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on </a:t>
            </a:r>
            <a:r>
              <a:rPr dirty="0" sz="1400" spc="-25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pickup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trucks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SUVs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that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are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causing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very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high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emissions</a:t>
            </a:r>
            <a:endParaRPr sz="1400">
              <a:latin typeface="Arial"/>
              <a:cs typeface="Arial"/>
            </a:endParaRPr>
          </a:p>
          <a:p>
            <a:pPr marL="189865" indent="-177165">
              <a:lnSpc>
                <a:spcPct val="100000"/>
              </a:lnSpc>
              <a:spcBef>
                <a:spcPts val="595"/>
              </a:spcBef>
              <a:buChar char="•"/>
              <a:tabLst>
                <a:tab pos="189865" algn="l"/>
              </a:tabLst>
            </a:pPr>
            <a:r>
              <a:rPr dirty="0" sz="1400">
                <a:latin typeface="Arial MT"/>
                <a:cs typeface="Arial MT"/>
              </a:rPr>
              <a:t>GM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could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20" b="1">
                <a:latin typeface="Arial"/>
                <a:cs typeface="Arial"/>
              </a:rPr>
              <a:t>Tesla’s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brand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products</a:t>
            </a:r>
            <a:r>
              <a:rPr dirty="0" sz="1400" spc="-10">
                <a:latin typeface="Arial MT"/>
                <a:cs typeface="Arial MT"/>
              </a:rPr>
              <a:t>,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while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Tesla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could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leverage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GM’s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expertise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scaling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043554" y="2508605"/>
            <a:ext cx="8448675" cy="81851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89865" indent="-17716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189865" algn="l"/>
              </a:tabLst>
            </a:pPr>
            <a:r>
              <a:rPr dirty="0" sz="1400" spc="-25" b="1">
                <a:latin typeface="Arial"/>
                <a:cs typeface="Arial"/>
              </a:rPr>
              <a:t>Tesla’s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fair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valuation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is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estimated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at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EV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Equity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Value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USD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55bn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41.5bn</a:t>
            </a:r>
            <a:r>
              <a:rPr dirty="0" sz="1400">
                <a:latin typeface="Arial MT"/>
                <a:cs typeface="Arial MT"/>
              </a:rPr>
              <a:t>,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respectively</a:t>
            </a:r>
            <a:endParaRPr sz="1400">
              <a:latin typeface="Arial MT"/>
              <a:cs typeface="Arial MT"/>
            </a:endParaRPr>
          </a:p>
          <a:p>
            <a:pPr marL="189865" indent="-177165">
              <a:lnSpc>
                <a:spcPct val="100000"/>
              </a:lnSpc>
              <a:spcBef>
                <a:spcPts val="600"/>
              </a:spcBef>
              <a:buChar char="•"/>
              <a:tabLst>
                <a:tab pos="189865" algn="l"/>
              </a:tabLst>
            </a:pPr>
            <a:r>
              <a:rPr dirty="0" sz="1400">
                <a:latin typeface="Arial MT"/>
                <a:cs typeface="Arial MT"/>
              </a:rPr>
              <a:t>GM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would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lose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around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USD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26.2bn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on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acquisition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after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accounting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for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synergies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reasonable</a:t>
            </a:r>
            <a:endParaRPr sz="1400">
              <a:latin typeface="Arial MT"/>
              <a:cs typeface="Arial MT"/>
            </a:endParaRPr>
          </a:p>
          <a:p>
            <a:pPr marL="190500">
              <a:lnSpc>
                <a:spcPct val="100000"/>
              </a:lnSpc>
            </a:pPr>
            <a:r>
              <a:rPr dirty="0" sz="1400">
                <a:latin typeface="Arial MT"/>
                <a:cs typeface="Arial MT"/>
              </a:rPr>
              <a:t>premium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over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Tesla‘s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market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capitalization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that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required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convince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shareholders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sell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043554" y="3383381"/>
            <a:ext cx="8397875" cy="89471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89865" indent="-177165">
              <a:lnSpc>
                <a:spcPct val="100000"/>
              </a:lnSpc>
              <a:spcBef>
                <a:spcPts val="700"/>
              </a:spcBef>
              <a:buChar char="•"/>
              <a:tabLst>
                <a:tab pos="189865" algn="l"/>
              </a:tabLst>
            </a:pPr>
            <a:r>
              <a:rPr dirty="0" sz="1400">
                <a:latin typeface="Arial MT"/>
                <a:cs typeface="Arial MT"/>
              </a:rPr>
              <a:t>Acquiring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Tesla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by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means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cash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not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viable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due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either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lack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synergies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or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financial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capacity</a:t>
            </a:r>
            <a:endParaRPr sz="1400">
              <a:latin typeface="Arial"/>
              <a:cs typeface="Arial"/>
            </a:endParaRPr>
          </a:p>
          <a:p>
            <a:pPr marL="189865" indent="-177165">
              <a:lnSpc>
                <a:spcPct val="100000"/>
              </a:lnSpc>
              <a:spcBef>
                <a:spcPts val="600"/>
              </a:spcBef>
              <a:buChar char="•"/>
              <a:tabLst>
                <a:tab pos="189865" algn="l"/>
              </a:tabLst>
            </a:pP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9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merger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would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result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ownership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structure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where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Elon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Musk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major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shareholder</a:t>
            </a:r>
            <a:endParaRPr sz="1400">
              <a:latin typeface="Arial"/>
              <a:cs typeface="Arial"/>
            </a:endParaRPr>
          </a:p>
          <a:p>
            <a:pPr marL="189865" indent="-177165">
              <a:lnSpc>
                <a:spcPct val="100000"/>
              </a:lnSpc>
              <a:spcBef>
                <a:spcPts val="600"/>
              </a:spcBef>
              <a:buChar char="•"/>
              <a:tabLst>
                <a:tab pos="189865" algn="l"/>
              </a:tabLst>
            </a:pPr>
            <a:r>
              <a:rPr dirty="0" sz="1400">
                <a:latin typeface="Arial MT"/>
                <a:cs typeface="Arial MT"/>
              </a:rPr>
              <a:t>There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are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concerns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about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10" b="1">
                <a:latin typeface="Arial"/>
                <a:cs typeface="Arial"/>
              </a:rPr>
              <a:t>post-</a:t>
            </a:r>
            <a:r>
              <a:rPr dirty="0" sz="1400" b="1">
                <a:latin typeface="Arial"/>
                <a:cs typeface="Arial"/>
              </a:rPr>
              <a:t>merger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integration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25" b="1">
                <a:latin typeface="Arial"/>
                <a:cs typeface="Arial"/>
              </a:rPr>
              <a:t>Tesla’s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preventive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M&amp;A</a:t>
            </a:r>
            <a:r>
              <a:rPr dirty="0" sz="1400" spc="-9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measures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043554" y="4971135"/>
            <a:ext cx="8425815" cy="110807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89865" indent="-17716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189865" algn="l"/>
              </a:tabLst>
            </a:pPr>
            <a:r>
              <a:rPr dirty="0" sz="1400" b="1">
                <a:latin typeface="Arial"/>
                <a:cs typeface="Arial"/>
              </a:rPr>
              <a:t>Acquiring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existing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EV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pickup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truck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maker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is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most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promising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solution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for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GM</a:t>
            </a:r>
            <a:endParaRPr sz="1400">
              <a:latin typeface="Arial MT"/>
              <a:cs typeface="Arial MT"/>
            </a:endParaRPr>
          </a:p>
          <a:p>
            <a:pPr marL="189865" indent="-1771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89865" algn="l"/>
              </a:tabLst>
            </a:pPr>
            <a:r>
              <a:rPr dirty="0" sz="1400" b="1">
                <a:latin typeface="Arial"/>
                <a:cs typeface="Arial"/>
              </a:rPr>
              <a:t>Rivian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most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attractive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target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due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its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product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portfolio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brand</a:t>
            </a:r>
            <a:endParaRPr sz="1400">
              <a:latin typeface="Arial MT"/>
              <a:cs typeface="Arial MT"/>
            </a:endParaRPr>
          </a:p>
          <a:p>
            <a:pPr marL="189230" marR="5080" indent="-177165">
              <a:lnSpc>
                <a:spcPct val="100000"/>
              </a:lnSpc>
              <a:spcBef>
                <a:spcPts val="600"/>
              </a:spcBef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Rivian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brand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should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then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kept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premium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brand</a:t>
            </a:r>
            <a:r>
              <a:rPr dirty="0" sz="1400">
                <a:latin typeface="Arial MT"/>
                <a:cs typeface="Arial MT"/>
              </a:rPr>
              <a:t>,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while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its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underlying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powertrain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spc="-10">
                <a:latin typeface="Arial MT"/>
                <a:cs typeface="Arial MT"/>
              </a:rPr>
              <a:t>technology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should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used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develop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cheaper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electric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pickup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trucks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under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Chevrolet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GMC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brands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637724" y="1916645"/>
            <a:ext cx="412115" cy="2141220"/>
            <a:chOff x="637724" y="1916645"/>
            <a:chExt cx="412115" cy="2141220"/>
          </a:xfrm>
        </p:grpSpPr>
        <p:sp>
          <p:nvSpPr>
            <p:cNvPr id="39" name="object 39" descr=""/>
            <p:cNvSpPr/>
            <p:nvPr/>
          </p:nvSpPr>
          <p:spPr>
            <a:xfrm>
              <a:off x="637717" y="1916645"/>
              <a:ext cx="412115" cy="1208405"/>
            </a:xfrm>
            <a:custGeom>
              <a:avLst/>
              <a:gdLst/>
              <a:ahLst/>
              <a:cxnLst/>
              <a:rect l="l" t="t" r="r" b="b"/>
              <a:pathLst>
                <a:path w="412115" h="1208405">
                  <a:moveTo>
                    <a:pt x="407974" y="1024242"/>
                  </a:moveTo>
                  <a:lnTo>
                    <a:pt x="380326" y="1024242"/>
                  </a:lnTo>
                  <a:lnTo>
                    <a:pt x="380326" y="1065631"/>
                  </a:lnTo>
                  <a:lnTo>
                    <a:pt x="380326" y="1166812"/>
                  </a:lnTo>
                  <a:lnTo>
                    <a:pt x="366509" y="1180617"/>
                  </a:lnTo>
                  <a:lnTo>
                    <a:pt x="48577" y="1180617"/>
                  </a:lnTo>
                  <a:lnTo>
                    <a:pt x="30149" y="1162215"/>
                  </a:lnTo>
                  <a:lnTo>
                    <a:pt x="30149" y="1070229"/>
                  </a:lnTo>
                  <a:lnTo>
                    <a:pt x="48577" y="1051839"/>
                  </a:lnTo>
                  <a:lnTo>
                    <a:pt x="366509" y="1051839"/>
                  </a:lnTo>
                  <a:lnTo>
                    <a:pt x="380326" y="1065631"/>
                  </a:lnTo>
                  <a:lnTo>
                    <a:pt x="380326" y="1024242"/>
                  </a:lnTo>
                  <a:lnTo>
                    <a:pt x="2501" y="1024242"/>
                  </a:lnTo>
                  <a:lnTo>
                    <a:pt x="2501" y="1208201"/>
                  </a:lnTo>
                  <a:lnTo>
                    <a:pt x="407974" y="1208201"/>
                  </a:lnTo>
                  <a:lnTo>
                    <a:pt x="407974" y="1180617"/>
                  </a:lnTo>
                  <a:lnTo>
                    <a:pt x="407974" y="1051839"/>
                  </a:lnTo>
                  <a:lnTo>
                    <a:pt x="407974" y="1024242"/>
                  </a:lnTo>
                  <a:close/>
                </a:path>
                <a:path w="412115" h="1208405">
                  <a:moveTo>
                    <a:pt x="412115" y="322872"/>
                  </a:moveTo>
                  <a:lnTo>
                    <a:pt x="406476" y="289763"/>
                  </a:lnTo>
                  <a:lnTo>
                    <a:pt x="388150" y="260248"/>
                  </a:lnTo>
                  <a:lnTo>
                    <a:pt x="378790" y="250913"/>
                  </a:lnTo>
                  <a:lnTo>
                    <a:pt x="378790" y="323697"/>
                  </a:lnTo>
                  <a:lnTo>
                    <a:pt x="374802" y="343890"/>
                  </a:lnTo>
                  <a:lnTo>
                    <a:pt x="362991" y="361886"/>
                  </a:lnTo>
                  <a:lnTo>
                    <a:pt x="345211" y="373659"/>
                  </a:lnTo>
                  <a:lnTo>
                    <a:pt x="324954" y="377583"/>
                  </a:lnTo>
                  <a:lnTo>
                    <a:pt x="304698" y="373659"/>
                  </a:lnTo>
                  <a:lnTo>
                    <a:pt x="236004" y="311073"/>
                  </a:lnTo>
                  <a:lnTo>
                    <a:pt x="220941" y="274650"/>
                  </a:lnTo>
                  <a:lnTo>
                    <a:pt x="220840" y="265925"/>
                  </a:lnTo>
                  <a:lnTo>
                    <a:pt x="225818" y="250088"/>
                  </a:lnTo>
                  <a:lnTo>
                    <a:pt x="270154" y="294322"/>
                  </a:lnTo>
                  <a:lnTo>
                    <a:pt x="276098" y="298018"/>
                  </a:lnTo>
                  <a:lnTo>
                    <a:pt x="300532" y="281470"/>
                  </a:lnTo>
                  <a:lnTo>
                    <a:pt x="299516" y="274650"/>
                  </a:lnTo>
                  <a:lnTo>
                    <a:pt x="295910" y="268617"/>
                  </a:lnTo>
                  <a:lnTo>
                    <a:pt x="277342" y="250088"/>
                  </a:lnTo>
                  <a:lnTo>
                    <a:pt x="251574" y="224370"/>
                  </a:lnTo>
                  <a:lnTo>
                    <a:pt x="267449" y="219748"/>
                  </a:lnTo>
                  <a:lnTo>
                    <a:pt x="283705" y="220116"/>
                  </a:lnTo>
                  <a:lnTo>
                    <a:pt x="299173" y="225298"/>
                  </a:lnTo>
                  <a:lnTo>
                    <a:pt x="312674" y="235140"/>
                  </a:lnTo>
                  <a:lnTo>
                    <a:pt x="363588" y="285953"/>
                  </a:lnTo>
                  <a:lnTo>
                    <a:pt x="375043" y="303618"/>
                  </a:lnTo>
                  <a:lnTo>
                    <a:pt x="378790" y="323697"/>
                  </a:lnTo>
                  <a:lnTo>
                    <a:pt x="378790" y="250913"/>
                  </a:lnTo>
                  <a:lnTo>
                    <a:pt x="347586" y="219748"/>
                  </a:lnTo>
                  <a:lnTo>
                    <a:pt x="340233" y="212420"/>
                  </a:lnTo>
                  <a:lnTo>
                    <a:pt x="337235" y="209423"/>
                  </a:lnTo>
                  <a:lnTo>
                    <a:pt x="321233" y="198069"/>
                  </a:lnTo>
                  <a:lnTo>
                    <a:pt x="311886" y="191427"/>
                  </a:lnTo>
                  <a:lnTo>
                    <a:pt x="282651" y="183349"/>
                  </a:lnTo>
                  <a:lnTo>
                    <a:pt x="252412" y="185470"/>
                  </a:lnTo>
                  <a:lnTo>
                    <a:pt x="224028" y="198069"/>
                  </a:lnTo>
                  <a:lnTo>
                    <a:pt x="216674" y="190741"/>
                  </a:lnTo>
                  <a:lnTo>
                    <a:pt x="213245" y="187312"/>
                  </a:lnTo>
                  <a:lnTo>
                    <a:pt x="224942" y="160401"/>
                  </a:lnTo>
                  <a:lnTo>
                    <a:pt x="225539" y="159054"/>
                  </a:lnTo>
                  <a:lnTo>
                    <a:pt x="227418" y="130822"/>
                  </a:lnTo>
                  <a:lnTo>
                    <a:pt x="227545" y="129019"/>
                  </a:lnTo>
                  <a:lnTo>
                    <a:pt x="219557" y="99872"/>
                  </a:lnTo>
                  <a:lnTo>
                    <a:pt x="201866" y="74307"/>
                  </a:lnTo>
                  <a:lnTo>
                    <a:pt x="191516" y="63982"/>
                  </a:lnTo>
                  <a:lnTo>
                    <a:pt x="191516" y="144208"/>
                  </a:lnTo>
                  <a:lnTo>
                    <a:pt x="191516" y="144564"/>
                  </a:lnTo>
                  <a:lnTo>
                    <a:pt x="186893" y="160401"/>
                  </a:lnTo>
                  <a:lnTo>
                    <a:pt x="150952" y="124523"/>
                  </a:lnTo>
                  <a:lnTo>
                    <a:pt x="144995" y="120840"/>
                  </a:lnTo>
                  <a:lnTo>
                    <a:pt x="120548" y="137464"/>
                  </a:lnTo>
                  <a:lnTo>
                    <a:pt x="121577" y="144208"/>
                  </a:lnTo>
                  <a:lnTo>
                    <a:pt x="125196" y="150241"/>
                  </a:lnTo>
                  <a:lnTo>
                    <a:pt x="161137" y="186105"/>
                  </a:lnTo>
                  <a:lnTo>
                    <a:pt x="145262" y="190741"/>
                  </a:lnTo>
                  <a:lnTo>
                    <a:pt x="100037" y="175348"/>
                  </a:lnTo>
                  <a:lnTo>
                    <a:pt x="49123" y="124523"/>
                  </a:lnTo>
                  <a:lnTo>
                    <a:pt x="33388" y="86563"/>
                  </a:lnTo>
                  <a:lnTo>
                    <a:pt x="37325" y="66344"/>
                  </a:lnTo>
                  <a:lnTo>
                    <a:pt x="49123" y="48602"/>
                  </a:lnTo>
                  <a:lnTo>
                    <a:pt x="66903" y="36830"/>
                  </a:lnTo>
                  <a:lnTo>
                    <a:pt x="87160" y="32905"/>
                  </a:lnTo>
                  <a:lnTo>
                    <a:pt x="107403" y="36830"/>
                  </a:lnTo>
                  <a:lnTo>
                    <a:pt x="176110" y="99415"/>
                  </a:lnTo>
                  <a:lnTo>
                    <a:pt x="191516" y="144208"/>
                  </a:lnTo>
                  <a:lnTo>
                    <a:pt x="191516" y="63982"/>
                  </a:lnTo>
                  <a:lnTo>
                    <a:pt x="160388" y="32905"/>
                  </a:lnTo>
                  <a:lnTo>
                    <a:pt x="150952" y="23482"/>
                  </a:lnTo>
                  <a:lnTo>
                    <a:pt x="121373" y="5524"/>
                  </a:lnTo>
                  <a:lnTo>
                    <a:pt x="55257" y="6832"/>
                  </a:lnTo>
                  <a:lnTo>
                    <a:pt x="6946" y="54648"/>
                  </a:lnTo>
                  <a:lnTo>
                    <a:pt x="0" y="87388"/>
                  </a:lnTo>
                  <a:lnTo>
                    <a:pt x="5638" y="120472"/>
                  </a:lnTo>
                  <a:lnTo>
                    <a:pt x="23964" y="150241"/>
                  </a:lnTo>
                  <a:lnTo>
                    <a:pt x="74879" y="201053"/>
                  </a:lnTo>
                  <a:lnTo>
                    <a:pt x="100228" y="219062"/>
                  </a:lnTo>
                  <a:lnTo>
                    <a:pt x="129463" y="227139"/>
                  </a:lnTo>
                  <a:lnTo>
                    <a:pt x="159702" y="225018"/>
                  </a:lnTo>
                  <a:lnTo>
                    <a:pt x="188087" y="212420"/>
                  </a:lnTo>
                  <a:lnTo>
                    <a:pt x="198869" y="223177"/>
                  </a:lnTo>
                  <a:lnTo>
                    <a:pt x="186575" y="251434"/>
                  </a:lnTo>
                  <a:lnTo>
                    <a:pt x="184569" y="281470"/>
                  </a:lnTo>
                  <a:lnTo>
                    <a:pt x="192544" y="310616"/>
                  </a:lnTo>
                  <a:lnTo>
                    <a:pt x="210248" y="336181"/>
                  </a:lnTo>
                  <a:lnTo>
                    <a:pt x="261162" y="386994"/>
                  </a:lnTo>
                  <a:lnTo>
                    <a:pt x="290741" y="405295"/>
                  </a:lnTo>
                  <a:lnTo>
                    <a:pt x="323913" y="410908"/>
                  </a:lnTo>
                  <a:lnTo>
                    <a:pt x="356857" y="403987"/>
                  </a:lnTo>
                  <a:lnTo>
                    <a:pt x="385762" y="384606"/>
                  </a:lnTo>
                  <a:lnTo>
                    <a:pt x="390486" y="377583"/>
                  </a:lnTo>
                  <a:lnTo>
                    <a:pt x="405168" y="355765"/>
                  </a:lnTo>
                  <a:lnTo>
                    <a:pt x="412115" y="322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099" y="2986874"/>
              <a:ext cx="73723" cy="91981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692746" y="2815793"/>
              <a:ext cx="313055" cy="231140"/>
            </a:xfrm>
            <a:custGeom>
              <a:avLst/>
              <a:gdLst/>
              <a:ahLst/>
              <a:cxnLst/>
              <a:rect l="l" t="t" r="r" b="b"/>
              <a:pathLst>
                <a:path w="313055" h="231139">
                  <a:moveTo>
                    <a:pt x="48844" y="209461"/>
                  </a:moveTo>
                  <a:lnTo>
                    <a:pt x="42646" y="203276"/>
                  </a:lnTo>
                  <a:lnTo>
                    <a:pt x="27381" y="203276"/>
                  </a:lnTo>
                  <a:lnTo>
                    <a:pt x="21196" y="209461"/>
                  </a:lnTo>
                  <a:lnTo>
                    <a:pt x="21196" y="224701"/>
                  </a:lnTo>
                  <a:lnTo>
                    <a:pt x="27381" y="230873"/>
                  </a:lnTo>
                  <a:lnTo>
                    <a:pt x="42646" y="230873"/>
                  </a:lnTo>
                  <a:lnTo>
                    <a:pt x="48844" y="224701"/>
                  </a:lnTo>
                  <a:lnTo>
                    <a:pt x="48844" y="217081"/>
                  </a:lnTo>
                  <a:lnTo>
                    <a:pt x="48844" y="209461"/>
                  </a:lnTo>
                  <a:close/>
                </a:path>
                <a:path w="313055" h="231139">
                  <a:moveTo>
                    <a:pt x="267246" y="48298"/>
                  </a:moveTo>
                  <a:lnTo>
                    <a:pt x="247891" y="0"/>
                  </a:lnTo>
                  <a:lnTo>
                    <a:pt x="0" y="101180"/>
                  </a:lnTo>
                  <a:lnTo>
                    <a:pt x="141909" y="73126"/>
                  </a:lnTo>
                  <a:lnTo>
                    <a:pt x="232689" y="36334"/>
                  </a:lnTo>
                  <a:lnTo>
                    <a:pt x="239598" y="53809"/>
                  </a:lnTo>
                  <a:lnTo>
                    <a:pt x="267246" y="48298"/>
                  </a:lnTo>
                  <a:close/>
                </a:path>
                <a:path w="313055" h="231139">
                  <a:moveTo>
                    <a:pt x="279222" y="209461"/>
                  </a:moveTo>
                  <a:lnTo>
                    <a:pt x="273037" y="203276"/>
                  </a:lnTo>
                  <a:lnTo>
                    <a:pt x="257771" y="203276"/>
                  </a:lnTo>
                  <a:lnTo>
                    <a:pt x="251574" y="209461"/>
                  </a:lnTo>
                  <a:lnTo>
                    <a:pt x="251574" y="224701"/>
                  </a:lnTo>
                  <a:lnTo>
                    <a:pt x="257771" y="230873"/>
                  </a:lnTo>
                  <a:lnTo>
                    <a:pt x="273037" y="230873"/>
                  </a:lnTo>
                  <a:lnTo>
                    <a:pt x="279222" y="224701"/>
                  </a:lnTo>
                  <a:lnTo>
                    <a:pt x="279222" y="217081"/>
                  </a:lnTo>
                  <a:lnTo>
                    <a:pt x="279222" y="209461"/>
                  </a:lnTo>
                  <a:close/>
                </a:path>
                <a:path w="313055" h="231139">
                  <a:moveTo>
                    <a:pt x="312864" y="106705"/>
                  </a:moveTo>
                  <a:lnTo>
                    <a:pt x="303644" y="59791"/>
                  </a:lnTo>
                  <a:lnTo>
                    <a:pt x="67271" y="106705"/>
                  </a:lnTo>
                  <a:lnTo>
                    <a:pt x="208724" y="106705"/>
                  </a:lnTo>
                  <a:lnTo>
                    <a:pt x="281533" y="92443"/>
                  </a:lnTo>
                  <a:lnTo>
                    <a:pt x="284746" y="106705"/>
                  </a:lnTo>
                  <a:lnTo>
                    <a:pt x="312864" y="106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8045" y="3685429"/>
              <a:ext cx="241951" cy="240231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655942" y="3699559"/>
              <a:ext cx="360045" cy="358140"/>
            </a:xfrm>
            <a:custGeom>
              <a:avLst/>
              <a:gdLst/>
              <a:ahLst/>
              <a:cxnLst/>
              <a:rect l="l" t="t" r="r" b="b"/>
              <a:pathLst>
                <a:path w="360044" h="358139">
                  <a:moveTo>
                    <a:pt x="179925" y="0"/>
                  </a:moveTo>
                  <a:lnTo>
                    <a:pt x="132072" y="6390"/>
                  </a:lnTo>
                  <a:lnTo>
                    <a:pt x="89085" y="24426"/>
                  </a:lnTo>
                  <a:lnTo>
                    <a:pt x="52675" y="52407"/>
                  </a:lnTo>
                  <a:lnTo>
                    <a:pt x="24551" y="88631"/>
                  </a:lnTo>
                  <a:lnTo>
                    <a:pt x="6422" y="131396"/>
                  </a:lnTo>
                  <a:lnTo>
                    <a:pt x="0" y="179000"/>
                  </a:lnTo>
                  <a:lnTo>
                    <a:pt x="6422" y="226603"/>
                  </a:lnTo>
                  <a:lnTo>
                    <a:pt x="24551" y="269364"/>
                  </a:lnTo>
                  <a:lnTo>
                    <a:pt x="52675" y="305584"/>
                  </a:lnTo>
                  <a:lnTo>
                    <a:pt x="89085" y="333562"/>
                  </a:lnTo>
                  <a:lnTo>
                    <a:pt x="132072" y="351595"/>
                  </a:lnTo>
                  <a:lnTo>
                    <a:pt x="179925" y="357985"/>
                  </a:lnTo>
                  <a:lnTo>
                    <a:pt x="227777" y="351595"/>
                  </a:lnTo>
                  <a:lnTo>
                    <a:pt x="270764" y="333562"/>
                  </a:lnTo>
                  <a:lnTo>
                    <a:pt x="307174" y="305584"/>
                  </a:lnTo>
                  <a:lnTo>
                    <a:pt x="335298" y="269364"/>
                  </a:lnTo>
                  <a:lnTo>
                    <a:pt x="353427" y="226603"/>
                  </a:lnTo>
                  <a:lnTo>
                    <a:pt x="359850" y="179000"/>
                  </a:lnTo>
                  <a:lnTo>
                    <a:pt x="358451" y="156494"/>
                  </a:lnTo>
                  <a:lnTo>
                    <a:pt x="347665" y="114486"/>
                  </a:lnTo>
                  <a:lnTo>
                    <a:pt x="329073" y="104580"/>
                  </a:lnTo>
                  <a:lnTo>
                    <a:pt x="310133" y="102225"/>
                  </a:lnTo>
                  <a:lnTo>
                    <a:pt x="319056" y="119785"/>
                  </a:lnTo>
                  <a:lnTo>
                    <a:pt x="325759" y="138493"/>
                  </a:lnTo>
                  <a:lnTo>
                    <a:pt x="329976" y="158261"/>
                  </a:lnTo>
                  <a:lnTo>
                    <a:pt x="331440" y="179000"/>
                  </a:lnTo>
                  <a:lnTo>
                    <a:pt x="323683" y="226508"/>
                  </a:lnTo>
                  <a:lnTo>
                    <a:pt x="302107" y="267867"/>
                  </a:lnTo>
                  <a:lnTo>
                    <a:pt x="269258" y="300544"/>
                  </a:lnTo>
                  <a:lnTo>
                    <a:pt x="227682" y="322007"/>
                  </a:lnTo>
                  <a:lnTo>
                    <a:pt x="179925" y="329724"/>
                  </a:lnTo>
                  <a:lnTo>
                    <a:pt x="132167" y="322007"/>
                  </a:lnTo>
                  <a:lnTo>
                    <a:pt x="90591" y="300544"/>
                  </a:lnTo>
                  <a:lnTo>
                    <a:pt x="57742" y="267867"/>
                  </a:lnTo>
                  <a:lnTo>
                    <a:pt x="36166" y="226508"/>
                  </a:lnTo>
                  <a:lnTo>
                    <a:pt x="28409" y="179000"/>
                  </a:lnTo>
                  <a:lnTo>
                    <a:pt x="36166" y="131492"/>
                  </a:lnTo>
                  <a:lnTo>
                    <a:pt x="57742" y="90133"/>
                  </a:lnTo>
                  <a:lnTo>
                    <a:pt x="90591" y="57456"/>
                  </a:lnTo>
                  <a:lnTo>
                    <a:pt x="132167" y="35993"/>
                  </a:lnTo>
                  <a:lnTo>
                    <a:pt x="179925" y="28276"/>
                  </a:lnTo>
                  <a:lnTo>
                    <a:pt x="200573" y="29667"/>
                  </a:lnTo>
                  <a:lnTo>
                    <a:pt x="220467" y="33751"/>
                  </a:lnTo>
                  <a:lnTo>
                    <a:pt x="239384" y="40397"/>
                  </a:lnTo>
                  <a:lnTo>
                    <a:pt x="257103" y="49472"/>
                  </a:lnTo>
                  <a:lnTo>
                    <a:pt x="254735" y="30631"/>
                  </a:lnTo>
                  <a:lnTo>
                    <a:pt x="264679" y="20740"/>
                  </a:lnTo>
                  <a:lnTo>
                    <a:pt x="244977" y="11935"/>
                  </a:lnTo>
                  <a:lnTo>
                    <a:pt x="224255" y="5424"/>
                  </a:lnTo>
                  <a:lnTo>
                    <a:pt x="202556" y="1386"/>
                  </a:lnTo>
                  <a:lnTo>
                    <a:pt x="179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2230" y="3765517"/>
              <a:ext cx="227273" cy="226085"/>
            </a:xfrm>
            <a:prstGeom prst="rect">
              <a:avLst/>
            </a:prstGeom>
          </p:spPr>
        </p:pic>
      </p:grpSp>
      <p:sp>
        <p:nvSpPr>
          <p:cNvPr id="45" name="object 45" descr=""/>
          <p:cNvSpPr/>
          <p:nvPr/>
        </p:nvSpPr>
        <p:spPr>
          <a:xfrm>
            <a:off x="757478" y="5377853"/>
            <a:ext cx="311150" cy="368935"/>
          </a:xfrm>
          <a:custGeom>
            <a:avLst/>
            <a:gdLst/>
            <a:ahLst/>
            <a:cxnLst/>
            <a:rect l="l" t="t" r="r" b="b"/>
            <a:pathLst>
              <a:path w="311150" h="368935">
                <a:moveTo>
                  <a:pt x="113030" y="176326"/>
                </a:moveTo>
                <a:lnTo>
                  <a:pt x="111518" y="168859"/>
                </a:lnTo>
                <a:lnTo>
                  <a:pt x="107391" y="162750"/>
                </a:lnTo>
                <a:lnTo>
                  <a:pt x="101282" y="158648"/>
                </a:lnTo>
                <a:lnTo>
                  <a:pt x="93802" y="157137"/>
                </a:lnTo>
                <a:lnTo>
                  <a:pt x="86321" y="158648"/>
                </a:lnTo>
                <a:lnTo>
                  <a:pt x="80213" y="162750"/>
                </a:lnTo>
                <a:lnTo>
                  <a:pt x="76098" y="168859"/>
                </a:lnTo>
                <a:lnTo>
                  <a:pt x="74587" y="176326"/>
                </a:lnTo>
                <a:lnTo>
                  <a:pt x="76098" y="183781"/>
                </a:lnTo>
                <a:lnTo>
                  <a:pt x="80213" y="189890"/>
                </a:lnTo>
                <a:lnTo>
                  <a:pt x="86321" y="193992"/>
                </a:lnTo>
                <a:lnTo>
                  <a:pt x="93802" y="195503"/>
                </a:lnTo>
                <a:lnTo>
                  <a:pt x="101282" y="193992"/>
                </a:lnTo>
                <a:lnTo>
                  <a:pt x="107391" y="189890"/>
                </a:lnTo>
                <a:lnTo>
                  <a:pt x="111518" y="183781"/>
                </a:lnTo>
                <a:lnTo>
                  <a:pt x="113030" y="176326"/>
                </a:lnTo>
                <a:close/>
              </a:path>
              <a:path w="311150" h="368935">
                <a:moveTo>
                  <a:pt x="170675" y="83604"/>
                </a:moveTo>
                <a:lnTo>
                  <a:pt x="169164" y="76174"/>
                </a:lnTo>
                <a:lnTo>
                  <a:pt x="165023" y="70065"/>
                </a:lnTo>
                <a:lnTo>
                  <a:pt x="158902" y="65938"/>
                </a:lnTo>
                <a:lnTo>
                  <a:pt x="151460" y="64414"/>
                </a:lnTo>
                <a:lnTo>
                  <a:pt x="144018" y="65938"/>
                </a:lnTo>
                <a:lnTo>
                  <a:pt x="137909" y="70065"/>
                </a:lnTo>
                <a:lnTo>
                  <a:pt x="133769" y="76174"/>
                </a:lnTo>
                <a:lnTo>
                  <a:pt x="132245" y="83604"/>
                </a:lnTo>
                <a:lnTo>
                  <a:pt x="133769" y="91033"/>
                </a:lnTo>
                <a:lnTo>
                  <a:pt x="137909" y="97129"/>
                </a:lnTo>
                <a:lnTo>
                  <a:pt x="144018" y="101269"/>
                </a:lnTo>
                <a:lnTo>
                  <a:pt x="151460" y="102781"/>
                </a:lnTo>
                <a:lnTo>
                  <a:pt x="158902" y="101269"/>
                </a:lnTo>
                <a:lnTo>
                  <a:pt x="165023" y="97129"/>
                </a:lnTo>
                <a:lnTo>
                  <a:pt x="169164" y="91033"/>
                </a:lnTo>
                <a:lnTo>
                  <a:pt x="170675" y="83604"/>
                </a:lnTo>
                <a:close/>
              </a:path>
              <a:path w="311150" h="368935">
                <a:moveTo>
                  <a:pt x="311111" y="211543"/>
                </a:moveTo>
                <a:lnTo>
                  <a:pt x="306590" y="199618"/>
                </a:lnTo>
                <a:lnTo>
                  <a:pt x="275018" y="144805"/>
                </a:lnTo>
                <a:lnTo>
                  <a:pt x="274916" y="141605"/>
                </a:lnTo>
                <a:lnTo>
                  <a:pt x="258368" y="71780"/>
                </a:lnTo>
                <a:lnTo>
                  <a:pt x="233553" y="39751"/>
                </a:lnTo>
                <a:lnTo>
                  <a:pt x="219786" y="28778"/>
                </a:lnTo>
                <a:lnTo>
                  <a:pt x="207746" y="19189"/>
                </a:lnTo>
                <a:lnTo>
                  <a:pt x="205917" y="18427"/>
                </a:lnTo>
                <a:lnTo>
                  <a:pt x="205917" y="76288"/>
                </a:lnTo>
                <a:lnTo>
                  <a:pt x="205917" y="89992"/>
                </a:lnTo>
                <a:lnTo>
                  <a:pt x="194475" y="95478"/>
                </a:lnTo>
                <a:lnTo>
                  <a:pt x="193675" y="98679"/>
                </a:lnTo>
                <a:lnTo>
                  <a:pt x="193560" y="99136"/>
                </a:lnTo>
                <a:lnTo>
                  <a:pt x="189903" y="105524"/>
                </a:lnTo>
                <a:lnTo>
                  <a:pt x="194017" y="117398"/>
                </a:lnTo>
                <a:lnTo>
                  <a:pt x="184861" y="126530"/>
                </a:lnTo>
                <a:lnTo>
                  <a:pt x="172974" y="122428"/>
                </a:lnTo>
                <a:lnTo>
                  <a:pt x="169760" y="124256"/>
                </a:lnTo>
                <a:lnTo>
                  <a:pt x="166560" y="125628"/>
                </a:lnTo>
                <a:lnTo>
                  <a:pt x="162902" y="126530"/>
                </a:lnTo>
                <a:lnTo>
                  <a:pt x="157416" y="137502"/>
                </a:lnTo>
                <a:lnTo>
                  <a:pt x="148717" y="137502"/>
                </a:lnTo>
                <a:lnTo>
                  <a:pt x="148717" y="169011"/>
                </a:lnTo>
                <a:lnTo>
                  <a:pt x="148285" y="181800"/>
                </a:lnTo>
                <a:lnTo>
                  <a:pt x="148259" y="182714"/>
                </a:lnTo>
                <a:lnTo>
                  <a:pt x="136817" y="188201"/>
                </a:lnTo>
                <a:lnTo>
                  <a:pt x="135902" y="191846"/>
                </a:lnTo>
                <a:lnTo>
                  <a:pt x="134531" y="195046"/>
                </a:lnTo>
                <a:lnTo>
                  <a:pt x="132702" y="198247"/>
                </a:lnTo>
                <a:lnTo>
                  <a:pt x="136359" y="210121"/>
                </a:lnTo>
                <a:lnTo>
                  <a:pt x="127215" y="219252"/>
                </a:lnTo>
                <a:lnTo>
                  <a:pt x="115316" y="215138"/>
                </a:lnTo>
                <a:lnTo>
                  <a:pt x="112102" y="216966"/>
                </a:lnTo>
                <a:lnTo>
                  <a:pt x="108902" y="218338"/>
                </a:lnTo>
                <a:lnTo>
                  <a:pt x="105244" y="219252"/>
                </a:lnTo>
                <a:lnTo>
                  <a:pt x="100215" y="230212"/>
                </a:lnTo>
                <a:lnTo>
                  <a:pt x="87401" y="230212"/>
                </a:lnTo>
                <a:lnTo>
                  <a:pt x="81902" y="218795"/>
                </a:lnTo>
                <a:lnTo>
                  <a:pt x="80073" y="218338"/>
                </a:lnTo>
                <a:lnTo>
                  <a:pt x="78244" y="217881"/>
                </a:lnTo>
                <a:lnTo>
                  <a:pt x="75044" y="216509"/>
                </a:lnTo>
                <a:lnTo>
                  <a:pt x="71843" y="214680"/>
                </a:lnTo>
                <a:lnTo>
                  <a:pt x="59944" y="218338"/>
                </a:lnTo>
                <a:lnTo>
                  <a:pt x="50787" y="209207"/>
                </a:lnTo>
                <a:lnTo>
                  <a:pt x="54914" y="197332"/>
                </a:lnTo>
                <a:lnTo>
                  <a:pt x="53073" y="194132"/>
                </a:lnTo>
                <a:lnTo>
                  <a:pt x="51701" y="190931"/>
                </a:lnTo>
                <a:lnTo>
                  <a:pt x="50787" y="187286"/>
                </a:lnTo>
                <a:lnTo>
                  <a:pt x="39357" y="181800"/>
                </a:lnTo>
                <a:lnTo>
                  <a:pt x="39357" y="169011"/>
                </a:lnTo>
                <a:lnTo>
                  <a:pt x="50787" y="163537"/>
                </a:lnTo>
                <a:lnTo>
                  <a:pt x="51701" y="159880"/>
                </a:lnTo>
                <a:lnTo>
                  <a:pt x="53073" y="156679"/>
                </a:lnTo>
                <a:lnTo>
                  <a:pt x="54914" y="153479"/>
                </a:lnTo>
                <a:lnTo>
                  <a:pt x="50787" y="141605"/>
                </a:lnTo>
                <a:lnTo>
                  <a:pt x="59944" y="132473"/>
                </a:lnTo>
                <a:lnTo>
                  <a:pt x="71843" y="136588"/>
                </a:lnTo>
                <a:lnTo>
                  <a:pt x="75044" y="134759"/>
                </a:lnTo>
                <a:lnTo>
                  <a:pt x="78244" y="133388"/>
                </a:lnTo>
                <a:lnTo>
                  <a:pt x="81902" y="132473"/>
                </a:lnTo>
                <a:lnTo>
                  <a:pt x="87401" y="121056"/>
                </a:lnTo>
                <a:lnTo>
                  <a:pt x="100672" y="121056"/>
                </a:lnTo>
                <a:lnTo>
                  <a:pt x="106159" y="132473"/>
                </a:lnTo>
                <a:lnTo>
                  <a:pt x="109816" y="133388"/>
                </a:lnTo>
                <a:lnTo>
                  <a:pt x="113030" y="134759"/>
                </a:lnTo>
                <a:lnTo>
                  <a:pt x="116230" y="136588"/>
                </a:lnTo>
                <a:lnTo>
                  <a:pt x="128130" y="132473"/>
                </a:lnTo>
                <a:lnTo>
                  <a:pt x="137274" y="141605"/>
                </a:lnTo>
                <a:lnTo>
                  <a:pt x="133159" y="153479"/>
                </a:lnTo>
                <a:lnTo>
                  <a:pt x="134988" y="156679"/>
                </a:lnTo>
                <a:lnTo>
                  <a:pt x="136359" y="159880"/>
                </a:lnTo>
                <a:lnTo>
                  <a:pt x="137274" y="163537"/>
                </a:lnTo>
                <a:lnTo>
                  <a:pt x="148717" y="169011"/>
                </a:lnTo>
                <a:lnTo>
                  <a:pt x="148717" y="137502"/>
                </a:lnTo>
                <a:lnTo>
                  <a:pt x="144602" y="137502"/>
                </a:lnTo>
                <a:lnTo>
                  <a:pt x="142176" y="132473"/>
                </a:lnTo>
                <a:lnTo>
                  <a:pt x="139103" y="126085"/>
                </a:lnTo>
                <a:lnTo>
                  <a:pt x="135445" y="125171"/>
                </a:lnTo>
                <a:lnTo>
                  <a:pt x="132245" y="123799"/>
                </a:lnTo>
                <a:lnTo>
                  <a:pt x="129044" y="121970"/>
                </a:lnTo>
                <a:lnTo>
                  <a:pt x="117144" y="126085"/>
                </a:lnTo>
                <a:lnTo>
                  <a:pt x="112102" y="121056"/>
                </a:lnTo>
                <a:lnTo>
                  <a:pt x="107988" y="116941"/>
                </a:lnTo>
                <a:lnTo>
                  <a:pt x="112102" y="105067"/>
                </a:lnTo>
                <a:lnTo>
                  <a:pt x="110274" y="101866"/>
                </a:lnTo>
                <a:lnTo>
                  <a:pt x="108902" y="98679"/>
                </a:lnTo>
                <a:lnTo>
                  <a:pt x="108102" y="95478"/>
                </a:lnTo>
                <a:lnTo>
                  <a:pt x="107988" y="95021"/>
                </a:lnTo>
                <a:lnTo>
                  <a:pt x="96545" y="89535"/>
                </a:lnTo>
                <a:lnTo>
                  <a:pt x="96545" y="76746"/>
                </a:lnTo>
                <a:lnTo>
                  <a:pt x="107988" y="71272"/>
                </a:lnTo>
                <a:lnTo>
                  <a:pt x="108902" y="67614"/>
                </a:lnTo>
                <a:lnTo>
                  <a:pt x="110274" y="64414"/>
                </a:lnTo>
                <a:lnTo>
                  <a:pt x="112102" y="61226"/>
                </a:lnTo>
                <a:lnTo>
                  <a:pt x="108445" y="49352"/>
                </a:lnTo>
                <a:lnTo>
                  <a:pt x="117602" y="40208"/>
                </a:lnTo>
                <a:lnTo>
                  <a:pt x="129501" y="44323"/>
                </a:lnTo>
                <a:lnTo>
                  <a:pt x="132702" y="42494"/>
                </a:lnTo>
                <a:lnTo>
                  <a:pt x="135902" y="41122"/>
                </a:lnTo>
                <a:lnTo>
                  <a:pt x="139560" y="40208"/>
                </a:lnTo>
                <a:lnTo>
                  <a:pt x="145059" y="28778"/>
                </a:lnTo>
                <a:lnTo>
                  <a:pt x="157873" y="28778"/>
                </a:lnTo>
                <a:lnTo>
                  <a:pt x="163360" y="39751"/>
                </a:lnTo>
                <a:lnTo>
                  <a:pt x="167017" y="40665"/>
                </a:lnTo>
                <a:lnTo>
                  <a:pt x="170218" y="42037"/>
                </a:lnTo>
                <a:lnTo>
                  <a:pt x="173431" y="43865"/>
                </a:lnTo>
                <a:lnTo>
                  <a:pt x="185318" y="39751"/>
                </a:lnTo>
                <a:lnTo>
                  <a:pt x="194475" y="48895"/>
                </a:lnTo>
                <a:lnTo>
                  <a:pt x="190360" y="60769"/>
                </a:lnTo>
                <a:lnTo>
                  <a:pt x="192189" y="63957"/>
                </a:lnTo>
                <a:lnTo>
                  <a:pt x="193560" y="67157"/>
                </a:lnTo>
                <a:lnTo>
                  <a:pt x="194475" y="70815"/>
                </a:lnTo>
                <a:lnTo>
                  <a:pt x="205917" y="76288"/>
                </a:lnTo>
                <a:lnTo>
                  <a:pt x="205917" y="18427"/>
                </a:lnTo>
                <a:lnTo>
                  <a:pt x="173570" y="4800"/>
                </a:lnTo>
                <a:lnTo>
                  <a:pt x="137502" y="0"/>
                </a:lnTo>
                <a:lnTo>
                  <a:pt x="101434" y="4800"/>
                </a:lnTo>
                <a:lnTo>
                  <a:pt x="38163" y="42189"/>
                </a:lnTo>
                <a:lnTo>
                  <a:pt x="3670" y="105524"/>
                </a:lnTo>
                <a:lnTo>
                  <a:pt x="0" y="142519"/>
                </a:lnTo>
                <a:lnTo>
                  <a:pt x="3606" y="174371"/>
                </a:lnTo>
                <a:lnTo>
                  <a:pt x="14122" y="204127"/>
                </a:lnTo>
                <a:lnTo>
                  <a:pt x="31076" y="230708"/>
                </a:lnTo>
                <a:lnTo>
                  <a:pt x="54000" y="253047"/>
                </a:lnTo>
                <a:lnTo>
                  <a:pt x="54000" y="368604"/>
                </a:lnTo>
                <a:lnTo>
                  <a:pt x="198589" y="368604"/>
                </a:lnTo>
                <a:lnTo>
                  <a:pt x="198589" y="313804"/>
                </a:lnTo>
                <a:lnTo>
                  <a:pt x="221018" y="313804"/>
                </a:lnTo>
                <a:lnTo>
                  <a:pt x="259448" y="297815"/>
                </a:lnTo>
                <a:lnTo>
                  <a:pt x="275018" y="258991"/>
                </a:lnTo>
                <a:lnTo>
                  <a:pt x="275018" y="231584"/>
                </a:lnTo>
                <a:lnTo>
                  <a:pt x="295148" y="231584"/>
                </a:lnTo>
                <a:lnTo>
                  <a:pt x="298729" y="230212"/>
                </a:lnTo>
                <a:lnTo>
                  <a:pt x="303491" y="228384"/>
                </a:lnTo>
                <a:lnTo>
                  <a:pt x="309448" y="221424"/>
                </a:lnTo>
                <a:lnTo>
                  <a:pt x="309816" y="219252"/>
                </a:lnTo>
                <a:lnTo>
                  <a:pt x="311111" y="211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7" y="3047"/>
            <a:ext cx="12185904" cy="6854952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E3D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0" y="624840"/>
            <a:ext cx="12189460" cy="2164080"/>
            <a:chOff x="0" y="624840"/>
            <a:chExt cx="12189460" cy="2164080"/>
          </a:xfrm>
        </p:grpSpPr>
        <p:sp>
          <p:nvSpPr>
            <p:cNvPr id="5" name="object 5" descr=""/>
            <p:cNvSpPr/>
            <p:nvPr/>
          </p:nvSpPr>
          <p:spPr>
            <a:xfrm>
              <a:off x="0" y="624840"/>
              <a:ext cx="12189460" cy="2164080"/>
            </a:xfrm>
            <a:custGeom>
              <a:avLst/>
              <a:gdLst/>
              <a:ahLst/>
              <a:cxnLst/>
              <a:rect l="l" t="t" r="r" b="b"/>
              <a:pathLst>
                <a:path w="12189460" h="2164080">
                  <a:moveTo>
                    <a:pt x="12188952" y="0"/>
                  </a:moveTo>
                  <a:lnTo>
                    <a:pt x="0" y="0"/>
                  </a:lnTo>
                  <a:lnTo>
                    <a:pt x="0" y="2164079"/>
                  </a:lnTo>
                  <a:lnTo>
                    <a:pt x="12188952" y="2164079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1B1E3D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274825" y="887730"/>
              <a:ext cx="1640205" cy="1640205"/>
            </a:xfrm>
            <a:custGeom>
              <a:avLst/>
              <a:gdLst/>
              <a:ahLst/>
              <a:cxnLst/>
              <a:rect l="l" t="t" r="r" b="b"/>
              <a:pathLst>
                <a:path w="1640205" h="1640205">
                  <a:moveTo>
                    <a:pt x="0" y="819912"/>
                  </a:moveTo>
                  <a:lnTo>
                    <a:pt x="1391" y="771730"/>
                  </a:lnTo>
                  <a:lnTo>
                    <a:pt x="5515" y="724282"/>
                  </a:lnTo>
                  <a:lnTo>
                    <a:pt x="12294" y="677645"/>
                  </a:lnTo>
                  <a:lnTo>
                    <a:pt x="21651" y="631895"/>
                  </a:lnTo>
                  <a:lnTo>
                    <a:pt x="33510" y="587110"/>
                  </a:lnTo>
                  <a:lnTo>
                    <a:pt x="47793" y="543366"/>
                  </a:lnTo>
                  <a:lnTo>
                    <a:pt x="64424" y="500741"/>
                  </a:lnTo>
                  <a:lnTo>
                    <a:pt x="83326" y="459310"/>
                  </a:lnTo>
                  <a:lnTo>
                    <a:pt x="104422" y="419151"/>
                  </a:lnTo>
                  <a:lnTo>
                    <a:pt x="127636" y="380341"/>
                  </a:lnTo>
                  <a:lnTo>
                    <a:pt x="152890" y="342957"/>
                  </a:lnTo>
                  <a:lnTo>
                    <a:pt x="180107" y="307074"/>
                  </a:lnTo>
                  <a:lnTo>
                    <a:pt x="209211" y="272772"/>
                  </a:lnTo>
                  <a:lnTo>
                    <a:pt x="240125" y="240125"/>
                  </a:lnTo>
                  <a:lnTo>
                    <a:pt x="272772" y="209211"/>
                  </a:lnTo>
                  <a:lnTo>
                    <a:pt x="307074" y="180107"/>
                  </a:lnTo>
                  <a:lnTo>
                    <a:pt x="342957" y="152890"/>
                  </a:lnTo>
                  <a:lnTo>
                    <a:pt x="380341" y="127636"/>
                  </a:lnTo>
                  <a:lnTo>
                    <a:pt x="419151" y="104422"/>
                  </a:lnTo>
                  <a:lnTo>
                    <a:pt x="459310" y="83326"/>
                  </a:lnTo>
                  <a:lnTo>
                    <a:pt x="500741" y="64424"/>
                  </a:lnTo>
                  <a:lnTo>
                    <a:pt x="543366" y="47793"/>
                  </a:lnTo>
                  <a:lnTo>
                    <a:pt x="587110" y="33510"/>
                  </a:lnTo>
                  <a:lnTo>
                    <a:pt x="631895" y="21651"/>
                  </a:lnTo>
                  <a:lnTo>
                    <a:pt x="677645" y="12294"/>
                  </a:lnTo>
                  <a:lnTo>
                    <a:pt x="724282" y="5515"/>
                  </a:lnTo>
                  <a:lnTo>
                    <a:pt x="771730" y="1391"/>
                  </a:lnTo>
                  <a:lnTo>
                    <a:pt x="819912" y="0"/>
                  </a:lnTo>
                  <a:lnTo>
                    <a:pt x="868093" y="1391"/>
                  </a:lnTo>
                  <a:lnTo>
                    <a:pt x="915541" y="5515"/>
                  </a:lnTo>
                  <a:lnTo>
                    <a:pt x="962178" y="12294"/>
                  </a:lnTo>
                  <a:lnTo>
                    <a:pt x="1007928" y="21651"/>
                  </a:lnTo>
                  <a:lnTo>
                    <a:pt x="1052713" y="33510"/>
                  </a:lnTo>
                  <a:lnTo>
                    <a:pt x="1096457" y="47793"/>
                  </a:lnTo>
                  <a:lnTo>
                    <a:pt x="1139082" y="64424"/>
                  </a:lnTo>
                  <a:lnTo>
                    <a:pt x="1180513" y="83326"/>
                  </a:lnTo>
                  <a:lnTo>
                    <a:pt x="1220672" y="104422"/>
                  </a:lnTo>
                  <a:lnTo>
                    <a:pt x="1259482" y="127636"/>
                  </a:lnTo>
                  <a:lnTo>
                    <a:pt x="1296866" y="152890"/>
                  </a:lnTo>
                  <a:lnTo>
                    <a:pt x="1332749" y="180107"/>
                  </a:lnTo>
                  <a:lnTo>
                    <a:pt x="1367051" y="209211"/>
                  </a:lnTo>
                  <a:lnTo>
                    <a:pt x="1399698" y="240125"/>
                  </a:lnTo>
                  <a:lnTo>
                    <a:pt x="1430612" y="272772"/>
                  </a:lnTo>
                  <a:lnTo>
                    <a:pt x="1459716" y="307074"/>
                  </a:lnTo>
                  <a:lnTo>
                    <a:pt x="1486933" y="342957"/>
                  </a:lnTo>
                  <a:lnTo>
                    <a:pt x="1512187" y="380341"/>
                  </a:lnTo>
                  <a:lnTo>
                    <a:pt x="1535401" y="419151"/>
                  </a:lnTo>
                  <a:lnTo>
                    <a:pt x="1556497" y="459310"/>
                  </a:lnTo>
                  <a:lnTo>
                    <a:pt x="1575399" y="500741"/>
                  </a:lnTo>
                  <a:lnTo>
                    <a:pt x="1592030" y="543366"/>
                  </a:lnTo>
                  <a:lnTo>
                    <a:pt x="1606313" y="587110"/>
                  </a:lnTo>
                  <a:lnTo>
                    <a:pt x="1618172" y="631895"/>
                  </a:lnTo>
                  <a:lnTo>
                    <a:pt x="1627529" y="677645"/>
                  </a:lnTo>
                  <a:lnTo>
                    <a:pt x="1634308" y="724282"/>
                  </a:lnTo>
                  <a:lnTo>
                    <a:pt x="1638432" y="771730"/>
                  </a:lnTo>
                  <a:lnTo>
                    <a:pt x="1639824" y="819912"/>
                  </a:lnTo>
                  <a:lnTo>
                    <a:pt x="1638432" y="868093"/>
                  </a:lnTo>
                  <a:lnTo>
                    <a:pt x="1634308" y="915541"/>
                  </a:lnTo>
                  <a:lnTo>
                    <a:pt x="1627529" y="962178"/>
                  </a:lnTo>
                  <a:lnTo>
                    <a:pt x="1618172" y="1007928"/>
                  </a:lnTo>
                  <a:lnTo>
                    <a:pt x="1606313" y="1052713"/>
                  </a:lnTo>
                  <a:lnTo>
                    <a:pt x="1592030" y="1096457"/>
                  </a:lnTo>
                  <a:lnTo>
                    <a:pt x="1575399" y="1139082"/>
                  </a:lnTo>
                  <a:lnTo>
                    <a:pt x="1556497" y="1180513"/>
                  </a:lnTo>
                  <a:lnTo>
                    <a:pt x="1535401" y="1220672"/>
                  </a:lnTo>
                  <a:lnTo>
                    <a:pt x="1512187" y="1259482"/>
                  </a:lnTo>
                  <a:lnTo>
                    <a:pt x="1486933" y="1296866"/>
                  </a:lnTo>
                  <a:lnTo>
                    <a:pt x="1459716" y="1332749"/>
                  </a:lnTo>
                  <a:lnTo>
                    <a:pt x="1430612" y="1367051"/>
                  </a:lnTo>
                  <a:lnTo>
                    <a:pt x="1399698" y="1399698"/>
                  </a:lnTo>
                  <a:lnTo>
                    <a:pt x="1367051" y="1430612"/>
                  </a:lnTo>
                  <a:lnTo>
                    <a:pt x="1332749" y="1459716"/>
                  </a:lnTo>
                  <a:lnTo>
                    <a:pt x="1296866" y="1486933"/>
                  </a:lnTo>
                  <a:lnTo>
                    <a:pt x="1259482" y="1512187"/>
                  </a:lnTo>
                  <a:lnTo>
                    <a:pt x="1220672" y="1535401"/>
                  </a:lnTo>
                  <a:lnTo>
                    <a:pt x="1180513" y="1556497"/>
                  </a:lnTo>
                  <a:lnTo>
                    <a:pt x="1139082" y="1575399"/>
                  </a:lnTo>
                  <a:lnTo>
                    <a:pt x="1096457" y="1592030"/>
                  </a:lnTo>
                  <a:lnTo>
                    <a:pt x="1052713" y="1606313"/>
                  </a:lnTo>
                  <a:lnTo>
                    <a:pt x="1007928" y="1618172"/>
                  </a:lnTo>
                  <a:lnTo>
                    <a:pt x="962178" y="1627529"/>
                  </a:lnTo>
                  <a:lnTo>
                    <a:pt x="915541" y="1634308"/>
                  </a:lnTo>
                  <a:lnTo>
                    <a:pt x="868093" y="1638432"/>
                  </a:lnTo>
                  <a:lnTo>
                    <a:pt x="819912" y="1639824"/>
                  </a:lnTo>
                  <a:lnTo>
                    <a:pt x="771730" y="1638432"/>
                  </a:lnTo>
                  <a:lnTo>
                    <a:pt x="724282" y="1634308"/>
                  </a:lnTo>
                  <a:lnTo>
                    <a:pt x="677645" y="1627529"/>
                  </a:lnTo>
                  <a:lnTo>
                    <a:pt x="631895" y="1618172"/>
                  </a:lnTo>
                  <a:lnTo>
                    <a:pt x="587110" y="1606313"/>
                  </a:lnTo>
                  <a:lnTo>
                    <a:pt x="543366" y="1592030"/>
                  </a:lnTo>
                  <a:lnTo>
                    <a:pt x="500741" y="1575399"/>
                  </a:lnTo>
                  <a:lnTo>
                    <a:pt x="459310" y="1556497"/>
                  </a:lnTo>
                  <a:lnTo>
                    <a:pt x="419151" y="1535401"/>
                  </a:lnTo>
                  <a:lnTo>
                    <a:pt x="380341" y="1512187"/>
                  </a:lnTo>
                  <a:lnTo>
                    <a:pt x="342957" y="1486933"/>
                  </a:lnTo>
                  <a:lnTo>
                    <a:pt x="307074" y="1459716"/>
                  </a:lnTo>
                  <a:lnTo>
                    <a:pt x="272772" y="1430612"/>
                  </a:lnTo>
                  <a:lnTo>
                    <a:pt x="240125" y="1399698"/>
                  </a:lnTo>
                  <a:lnTo>
                    <a:pt x="209211" y="1367051"/>
                  </a:lnTo>
                  <a:lnTo>
                    <a:pt x="180107" y="1332749"/>
                  </a:lnTo>
                  <a:lnTo>
                    <a:pt x="152890" y="1296866"/>
                  </a:lnTo>
                  <a:lnTo>
                    <a:pt x="127636" y="1259482"/>
                  </a:lnTo>
                  <a:lnTo>
                    <a:pt x="104422" y="1220672"/>
                  </a:lnTo>
                  <a:lnTo>
                    <a:pt x="83326" y="1180513"/>
                  </a:lnTo>
                  <a:lnTo>
                    <a:pt x="64424" y="1139082"/>
                  </a:lnTo>
                  <a:lnTo>
                    <a:pt x="47793" y="1096457"/>
                  </a:lnTo>
                  <a:lnTo>
                    <a:pt x="33510" y="1052713"/>
                  </a:lnTo>
                  <a:lnTo>
                    <a:pt x="21651" y="1007928"/>
                  </a:lnTo>
                  <a:lnTo>
                    <a:pt x="12294" y="962178"/>
                  </a:lnTo>
                  <a:lnTo>
                    <a:pt x="5515" y="915541"/>
                  </a:lnTo>
                  <a:lnTo>
                    <a:pt x="1391" y="868093"/>
                  </a:lnTo>
                  <a:lnTo>
                    <a:pt x="0" y="81991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48739" y="1137869"/>
            <a:ext cx="492125" cy="1031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50" b="1">
                <a:solidFill>
                  <a:srgbClr val="FFFFFF"/>
                </a:solidFill>
                <a:latin typeface="Arial"/>
                <a:cs typeface="Arial"/>
              </a:rPr>
              <a:t>–</a:t>
            </a:r>
            <a:endParaRPr sz="6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358641" y="1414094"/>
            <a:ext cx="210756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339334" y="3867150"/>
            <a:ext cx="151320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insights</a:t>
            </a:r>
            <a:endParaRPr sz="18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(yes,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more)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5346191" y="454152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4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099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199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921" y="44449"/>
                </a:lnTo>
                <a:lnTo>
                  <a:pt x="38100" y="44449"/>
                </a:lnTo>
                <a:lnTo>
                  <a:pt x="38100" y="31749"/>
                </a:lnTo>
                <a:lnTo>
                  <a:pt x="74921" y="31749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1499234" h="76200">
                <a:moveTo>
                  <a:pt x="1460754" y="0"/>
                </a:moveTo>
                <a:lnTo>
                  <a:pt x="1445906" y="2988"/>
                </a:lnTo>
                <a:lnTo>
                  <a:pt x="1433798" y="11144"/>
                </a:lnTo>
                <a:lnTo>
                  <a:pt x="1425642" y="23252"/>
                </a:lnTo>
                <a:lnTo>
                  <a:pt x="1422654" y="38099"/>
                </a:lnTo>
                <a:lnTo>
                  <a:pt x="1425642" y="52947"/>
                </a:lnTo>
                <a:lnTo>
                  <a:pt x="1433798" y="65055"/>
                </a:lnTo>
                <a:lnTo>
                  <a:pt x="1445906" y="73211"/>
                </a:lnTo>
                <a:lnTo>
                  <a:pt x="1460754" y="76199"/>
                </a:lnTo>
                <a:lnTo>
                  <a:pt x="1475547" y="73211"/>
                </a:lnTo>
                <a:lnTo>
                  <a:pt x="1487662" y="65055"/>
                </a:lnTo>
                <a:lnTo>
                  <a:pt x="1495847" y="52947"/>
                </a:lnTo>
                <a:lnTo>
                  <a:pt x="1497568" y="44449"/>
                </a:lnTo>
                <a:lnTo>
                  <a:pt x="1460754" y="44449"/>
                </a:lnTo>
                <a:lnTo>
                  <a:pt x="1460754" y="31749"/>
                </a:lnTo>
                <a:lnTo>
                  <a:pt x="1497568" y="31749"/>
                </a:lnTo>
                <a:lnTo>
                  <a:pt x="1495847" y="23252"/>
                </a:lnTo>
                <a:lnTo>
                  <a:pt x="1487662" y="11144"/>
                </a:lnTo>
                <a:lnTo>
                  <a:pt x="1475547" y="2988"/>
                </a:lnTo>
                <a:lnTo>
                  <a:pt x="1460754" y="0"/>
                </a:lnTo>
                <a:close/>
              </a:path>
              <a:path w="1499234" h="76200">
                <a:moveTo>
                  <a:pt x="74921" y="31749"/>
                </a:moveTo>
                <a:lnTo>
                  <a:pt x="38100" y="31749"/>
                </a:lnTo>
                <a:lnTo>
                  <a:pt x="38100" y="44449"/>
                </a:lnTo>
                <a:lnTo>
                  <a:pt x="74921" y="44449"/>
                </a:lnTo>
                <a:lnTo>
                  <a:pt x="76200" y="38099"/>
                </a:lnTo>
                <a:lnTo>
                  <a:pt x="74921" y="31749"/>
                </a:lnTo>
                <a:close/>
              </a:path>
              <a:path w="1499234" h="76200">
                <a:moveTo>
                  <a:pt x="1423932" y="31749"/>
                </a:moveTo>
                <a:lnTo>
                  <a:pt x="74921" y="31749"/>
                </a:lnTo>
                <a:lnTo>
                  <a:pt x="76200" y="38099"/>
                </a:lnTo>
                <a:lnTo>
                  <a:pt x="74921" y="44449"/>
                </a:lnTo>
                <a:lnTo>
                  <a:pt x="1423932" y="44449"/>
                </a:lnTo>
                <a:lnTo>
                  <a:pt x="1422654" y="38099"/>
                </a:lnTo>
                <a:lnTo>
                  <a:pt x="1423932" y="31749"/>
                </a:lnTo>
                <a:close/>
              </a:path>
              <a:path w="1499234" h="76200">
                <a:moveTo>
                  <a:pt x="1497568" y="31749"/>
                </a:moveTo>
                <a:lnTo>
                  <a:pt x="1460754" y="31749"/>
                </a:lnTo>
                <a:lnTo>
                  <a:pt x="1460754" y="44449"/>
                </a:lnTo>
                <a:lnTo>
                  <a:pt x="1497568" y="44449"/>
                </a:lnTo>
                <a:lnTo>
                  <a:pt x="1498854" y="38099"/>
                </a:lnTo>
                <a:lnTo>
                  <a:pt x="1497568" y="31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0"/>
              <a:t>Table</a:t>
            </a:r>
            <a:r>
              <a:rPr dirty="0" spc="-65"/>
              <a:t> </a:t>
            </a:r>
            <a:r>
              <a:rPr dirty="0"/>
              <a:t>of</a:t>
            </a:r>
            <a:r>
              <a:rPr dirty="0" spc="-65"/>
              <a:t> </a:t>
            </a:r>
            <a:r>
              <a:rPr dirty="0" spc="-10"/>
              <a:t>contents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65</a:t>
            </a:fld>
          </a:p>
        </p:txBody>
      </p:sp>
      <p:sp>
        <p:nvSpPr>
          <p:cNvPr id="10" name="object 10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647039" y="1388111"/>
          <a:ext cx="10672445" cy="4584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235"/>
                <a:gridCol w="6163945"/>
                <a:gridCol w="4075429"/>
              </a:tblGrid>
              <a:tr h="1256665">
                <a:tc>
                  <a:txBody>
                    <a:bodyPr/>
                    <a:lstStyle/>
                    <a:p>
                      <a:pPr marL="31750">
                        <a:lnSpc>
                          <a:spcPts val="1764"/>
                        </a:lnSpc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I.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764"/>
                        </a:lnSpc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Referenced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deep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 b="1">
                          <a:latin typeface="Arial"/>
                          <a:cs typeface="Arial"/>
                        </a:rPr>
                        <a:t>dives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866775" indent="-342900">
                        <a:lnSpc>
                          <a:spcPct val="100000"/>
                        </a:lnSpc>
                        <a:buAutoNum type="arabicPeriod"/>
                        <a:tabLst>
                          <a:tab pos="866775" algn="l"/>
                        </a:tabLst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Strategic</a:t>
                      </a:r>
                      <a:r>
                        <a:rPr dirty="0" sz="160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fit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866775" indent="-342900">
                        <a:lnSpc>
                          <a:spcPct val="100000"/>
                        </a:lnSpc>
                        <a:buAutoNum type="arabicPeriod"/>
                        <a:tabLst>
                          <a:tab pos="866775" algn="l"/>
                        </a:tabLst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Financial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analysis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866775" indent="-342900">
                        <a:lnSpc>
                          <a:spcPct val="100000"/>
                        </a:lnSpc>
                        <a:buAutoNum type="arabicPeriod"/>
                        <a:tabLst>
                          <a:tab pos="866775" algn="l"/>
                        </a:tabLst>
                      </a:pPr>
                      <a:r>
                        <a:rPr dirty="0" sz="1600" spc="-10">
                          <a:latin typeface="Arial MT"/>
                          <a:cs typeface="Arial MT"/>
                        </a:rPr>
                        <a:t>Feasibility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866775" indent="-342900">
                        <a:lnSpc>
                          <a:spcPct val="100000"/>
                        </a:lnSpc>
                        <a:buAutoNum type="arabicPeriod"/>
                        <a:tabLst>
                          <a:tab pos="866775" algn="l"/>
                        </a:tabLst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Alternative</a:t>
                      </a:r>
                      <a:r>
                        <a:rPr dirty="0" sz="16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solution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764"/>
                        </a:lnSpc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p.</a:t>
                      </a:r>
                      <a:r>
                        <a:rPr dirty="0" sz="16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67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7683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II.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4290"/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Additional</a:t>
                      </a:r>
                      <a:r>
                        <a:rPr dirty="0" sz="16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insights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866775" indent="-342900">
                        <a:lnSpc>
                          <a:spcPct val="100000"/>
                        </a:lnSpc>
                        <a:buAutoNum type="arabicPeriod"/>
                        <a:tabLst>
                          <a:tab pos="866775" algn="l"/>
                        </a:tabLst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Market</a:t>
                      </a:r>
                      <a:r>
                        <a:rPr dirty="0" sz="16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analysis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866775" indent="-342900">
                        <a:lnSpc>
                          <a:spcPts val="1839"/>
                        </a:lnSpc>
                        <a:spcBef>
                          <a:spcPts val="5"/>
                        </a:spcBef>
                        <a:buAutoNum type="arabicPeriod"/>
                        <a:tabLst>
                          <a:tab pos="866775" algn="l"/>
                        </a:tabLst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Strategic</a:t>
                      </a:r>
                      <a:r>
                        <a:rPr dirty="0" sz="160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fit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3429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p.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76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4290"/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586740" y="1258824"/>
          <a:ext cx="11094720" cy="2154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559"/>
                <a:gridCol w="6163945"/>
                <a:gridCol w="4438014"/>
              </a:tblGrid>
              <a:tr h="139573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I.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0985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Referenced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deep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 b="1">
                          <a:latin typeface="Arial"/>
                          <a:cs typeface="Arial"/>
                        </a:rPr>
                        <a:t>dives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866775" indent="-342900">
                        <a:lnSpc>
                          <a:spcPct val="100000"/>
                        </a:lnSpc>
                        <a:buAutoNum type="arabicPeriod"/>
                        <a:tabLst>
                          <a:tab pos="866775" algn="l"/>
                        </a:tabLst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Strategic</a:t>
                      </a:r>
                      <a:r>
                        <a:rPr dirty="0" sz="160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fit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866775" indent="-342900">
                        <a:lnSpc>
                          <a:spcPct val="100000"/>
                        </a:lnSpc>
                        <a:buAutoNum type="arabicPeriod"/>
                        <a:tabLst>
                          <a:tab pos="866775" algn="l"/>
                        </a:tabLst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Financial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analysis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866775" indent="-342900">
                        <a:lnSpc>
                          <a:spcPct val="100000"/>
                        </a:lnSpc>
                        <a:buAutoNum type="arabicPeriod"/>
                        <a:tabLst>
                          <a:tab pos="866775" algn="l"/>
                        </a:tabLst>
                      </a:pPr>
                      <a:r>
                        <a:rPr dirty="0" sz="1600" spc="-10">
                          <a:latin typeface="Arial MT"/>
                          <a:cs typeface="Arial MT"/>
                        </a:rPr>
                        <a:t>Feasibility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866775" indent="-342900">
                        <a:lnSpc>
                          <a:spcPct val="100000"/>
                        </a:lnSpc>
                        <a:buAutoNum type="arabicPeriod"/>
                        <a:tabLst>
                          <a:tab pos="866775" algn="l"/>
                        </a:tabLst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Alternative</a:t>
                      </a:r>
                      <a:r>
                        <a:rPr dirty="0" sz="16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solution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10985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60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p.</a:t>
                      </a:r>
                      <a:r>
                        <a:rPr dirty="0" sz="16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67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09855">
                    <a:solidFill>
                      <a:srgbClr val="F1F1F1"/>
                    </a:solidFill>
                  </a:tcPr>
                </a:tc>
              </a:tr>
              <a:tr h="7588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II.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4765"/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Additional</a:t>
                      </a:r>
                      <a:r>
                        <a:rPr dirty="0" sz="16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insights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866775" indent="-342900">
                        <a:lnSpc>
                          <a:spcPct val="100000"/>
                        </a:lnSpc>
                        <a:buAutoNum type="arabicPeriod"/>
                        <a:tabLst>
                          <a:tab pos="866775" algn="l"/>
                        </a:tabLst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Market</a:t>
                      </a:r>
                      <a:r>
                        <a:rPr dirty="0" sz="16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analysis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866775" indent="-342900">
                        <a:lnSpc>
                          <a:spcPts val="1839"/>
                        </a:lnSpc>
                        <a:buAutoNum type="arabicPeriod"/>
                        <a:tabLst>
                          <a:tab pos="866775" algn="l"/>
                        </a:tabLst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Strategic</a:t>
                      </a:r>
                      <a:r>
                        <a:rPr dirty="0" sz="160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fit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24765"/>
                </a:tc>
                <a:tc>
                  <a:txBody>
                    <a:bodyPr/>
                    <a:lstStyle/>
                    <a:p>
                      <a:pPr algn="r" marR="3860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p.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76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24765"/>
                </a:tc>
              </a:tr>
            </a:tbl>
          </a:graphicData>
        </a:graphic>
      </p:graphicFrame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65</a:t>
            </a:fld>
          </a:p>
        </p:txBody>
      </p:sp>
      <p:sp>
        <p:nvSpPr>
          <p:cNvPr id="10" name="object 10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0"/>
              <a:t>Table</a:t>
            </a:r>
            <a:r>
              <a:rPr dirty="0" spc="-65"/>
              <a:t> </a:t>
            </a:r>
            <a:r>
              <a:rPr dirty="0"/>
              <a:t>of</a:t>
            </a:r>
            <a:r>
              <a:rPr dirty="0" spc="-65"/>
              <a:t> </a:t>
            </a:r>
            <a:r>
              <a:rPr dirty="0" spc="-10"/>
              <a:t>contents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7877556" y="3183635"/>
            <a:ext cx="1150620" cy="2197735"/>
            <a:chOff x="7877556" y="3183635"/>
            <a:chExt cx="1150620" cy="2197735"/>
          </a:xfrm>
        </p:grpSpPr>
        <p:sp>
          <p:nvSpPr>
            <p:cNvPr id="8" name="object 8" descr=""/>
            <p:cNvSpPr/>
            <p:nvPr/>
          </p:nvSpPr>
          <p:spPr>
            <a:xfrm>
              <a:off x="8052816" y="3183635"/>
              <a:ext cx="975360" cy="2197735"/>
            </a:xfrm>
            <a:custGeom>
              <a:avLst/>
              <a:gdLst/>
              <a:ahLst/>
              <a:cxnLst/>
              <a:rect l="l" t="t" r="r" b="b"/>
              <a:pathLst>
                <a:path w="975359" h="2197735">
                  <a:moveTo>
                    <a:pt x="975359" y="0"/>
                  </a:moveTo>
                  <a:lnTo>
                    <a:pt x="0" y="0"/>
                  </a:lnTo>
                  <a:lnTo>
                    <a:pt x="0" y="2197608"/>
                  </a:lnTo>
                  <a:lnTo>
                    <a:pt x="975359" y="2197608"/>
                  </a:lnTo>
                  <a:lnTo>
                    <a:pt x="975359" y="0"/>
                  </a:lnTo>
                  <a:close/>
                </a:path>
              </a:pathLst>
            </a:custGeom>
            <a:solidFill>
              <a:srgbClr val="DFEB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8912" y="5087111"/>
              <a:ext cx="452627" cy="1706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7660" y="3227831"/>
              <a:ext cx="675131" cy="3794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4152" y="3680459"/>
              <a:ext cx="422148" cy="42367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54340" y="4114799"/>
              <a:ext cx="461772" cy="3916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90916" y="4565903"/>
              <a:ext cx="390144" cy="39014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7877556" y="3997451"/>
              <a:ext cx="181610" cy="624840"/>
            </a:xfrm>
            <a:custGeom>
              <a:avLst/>
              <a:gdLst/>
              <a:ahLst/>
              <a:cxnLst/>
              <a:rect l="l" t="t" r="r" b="b"/>
              <a:pathLst>
                <a:path w="181609" h="624839">
                  <a:moveTo>
                    <a:pt x="181355" y="0"/>
                  </a:moveTo>
                  <a:lnTo>
                    <a:pt x="0" y="312420"/>
                  </a:lnTo>
                  <a:lnTo>
                    <a:pt x="181355" y="624840"/>
                  </a:lnTo>
                  <a:lnTo>
                    <a:pt x="181355" y="0"/>
                  </a:lnTo>
                  <a:close/>
                </a:path>
              </a:pathLst>
            </a:custGeom>
            <a:solidFill>
              <a:srgbClr val="DFEB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1007618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Based</a:t>
            </a:r>
            <a:r>
              <a:rPr dirty="0" spc="-35"/>
              <a:t> </a:t>
            </a:r>
            <a:r>
              <a:rPr dirty="0"/>
              <a:t>on</a:t>
            </a:r>
            <a:r>
              <a:rPr dirty="0" spc="-35"/>
              <a:t> </a:t>
            </a:r>
            <a:r>
              <a:rPr dirty="0"/>
              <a:t>5</a:t>
            </a:r>
            <a:r>
              <a:rPr dirty="0" spc="-20"/>
              <a:t> </a:t>
            </a:r>
            <a:r>
              <a:rPr dirty="0"/>
              <a:t>key</a:t>
            </a:r>
            <a:r>
              <a:rPr dirty="0" spc="-40"/>
              <a:t> </a:t>
            </a:r>
            <a:r>
              <a:rPr dirty="0"/>
              <a:t>differences</a:t>
            </a:r>
            <a:r>
              <a:rPr dirty="0" spc="-65"/>
              <a:t> </a:t>
            </a:r>
            <a:r>
              <a:rPr dirty="0"/>
              <a:t>between</a:t>
            </a:r>
            <a:r>
              <a:rPr dirty="0" spc="-85"/>
              <a:t> </a:t>
            </a:r>
            <a:r>
              <a:rPr dirty="0" spc="-35"/>
              <a:t>Tesla </a:t>
            </a:r>
            <a:r>
              <a:rPr dirty="0"/>
              <a:t>and</a:t>
            </a:r>
            <a:r>
              <a:rPr dirty="0" spc="-35"/>
              <a:t> </a:t>
            </a:r>
            <a:r>
              <a:rPr dirty="0"/>
              <a:t>traditional</a:t>
            </a:r>
            <a:r>
              <a:rPr dirty="0" spc="-35"/>
              <a:t> </a:t>
            </a:r>
            <a:r>
              <a:rPr dirty="0"/>
              <a:t>OEMs,</a:t>
            </a:r>
            <a:r>
              <a:rPr dirty="0" spc="-50"/>
              <a:t> </a:t>
            </a:r>
            <a:r>
              <a:rPr dirty="0"/>
              <a:t>we</a:t>
            </a:r>
            <a:r>
              <a:rPr dirty="0" spc="-35"/>
              <a:t> </a:t>
            </a:r>
            <a:r>
              <a:rPr dirty="0"/>
              <a:t>reach</a:t>
            </a:r>
            <a:r>
              <a:rPr dirty="0" spc="-50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 spc="-10"/>
              <a:t>conclusion</a:t>
            </a:r>
          </a:p>
          <a:p>
            <a:pPr marL="12700">
              <a:lnSpc>
                <a:spcPts val="2280"/>
              </a:lnSpc>
            </a:pPr>
            <a:r>
              <a:rPr dirty="0"/>
              <a:t>that</a:t>
            </a:r>
            <a:r>
              <a:rPr dirty="0" spc="-45"/>
              <a:t> </a:t>
            </a:r>
            <a:r>
              <a:rPr dirty="0"/>
              <a:t>this</a:t>
            </a:r>
            <a:r>
              <a:rPr dirty="0" spc="-20"/>
              <a:t> </a:t>
            </a:r>
            <a:r>
              <a:rPr dirty="0"/>
              <a:t>peer</a:t>
            </a:r>
            <a:r>
              <a:rPr dirty="0" spc="-35"/>
              <a:t> </a:t>
            </a:r>
            <a:r>
              <a:rPr dirty="0"/>
              <a:t>group</a:t>
            </a:r>
            <a:r>
              <a:rPr dirty="0" spc="-40"/>
              <a:t> </a:t>
            </a:r>
            <a:r>
              <a:rPr dirty="0"/>
              <a:t>should</a:t>
            </a:r>
            <a:r>
              <a:rPr dirty="0" spc="-30"/>
              <a:t> </a:t>
            </a:r>
            <a:r>
              <a:rPr dirty="0"/>
              <a:t>not</a:t>
            </a:r>
            <a:r>
              <a:rPr dirty="0" spc="-30"/>
              <a:t> </a:t>
            </a:r>
            <a:r>
              <a:rPr dirty="0"/>
              <a:t>be</a:t>
            </a:r>
            <a:r>
              <a:rPr dirty="0" spc="-30"/>
              <a:t> </a:t>
            </a:r>
            <a:r>
              <a:rPr dirty="0"/>
              <a:t>retained</a:t>
            </a:r>
            <a:r>
              <a:rPr dirty="0" spc="-40"/>
              <a:t> </a:t>
            </a:r>
            <a:r>
              <a:rPr dirty="0"/>
              <a:t>as</a:t>
            </a:r>
            <a:r>
              <a:rPr dirty="0" spc="-20"/>
              <a:t> </a:t>
            </a:r>
            <a:r>
              <a:rPr dirty="0"/>
              <a:t>a</a:t>
            </a:r>
            <a:r>
              <a:rPr dirty="0" spc="-35"/>
              <a:t> </a:t>
            </a:r>
            <a:r>
              <a:rPr dirty="0" spc="-20"/>
              <a:t>peer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574649" y="6112255"/>
            <a:ext cx="15055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Bloomberg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9124188" y="1677923"/>
            <a:ext cx="2470785" cy="0"/>
          </a:xfrm>
          <a:custGeom>
            <a:avLst/>
            <a:gdLst/>
            <a:ahLst/>
            <a:cxnLst/>
            <a:rect l="l" t="t" r="r" b="b"/>
            <a:pathLst>
              <a:path w="2470784" h="0">
                <a:moveTo>
                  <a:pt x="0" y="0"/>
                </a:moveTo>
                <a:lnTo>
                  <a:pt x="247040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9112377" y="1219962"/>
            <a:ext cx="2289810" cy="4318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dirty="0" sz="1400" b="1">
                <a:latin typeface="Arial"/>
                <a:cs typeface="Arial"/>
              </a:rPr>
              <a:t>5</a:t>
            </a:r>
            <a:r>
              <a:rPr dirty="0" sz="1400" spc="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key</a:t>
            </a:r>
            <a:r>
              <a:rPr dirty="0" sz="1400" spc="-10" b="1">
                <a:latin typeface="Arial"/>
                <a:cs typeface="Arial"/>
              </a:rPr>
              <a:t> differences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between </a:t>
            </a:r>
            <a:r>
              <a:rPr dirty="0" sz="1400" spc="-20" b="1">
                <a:latin typeface="Arial"/>
                <a:cs typeface="Arial"/>
              </a:rPr>
              <a:t>Tesla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traditional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OEMs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586740" y="1677923"/>
            <a:ext cx="7526020" cy="0"/>
          </a:xfrm>
          <a:custGeom>
            <a:avLst/>
            <a:gdLst/>
            <a:ahLst/>
            <a:cxnLst/>
            <a:rect l="l" t="t" r="r" b="b"/>
            <a:pathLst>
              <a:path w="7526020" h="0">
                <a:moveTo>
                  <a:pt x="0" y="0"/>
                </a:moveTo>
                <a:lnTo>
                  <a:pt x="752589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574649" y="1407413"/>
            <a:ext cx="54502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Stock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prices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traditional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automotive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manufacturers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peer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group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112377" y="1743836"/>
            <a:ext cx="2453640" cy="3439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marR="88265" indent="-178435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growth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profile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Tesla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is </a:t>
            </a:r>
            <a:r>
              <a:rPr dirty="0" sz="1200">
                <a:latin typeface="Arial MT"/>
                <a:cs typeface="Arial MT"/>
              </a:rPr>
              <a:t>vastly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different,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part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the </a:t>
            </a:r>
            <a:r>
              <a:rPr dirty="0" sz="1200">
                <a:latin typeface="Arial MT"/>
                <a:cs typeface="Arial MT"/>
              </a:rPr>
              <a:t>demand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their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cars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still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unmet</a:t>
            </a:r>
            <a:endParaRPr sz="1200">
              <a:latin typeface="Arial MT"/>
              <a:cs typeface="Arial MT"/>
            </a:endParaRPr>
          </a:p>
          <a:p>
            <a:pPr marL="190500" marR="137795" indent="-178435">
              <a:lnSpc>
                <a:spcPct val="100000"/>
              </a:lnSpc>
              <a:spcBef>
                <a:spcPts val="600"/>
              </a:spcBef>
              <a:buChar char="•"/>
              <a:tabLst>
                <a:tab pos="190500" algn="l"/>
              </a:tabLst>
            </a:pPr>
            <a:r>
              <a:rPr dirty="0" sz="1200" spc="-25">
                <a:latin typeface="Arial MT"/>
                <a:cs typeface="Arial MT"/>
              </a:rPr>
              <a:t>Tesla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just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became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0" b="1">
                <a:latin typeface="Arial"/>
                <a:cs typeface="Arial"/>
              </a:rPr>
              <a:t>EBITDA </a:t>
            </a:r>
            <a:r>
              <a:rPr dirty="0" sz="1200" b="1">
                <a:latin typeface="Arial"/>
                <a:cs typeface="Arial"/>
              </a:rPr>
              <a:t>positive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2018,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vs. the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rest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of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industry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that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shows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rather </a:t>
            </a:r>
            <a:r>
              <a:rPr dirty="0" sz="1200">
                <a:latin typeface="Arial MT"/>
                <a:cs typeface="Arial MT"/>
              </a:rPr>
              <a:t>stable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profitability</a:t>
            </a:r>
            <a:endParaRPr sz="1200">
              <a:latin typeface="Arial MT"/>
              <a:cs typeface="Arial MT"/>
            </a:endParaRPr>
          </a:p>
          <a:p>
            <a:pPr marL="191770" indent="-179070">
              <a:lnSpc>
                <a:spcPct val="100000"/>
              </a:lnSpc>
              <a:spcBef>
                <a:spcPts val="600"/>
              </a:spcBef>
              <a:buChar char="•"/>
              <a:tabLst>
                <a:tab pos="191770" algn="l"/>
              </a:tabLst>
            </a:pP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scale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traditional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OEMs</a:t>
            </a:r>
            <a:endParaRPr sz="1200">
              <a:latin typeface="Arial MT"/>
              <a:cs typeface="Arial MT"/>
            </a:endParaRPr>
          </a:p>
          <a:p>
            <a:pPr marL="190500">
              <a:lnSpc>
                <a:spcPct val="100000"/>
              </a:lnSpc>
            </a:pPr>
            <a:r>
              <a:rPr dirty="0" sz="1200">
                <a:latin typeface="Arial MT"/>
                <a:cs typeface="Arial MT"/>
              </a:rPr>
              <a:t>dwarfs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Tesla’s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current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production</a:t>
            </a:r>
            <a:endParaRPr sz="1200">
              <a:latin typeface="Arial MT"/>
              <a:cs typeface="Arial MT"/>
            </a:endParaRPr>
          </a:p>
          <a:p>
            <a:pPr marL="190500" marR="5080" indent="-178435">
              <a:lnSpc>
                <a:spcPct val="100000"/>
              </a:lnSpc>
              <a:spcBef>
                <a:spcPts val="600"/>
              </a:spcBef>
              <a:buChar char="•"/>
              <a:tabLst>
                <a:tab pos="190500" algn="l"/>
              </a:tabLst>
            </a:pPr>
            <a:r>
              <a:rPr dirty="0" sz="1200" spc="-25">
                <a:latin typeface="Arial MT"/>
                <a:cs typeface="Arial MT"/>
              </a:rPr>
              <a:t>Tesla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constantly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remodels</a:t>
            </a:r>
            <a:r>
              <a:rPr dirty="0" sz="1200" spc="-25" b="1">
                <a:latin typeface="Arial"/>
                <a:cs typeface="Arial"/>
              </a:rPr>
              <a:t> its </a:t>
            </a:r>
            <a:r>
              <a:rPr dirty="0" sz="1200" b="1">
                <a:latin typeface="Arial"/>
                <a:cs typeface="Arial"/>
              </a:rPr>
              <a:t>assembly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line,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vs.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other </a:t>
            </a:r>
            <a:r>
              <a:rPr dirty="0" sz="1200">
                <a:latin typeface="Arial MT"/>
                <a:cs typeface="Arial MT"/>
              </a:rPr>
              <a:t>automakers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that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keep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it the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same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years</a:t>
            </a:r>
            <a:endParaRPr sz="1200">
              <a:latin typeface="Arial MT"/>
              <a:cs typeface="Arial MT"/>
            </a:endParaRPr>
          </a:p>
          <a:p>
            <a:pPr marL="190500" marR="81280" indent="-1784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190500" algn="l"/>
              </a:tabLst>
            </a:pPr>
            <a:r>
              <a:rPr dirty="0" sz="1200" b="1">
                <a:latin typeface="Arial"/>
                <a:cs typeface="Arial"/>
              </a:rPr>
              <a:t>Fast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vehicle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updates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25">
                <a:latin typeface="Arial MT"/>
                <a:cs typeface="Arial MT"/>
              </a:rPr>
              <a:t>are </a:t>
            </a:r>
            <a:r>
              <a:rPr dirty="0" sz="1200">
                <a:latin typeface="Arial MT"/>
                <a:cs typeface="Arial MT"/>
              </a:rPr>
              <a:t>common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Tesla,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realizing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fixes </a:t>
            </a:r>
            <a:r>
              <a:rPr dirty="0" sz="1200">
                <a:latin typeface="Arial MT"/>
                <a:cs typeface="Arial MT"/>
              </a:rPr>
              <a:t>via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overnight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software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download </a:t>
            </a:r>
            <a:r>
              <a:rPr dirty="0" sz="1200">
                <a:latin typeface="Arial MT"/>
                <a:cs typeface="Arial MT"/>
              </a:rPr>
              <a:t>or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make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physical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changes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fast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127238" y="2375916"/>
            <a:ext cx="303823" cy="396239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8052816" y="3183635"/>
            <a:ext cx="975360" cy="2197735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marL="576580">
              <a:lnSpc>
                <a:spcPct val="100000"/>
              </a:lnSpc>
              <a:spcBef>
                <a:spcPts val="950"/>
              </a:spcBef>
            </a:pPr>
            <a:r>
              <a:rPr dirty="0" sz="1200" spc="-1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dirty="0" sz="1200" spc="-25" b="1">
                <a:solidFill>
                  <a:srgbClr val="FF0000"/>
                </a:solidFill>
                <a:latin typeface="Arial"/>
                <a:cs typeface="Arial"/>
              </a:rPr>
              <a:t>27%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90"/>
              </a:spcBef>
            </a:pPr>
            <a:endParaRPr sz="1200">
              <a:latin typeface="Arial"/>
              <a:cs typeface="Arial"/>
            </a:endParaRPr>
          </a:p>
          <a:p>
            <a:pPr marL="576580">
              <a:lnSpc>
                <a:spcPct val="100000"/>
              </a:lnSpc>
            </a:pPr>
            <a:r>
              <a:rPr dirty="0" sz="1200" spc="-1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dirty="0" sz="1200" spc="-25" b="1">
                <a:solidFill>
                  <a:srgbClr val="FF0000"/>
                </a:solidFill>
                <a:latin typeface="Arial"/>
                <a:cs typeface="Arial"/>
              </a:rPr>
              <a:t>11%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30"/>
              </a:spcBef>
            </a:pPr>
            <a:endParaRPr sz="1200">
              <a:latin typeface="Arial"/>
              <a:cs typeface="Arial"/>
            </a:endParaRPr>
          </a:p>
          <a:p>
            <a:pPr marL="576580">
              <a:lnSpc>
                <a:spcPct val="100000"/>
              </a:lnSpc>
            </a:pPr>
            <a:r>
              <a:rPr dirty="0" sz="1200" spc="-1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dirty="0" sz="1200" spc="-25" b="1">
                <a:solidFill>
                  <a:srgbClr val="FF0000"/>
                </a:solidFill>
                <a:latin typeface="Arial"/>
                <a:cs typeface="Arial"/>
              </a:rPr>
              <a:t>16%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30"/>
              </a:spcBef>
            </a:pPr>
            <a:endParaRPr sz="1200">
              <a:latin typeface="Arial"/>
              <a:cs typeface="Arial"/>
            </a:endParaRPr>
          </a:p>
          <a:p>
            <a:pPr marL="576580">
              <a:lnSpc>
                <a:spcPct val="100000"/>
              </a:lnSpc>
              <a:spcBef>
                <a:spcPts val="5"/>
              </a:spcBef>
            </a:pPr>
            <a:r>
              <a:rPr dirty="0" sz="1200" spc="-25" b="1">
                <a:solidFill>
                  <a:srgbClr val="00AF50"/>
                </a:solidFill>
                <a:latin typeface="Arial"/>
                <a:cs typeface="Arial"/>
              </a:rPr>
              <a:t>39%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1200">
              <a:latin typeface="Arial"/>
              <a:cs typeface="Arial"/>
            </a:endParaRPr>
          </a:p>
          <a:p>
            <a:pPr marL="576580">
              <a:lnSpc>
                <a:spcPct val="100000"/>
              </a:lnSpc>
              <a:spcBef>
                <a:spcPts val="5"/>
              </a:spcBef>
            </a:pPr>
            <a:r>
              <a:rPr dirty="0" sz="1200" spc="-10" b="1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dirty="0" sz="1200" spc="-25" b="1">
                <a:solidFill>
                  <a:srgbClr val="FF0000"/>
                </a:solidFill>
                <a:latin typeface="Arial"/>
                <a:cs typeface="Arial"/>
              </a:rPr>
              <a:t>32%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616822" y="2450338"/>
            <a:ext cx="4178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solidFill>
                  <a:srgbClr val="00AF50"/>
                </a:solidFill>
                <a:latin typeface="Arial"/>
                <a:cs typeface="Arial"/>
              </a:rPr>
              <a:t>743%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8209788" y="1677923"/>
            <a:ext cx="818515" cy="0"/>
          </a:xfrm>
          <a:custGeom>
            <a:avLst/>
            <a:gdLst/>
            <a:ahLst/>
            <a:cxnLst/>
            <a:rect l="l" t="t" r="r" b="b"/>
            <a:pathLst>
              <a:path w="818515" h="0">
                <a:moveTo>
                  <a:pt x="0" y="0"/>
                </a:moveTo>
                <a:lnTo>
                  <a:pt x="81826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8197722" y="1219962"/>
            <a:ext cx="680085" cy="4318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dirty="0" sz="1400" spc="-10" b="1">
                <a:latin typeface="Arial"/>
                <a:cs typeface="Arial"/>
              </a:rPr>
              <a:t>Return 13a-</a:t>
            </a:r>
            <a:r>
              <a:rPr dirty="0" sz="1400" spc="-25" b="1">
                <a:latin typeface="Arial"/>
                <a:cs typeface="Arial"/>
              </a:rPr>
              <a:t>18a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86740" y="5614415"/>
            <a:ext cx="11018520" cy="231775"/>
          </a:xfrm>
          <a:prstGeom prst="rect">
            <a:avLst/>
          </a:prstGeom>
          <a:solidFill>
            <a:srgbClr val="232852"/>
          </a:solidFill>
        </p:spPr>
        <p:txBody>
          <a:bodyPr wrap="square" lIns="0" tIns="44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evidence,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traditional</a:t>
            </a:r>
            <a:r>
              <a:rPr dirty="0" sz="1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automakers</a:t>
            </a:r>
            <a:r>
              <a:rPr dirty="0" sz="1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retained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peer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970533" y="1971801"/>
            <a:ext cx="6873875" cy="2567305"/>
            <a:chOff x="970533" y="1971801"/>
            <a:chExt cx="6873875" cy="2567305"/>
          </a:xfrm>
        </p:grpSpPr>
        <p:sp>
          <p:nvSpPr>
            <p:cNvPr id="29" name="object 29" descr=""/>
            <p:cNvSpPr/>
            <p:nvPr/>
          </p:nvSpPr>
          <p:spPr>
            <a:xfrm>
              <a:off x="976883" y="1978151"/>
              <a:ext cx="41275" cy="2524125"/>
            </a:xfrm>
            <a:custGeom>
              <a:avLst/>
              <a:gdLst/>
              <a:ahLst/>
              <a:cxnLst/>
              <a:rect l="l" t="t" r="r" b="b"/>
              <a:pathLst>
                <a:path w="41275" h="2524125">
                  <a:moveTo>
                    <a:pt x="41147" y="2523744"/>
                  </a:moveTo>
                  <a:lnTo>
                    <a:pt x="41147" y="0"/>
                  </a:lnTo>
                </a:path>
                <a:path w="41275" h="2524125">
                  <a:moveTo>
                    <a:pt x="0" y="2523744"/>
                  </a:moveTo>
                  <a:lnTo>
                    <a:pt x="41147" y="2523744"/>
                  </a:lnTo>
                </a:path>
                <a:path w="41275" h="2524125">
                  <a:moveTo>
                    <a:pt x="0" y="2103120"/>
                  </a:moveTo>
                  <a:lnTo>
                    <a:pt x="41147" y="2103120"/>
                  </a:lnTo>
                </a:path>
                <a:path w="41275" h="2524125">
                  <a:moveTo>
                    <a:pt x="0" y="1682496"/>
                  </a:moveTo>
                  <a:lnTo>
                    <a:pt x="41147" y="1682496"/>
                  </a:lnTo>
                </a:path>
                <a:path w="41275" h="2524125">
                  <a:moveTo>
                    <a:pt x="0" y="1261872"/>
                  </a:moveTo>
                  <a:lnTo>
                    <a:pt x="41147" y="1261872"/>
                  </a:lnTo>
                </a:path>
                <a:path w="41275" h="2524125">
                  <a:moveTo>
                    <a:pt x="0" y="841248"/>
                  </a:moveTo>
                  <a:lnTo>
                    <a:pt x="41147" y="841248"/>
                  </a:lnTo>
                </a:path>
                <a:path w="41275" h="2524125">
                  <a:moveTo>
                    <a:pt x="0" y="420624"/>
                  </a:moveTo>
                  <a:lnTo>
                    <a:pt x="41147" y="420624"/>
                  </a:lnTo>
                </a:path>
                <a:path w="41275" h="2524125">
                  <a:moveTo>
                    <a:pt x="0" y="0"/>
                  </a:moveTo>
                  <a:lnTo>
                    <a:pt x="41147" y="0"/>
                  </a:lnTo>
                </a:path>
              </a:pathLst>
            </a:custGeom>
            <a:ln w="1219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18031" y="4501895"/>
              <a:ext cx="6815455" cy="30480"/>
            </a:xfrm>
            <a:custGeom>
              <a:avLst/>
              <a:gdLst/>
              <a:ahLst/>
              <a:cxnLst/>
              <a:rect l="l" t="t" r="r" b="b"/>
              <a:pathLst>
                <a:path w="6815455" h="30479">
                  <a:moveTo>
                    <a:pt x="0" y="0"/>
                  </a:moveTo>
                  <a:lnTo>
                    <a:pt x="6815328" y="0"/>
                  </a:lnTo>
                </a:path>
                <a:path w="6815455" h="30479">
                  <a:moveTo>
                    <a:pt x="0" y="0"/>
                  </a:moveTo>
                  <a:lnTo>
                    <a:pt x="0" y="30479"/>
                  </a:lnTo>
                </a:path>
                <a:path w="6815455" h="30479">
                  <a:moveTo>
                    <a:pt x="86868" y="0"/>
                  </a:moveTo>
                  <a:lnTo>
                    <a:pt x="86868" y="30479"/>
                  </a:lnTo>
                </a:path>
                <a:path w="6815455" h="30479">
                  <a:moveTo>
                    <a:pt x="184404" y="0"/>
                  </a:moveTo>
                  <a:lnTo>
                    <a:pt x="184404" y="30479"/>
                  </a:lnTo>
                </a:path>
                <a:path w="6815455" h="30479">
                  <a:moveTo>
                    <a:pt x="278892" y="0"/>
                  </a:moveTo>
                  <a:lnTo>
                    <a:pt x="278892" y="30479"/>
                  </a:lnTo>
                </a:path>
                <a:path w="6815455" h="30479">
                  <a:moveTo>
                    <a:pt x="374904" y="0"/>
                  </a:moveTo>
                  <a:lnTo>
                    <a:pt x="374904" y="30479"/>
                  </a:lnTo>
                </a:path>
                <a:path w="6815455" h="30479">
                  <a:moveTo>
                    <a:pt x="469392" y="0"/>
                  </a:moveTo>
                  <a:lnTo>
                    <a:pt x="469392" y="30479"/>
                  </a:lnTo>
                </a:path>
                <a:path w="6815455" h="30479">
                  <a:moveTo>
                    <a:pt x="566928" y="0"/>
                  </a:moveTo>
                  <a:lnTo>
                    <a:pt x="566928" y="30479"/>
                  </a:lnTo>
                </a:path>
                <a:path w="6815455" h="30479">
                  <a:moveTo>
                    <a:pt x="664463" y="0"/>
                  </a:moveTo>
                  <a:lnTo>
                    <a:pt x="664463" y="30479"/>
                  </a:lnTo>
                </a:path>
                <a:path w="6815455" h="30479">
                  <a:moveTo>
                    <a:pt x="757428" y="0"/>
                  </a:moveTo>
                  <a:lnTo>
                    <a:pt x="757428" y="30479"/>
                  </a:lnTo>
                </a:path>
                <a:path w="6815455" h="30479">
                  <a:moveTo>
                    <a:pt x="854963" y="0"/>
                  </a:moveTo>
                  <a:lnTo>
                    <a:pt x="854963" y="30479"/>
                  </a:lnTo>
                </a:path>
                <a:path w="6815455" h="30479">
                  <a:moveTo>
                    <a:pt x="949451" y="0"/>
                  </a:moveTo>
                  <a:lnTo>
                    <a:pt x="949451" y="30479"/>
                  </a:lnTo>
                </a:path>
                <a:path w="6815455" h="30479">
                  <a:moveTo>
                    <a:pt x="1045463" y="0"/>
                  </a:moveTo>
                  <a:lnTo>
                    <a:pt x="1045463" y="30479"/>
                  </a:lnTo>
                </a:path>
                <a:path w="6815455" h="30479">
                  <a:moveTo>
                    <a:pt x="1143000" y="0"/>
                  </a:moveTo>
                  <a:lnTo>
                    <a:pt x="1143000" y="30479"/>
                  </a:lnTo>
                </a:path>
                <a:path w="6815455" h="30479">
                  <a:moveTo>
                    <a:pt x="1231392" y="0"/>
                  </a:moveTo>
                  <a:lnTo>
                    <a:pt x="1231392" y="30479"/>
                  </a:lnTo>
                </a:path>
                <a:path w="6815455" h="30479">
                  <a:moveTo>
                    <a:pt x="1327404" y="0"/>
                  </a:moveTo>
                  <a:lnTo>
                    <a:pt x="1327404" y="30479"/>
                  </a:lnTo>
                </a:path>
                <a:path w="6815455" h="30479">
                  <a:moveTo>
                    <a:pt x="1421892" y="0"/>
                  </a:moveTo>
                  <a:lnTo>
                    <a:pt x="1421892" y="30479"/>
                  </a:lnTo>
                </a:path>
                <a:path w="6815455" h="30479">
                  <a:moveTo>
                    <a:pt x="1519428" y="0"/>
                  </a:moveTo>
                  <a:lnTo>
                    <a:pt x="1519428" y="30479"/>
                  </a:lnTo>
                </a:path>
                <a:path w="6815455" h="30479">
                  <a:moveTo>
                    <a:pt x="1612392" y="0"/>
                  </a:moveTo>
                  <a:lnTo>
                    <a:pt x="1612392" y="30479"/>
                  </a:lnTo>
                </a:path>
                <a:path w="6815455" h="30479">
                  <a:moveTo>
                    <a:pt x="1709928" y="0"/>
                  </a:moveTo>
                  <a:lnTo>
                    <a:pt x="1709928" y="30479"/>
                  </a:lnTo>
                </a:path>
                <a:path w="6815455" h="30479">
                  <a:moveTo>
                    <a:pt x="1807464" y="0"/>
                  </a:moveTo>
                  <a:lnTo>
                    <a:pt x="1807464" y="30479"/>
                  </a:lnTo>
                </a:path>
                <a:path w="6815455" h="30479">
                  <a:moveTo>
                    <a:pt x="1900428" y="0"/>
                  </a:moveTo>
                  <a:lnTo>
                    <a:pt x="1900428" y="30479"/>
                  </a:lnTo>
                </a:path>
                <a:path w="6815455" h="30479">
                  <a:moveTo>
                    <a:pt x="1997964" y="0"/>
                  </a:moveTo>
                  <a:lnTo>
                    <a:pt x="1997964" y="30479"/>
                  </a:lnTo>
                </a:path>
                <a:path w="6815455" h="30479">
                  <a:moveTo>
                    <a:pt x="2092452" y="0"/>
                  </a:moveTo>
                  <a:lnTo>
                    <a:pt x="2092452" y="30479"/>
                  </a:lnTo>
                </a:path>
                <a:path w="6815455" h="30479">
                  <a:moveTo>
                    <a:pt x="2188464" y="0"/>
                  </a:moveTo>
                  <a:lnTo>
                    <a:pt x="2188464" y="30479"/>
                  </a:lnTo>
                </a:path>
                <a:path w="6815455" h="30479">
                  <a:moveTo>
                    <a:pt x="2286000" y="0"/>
                  </a:moveTo>
                  <a:lnTo>
                    <a:pt x="2286000" y="30479"/>
                  </a:lnTo>
                </a:path>
                <a:path w="6815455" h="30479">
                  <a:moveTo>
                    <a:pt x="2374392" y="0"/>
                  </a:moveTo>
                  <a:lnTo>
                    <a:pt x="2374392" y="30479"/>
                  </a:lnTo>
                </a:path>
                <a:path w="6815455" h="30479">
                  <a:moveTo>
                    <a:pt x="2470404" y="0"/>
                  </a:moveTo>
                  <a:lnTo>
                    <a:pt x="2470404" y="30479"/>
                  </a:lnTo>
                </a:path>
                <a:path w="6815455" h="30479">
                  <a:moveTo>
                    <a:pt x="2564892" y="0"/>
                  </a:moveTo>
                  <a:lnTo>
                    <a:pt x="2564892" y="30479"/>
                  </a:lnTo>
                </a:path>
                <a:path w="6815455" h="30479">
                  <a:moveTo>
                    <a:pt x="2662428" y="0"/>
                  </a:moveTo>
                  <a:lnTo>
                    <a:pt x="2662428" y="30479"/>
                  </a:lnTo>
                </a:path>
                <a:path w="6815455" h="30479">
                  <a:moveTo>
                    <a:pt x="2755392" y="0"/>
                  </a:moveTo>
                  <a:lnTo>
                    <a:pt x="2755392" y="30479"/>
                  </a:lnTo>
                </a:path>
                <a:path w="6815455" h="30479">
                  <a:moveTo>
                    <a:pt x="2852928" y="0"/>
                  </a:moveTo>
                  <a:lnTo>
                    <a:pt x="2852928" y="30479"/>
                  </a:lnTo>
                </a:path>
                <a:path w="6815455" h="30479">
                  <a:moveTo>
                    <a:pt x="2950464" y="0"/>
                  </a:moveTo>
                  <a:lnTo>
                    <a:pt x="2950464" y="30479"/>
                  </a:lnTo>
                </a:path>
                <a:path w="6815455" h="30479">
                  <a:moveTo>
                    <a:pt x="3043428" y="0"/>
                  </a:moveTo>
                  <a:lnTo>
                    <a:pt x="3043428" y="30479"/>
                  </a:lnTo>
                </a:path>
                <a:path w="6815455" h="30479">
                  <a:moveTo>
                    <a:pt x="3140964" y="0"/>
                  </a:moveTo>
                  <a:lnTo>
                    <a:pt x="3140964" y="30479"/>
                  </a:lnTo>
                </a:path>
                <a:path w="6815455" h="30479">
                  <a:moveTo>
                    <a:pt x="3235452" y="0"/>
                  </a:moveTo>
                  <a:lnTo>
                    <a:pt x="3235452" y="30479"/>
                  </a:lnTo>
                </a:path>
                <a:path w="6815455" h="30479">
                  <a:moveTo>
                    <a:pt x="3331464" y="0"/>
                  </a:moveTo>
                  <a:lnTo>
                    <a:pt x="3331464" y="30479"/>
                  </a:lnTo>
                </a:path>
                <a:path w="6815455" h="30479">
                  <a:moveTo>
                    <a:pt x="3429000" y="0"/>
                  </a:moveTo>
                  <a:lnTo>
                    <a:pt x="3429000" y="30479"/>
                  </a:lnTo>
                </a:path>
                <a:path w="6815455" h="30479">
                  <a:moveTo>
                    <a:pt x="3520440" y="0"/>
                  </a:moveTo>
                  <a:lnTo>
                    <a:pt x="3520440" y="30479"/>
                  </a:lnTo>
                </a:path>
                <a:path w="6815455" h="30479">
                  <a:moveTo>
                    <a:pt x="3616452" y="0"/>
                  </a:moveTo>
                  <a:lnTo>
                    <a:pt x="3616452" y="30479"/>
                  </a:lnTo>
                </a:path>
                <a:path w="6815455" h="30479">
                  <a:moveTo>
                    <a:pt x="3710940" y="0"/>
                  </a:moveTo>
                  <a:lnTo>
                    <a:pt x="3710940" y="30479"/>
                  </a:lnTo>
                </a:path>
                <a:path w="6815455" h="30479">
                  <a:moveTo>
                    <a:pt x="3808476" y="0"/>
                  </a:moveTo>
                  <a:lnTo>
                    <a:pt x="3808476" y="30479"/>
                  </a:lnTo>
                </a:path>
                <a:path w="6815455" h="30479">
                  <a:moveTo>
                    <a:pt x="3902964" y="0"/>
                  </a:moveTo>
                  <a:lnTo>
                    <a:pt x="3902964" y="30479"/>
                  </a:lnTo>
                </a:path>
                <a:path w="6815455" h="30479">
                  <a:moveTo>
                    <a:pt x="3998976" y="0"/>
                  </a:moveTo>
                  <a:lnTo>
                    <a:pt x="3998976" y="30479"/>
                  </a:lnTo>
                </a:path>
                <a:path w="6815455" h="30479">
                  <a:moveTo>
                    <a:pt x="4096512" y="0"/>
                  </a:moveTo>
                  <a:lnTo>
                    <a:pt x="4096512" y="30479"/>
                  </a:lnTo>
                </a:path>
                <a:path w="6815455" h="30479">
                  <a:moveTo>
                    <a:pt x="4191000" y="0"/>
                  </a:moveTo>
                  <a:lnTo>
                    <a:pt x="4191000" y="30479"/>
                  </a:lnTo>
                </a:path>
                <a:path w="6815455" h="30479">
                  <a:moveTo>
                    <a:pt x="4287012" y="0"/>
                  </a:moveTo>
                  <a:lnTo>
                    <a:pt x="4287012" y="30479"/>
                  </a:lnTo>
                </a:path>
                <a:path w="6815455" h="30479">
                  <a:moveTo>
                    <a:pt x="4381500" y="0"/>
                  </a:moveTo>
                  <a:lnTo>
                    <a:pt x="4381500" y="30479"/>
                  </a:lnTo>
                </a:path>
                <a:path w="6815455" h="30479">
                  <a:moveTo>
                    <a:pt x="4479035" y="0"/>
                  </a:moveTo>
                  <a:lnTo>
                    <a:pt x="4479035" y="30479"/>
                  </a:lnTo>
                </a:path>
                <a:path w="6815455" h="30479">
                  <a:moveTo>
                    <a:pt x="4575048" y="0"/>
                  </a:moveTo>
                  <a:lnTo>
                    <a:pt x="4575048" y="30479"/>
                  </a:lnTo>
                </a:path>
                <a:path w="6815455" h="30479">
                  <a:moveTo>
                    <a:pt x="4663440" y="0"/>
                  </a:moveTo>
                  <a:lnTo>
                    <a:pt x="4663440" y="30479"/>
                  </a:lnTo>
                </a:path>
                <a:path w="6815455" h="30479">
                  <a:moveTo>
                    <a:pt x="4760976" y="0"/>
                  </a:moveTo>
                  <a:lnTo>
                    <a:pt x="4760976" y="30479"/>
                  </a:lnTo>
                </a:path>
                <a:path w="6815455" h="30479">
                  <a:moveTo>
                    <a:pt x="4853940" y="0"/>
                  </a:moveTo>
                  <a:lnTo>
                    <a:pt x="4853940" y="30479"/>
                  </a:lnTo>
                </a:path>
                <a:path w="6815455" h="30479">
                  <a:moveTo>
                    <a:pt x="4951476" y="0"/>
                  </a:moveTo>
                  <a:lnTo>
                    <a:pt x="4951476" y="30479"/>
                  </a:lnTo>
                </a:path>
                <a:path w="6815455" h="30479">
                  <a:moveTo>
                    <a:pt x="5045964" y="0"/>
                  </a:moveTo>
                  <a:lnTo>
                    <a:pt x="5045964" y="30479"/>
                  </a:lnTo>
                </a:path>
                <a:path w="6815455" h="30479">
                  <a:moveTo>
                    <a:pt x="5141976" y="0"/>
                  </a:moveTo>
                  <a:lnTo>
                    <a:pt x="5141976" y="30479"/>
                  </a:lnTo>
                </a:path>
                <a:path w="6815455" h="30479">
                  <a:moveTo>
                    <a:pt x="5239512" y="0"/>
                  </a:moveTo>
                  <a:lnTo>
                    <a:pt x="5239512" y="30479"/>
                  </a:lnTo>
                </a:path>
                <a:path w="6815455" h="30479">
                  <a:moveTo>
                    <a:pt x="5334000" y="0"/>
                  </a:moveTo>
                  <a:lnTo>
                    <a:pt x="5334000" y="30479"/>
                  </a:lnTo>
                </a:path>
                <a:path w="6815455" h="30479">
                  <a:moveTo>
                    <a:pt x="5430012" y="0"/>
                  </a:moveTo>
                  <a:lnTo>
                    <a:pt x="5430012" y="30479"/>
                  </a:lnTo>
                </a:path>
                <a:path w="6815455" h="30479">
                  <a:moveTo>
                    <a:pt x="5524500" y="0"/>
                  </a:moveTo>
                  <a:lnTo>
                    <a:pt x="5524500" y="30479"/>
                  </a:lnTo>
                </a:path>
                <a:path w="6815455" h="30479">
                  <a:moveTo>
                    <a:pt x="5622036" y="0"/>
                  </a:moveTo>
                  <a:lnTo>
                    <a:pt x="5622036" y="30479"/>
                  </a:lnTo>
                </a:path>
                <a:path w="6815455" h="30479">
                  <a:moveTo>
                    <a:pt x="5718048" y="0"/>
                  </a:moveTo>
                  <a:lnTo>
                    <a:pt x="5718048" y="30479"/>
                  </a:lnTo>
                </a:path>
                <a:path w="6815455" h="30479">
                  <a:moveTo>
                    <a:pt x="5806440" y="0"/>
                  </a:moveTo>
                  <a:lnTo>
                    <a:pt x="5806440" y="30479"/>
                  </a:lnTo>
                </a:path>
                <a:path w="6815455" h="30479">
                  <a:moveTo>
                    <a:pt x="5903976" y="0"/>
                  </a:moveTo>
                  <a:lnTo>
                    <a:pt x="5903976" y="30479"/>
                  </a:lnTo>
                </a:path>
                <a:path w="6815455" h="30479">
                  <a:moveTo>
                    <a:pt x="5996940" y="0"/>
                  </a:moveTo>
                  <a:lnTo>
                    <a:pt x="5996940" y="30479"/>
                  </a:lnTo>
                </a:path>
                <a:path w="6815455" h="30479">
                  <a:moveTo>
                    <a:pt x="6094476" y="0"/>
                  </a:moveTo>
                  <a:lnTo>
                    <a:pt x="6094476" y="30479"/>
                  </a:lnTo>
                </a:path>
                <a:path w="6815455" h="30479">
                  <a:moveTo>
                    <a:pt x="6188964" y="0"/>
                  </a:moveTo>
                  <a:lnTo>
                    <a:pt x="6188964" y="30479"/>
                  </a:lnTo>
                </a:path>
                <a:path w="6815455" h="30479">
                  <a:moveTo>
                    <a:pt x="6284976" y="0"/>
                  </a:moveTo>
                  <a:lnTo>
                    <a:pt x="6284976" y="30479"/>
                  </a:lnTo>
                </a:path>
                <a:path w="6815455" h="30479">
                  <a:moveTo>
                    <a:pt x="6382512" y="0"/>
                  </a:moveTo>
                  <a:lnTo>
                    <a:pt x="6382512" y="30479"/>
                  </a:lnTo>
                </a:path>
                <a:path w="6815455" h="30479">
                  <a:moveTo>
                    <a:pt x="6477000" y="0"/>
                  </a:moveTo>
                  <a:lnTo>
                    <a:pt x="6477000" y="30479"/>
                  </a:lnTo>
                </a:path>
                <a:path w="6815455" h="30479">
                  <a:moveTo>
                    <a:pt x="6574536" y="0"/>
                  </a:moveTo>
                  <a:lnTo>
                    <a:pt x="6574536" y="30479"/>
                  </a:lnTo>
                </a:path>
                <a:path w="6815455" h="30479">
                  <a:moveTo>
                    <a:pt x="6667500" y="0"/>
                  </a:moveTo>
                  <a:lnTo>
                    <a:pt x="6667500" y="30479"/>
                  </a:lnTo>
                </a:path>
                <a:path w="6815455" h="30479">
                  <a:moveTo>
                    <a:pt x="6765036" y="0"/>
                  </a:moveTo>
                  <a:lnTo>
                    <a:pt x="6765036" y="30479"/>
                  </a:lnTo>
                </a:path>
              </a:pathLst>
            </a:custGeom>
            <a:ln w="12192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5839" y="2302509"/>
              <a:ext cx="6838568" cy="2120138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816355" y="4397755"/>
            <a:ext cx="6898005" cy="3073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105"/>
              </a:lnSpc>
              <a:spcBef>
                <a:spcPts val="105"/>
              </a:spcBef>
            </a:pPr>
            <a:r>
              <a:rPr dirty="0" sz="1050" spc="-50">
                <a:latin typeface="Arial MT"/>
                <a:cs typeface="Arial MT"/>
              </a:rPr>
              <a:t>0</a:t>
            </a:r>
            <a:endParaRPr sz="1050">
              <a:latin typeface="Arial MT"/>
              <a:cs typeface="Arial MT"/>
            </a:endParaRPr>
          </a:p>
          <a:p>
            <a:pPr marL="110489">
              <a:lnSpc>
                <a:spcPts val="1105"/>
              </a:lnSpc>
            </a:pPr>
            <a:r>
              <a:rPr dirty="0" sz="1050">
                <a:latin typeface="Arial MT"/>
                <a:cs typeface="Arial MT"/>
              </a:rPr>
              <a:t>feb</a:t>
            </a:r>
            <a:r>
              <a:rPr dirty="0" sz="1050" spc="28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maj</a:t>
            </a:r>
            <a:r>
              <a:rPr dirty="0" sz="1050" spc="21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aug</a:t>
            </a:r>
            <a:r>
              <a:rPr dirty="0" sz="1050" spc="22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nov</a:t>
            </a:r>
            <a:r>
              <a:rPr dirty="0" sz="1050" spc="36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feb</a:t>
            </a:r>
            <a:r>
              <a:rPr dirty="0" sz="1050" spc="29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maj</a:t>
            </a:r>
            <a:r>
              <a:rPr dirty="0" sz="1050" spc="21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aug</a:t>
            </a:r>
            <a:r>
              <a:rPr dirty="0" sz="1050" spc="22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nov</a:t>
            </a:r>
            <a:r>
              <a:rPr dirty="0" sz="1050" spc="36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feb</a:t>
            </a:r>
            <a:r>
              <a:rPr dirty="0" sz="1050" spc="28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maj</a:t>
            </a:r>
            <a:r>
              <a:rPr dirty="0" sz="1050" spc="21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aug</a:t>
            </a:r>
            <a:r>
              <a:rPr dirty="0" sz="1050" spc="22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nov</a:t>
            </a:r>
            <a:r>
              <a:rPr dirty="0" sz="1050" spc="36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feb</a:t>
            </a:r>
            <a:r>
              <a:rPr dirty="0" sz="1050" spc="31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maj</a:t>
            </a:r>
            <a:r>
              <a:rPr dirty="0" sz="1050" spc="21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aug</a:t>
            </a:r>
            <a:r>
              <a:rPr dirty="0" sz="1050" spc="22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nov</a:t>
            </a:r>
            <a:r>
              <a:rPr dirty="0" sz="1050" spc="36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feb</a:t>
            </a:r>
            <a:r>
              <a:rPr dirty="0" sz="1050" spc="28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maj</a:t>
            </a:r>
            <a:r>
              <a:rPr dirty="0" sz="1050" spc="21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aug</a:t>
            </a:r>
            <a:r>
              <a:rPr dirty="0" sz="1050" spc="22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nov</a:t>
            </a:r>
            <a:r>
              <a:rPr dirty="0" sz="1050" spc="36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feb</a:t>
            </a:r>
            <a:r>
              <a:rPr dirty="0" sz="1050" spc="29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maj</a:t>
            </a:r>
            <a:r>
              <a:rPr dirty="0" sz="1050" spc="21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aug</a:t>
            </a:r>
            <a:r>
              <a:rPr dirty="0" sz="1050" spc="220">
                <a:latin typeface="Arial MT"/>
                <a:cs typeface="Arial MT"/>
              </a:rPr>
              <a:t> </a:t>
            </a:r>
            <a:r>
              <a:rPr dirty="0" sz="1050" spc="-25">
                <a:latin typeface="Arial MT"/>
                <a:cs typeface="Arial MT"/>
              </a:rPr>
              <a:t>nov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67918" y="3976877"/>
            <a:ext cx="24828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5">
                <a:latin typeface="Arial MT"/>
                <a:cs typeface="Arial MT"/>
              </a:rPr>
              <a:t>200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67918" y="3556253"/>
            <a:ext cx="24828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5">
                <a:latin typeface="Arial MT"/>
                <a:cs typeface="Arial MT"/>
              </a:rPr>
              <a:t>400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67918" y="3135629"/>
            <a:ext cx="24828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5">
                <a:latin typeface="Arial MT"/>
                <a:cs typeface="Arial MT"/>
              </a:rPr>
              <a:t>600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67918" y="2714625"/>
            <a:ext cx="24828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5">
                <a:latin typeface="Arial MT"/>
                <a:cs typeface="Arial MT"/>
              </a:rPr>
              <a:t>800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93851" y="2294001"/>
            <a:ext cx="3225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latin typeface="Arial MT"/>
                <a:cs typeface="Arial MT"/>
              </a:rPr>
              <a:t>1000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593851" y="1873377"/>
            <a:ext cx="32258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20">
                <a:latin typeface="Arial MT"/>
                <a:cs typeface="Arial MT"/>
              </a:rPr>
              <a:t>1200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932789" y="4671821"/>
            <a:ext cx="675005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0830" algn="l"/>
                <a:tab pos="579120" algn="l"/>
                <a:tab pos="867410" algn="l"/>
                <a:tab pos="1155700" algn="l"/>
                <a:tab pos="1434465" algn="l"/>
                <a:tab pos="1722755" algn="l"/>
                <a:tab pos="2010410" algn="l"/>
                <a:tab pos="2298700" algn="l"/>
                <a:tab pos="2577465" algn="l"/>
                <a:tab pos="2865755" algn="l"/>
                <a:tab pos="3154045" algn="l"/>
                <a:tab pos="3442335" algn="l"/>
                <a:tab pos="3724275" algn="l"/>
                <a:tab pos="4011929" algn="l"/>
                <a:tab pos="4300220" algn="l"/>
                <a:tab pos="4588510" algn="l"/>
                <a:tab pos="4867275" algn="l"/>
                <a:tab pos="5155565" algn="l"/>
                <a:tab pos="5443855" algn="l"/>
                <a:tab pos="5732145" algn="l"/>
                <a:tab pos="6010910" algn="l"/>
                <a:tab pos="6298565" algn="l"/>
                <a:tab pos="6586855" algn="l"/>
              </a:tabLst>
            </a:pPr>
            <a:r>
              <a:rPr dirty="0" sz="1050" spc="-25">
                <a:latin typeface="Arial MT"/>
                <a:cs typeface="Arial MT"/>
              </a:rPr>
              <a:t>13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5">
                <a:latin typeface="Arial MT"/>
                <a:cs typeface="Arial MT"/>
              </a:rPr>
              <a:t>13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5">
                <a:latin typeface="Arial MT"/>
                <a:cs typeface="Arial MT"/>
              </a:rPr>
              <a:t>13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35">
                <a:latin typeface="Arial MT"/>
                <a:cs typeface="Arial MT"/>
              </a:rPr>
              <a:t>13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5">
                <a:latin typeface="Arial MT"/>
                <a:cs typeface="Arial MT"/>
              </a:rPr>
              <a:t>14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5">
                <a:latin typeface="Arial MT"/>
                <a:cs typeface="Arial MT"/>
              </a:rPr>
              <a:t>14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35">
                <a:latin typeface="Arial MT"/>
                <a:cs typeface="Arial MT"/>
              </a:rPr>
              <a:t>14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5">
                <a:latin typeface="Arial MT"/>
                <a:cs typeface="Arial MT"/>
              </a:rPr>
              <a:t>14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5">
                <a:latin typeface="Arial MT"/>
                <a:cs typeface="Arial MT"/>
              </a:rPr>
              <a:t>15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5">
                <a:latin typeface="Arial MT"/>
                <a:cs typeface="Arial MT"/>
              </a:rPr>
              <a:t>15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5">
                <a:latin typeface="Arial MT"/>
                <a:cs typeface="Arial MT"/>
              </a:rPr>
              <a:t>15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5">
                <a:latin typeface="Arial MT"/>
                <a:cs typeface="Arial MT"/>
              </a:rPr>
              <a:t>15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5">
                <a:latin typeface="Arial MT"/>
                <a:cs typeface="Arial MT"/>
              </a:rPr>
              <a:t>16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5">
                <a:latin typeface="Arial MT"/>
                <a:cs typeface="Arial MT"/>
              </a:rPr>
              <a:t>16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5">
                <a:latin typeface="Arial MT"/>
                <a:cs typeface="Arial MT"/>
              </a:rPr>
              <a:t>16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5">
                <a:latin typeface="Arial MT"/>
                <a:cs typeface="Arial MT"/>
              </a:rPr>
              <a:t>16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5">
                <a:latin typeface="Arial MT"/>
                <a:cs typeface="Arial MT"/>
              </a:rPr>
              <a:t>17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5">
                <a:latin typeface="Arial MT"/>
                <a:cs typeface="Arial MT"/>
              </a:rPr>
              <a:t>17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5">
                <a:latin typeface="Arial MT"/>
                <a:cs typeface="Arial MT"/>
              </a:rPr>
              <a:t>17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5">
                <a:latin typeface="Arial MT"/>
                <a:cs typeface="Arial MT"/>
              </a:rPr>
              <a:t>17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5">
                <a:latin typeface="Arial MT"/>
                <a:cs typeface="Arial MT"/>
              </a:rPr>
              <a:t>18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5">
                <a:latin typeface="Arial MT"/>
                <a:cs typeface="Arial MT"/>
              </a:rPr>
              <a:t>18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5">
                <a:latin typeface="Arial MT"/>
                <a:cs typeface="Arial MT"/>
              </a:rPr>
              <a:t>18</a:t>
            </a:r>
            <a:r>
              <a:rPr dirty="0" sz="1050">
                <a:latin typeface="Arial MT"/>
                <a:cs typeface="Arial MT"/>
              </a:rPr>
              <a:t>	</a:t>
            </a:r>
            <a:r>
              <a:rPr dirty="0" sz="1050" spc="-25">
                <a:latin typeface="Arial MT"/>
                <a:cs typeface="Arial MT"/>
              </a:rPr>
              <a:t>18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940244" y="5003228"/>
            <a:ext cx="4961255" cy="180340"/>
            <a:chOff x="940244" y="5003228"/>
            <a:chExt cx="4961255" cy="180340"/>
          </a:xfrm>
        </p:grpSpPr>
        <p:sp>
          <p:nvSpPr>
            <p:cNvPr id="41" name="object 41" descr=""/>
            <p:cNvSpPr/>
            <p:nvPr/>
          </p:nvSpPr>
          <p:spPr>
            <a:xfrm>
              <a:off x="953262" y="5016245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 h="0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25908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298698" y="5016245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 h="0">
                  <a:moveTo>
                    <a:pt x="0" y="0"/>
                  </a:moveTo>
                  <a:lnTo>
                    <a:pt x="243839" y="0"/>
                  </a:lnTo>
                </a:path>
              </a:pathLst>
            </a:custGeom>
            <a:ln w="25908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644134" y="5016245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 h="0">
                  <a:moveTo>
                    <a:pt x="0" y="0"/>
                  </a:moveTo>
                  <a:lnTo>
                    <a:pt x="243839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953262" y="5170169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40" h="0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2590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298698" y="5170169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 h="0">
                  <a:moveTo>
                    <a:pt x="0" y="0"/>
                  </a:moveTo>
                  <a:lnTo>
                    <a:pt x="243839" y="0"/>
                  </a:lnTo>
                </a:path>
              </a:pathLst>
            </a:custGeom>
            <a:ln w="25908">
              <a:solidFill>
                <a:srgbClr val="8000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3556253" y="4913121"/>
            <a:ext cx="975360" cy="34036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210"/>
              </a:lnSpc>
              <a:spcBef>
                <a:spcPts val="185"/>
              </a:spcBef>
            </a:pPr>
            <a:r>
              <a:rPr dirty="0" sz="1050">
                <a:latin typeface="Arial MT"/>
                <a:cs typeface="Arial MT"/>
              </a:rPr>
              <a:t>Ford</a:t>
            </a:r>
            <a:r>
              <a:rPr dirty="0" sz="1050" spc="-2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Motor</a:t>
            </a:r>
            <a:r>
              <a:rPr dirty="0" sz="1050" spc="-20">
                <a:latin typeface="Arial MT"/>
                <a:cs typeface="Arial MT"/>
              </a:rPr>
              <a:t> </a:t>
            </a:r>
            <a:r>
              <a:rPr dirty="0" sz="1050" spc="-25">
                <a:latin typeface="Arial MT"/>
                <a:cs typeface="Arial MT"/>
              </a:rPr>
              <a:t>Co </a:t>
            </a:r>
            <a:r>
              <a:rPr dirty="0" sz="1050" spc="-10">
                <a:latin typeface="Arial MT"/>
                <a:cs typeface="Arial MT"/>
              </a:rPr>
              <a:t>Volkswagen</a:t>
            </a:r>
            <a:r>
              <a:rPr dirty="0" sz="1050">
                <a:latin typeface="Arial MT"/>
                <a:cs typeface="Arial MT"/>
              </a:rPr>
              <a:t> </a:t>
            </a:r>
            <a:r>
              <a:rPr dirty="0" sz="1050" spc="-25">
                <a:latin typeface="Arial MT"/>
                <a:cs typeface="Arial MT"/>
              </a:rPr>
              <a:t>AG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5644134" y="5170170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 h="0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25908">
            <a:solidFill>
              <a:srgbClr val="0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 txBox="1"/>
          <p:nvPr/>
        </p:nvSpPr>
        <p:spPr>
          <a:xfrm>
            <a:off x="5901690" y="4913121"/>
            <a:ext cx="1241425" cy="34036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210"/>
              </a:lnSpc>
              <a:spcBef>
                <a:spcPts val="185"/>
              </a:spcBef>
            </a:pPr>
            <a:r>
              <a:rPr dirty="0" sz="1050">
                <a:latin typeface="Arial MT"/>
                <a:cs typeface="Arial MT"/>
              </a:rPr>
              <a:t>General</a:t>
            </a:r>
            <a:r>
              <a:rPr dirty="0" sz="1050" spc="-5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Motors</a:t>
            </a:r>
            <a:r>
              <a:rPr dirty="0" sz="1050" spc="-55">
                <a:latin typeface="Arial MT"/>
                <a:cs typeface="Arial MT"/>
              </a:rPr>
              <a:t> </a:t>
            </a:r>
            <a:r>
              <a:rPr dirty="0" sz="1050" spc="-25">
                <a:latin typeface="Arial MT"/>
                <a:cs typeface="Arial MT"/>
              </a:rPr>
              <a:t>Co </a:t>
            </a:r>
            <a:r>
              <a:rPr dirty="0" sz="1050">
                <a:latin typeface="Arial MT"/>
                <a:cs typeface="Arial MT"/>
              </a:rPr>
              <a:t>Nissan</a:t>
            </a:r>
            <a:r>
              <a:rPr dirty="0" sz="1050" spc="-4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Motor</a:t>
            </a:r>
            <a:r>
              <a:rPr dirty="0" sz="1050" spc="-3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Co</a:t>
            </a:r>
            <a:r>
              <a:rPr dirty="0" sz="1050" spc="-35">
                <a:latin typeface="Arial MT"/>
                <a:cs typeface="Arial MT"/>
              </a:rPr>
              <a:t> </a:t>
            </a:r>
            <a:r>
              <a:rPr dirty="0" sz="1050" spc="-25">
                <a:latin typeface="Arial MT"/>
                <a:cs typeface="Arial MT"/>
              </a:rPr>
              <a:t>Ltd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49" name="object 49" descr=""/>
          <p:cNvSpPr/>
          <p:nvPr/>
        </p:nvSpPr>
        <p:spPr>
          <a:xfrm>
            <a:off x="953261" y="5324094"/>
            <a:ext cx="243840" cy="0"/>
          </a:xfrm>
          <a:custGeom>
            <a:avLst/>
            <a:gdLst/>
            <a:ahLst/>
            <a:cxnLst/>
            <a:rect l="l" t="t" r="r" b="b"/>
            <a:pathLst>
              <a:path w="243840" h="0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25908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 txBox="1"/>
          <p:nvPr/>
        </p:nvSpPr>
        <p:spPr>
          <a:xfrm>
            <a:off x="1211072" y="4913121"/>
            <a:ext cx="1864360" cy="494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235"/>
              </a:lnSpc>
              <a:spcBef>
                <a:spcPts val="105"/>
              </a:spcBef>
            </a:pPr>
            <a:r>
              <a:rPr dirty="0" sz="1050">
                <a:latin typeface="Arial MT"/>
                <a:cs typeface="Arial MT"/>
              </a:rPr>
              <a:t>Tesla</a:t>
            </a:r>
            <a:r>
              <a:rPr dirty="0" sz="1050" spc="-50">
                <a:latin typeface="Arial MT"/>
                <a:cs typeface="Arial MT"/>
              </a:rPr>
              <a:t> </a:t>
            </a:r>
            <a:r>
              <a:rPr dirty="0" sz="1050" spc="-25">
                <a:latin typeface="Arial MT"/>
                <a:cs typeface="Arial MT"/>
              </a:rPr>
              <a:t>Inc</a:t>
            </a:r>
            <a:endParaRPr sz="1050">
              <a:latin typeface="Arial MT"/>
              <a:cs typeface="Arial MT"/>
            </a:endParaRPr>
          </a:p>
          <a:p>
            <a:pPr marL="12700" marR="5080">
              <a:lnSpc>
                <a:spcPts val="1210"/>
              </a:lnSpc>
              <a:spcBef>
                <a:spcPts val="55"/>
              </a:spcBef>
            </a:pPr>
            <a:r>
              <a:rPr dirty="0" sz="1050" spc="-10">
                <a:latin typeface="Arial MT"/>
                <a:cs typeface="Arial MT"/>
              </a:rPr>
              <a:t>Bayerische</a:t>
            </a:r>
            <a:r>
              <a:rPr dirty="0" sz="1050" spc="-1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Motoren</a:t>
            </a:r>
            <a:r>
              <a:rPr dirty="0" sz="1050" spc="-1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Werke</a:t>
            </a:r>
            <a:r>
              <a:rPr dirty="0" sz="1050" spc="-15">
                <a:latin typeface="Arial MT"/>
                <a:cs typeface="Arial MT"/>
              </a:rPr>
              <a:t> </a:t>
            </a:r>
            <a:r>
              <a:rPr dirty="0" sz="1050" spc="-25">
                <a:latin typeface="Arial MT"/>
                <a:cs typeface="Arial MT"/>
              </a:rPr>
              <a:t>AG </a:t>
            </a:r>
            <a:r>
              <a:rPr dirty="0" sz="1050">
                <a:latin typeface="Arial MT"/>
                <a:cs typeface="Arial MT"/>
              </a:rPr>
              <a:t>S&amp;P</a:t>
            </a:r>
            <a:r>
              <a:rPr dirty="0" sz="1050" spc="-3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500</a:t>
            </a:r>
            <a:r>
              <a:rPr dirty="0" sz="1050" spc="-20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INDEX/d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65</a:t>
            </a:fld>
          </a:p>
        </p:txBody>
      </p:sp>
      <p:sp>
        <p:nvSpPr>
          <p:cNvPr id="53" name="object 53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574649" y="216154"/>
            <a:ext cx="451040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FINANCIAL</a:t>
            </a:r>
            <a:r>
              <a:rPr dirty="0" sz="1600" spc="-9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ANALYSIS</a:t>
            </a:r>
            <a:r>
              <a:rPr dirty="0" sz="1600" spc="-1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–</a:t>
            </a:r>
            <a:r>
              <a:rPr dirty="0" sz="1600" spc="-7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TRADING</a:t>
            </a:r>
            <a:r>
              <a:rPr dirty="0" sz="1600" spc="-3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MULTIPLES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581025" y="1503552"/>
          <a:ext cx="11069955" cy="4408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625"/>
                <a:gridCol w="594360"/>
                <a:gridCol w="365759"/>
                <a:gridCol w="1264920"/>
                <a:gridCol w="4328160"/>
                <a:gridCol w="513079"/>
                <a:gridCol w="1266825"/>
                <a:gridCol w="1043940"/>
                <a:gridCol w="668020"/>
                <a:gridCol w="758825"/>
              </a:tblGrid>
              <a:tr h="401320">
                <a:tc>
                  <a:txBody>
                    <a:bodyPr/>
                    <a:lstStyle/>
                    <a:p>
                      <a:pPr algn="ctr" marR="10160">
                        <a:lnSpc>
                          <a:spcPts val="1405"/>
                        </a:lnSpc>
                      </a:pPr>
                      <a:r>
                        <a:rPr dirty="0" sz="12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#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1405"/>
                        </a:lnSpc>
                      </a:pP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405"/>
                        </a:lnSpc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Target</a:t>
                      </a:r>
                      <a:r>
                        <a:rPr dirty="0" sz="1200" spc="-7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company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ts val="1405"/>
                        </a:lnSpc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ts val="1405"/>
                        </a:lnSpc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Buyer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 marL="36830" marR="247650">
                        <a:lnSpc>
                          <a:spcPts val="1440"/>
                        </a:lnSpc>
                        <a:spcBef>
                          <a:spcPts val="15"/>
                        </a:spcBef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Deal</a:t>
                      </a:r>
                      <a:r>
                        <a:rPr dirty="0" sz="12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 </a:t>
                      </a: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($m)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 marL="36830" marR="223520">
                        <a:lnSpc>
                          <a:spcPts val="1440"/>
                        </a:lnSpc>
                        <a:spcBef>
                          <a:spcPts val="15"/>
                        </a:spcBef>
                      </a:pPr>
                      <a:r>
                        <a:rPr dirty="0" sz="12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EV/ </a:t>
                      </a: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Sales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  <a:tc>
                  <a:txBody>
                    <a:bodyPr/>
                    <a:lstStyle/>
                    <a:p>
                      <a:pPr marL="36830" marR="146685">
                        <a:lnSpc>
                          <a:spcPts val="1440"/>
                        </a:lnSpc>
                        <a:spcBef>
                          <a:spcPts val="15"/>
                        </a:spcBef>
                      </a:pPr>
                      <a:r>
                        <a:rPr dirty="0" sz="12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EV/ </a:t>
                      </a: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EBITDA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algn="ctr" marR="2476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50">
                          <a:latin typeface="Arial MT"/>
                          <a:cs typeface="Arial MT"/>
                        </a:rPr>
                        <a:t>1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Jan-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08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Jaguar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Land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Rover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Automotive</a:t>
                      </a:r>
                      <a:r>
                        <a:rPr dirty="0" sz="10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manufacturer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Tata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Motors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2,300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0.3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marR="217170">
                        <a:lnSpc>
                          <a:spcPts val="1200"/>
                        </a:lnSpc>
                        <a:spcBef>
                          <a:spcPts val="1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Negative EBITDA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algn="ctr" marR="2476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50">
                          <a:latin typeface="Arial MT"/>
                          <a:cs typeface="Arial MT"/>
                        </a:rPr>
                        <a:t>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Jan-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09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Chrysler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Automotive</a:t>
                      </a:r>
                      <a:r>
                        <a:rPr dirty="0" sz="10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manufacturer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Fiat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10,400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0.6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3.2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R="2476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50">
                          <a:latin typeface="Arial MT"/>
                          <a:cs typeface="Arial MT"/>
                        </a:rPr>
                        <a:t>3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Mai-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15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 marR="30924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National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Electric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Vehicle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Sweden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Company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engaged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manufacturing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electric</a:t>
                      </a:r>
                      <a:r>
                        <a:rPr dirty="0" sz="10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automobiles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marR="38100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GaoXin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BoHua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Investment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Co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930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1.1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n.a.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R="2476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50">
                          <a:latin typeface="Arial MT"/>
                          <a:cs typeface="Arial MT"/>
                        </a:rPr>
                        <a:t>4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Jul-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15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 marR="230504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Agile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Electric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Sub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Assembly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Indian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eletric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motor</a:t>
                      </a:r>
                      <a:r>
                        <a:rPr dirty="0" sz="10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manufacturer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marR="32448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Igarashi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Electric Works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118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1.2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n.a.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R="2476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50">
                          <a:latin typeface="Arial MT"/>
                          <a:cs typeface="Arial MT"/>
                        </a:rPr>
                        <a:t>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Oct-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16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 marR="23622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Mitusbishi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Motors Corporation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Automotive</a:t>
                      </a:r>
                      <a:r>
                        <a:rPr dirty="0" sz="10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manufacturer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Nissan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Motor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Co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2,486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1.4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6.0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R="2476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50">
                          <a:latin typeface="Arial MT"/>
                          <a:cs typeface="Arial MT"/>
                        </a:rPr>
                        <a:t>6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Jan-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17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SolarCity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Manufactures</a:t>
                      </a:r>
                      <a:r>
                        <a:rPr dirty="0" sz="10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installs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residential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commercial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solar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panels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Tesla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2,600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4.2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marR="21717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Negative EBITDA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algn="ctr" marR="2476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00" spc="-50">
                          <a:latin typeface="Arial MT"/>
                          <a:cs typeface="Arial MT"/>
                        </a:rPr>
                        <a:t>7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Jan-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17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SPower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Private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owner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operating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solar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assets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AES/AIMCO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853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1.9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ts val="1175"/>
                        </a:lnSpc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Negative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36830">
                        <a:lnSpc>
                          <a:spcPct val="100000"/>
                        </a:lnSpc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EBITDA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R="2476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50">
                          <a:latin typeface="Arial MT"/>
                          <a:cs typeface="Arial MT"/>
                        </a:rPr>
                        <a:t>8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Feb-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17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Argo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AI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Start-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up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developing</a:t>
                      </a:r>
                      <a:r>
                        <a:rPr dirty="0" sz="10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softwares for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self-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driving</a:t>
                      </a:r>
                      <a:r>
                        <a:rPr dirty="0" sz="10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technology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Ford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1,000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1.2*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n.a.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R="2476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50">
                          <a:latin typeface="Arial MT"/>
                          <a:cs typeface="Arial MT"/>
                        </a:rPr>
                        <a:t>9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Oct-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18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SunPower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 marR="59499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Energy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company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designs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manufactures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crystalline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silicon photovoltaic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 cells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solar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panels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Total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1,300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0.7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marR="21717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Negative EBITDA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</a:tcPr>
                </a:tc>
              </a:tr>
              <a:tr h="191770">
                <a:tc gridSpan="8">
                  <a:txBody>
                    <a:bodyPr/>
                    <a:lstStyle/>
                    <a:p>
                      <a:pPr marL="35560">
                        <a:lnSpc>
                          <a:spcPts val="1195"/>
                        </a:lnSpc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Max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  <a:solidFill>
                      <a:srgbClr val="DADFEE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ts val="1195"/>
                        </a:lnSpc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4.2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  <a:solidFill>
                      <a:srgbClr val="DAD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  <a:solidFill>
                      <a:srgbClr val="DADFEE"/>
                    </a:solidFill>
                  </a:tcPr>
                </a:tc>
              </a:tr>
              <a:tr h="191770">
                <a:tc gridSpan="8">
                  <a:txBody>
                    <a:bodyPr/>
                    <a:lstStyle/>
                    <a:p>
                      <a:pPr marL="35560">
                        <a:lnSpc>
                          <a:spcPts val="1195"/>
                        </a:lnSpc>
                      </a:pPr>
                      <a:r>
                        <a:rPr dirty="0" sz="1000" spc="-10" b="1">
                          <a:latin typeface="Arial"/>
                          <a:cs typeface="Arial"/>
                        </a:rPr>
                        <a:t>Average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  <a:solidFill>
                      <a:srgbClr val="DADFEE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ts val="1195"/>
                        </a:lnSpc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1.4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  <a:solidFill>
                      <a:srgbClr val="DAD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  <a:solidFill>
                      <a:srgbClr val="DADFEE"/>
                    </a:solidFill>
                  </a:tcPr>
                </a:tc>
              </a:tr>
              <a:tr h="191770">
                <a:tc gridSpan="8">
                  <a:txBody>
                    <a:bodyPr/>
                    <a:lstStyle/>
                    <a:p>
                      <a:pPr marL="35560">
                        <a:lnSpc>
                          <a:spcPts val="1195"/>
                        </a:lnSpc>
                      </a:pPr>
                      <a:r>
                        <a:rPr dirty="0" sz="1000" spc="-10" b="1">
                          <a:latin typeface="Arial"/>
                          <a:cs typeface="Arial"/>
                        </a:rPr>
                        <a:t>Median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  <a:solidFill>
                      <a:srgbClr val="DADFEE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ts val="1195"/>
                        </a:lnSpc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1.2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  <a:solidFill>
                      <a:srgbClr val="DAD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3175">
                      <a:solidFill>
                        <a:srgbClr val="7E7E7E"/>
                      </a:solidFill>
                      <a:prstDash val="solid"/>
                    </a:lnB>
                    <a:solidFill>
                      <a:srgbClr val="DADFEE"/>
                    </a:solidFill>
                  </a:tcPr>
                </a:tc>
              </a:tr>
              <a:tr h="191770">
                <a:tc gridSpan="8">
                  <a:txBody>
                    <a:bodyPr/>
                    <a:lstStyle/>
                    <a:p>
                      <a:pPr marL="35560">
                        <a:lnSpc>
                          <a:spcPts val="1195"/>
                        </a:lnSpc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Min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ADFEE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ts val="1195"/>
                        </a:lnSpc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0.3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AD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7E7E7E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DADFEE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82599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Through</a:t>
            </a:r>
            <a:r>
              <a:rPr dirty="0" spc="-40"/>
              <a:t> </a:t>
            </a:r>
            <a:r>
              <a:rPr dirty="0"/>
              <a:t>selected</a:t>
            </a:r>
            <a:r>
              <a:rPr dirty="0" spc="-60"/>
              <a:t> </a:t>
            </a:r>
            <a:r>
              <a:rPr dirty="0"/>
              <a:t>transaction</a:t>
            </a:r>
            <a:r>
              <a:rPr dirty="0" spc="-60"/>
              <a:t> </a:t>
            </a:r>
            <a:r>
              <a:rPr dirty="0"/>
              <a:t>multiples</a:t>
            </a:r>
            <a:r>
              <a:rPr dirty="0" spc="-25"/>
              <a:t> </a:t>
            </a:r>
            <a:r>
              <a:rPr dirty="0"/>
              <a:t>in</a:t>
            </a:r>
            <a:r>
              <a:rPr dirty="0" spc="-15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four</a:t>
            </a:r>
            <a:r>
              <a:rPr dirty="0" spc="-40"/>
              <a:t> </a:t>
            </a:r>
            <a:r>
              <a:rPr dirty="0"/>
              <a:t>industries,</a:t>
            </a:r>
            <a:r>
              <a:rPr dirty="0" spc="-50"/>
              <a:t> </a:t>
            </a:r>
            <a:r>
              <a:rPr dirty="0"/>
              <a:t>we</a:t>
            </a:r>
            <a:r>
              <a:rPr dirty="0" spc="-30"/>
              <a:t> </a:t>
            </a:r>
            <a:r>
              <a:rPr dirty="0"/>
              <a:t>estimate</a:t>
            </a:r>
            <a:r>
              <a:rPr dirty="0" spc="-40"/>
              <a:t> </a:t>
            </a:r>
            <a:r>
              <a:rPr dirty="0"/>
              <a:t>an</a:t>
            </a:r>
            <a:r>
              <a:rPr dirty="0" spc="-30"/>
              <a:t> </a:t>
            </a:r>
            <a:r>
              <a:rPr dirty="0"/>
              <a:t>EV</a:t>
            </a:r>
            <a:r>
              <a:rPr dirty="0" spc="-20"/>
              <a:t> </a:t>
            </a:r>
            <a:r>
              <a:rPr dirty="0"/>
              <a:t>/</a:t>
            </a:r>
            <a:r>
              <a:rPr dirty="0" spc="-25"/>
              <a:t> </a:t>
            </a:r>
            <a:r>
              <a:rPr dirty="0" spc="-10"/>
              <a:t>Sales</a:t>
            </a:r>
          </a:p>
          <a:p>
            <a:pPr marL="12700">
              <a:lnSpc>
                <a:spcPts val="2280"/>
              </a:lnSpc>
            </a:pPr>
            <a:r>
              <a:rPr dirty="0"/>
              <a:t>multiple</a:t>
            </a:r>
            <a:r>
              <a:rPr dirty="0" spc="-50"/>
              <a:t> </a:t>
            </a:r>
            <a:r>
              <a:rPr dirty="0"/>
              <a:t>for</a:t>
            </a:r>
            <a:r>
              <a:rPr dirty="0" spc="-100"/>
              <a:t> </a:t>
            </a:r>
            <a:r>
              <a:rPr dirty="0" spc="-30"/>
              <a:t>Tesla</a:t>
            </a:r>
            <a:r>
              <a:rPr dirty="0" spc="-45"/>
              <a:t> </a:t>
            </a:r>
            <a:r>
              <a:rPr dirty="0"/>
              <a:t>of</a:t>
            </a:r>
            <a:r>
              <a:rPr dirty="0" spc="-50"/>
              <a:t> </a:t>
            </a:r>
            <a:r>
              <a:rPr dirty="0" spc="-20"/>
              <a:t>1.2x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574649" y="5929985"/>
            <a:ext cx="77851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When</a:t>
            </a:r>
            <a:r>
              <a:rPr dirty="0" sz="1000" spc="-7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available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USD,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Sales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EV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were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converted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USD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using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annual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average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exchange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rate.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*Bloomberg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estimate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66089" y="1162050"/>
            <a:ext cx="14116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34477D"/>
                </a:solidFill>
                <a:latin typeface="Arial MT"/>
                <a:cs typeface="Arial MT"/>
              </a:rPr>
              <a:t>M&amp;A</a:t>
            </a:r>
            <a:r>
              <a:rPr dirty="0" sz="1400" spc="-80">
                <a:solidFill>
                  <a:srgbClr val="34477D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34477D"/>
                </a:solidFill>
                <a:latin typeface="Arial MT"/>
                <a:cs typeface="Arial MT"/>
              </a:rPr>
              <a:t>transactions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86740" y="1449324"/>
            <a:ext cx="10981055" cy="0"/>
          </a:xfrm>
          <a:custGeom>
            <a:avLst/>
            <a:gdLst/>
            <a:ahLst/>
            <a:cxnLst/>
            <a:rect l="l" t="t" r="r" b="b"/>
            <a:pathLst>
              <a:path w="10981055" h="0">
                <a:moveTo>
                  <a:pt x="0" y="0"/>
                </a:moveTo>
                <a:lnTo>
                  <a:pt x="10980928" y="0"/>
                </a:lnTo>
              </a:path>
            </a:pathLst>
          </a:custGeom>
          <a:ln w="6096">
            <a:solidFill>
              <a:srgbClr val="34477D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0367" y="2339349"/>
            <a:ext cx="216434" cy="21488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0367" y="3433581"/>
            <a:ext cx="216434" cy="214888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0367" y="3034290"/>
            <a:ext cx="216434" cy="21641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20367" y="2676150"/>
            <a:ext cx="216434" cy="21641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20367" y="3782574"/>
            <a:ext cx="216434" cy="21641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0367" y="4125477"/>
            <a:ext cx="216434" cy="214888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0367" y="4498857"/>
            <a:ext cx="216434" cy="214888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20367" y="4870710"/>
            <a:ext cx="216434" cy="216415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20367" y="1975110"/>
            <a:ext cx="216434" cy="216415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444739" y="1975110"/>
            <a:ext cx="216434" cy="21641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444739" y="2339349"/>
            <a:ext cx="216434" cy="214888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444739" y="2676150"/>
            <a:ext cx="216434" cy="216415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444739" y="3034290"/>
            <a:ext cx="216434" cy="216415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44739" y="3433581"/>
            <a:ext cx="216434" cy="214888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444739" y="3782574"/>
            <a:ext cx="216434" cy="216415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444739" y="4498857"/>
            <a:ext cx="216434" cy="214888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444739" y="4870710"/>
            <a:ext cx="216434" cy="216415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362443" y="4125477"/>
            <a:ext cx="384074" cy="214888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574649" y="216154"/>
            <a:ext cx="50615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FINANCIAL</a:t>
            </a:r>
            <a:r>
              <a:rPr dirty="0" sz="1600" spc="-9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ANALYSIS</a:t>
            </a:r>
            <a:r>
              <a:rPr dirty="0" sz="1600" spc="-2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–</a:t>
            </a:r>
            <a:r>
              <a:rPr dirty="0" sz="1600" spc="-8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TRANSACTION</a:t>
            </a:r>
            <a:r>
              <a:rPr dirty="0" sz="1600" spc="-2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MULTIPLES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74649" y="6124238"/>
            <a:ext cx="409511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MergerMarkets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Thomson</a:t>
            </a:r>
            <a:r>
              <a:rPr dirty="0" sz="1000" spc="-6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One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Bloomberg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68</a:t>
            </a:fld>
          </a:p>
        </p:txBody>
      </p:sp>
      <p:sp>
        <p:nvSpPr>
          <p:cNvPr id="33" name="object 33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579119" y="1147743"/>
          <a:ext cx="11091545" cy="3404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685"/>
                <a:gridCol w="591819"/>
                <a:gridCol w="509905"/>
                <a:gridCol w="509904"/>
                <a:gridCol w="529589"/>
                <a:gridCol w="460375"/>
                <a:gridCol w="585470"/>
                <a:gridCol w="509904"/>
                <a:gridCol w="509904"/>
                <a:gridCol w="509904"/>
                <a:gridCol w="509904"/>
                <a:gridCol w="509904"/>
                <a:gridCol w="510540"/>
                <a:gridCol w="509904"/>
                <a:gridCol w="510540"/>
                <a:gridCol w="504190"/>
                <a:gridCol w="537209"/>
                <a:gridCol w="415290"/>
                <a:gridCol w="501650"/>
              </a:tblGrid>
              <a:tr h="189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Actuals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29209">
                    <a:lnB w="57150">
                      <a:solidFill>
                        <a:srgbClr val="DEE0E1"/>
                      </a:solidFill>
                      <a:prstDash val="solid"/>
                    </a:lnB>
                    <a:solidFill>
                      <a:srgbClr val="151717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Realistic</a:t>
                      </a:r>
                      <a:r>
                        <a:rPr dirty="0" sz="800" spc="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case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29209">
                    <a:lnB w="57150">
                      <a:solidFill>
                        <a:srgbClr val="DEE0E1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Norm.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29209">
                    <a:lnB w="57150">
                      <a:solidFill>
                        <a:srgbClr val="DEE0E1"/>
                      </a:solidFill>
                      <a:prstDash val="solid"/>
                    </a:lnB>
                    <a:solidFill>
                      <a:srgbClr val="788489"/>
                    </a:solidFill>
                  </a:tcPr>
                </a:tc>
              </a:tr>
              <a:tr h="189865"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800" spc="-1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FYE</a:t>
                      </a:r>
                      <a:r>
                        <a:rPr dirty="0" sz="800" spc="-35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 31/12</a:t>
                      </a:r>
                      <a:r>
                        <a:rPr dirty="0" sz="800" spc="-45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5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USDm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0014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2014a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57150">
                      <a:solidFill>
                        <a:srgbClr val="DEE0E1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0014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2015a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57150">
                      <a:solidFill>
                        <a:srgbClr val="DEE0E1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0014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2016a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57150">
                      <a:solidFill>
                        <a:srgbClr val="DEE0E1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2017a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57150">
                      <a:solidFill>
                        <a:srgbClr val="DEE0E1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80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2018a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57150">
                      <a:solidFill>
                        <a:srgbClr val="DEE0E1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6364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2019e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57150">
                      <a:solidFill>
                        <a:srgbClr val="DEE0E1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6364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2020e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57150">
                      <a:solidFill>
                        <a:srgbClr val="DEE0E1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6364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2021e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57150">
                      <a:solidFill>
                        <a:srgbClr val="DEE0E1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6364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2022e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57150">
                      <a:solidFill>
                        <a:srgbClr val="DEE0E1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6364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2023e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57150">
                      <a:solidFill>
                        <a:srgbClr val="DEE0E1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6364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2024e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57150">
                      <a:solidFill>
                        <a:srgbClr val="DEE0E1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6364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2025e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57150">
                      <a:solidFill>
                        <a:srgbClr val="DEE0E1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6364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2026e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57150">
                      <a:solidFill>
                        <a:srgbClr val="DEE0E1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6364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2027e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57150">
                      <a:solidFill>
                        <a:srgbClr val="DEE0E1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143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2028e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57150">
                      <a:solidFill>
                        <a:srgbClr val="DEE0E1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4605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2029e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57150">
                      <a:solidFill>
                        <a:srgbClr val="DEE0E1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984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2030e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57150">
                      <a:solidFill>
                        <a:srgbClr val="DEE0E1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80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TV</a:t>
                      </a:r>
                      <a:r>
                        <a:rPr dirty="0" sz="800" spc="-25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T w="57150">
                      <a:solidFill>
                        <a:srgbClr val="DEE0E1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7005"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Sales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651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3’198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651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4’046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651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7’000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651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033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11’759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651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143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21’461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651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28’680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651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34’199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651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41’587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651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48’275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651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56’643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651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61’618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651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65’093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651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68’492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651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72’416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651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76’360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651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7314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79’630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651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8128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82’827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651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84’484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651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growth%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906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58.8%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26.5%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842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73.0%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174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68.0%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82.5%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33.6%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7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19.2%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21.6%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7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16.1%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17.3%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8.8%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5.6%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5.2%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5.7%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73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5.4%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2446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4.3%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1620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4.0%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2032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2.0%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EBITDA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5" b="1">
                          <a:latin typeface="Arial"/>
                          <a:cs typeface="Arial"/>
                        </a:rPr>
                        <a:t>45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294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5" b="1">
                          <a:latin typeface="Arial"/>
                          <a:cs typeface="Arial"/>
                        </a:rPr>
                        <a:t>280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03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50" b="1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14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1513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3155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4104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5406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7241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9063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9859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9764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10274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10862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590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11454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731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11945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12424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12588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%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margin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906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1.4%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7.3%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842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4.0%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174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0.0%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7.0%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11.0%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7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12.0%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13.0%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7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15.0%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16.0%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16.0%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15.0%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15.0%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15.0%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15.0%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2446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15.0%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41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15.0%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2032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14.9%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EBIT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187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717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667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03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1632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14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388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5" b="1">
                          <a:latin typeface="Arial"/>
                          <a:cs typeface="Arial"/>
                        </a:rPr>
                        <a:t>574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1368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2495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3862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5664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6162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6509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6849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7242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1048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7636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731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7963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6002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8283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8448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%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margin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906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5.8%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17.7%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842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9.5%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174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13.9%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1.8%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2.0%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7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4.0%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6.0%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7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8.0%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10.0%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10.0%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10.0%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10.0%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10.0%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10.0%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2446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10.0%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41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10.0%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2032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10.0%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Tax</a:t>
                      </a:r>
                      <a:r>
                        <a:rPr dirty="0" sz="800" spc="-3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rate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906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27.9%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27.9%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842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27.9%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174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27.9%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285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27.9%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27.9%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7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27.9%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27.9%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7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27.9%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27.9%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27.9%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27.9%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27.9%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27.9%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27.9%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2446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27.9%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641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27.9%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2032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27.9%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(-)</a:t>
                      </a:r>
                      <a:r>
                        <a:rPr dirty="0" sz="8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Tax</a:t>
                      </a:r>
                      <a:r>
                        <a:rPr dirty="0" sz="8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8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EBIT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20014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52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20014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200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20014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186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397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455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508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108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(160)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1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(381)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(695)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(1’076)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(1’579)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1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(1’717)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(1’814)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1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(1’909)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(2’018)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(2’128)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17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(2’220)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4508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(2’309)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(2’355)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NOPAT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135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517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481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03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1177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14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280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414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987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1800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2786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4086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4444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4695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4940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5223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1048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5508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731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5743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6002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5974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6094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(+)</a:t>
                      </a:r>
                      <a:r>
                        <a:rPr dirty="0" sz="800" spc="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D&amp;A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232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423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947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03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1636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14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1901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2581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2736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2911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3379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3399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3697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3255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3425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3621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1048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3818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731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3982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6002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4141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4140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%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Capex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509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23.4%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509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25.3%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509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66.9%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7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39.0%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58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81.3%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20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90.0%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14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84.2%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14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77.8%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20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82.4%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14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75.0%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14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80.0%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20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71.4%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14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76.9%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14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83.3%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406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90.9%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1176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100.0%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374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100.0%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698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98.0%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(+)</a:t>
                      </a:r>
                      <a:r>
                        <a:rPr dirty="0" sz="800" spc="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Stock-</a:t>
                      </a:r>
                      <a:r>
                        <a:rPr dirty="0" sz="800" spc="-30">
                          <a:latin typeface="Arial MT"/>
                          <a:cs typeface="Arial MT"/>
                        </a:rPr>
                        <a:t>based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compensation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156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198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334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03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467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14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749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1147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1368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1663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1931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2266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2465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2604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2740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2897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1048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3054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731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3185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6002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3313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3379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%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 sales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509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4.9%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509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4.9%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8509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4.8%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047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4.0%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58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3.5%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20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4.0%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14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4.0%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14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4.0%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20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4.0%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14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4.0%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14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4.0%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20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4.0%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14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4.0%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14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4.0%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933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4.0%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1176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4.0%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428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4.0%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698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2.0%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(-)</a:t>
                      </a:r>
                      <a:r>
                        <a:rPr dirty="0" sz="800" spc="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Capex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14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(990)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14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(1’674)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14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(1’416)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111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(4’196)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(2’337)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(2’868)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1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(3’249)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(3’743)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(4’103)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(4’531)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1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(4’621)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(4’556)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1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(4’452)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(4’345)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(4’200)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17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(3’982)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4508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(4’141)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800" spc="-1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(4’224)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%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 sales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3716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31.0%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3716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41.4%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3716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20.2%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568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35.7%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10.9%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10.0%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9.5%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9.0%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8.5%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8.0%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7.5%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7.0%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6.5%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6.0%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R="38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5.5%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631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5.0%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381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5.0%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i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5.0%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44145"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(-)</a:t>
                      </a:r>
                      <a:r>
                        <a:rPr dirty="0" sz="800" spc="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Change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trade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working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capital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14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(442)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14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(345)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14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(2’113)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1112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(1’995)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(327)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(1’974)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15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(1’463)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(1’958)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(1’773)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(2’217)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15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(1’318)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(921)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15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(901)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(1’040)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(1’045)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1747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(867)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123189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(847)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419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25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864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%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 sales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3716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13.8%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3716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8.5%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3716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30.2%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5684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17.0%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1.5%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6.9%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4.3%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4.7%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3.7%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3.9%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2.1%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1.4%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1.3%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1.4%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R="38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1.4%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6319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1.1%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ctr" marL="3810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1.0%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20" i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1.0%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Unlevered free</a:t>
                      </a:r>
                      <a:r>
                        <a:rPr dirty="0" sz="800" spc="-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cash</a:t>
                      </a:r>
                      <a:r>
                        <a:rPr dirty="0" sz="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flow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1178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1915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2730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003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5266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14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295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700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5" b="1">
                          <a:latin typeface="Arial"/>
                          <a:cs typeface="Arial"/>
                        </a:rPr>
                        <a:t>379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5" b="1">
                          <a:latin typeface="Arial"/>
                          <a:cs typeface="Arial"/>
                        </a:rPr>
                        <a:t>674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2220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3001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4666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5076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5752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699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6356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048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7135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0731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8062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002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8440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10253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</a:tr>
              <a:tr h="65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  <a:solidFill>
                      <a:srgbClr val="CAE3EE"/>
                    </a:solidFill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Present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value</a:t>
                      </a:r>
                      <a:r>
                        <a:rPr dirty="0" sz="8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3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free</a:t>
                      </a:r>
                      <a:r>
                        <a:rPr dirty="0" sz="8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8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flows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 algn="r" marR="11747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25" i="1">
                          <a:latin typeface="Arial"/>
                          <a:cs typeface="Arial"/>
                        </a:rPr>
                        <a:t>30%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 algn="r" marR="5080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16’634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</a:tcPr>
                </a:tc>
              </a:tr>
            </a:tbl>
          </a:graphicData>
        </a:graphic>
      </p:graphicFrame>
      <p:grpSp>
        <p:nvGrpSpPr>
          <p:cNvPr id="3" name="object 3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4" name="object 4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50277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In</a:t>
            </a:r>
            <a:r>
              <a:rPr dirty="0" spc="-40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/>
              <a:t>realistic</a:t>
            </a:r>
            <a:r>
              <a:rPr dirty="0" spc="-35"/>
              <a:t> </a:t>
            </a:r>
            <a:r>
              <a:rPr dirty="0"/>
              <a:t>scenario</a:t>
            </a:r>
            <a:r>
              <a:rPr dirty="0" spc="-60"/>
              <a:t> </a:t>
            </a:r>
            <a:r>
              <a:rPr dirty="0"/>
              <a:t>of</a:t>
            </a:r>
            <a:r>
              <a:rPr dirty="0" spc="-40"/>
              <a:t> </a:t>
            </a:r>
            <a:r>
              <a:rPr dirty="0"/>
              <a:t>our</a:t>
            </a:r>
            <a:r>
              <a:rPr dirty="0" spc="-35"/>
              <a:t> </a:t>
            </a:r>
            <a:r>
              <a:rPr dirty="0"/>
              <a:t>DCF</a:t>
            </a:r>
            <a:r>
              <a:rPr dirty="0" spc="-40"/>
              <a:t> </a:t>
            </a:r>
            <a:r>
              <a:rPr dirty="0"/>
              <a:t>analysis,</a:t>
            </a:r>
            <a:r>
              <a:rPr dirty="0" spc="-45"/>
              <a:t> </a:t>
            </a:r>
            <a:r>
              <a:rPr dirty="0"/>
              <a:t>we</a:t>
            </a:r>
            <a:r>
              <a:rPr dirty="0" spc="-15"/>
              <a:t> </a:t>
            </a:r>
            <a:r>
              <a:rPr dirty="0"/>
              <a:t>value</a:t>
            </a:r>
            <a:r>
              <a:rPr dirty="0" spc="-70"/>
              <a:t> </a:t>
            </a:r>
            <a:r>
              <a:rPr dirty="0" spc="-35"/>
              <a:t>Tesla </a:t>
            </a:r>
            <a:r>
              <a:rPr dirty="0"/>
              <a:t>at</a:t>
            </a:r>
            <a:r>
              <a:rPr dirty="0" spc="-40"/>
              <a:t> </a:t>
            </a:r>
            <a:r>
              <a:rPr dirty="0"/>
              <a:t>an</a:t>
            </a:r>
            <a:r>
              <a:rPr dirty="0" spc="-20"/>
              <a:t> </a:t>
            </a:r>
            <a:r>
              <a:rPr dirty="0"/>
              <a:t>EV</a:t>
            </a:r>
            <a:r>
              <a:rPr dirty="0" spc="-30"/>
              <a:t> </a:t>
            </a:r>
            <a:r>
              <a:rPr dirty="0"/>
              <a:t>of</a:t>
            </a:r>
            <a:r>
              <a:rPr dirty="0" spc="-30"/>
              <a:t> </a:t>
            </a:r>
            <a:r>
              <a:rPr dirty="0"/>
              <a:t>USD</a:t>
            </a:r>
            <a:r>
              <a:rPr dirty="0" spc="-20"/>
              <a:t> </a:t>
            </a:r>
            <a:r>
              <a:rPr dirty="0" spc="-10"/>
              <a:t>55.8bn</a:t>
            </a:r>
          </a:p>
          <a:p>
            <a:pPr marL="12700">
              <a:lnSpc>
                <a:spcPts val="2280"/>
              </a:lnSpc>
            </a:pPr>
            <a:r>
              <a:rPr dirty="0"/>
              <a:t>which</a:t>
            </a:r>
            <a:r>
              <a:rPr dirty="0" spc="-35"/>
              <a:t> </a:t>
            </a:r>
            <a:r>
              <a:rPr dirty="0"/>
              <a:t>translates</a:t>
            </a:r>
            <a:r>
              <a:rPr dirty="0" spc="-50"/>
              <a:t> </a:t>
            </a:r>
            <a:r>
              <a:rPr dirty="0"/>
              <a:t>into</a:t>
            </a:r>
            <a:r>
              <a:rPr dirty="0" spc="-30"/>
              <a:t> </a:t>
            </a:r>
            <a:r>
              <a:rPr dirty="0"/>
              <a:t>an</a:t>
            </a:r>
            <a:r>
              <a:rPr dirty="0" spc="-25"/>
              <a:t> </a:t>
            </a:r>
            <a:r>
              <a:rPr dirty="0"/>
              <a:t>equity</a:t>
            </a:r>
            <a:r>
              <a:rPr dirty="0" spc="-25"/>
              <a:t> </a:t>
            </a:r>
            <a:r>
              <a:rPr dirty="0"/>
              <a:t>value</a:t>
            </a:r>
            <a:r>
              <a:rPr dirty="0" spc="-10"/>
              <a:t> </a:t>
            </a:r>
            <a:r>
              <a:rPr dirty="0"/>
              <a:t>of</a:t>
            </a:r>
            <a:r>
              <a:rPr dirty="0" spc="-40"/>
              <a:t> </a:t>
            </a:r>
            <a:r>
              <a:rPr dirty="0"/>
              <a:t>USD</a:t>
            </a:r>
            <a:r>
              <a:rPr dirty="0" spc="-10"/>
              <a:t> 42.3bn</a:t>
            </a: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8814434" y="4517771"/>
          <a:ext cx="2866390" cy="1597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0060"/>
                <a:gridCol w="1040764"/>
              </a:tblGrid>
              <a:tr h="274320"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Key</a:t>
                      </a:r>
                      <a:r>
                        <a:rPr dirty="0" sz="12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valuation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parameters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Balance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sheet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date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12/31/2018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Valuation</a:t>
                      </a:r>
                      <a:r>
                        <a:rPr dirty="0" sz="12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date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02/22/2019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WACC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10.3%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Perpetual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growth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rate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2%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6695">
                <a:tc>
                  <a:txBody>
                    <a:bodyPr/>
                    <a:lstStyle/>
                    <a:p>
                      <a:pPr marL="92075">
                        <a:lnSpc>
                          <a:spcPts val="1355"/>
                        </a:lnSpc>
                        <a:spcBef>
                          <a:spcPts val="33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Perpetual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EBIT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margin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1355"/>
                        </a:lnSpc>
                        <a:spcBef>
                          <a:spcPts val="330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10%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pSp>
        <p:nvGrpSpPr>
          <p:cNvPr id="10" name="object 10" descr=""/>
          <p:cNvGrpSpPr/>
          <p:nvPr/>
        </p:nvGrpSpPr>
        <p:grpSpPr>
          <a:xfrm>
            <a:off x="6420125" y="5249419"/>
            <a:ext cx="1690370" cy="332105"/>
            <a:chOff x="6420125" y="5249419"/>
            <a:chExt cx="1690370" cy="332105"/>
          </a:xfrm>
        </p:grpSpPr>
        <p:sp>
          <p:nvSpPr>
            <p:cNvPr id="11" name="object 11" descr=""/>
            <p:cNvSpPr/>
            <p:nvPr/>
          </p:nvSpPr>
          <p:spPr>
            <a:xfrm>
              <a:off x="6420116" y="5249430"/>
              <a:ext cx="1690370" cy="331470"/>
            </a:xfrm>
            <a:custGeom>
              <a:avLst/>
              <a:gdLst/>
              <a:ahLst/>
              <a:cxnLst/>
              <a:rect l="l" t="t" r="r" b="b"/>
              <a:pathLst>
                <a:path w="1690370" h="331470">
                  <a:moveTo>
                    <a:pt x="1689836" y="0"/>
                  </a:moveTo>
                  <a:lnTo>
                    <a:pt x="0" y="0"/>
                  </a:lnTo>
                  <a:lnTo>
                    <a:pt x="0" y="158267"/>
                  </a:lnTo>
                  <a:lnTo>
                    <a:pt x="0" y="173202"/>
                  </a:lnTo>
                  <a:lnTo>
                    <a:pt x="0" y="331470"/>
                  </a:lnTo>
                  <a:lnTo>
                    <a:pt x="558761" y="331470"/>
                  </a:lnTo>
                  <a:lnTo>
                    <a:pt x="558761" y="173202"/>
                  </a:lnTo>
                  <a:lnTo>
                    <a:pt x="1689836" y="173202"/>
                  </a:lnTo>
                  <a:lnTo>
                    <a:pt x="1689836" y="0"/>
                  </a:lnTo>
                  <a:close/>
                </a:path>
              </a:pathLst>
            </a:custGeom>
            <a:solidFill>
              <a:srgbClr val="CAE3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978888" y="5407687"/>
              <a:ext cx="558800" cy="159385"/>
            </a:xfrm>
            <a:custGeom>
              <a:avLst/>
              <a:gdLst/>
              <a:ahLst/>
              <a:cxnLst/>
              <a:rect l="l" t="t" r="r" b="b"/>
              <a:pathLst>
                <a:path w="558800" h="159385">
                  <a:moveTo>
                    <a:pt x="0" y="159342"/>
                  </a:moveTo>
                  <a:lnTo>
                    <a:pt x="558533" y="159342"/>
                  </a:lnTo>
                  <a:lnTo>
                    <a:pt x="558533" y="0"/>
                  </a:lnTo>
                  <a:lnTo>
                    <a:pt x="0" y="0"/>
                  </a:lnTo>
                  <a:lnTo>
                    <a:pt x="0" y="159342"/>
                  </a:lnTo>
                  <a:close/>
                </a:path>
              </a:pathLst>
            </a:custGeom>
            <a:solidFill>
              <a:srgbClr val="2767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537421" y="5407687"/>
              <a:ext cx="572770" cy="173355"/>
            </a:xfrm>
            <a:custGeom>
              <a:avLst/>
              <a:gdLst/>
              <a:ahLst/>
              <a:cxnLst/>
              <a:rect l="l" t="t" r="r" b="b"/>
              <a:pathLst>
                <a:path w="572770" h="173354">
                  <a:moveTo>
                    <a:pt x="572539" y="0"/>
                  </a:moveTo>
                  <a:lnTo>
                    <a:pt x="0" y="0"/>
                  </a:lnTo>
                  <a:lnTo>
                    <a:pt x="0" y="173210"/>
                  </a:lnTo>
                  <a:lnTo>
                    <a:pt x="572539" y="173210"/>
                  </a:lnTo>
                  <a:lnTo>
                    <a:pt x="572539" y="0"/>
                  </a:lnTo>
                  <a:close/>
                </a:path>
              </a:pathLst>
            </a:custGeom>
            <a:solidFill>
              <a:srgbClr val="CAE3E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5878076" y="4422497"/>
            <a:ext cx="2818765" cy="45910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771525" algn="l"/>
                <a:tab pos="2805430" algn="l"/>
              </a:tabLst>
            </a:pPr>
            <a:r>
              <a:rPr dirty="0" u="sng" sz="900" b="1">
                <a:solidFill>
                  <a:srgbClr val="151717"/>
                </a:solidFill>
                <a:uFill>
                  <a:solidFill>
                    <a:srgbClr val="151717"/>
                  </a:solidFill>
                </a:uFill>
                <a:latin typeface="Arial"/>
                <a:cs typeface="Arial"/>
              </a:rPr>
              <a:t>	</a:t>
            </a:r>
            <a:r>
              <a:rPr dirty="0" u="sng" sz="900" spc="-15" b="1">
                <a:solidFill>
                  <a:srgbClr val="151717"/>
                </a:solidFill>
                <a:uFill>
                  <a:solidFill>
                    <a:srgbClr val="151717"/>
                  </a:solidFill>
                </a:uFill>
                <a:latin typeface="Arial"/>
                <a:cs typeface="Arial"/>
              </a:rPr>
              <a:t>Enterprise</a:t>
            </a:r>
            <a:r>
              <a:rPr dirty="0" u="sng" sz="900" spc="-80" b="1">
                <a:solidFill>
                  <a:srgbClr val="151717"/>
                </a:solidFill>
                <a:uFill>
                  <a:solidFill>
                    <a:srgbClr val="151717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00" spc="-20" b="1">
                <a:solidFill>
                  <a:srgbClr val="151717"/>
                </a:solidFill>
                <a:uFill>
                  <a:solidFill>
                    <a:srgbClr val="151717"/>
                  </a:solidFill>
                </a:uFill>
                <a:latin typeface="Arial"/>
                <a:cs typeface="Arial"/>
              </a:rPr>
              <a:t>Value</a:t>
            </a:r>
            <a:r>
              <a:rPr dirty="0" u="sng" sz="900" spc="-80" b="1">
                <a:solidFill>
                  <a:srgbClr val="151717"/>
                </a:solidFill>
                <a:uFill>
                  <a:solidFill>
                    <a:srgbClr val="151717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00" spc="-10" b="1">
                <a:solidFill>
                  <a:srgbClr val="151717"/>
                </a:solidFill>
                <a:uFill>
                  <a:solidFill>
                    <a:srgbClr val="151717"/>
                  </a:solidFill>
                </a:uFill>
                <a:latin typeface="Arial"/>
                <a:cs typeface="Arial"/>
              </a:rPr>
              <a:t>(€$bn)</a:t>
            </a:r>
            <a:r>
              <a:rPr dirty="0" u="sng" sz="900" b="1">
                <a:solidFill>
                  <a:srgbClr val="151717"/>
                </a:solidFill>
                <a:uFill>
                  <a:solidFill>
                    <a:srgbClr val="151717"/>
                  </a:solidFill>
                </a:uFill>
                <a:latin typeface="Arial"/>
                <a:cs typeface="Arial"/>
              </a:rPr>
              <a:t>	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  <a:tabLst>
                <a:tab pos="1201420" algn="l"/>
                <a:tab pos="2805430" algn="l"/>
              </a:tabLst>
            </a:pPr>
            <a:r>
              <a:rPr dirty="0" u="sng" sz="900" b="1">
                <a:solidFill>
                  <a:srgbClr val="151717"/>
                </a:solidFill>
                <a:uFill>
                  <a:solidFill>
                    <a:srgbClr val="151717"/>
                  </a:solidFill>
                </a:uFill>
                <a:latin typeface="Arial"/>
                <a:cs typeface="Arial"/>
              </a:rPr>
              <a:t>	</a:t>
            </a:r>
            <a:r>
              <a:rPr dirty="0" u="sng" sz="900" spc="-20" b="1">
                <a:solidFill>
                  <a:srgbClr val="151717"/>
                </a:solidFill>
                <a:uFill>
                  <a:solidFill>
                    <a:srgbClr val="151717"/>
                  </a:solidFill>
                </a:uFill>
                <a:latin typeface="Arial"/>
                <a:cs typeface="Arial"/>
              </a:rPr>
              <a:t>WACC</a:t>
            </a:r>
            <a:r>
              <a:rPr dirty="0" u="sng" sz="900" b="1">
                <a:solidFill>
                  <a:srgbClr val="151717"/>
                </a:solidFill>
                <a:uFill>
                  <a:solidFill>
                    <a:srgbClr val="151717"/>
                  </a:solidFill>
                </a:uFill>
                <a:latin typeface="Arial"/>
                <a:cs typeface="Arial"/>
              </a:rPr>
              <a:t>	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15" name="object 15" descr=""/>
          <p:cNvGraphicFramePr>
            <a:graphicFrameLocks noGrp="1"/>
          </p:cNvGraphicFramePr>
          <p:nvPr/>
        </p:nvGraphicFramePr>
        <p:xfrm>
          <a:off x="565524" y="4538535"/>
          <a:ext cx="5043170" cy="1644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6564"/>
                <a:gridCol w="706119"/>
                <a:gridCol w="510540"/>
                <a:gridCol w="530225"/>
                <a:gridCol w="423545"/>
                <a:gridCol w="506729"/>
                <a:gridCol w="550544"/>
              </a:tblGrid>
              <a:tr h="156845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Present</a:t>
                      </a:r>
                      <a:r>
                        <a:rPr dirty="0" sz="8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value</a:t>
                      </a:r>
                      <a:r>
                        <a:rPr dirty="0" sz="8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30">
                          <a:latin typeface="Arial MT"/>
                          <a:cs typeface="Arial MT"/>
                        </a:rPr>
                        <a:t>of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terminal</a:t>
                      </a:r>
                      <a:r>
                        <a:rPr dirty="0" sz="8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value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25" i="1">
                          <a:latin typeface="Arial"/>
                          <a:cs typeface="Arial"/>
                        </a:rPr>
                        <a:t>70%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38’398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 rowSpan="5"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56845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Enterprise</a:t>
                      </a:r>
                      <a:r>
                        <a:rPr dirty="0" sz="8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value</a:t>
                      </a:r>
                      <a:r>
                        <a:rPr dirty="0" sz="8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31.12.2018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55’032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0175">
                <a:tc>
                  <a:txBody>
                    <a:bodyPr/>
                    <a:lstStyle/>
                    <a:p>
                      <a:pPr marL="37465">
                        <a:lnSpc>
                          <a:spcPts val="88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Future</a:t>
                      </a:r>
                      <a:r>
                        <a:rPr dirty="0" sz="8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value</a:t>
                      </a:r>
                      <a:r>
                        <a:rPr dirty="0" sz="8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factor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76200">
                      <a:solidFill>
                        <a:srgbClr val="C00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76200">
                      <a:solidFill>
                        <a:srgbClr val="C00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76200">
                      <a:solidFill>
                        <a:srgbClr val="C00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76200">
                      <a:solidFill>
                        <a:srgbClr val="C00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76200">
                      <a:solidFill>
                        <a:srgbClr val="C00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ts val="880"/>
                        </a:lnSpc>
                        <a:spcBef>
                          <a:spcPts val="45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1.01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T w="28575">
                      <a:solidFill>
                        <a:srgbClr val="000000"/>
                      </a:solidFill>
                      <a:prstDash val="dot"/>
                    </a:lnT>
                    <a:lnB w="76200">
                      <a:solidFill>
                        <a:srgbClr val="C00000"/>
                      </a:solidFill>
                      <a:prstDash val="sysDash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431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Enterprise</a:t>
                      </a:r>
                      <a:r>
                        <a:rPr dirty="0" sz="8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value</a:t>
                      </a:r>
                      <a:r>
                        <a:rPr dirty="0" sz="8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22.02.2018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2384">
                    <a:lnL w="28575">
                      <a:solidFill>
                        <a:srgbClr val="C00000"/>
                      </a:solidFill>
                      <a:prstDash val="sysDash"/>
                    </a:lnL>
                    <a:lnT w="76200">
                      <a:solidFill>
                        <a:srgbClr val="C00000"/>
                      </a:solidFill>
                      <a:prstDash val="sysDash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76200">
                      <a:solidFill>
                        <a:srgbClr val="C00000"/>
                      </a:solidFill>
                      <a:prstDash val="sysDash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76200">
                      <a:solidFill>
                        <a:srgbClr val="C00000"/>
                      </a:solidFill>
                      <a:prstDash val="sysDash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76200">
                      <a:solidFill>
                        <a:srgbClr val="C00000"/>
                      </a:solidFill>
                      <a:prstDash val="sysDash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76200">
                      <a:solidFill>
                        <a:srgbClr val="C00000"/>
                      </a:solidFill>
                      <a:prstDash val="sysDash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55’819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2384">
                    <a:lnR w="28575">
                      <a:solidFill>
                        <a:srgbClr val="C00000"/>
                      </a:solidFill>
                      <a:prstDash val="sysDash"/>
                    </a:lnR>
                    <a:lnT w="76200">
                      <a:solidFill>
                        <a:srgbClr val="C00000"/>
                      </a:solidFill>
                      <a:prstDash val="sysDash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  <a:solidFill>
                      <a:srgbClr val="CAE3EE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0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C00000"/>
                      </a:solidFill>
                      <a:prstDash val="sysDash"/>
                    </a:lnT>
                    <a:lnB w="190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C00000"/>
                      </a:solidFill>
                      <a:prstDash val="sysDash"/>
                    </a:lnT>
                    <a:lnB w="190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C00000"/>
                      </a:solidFill>
                      <a:prstDash val="sysDash"/>
                    </a:lnT>
                    <a:lnB w="190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C00000"/>
                      </a:solidFill>
                      <a:prstDash val="sysDash"/>
                    </a:lnT>
                    <a:lnB w="190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C00000"/>
                      </a:solidFill>
                      <a:prstDash val="sysDash"/>
                    </a:lnT>
                    <a:lnB w="190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C00000"/>
                      </a:solidFill>
                      <a:prstDash val="sysDash"/>
                    </a:lnT>
                    <a:lnB w="19050">
                      <a:solidFill>
                        <a:srgbClr val="000000"/>
                      </a:solidFill>
                      <a:prstDash val="dot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0655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spc="-20" b="1" i="1">
                          <a:latin typeface="Arial"/>
                          <a:cs typeface="Arial"/>
                        </a:rPr>
                        <a:t>EV</a:t>
                      </a:r>
                      <a:r>
                        <a:rPr dirty="0" sz="800" spc="-40" b="1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 i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20" b="1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 i="1">
                          <a:latin typeface="Arial"/>
                          <a:cs typeface="Arial"/>
                        </a:rPr>
                        <a:t>EquityV</a:t>
                      </a:r>
                      <a:r>
                        <a:rPr dirty="0" sz="800" spc="-40" b="1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 i="1">
                          <a:latin typeface="Arial"/>
                          <a:cs typeface="Arial"/>
                        </a:rPr>
                        <a:t>bridge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160">
                    <a:lnT w="19050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0160" marR="22860" indent="-13970">
                        <a:lnSpc>
                          <a:spcPct val="114300"/>
                        </a:lnSpc>
                      </a:pPr>
                      <a:r>
                        <a:rPr dirty="0" sz="900" spc="-3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ual </a:t>
                      </a:r>
                      <a:r>
                        <a:rPr dirty="0" sz="900" spc="-25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rat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0955" vert="vert27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3035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+</a:t>
                      </a:r>
                      <a:r>
                        <a:rPr dirty="0" sz="800" spc="2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i="1">
                          <a:latin typeface="Arial"/>
                          <a:cs typeface="Arial"/>
                        </a:rPr>
                        <a:t>Cash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35" i="1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i="1">
                          <a:latin typeface="Arial"/>
                          <a:cs typeface="Arial"/>
                        </a:rPr>
                        <a:t>ST</a:t>
                      </a:r>
                      <a:r>
                        <a:rPr dirty="0" sz="800" spc="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Investments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190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190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190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190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190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3’878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190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9050" marR="28575" indent="-43815">
                        <a:lnSpc>
                          <a:spcPct val="114300"/>
                        </a:lnSpc>
                      </a:pPr>
                      <a:r>
                        <a:rPr dirty="0" sz="900" spc="-25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pet th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0955" vert="vert27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0655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-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Total</a:t>
                      </a:r>
                      <a:r>
                        <a:rPr dirty="0" sz="80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Debt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160">
                    <a:lnT w="19050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968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(16’002)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0160">
                    <a:lnT w="19050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indent="-14604">
                        <a:lnSpc>
                          <a:spcPct val="114300"/>
                        </a:lnSpc>
                      </a:pPr>
                      <a:r>
                        <a:rPr dirty="0" sz="900" spc="-25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Per row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0955" vert="vert27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3035"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4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i="1">
                          <a:latin typeface="Arial"/>
                          <a:cs typeface="Arial"/>
                        </a:rPr>
                        <a:t>Minority</a:t>
                      </a:r>
                      <a:r>
                        <a:rPr dirty="0" sz="800" spc="1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Interest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190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190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190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190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dot"/>
                    </a:lnT>
                    <a:lnB w="190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968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(1’390)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T w="28575">
                      <a:solidFill>
                        <a:srgbClr val="000000"/>
                      </a:solidFill>
                      <a:prstDash val="dot"/>
                    </a:lnT>
                    <a:lnB w="1905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9055" marR="215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5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g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 vert="vert27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3985">
                <a:tc>
                  <a:txBody>
                    <a:bodyPr/>
                    <a:lstStyle/>
                    <a:p>
                      <a:pPr marL="37465">
                        <a:lnSpc>
                          <a:spcPts val="875"/>
                        </a:lnSpc>
                        <a:spcBef>
                          <a:spcPts val="80"/>
                        </a:spcBef>
                      </a:pPr>
                      <a:r>
                        <a:rPr dirty="0" sz="800" b="1" i="1">
                          <a:latin typeface="Arial"/>
                          <a:cs typeface="Arial"/>
                        </a:rPr>
                        <a:t>Total</a:t>
                      </a:r>
                      <a:r>
                        <a:rPr dirty="0" sz="800" spc="-15" b="1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 i="1">
                          <a:latin typeface="Arial"/>
                          <a:cs typeface="Arial"/>
                        </a:rPr>
                        <a:t>EV-</a:t>
                      </a:r>
                      <a:r>
                        <a:rPr dirty="0" sz="800" b="1" i="1">
                          <a:latin typeface="Arial"/>
                          <a:cs typeface="Arial"/>
                        </a:rPr>
                        <a:t>EqV</a:t>
                      </a:r>
                      <a:r>
                        <a:rPr dirty="0" sz="800" spc="-20" b="1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 i="1">
                          <a:latin typeface="Arial"/>
                          <a:cs typeface="Arial"/>
                        </a:rPr>
                        <a:t>adjustments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160">
                    <a:lnT w="19050">
                      <a:solidFill>
                        <a:srgbClr val="000000"/>
                      </a:solidFill>
                      <a:prstDash val="dot"/>
                    </a:lnT>
                    <a:lnB w="7620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dot"/>
                    </a:lnT>
                    <a:lnB w="7620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dot"/>
                    </a:lnT>
                    <a:lnB w="7620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dot"/>
                    </a:lnT>
                    <a:lnB w="7620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dot"/>
                    </a:lnT>
                    <a:lnB w="7620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algn="r" marR="19685">
                        <a:lnSpc>
                          <a:spcPts val="875"/>
                        </a:lnSpc>
                        <a:spcBef>
                          <a:spcPts val="8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(13’514)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160">
                    <a:lnT w="19050">
                      <a:solidFill>
                        <a:srgbClr val="000000"/>
                      </a:solidFill>
                      <a:prstDash val="dot"/>
                    </a:lnT>
                    <a:lnB w="76200">
                      <a:solidFill>
                        <a:srgbClr val="000000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94310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Equity</a:t>
                      </a:r>
                      <a:r>
                        <a:rPr dirty="0" sz="8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value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3020">
                    <a:lnL w="28575">
                      <a:solidFill>
                        <a:srgbClr val="C00000"/>
                      </a:solidFill>
                      <a:prstDash val="sysDash"/>
                    </a:lnL>
                    <a:lnT w="76200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76200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76200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76200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76200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57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42’304.9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3020">
                    <a:lnR w="28575">
                      <a:solidFill>
                        <a:srgbClr val="C00000"/>
                      </a:solidFill>
                      <a:prstDash val="sysDash"/>
                    </a:lnR>
                    <a:lnT w="76200">
                      <a:solidFill>
                        <a:srgbClr val="000000"/>
                      </a:solidFill>
                      <a:prstDash val="dot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  <a:solidFill>
                      <a:srgbClr val="CAE3EE"/>
                    </a:solidFill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C00000"/>
                      </a:solidFill>
                      <a:prstDash val="sysDash"/>
                    </a:lnL>
                  </a:tcPr>
                </a:tc>
              </a:tr>
            </a:tbl>
          </a:graphicData>
        </a:graphic>
      </p:graphicFrame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5573057" y="4911309"/>
          <a:ext cx="3197860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545"/>
                <a:gridCol w="567055"/>
                <a:gridCol w="544194"/>
                <a:gridCol w="572769"/>
                <a:gridCol w="566419"/>
                <a:gridCol w="575309"/>
              </a:tblGrid>
              <a:tr h="178435">
                <a:tc>
                  <a:txBody>
                    <a:bodyPr/>
                    <a:lstStyle/>
                    <a:p>
                      <a:pPr algn="ctr" marR="1841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900" spc="-2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55.8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0955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900" spc="-1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9.27%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0955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900" spc="-1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9.77%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0955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900" spc="-1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10.27%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0955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900" spc="-1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10.77%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0955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900" spc="-1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11.27%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0955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9545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900" spc="-2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1.0%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15240">
                    <a:lnR w="571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900" spc="-2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61.2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L w="5715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900" spc="-2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56.0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51.4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889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47.4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43.8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1.5%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R w="571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64.1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571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58.4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53.5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ctr" marR="889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49.2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45.3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</a:tr>
              <a:tr h="158115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2.0%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R w="571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67.4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571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61.2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55.8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ctr" marR="889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51.1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47.0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</a:tr>
              <a:tr h="158750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900" spc="-2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2.5%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R w="571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900" spc="-2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71.2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571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900" spc="-2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64.3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4445"/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58.4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4445"/>
                </a:tc>
                <a:tc>
                  <a:txBody>
                    <a:bodyPr/>
                    <a:lstStyle/>
                    <a:p>
                      <a:pPr algn="ctr" marR="889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53.4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4445"/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48.9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4445"/>
                </a:tc>
              </a:tr>
              <a:tr h="151765">
                <a:tc>
                  <a:txBody>
                    <a:bodyPr/>
                    <a:lstStyle/>
                    <a:p>
                      <a:pPr algn="ctr" marL="12065">
                        <a:lnSpc>
                          <a:spcPts val="1055"/>
                        </a:lnSpc>
                        <a:spcBef>
                          <a:spcPts val="40"/>
                        </a:spcBef>
                      </a:pPr>
                      <a:r>
                        <a:rPr dirty="0" sz="900" spc="-2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3.0%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R w="571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5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75.6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571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ts val="1055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67.9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ts val="1055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61.4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ctr" marR="8890">
                        <a:lnSpc>
                          <a:spcPts val="1055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55.8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ts val="1055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51.0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</a:tr>
            </a:tbl>
          </a:graphicData>
        </a:graphic>
      </p:graphicFrame>
      <p:pic>
        <p:nvPicPr>
          <p:cNvPr id="17" name="object 1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0125" y="5249419"/>
            <a:ext cx="1698367" cy="499344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5301396" y="5158962"/>
            <a:ext cx="153670" cy="8953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 spc="-50" b="1">
                <a:solidFill>
                  <a:srgbClr val="151717"/>
                </a:solidFill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74649" y="6264446"/>
            <a:ext cx="427672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Own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analysis</a:t>
            </a:r>
            <a:r>
              <a:rPr dirty="0" sz="1000" spc="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based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on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financial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statements</a:t>
            </a:r>
            <a:r>
              <a:rPr dirty="0" sz="10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from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Thomson</a:t>
            </a:r>
            <a:r>
              <a:rPr dirty="0" sz="1000" spc="-7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Reuters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69</a:t>
            </a:fld>
          </a:p>
        </p:txBody>
      </p:sp>
      <p:sp>
        <p:nvSpPr>
          <p:cNvPr id="22" name="object 22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74649" y="216154"/>
            <a:ext cx="40138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FINANCIAL</a:t>
            </a:r>
            <a:r>
              <a:rPr dirty="0" sz="1600" spc="-7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ANALYSIS</a:t>
            </a:r>
            <a:r>
              <a:rPr dirty="0" sz="1600" spc="1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–</a:t>
            </a:r>
            <a:r>
              <a:rPr dirty="0" sz="1600" spc="-6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DCF</a:t>
            </a:r>
            <a:r>
              <a:rPr dirty="0" sz="1600" spc="-4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25" b="1">
                <a:solidFill>
                  <a:srgbClr val="4966AC"/>
                </a:solidFill>
                <a:latin typeface="Arial"/>
                <a:cs typeface="Arial"/>
              </a:rPr>
              <a:t>VALUATION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23341" y="6435306"/>
          <a:ext cx="10855325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0150"/>
                <a:gridCol w="1439545"/>
                <a:gridCol w="243839"/>
                <a:gridCol w="1200149"/>
                <a:gridCol w="243839"/>
                <a:gridCol w="1200150"/>
                <a:gridCol w="243839"/>
                <a:gridCol w="1200150"/>
                <a:gridCol w="243840"/>
                <a:gridCol w="1200150"/>
                <a:gridCol w="243840"/>
                <a:gridCol w="1200150"/>
                <a:gridCol w="92202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608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7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algn="ctr" marL="190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3337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2266823" y="6435306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 h="0">
                <a:moveTo>
                  <a:pt x="0" y="0"/>
                </a:moveTo>
                <a:lnTo>
                  <a:pt x="1195704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6265164" y="1824227"/>
          <a:ext cx="5422900" cy="4060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0"/>
              </a:tblGrid>
              <a:tr h="1397000"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2400" b="1">
                          <a:solidFill>
                            <a:srgbClr val="4966AC"/>
                          </a:solidFill>
                          <a:latin typeface="Arial"/>
                          <a:cs typeface="Arial"/>
                        </a:rPr>
                        <a:t>GM</a:t>
                      </a:r>
                      <a:r>
                        <a:rPr dirty="0" sz="2400" spc="-20" b="1">
                          <a:solidFill>
                            <a:srgbClr val="4966A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b="1">
                          <a:solidFill>
                            <a:srgbClr val="4966AC"/>
                          </a:solidFill>
                          <a:latin typeface="Arial"/>
                          <a:cs typeface="Arial"/>
                        </a:rPr>
                        <a:t>should</a:t>
                      </a:r>
                      <a:r>
                        <a:rPr dirty="0" sz="2400" spc="-25" b="1">
                          <a:solidFill>
                            <a:srgbClr val="4966A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10" b="1">
                          <a:solidFill>
                            <a:srgbClr val="4966AC"/>
                          </a:solidFill>
                          <a:latin typeface="Arial"/>
                          <a:cs typeface="Arial"/>
                        </a:rPr>
                        <a:t>acquire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62230">
                    <a:lnL w="12700">
                      <a:solidFill>
                        <a:srgbClr val="232852"/>
                      </a:solidFill>
                      <a:prstDash val="solid"/>
                    </a:lnL>
                    <a:lnR w="12700">
                      <a:solidFill>
                        <a:srgbClr val="232852"/>
                      </a:solidFill>
                      <a:prstDash val="solid"/>
                    </a:lnR>
                    <a:lnT w="12700">
                      <a:solidFill>
                        <a:srgbClr val="232852"/>
                      </a:solidFill>
                      <a:prstDash val="solid"/>
                    </a:lnT>
                    <a:lnB w="12700">
                      <a:solidFill>
                        <a:srgbClr val="34487C"/>
                      </a:solidFill>
                      <a:prstDash val="solid"/>
                    </a:lnB>
                  </a:tcPr>
                </a:tc>
              </a:tr>
              <a:tr h="791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32852"/>
                      </a:solidFill>
                      <a:prstDash val="solid"/>
                    </a:lnL>
                    <a:lnR w="12700">
                      <a:solidFill>
                        <a:srgbClr val="232852"/>
                      </a:solidFill>
                      <a:prstDash val="solid"/>
                    </a:lnR>
                    <a:lnT w="12700">
                      <a:solidFill>
                        <a:srgbClr val="34487C"/>
                      </a:solidFill>
                      <a:prstDash val="solid"/>
                    </a:lnT>
                    <a:lnB w="12700">
                      <a:solidFill>
                        <a:srgbClr val="34487C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</a:tr>
              <a:tr h="1871345">
                <a:tc>
                  <a:txBody>
                    <a:bodyPr/>
                    <a:lstStyle/>
                    <a:p>
                      <a:pPr marL="351790" marR="32512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Rivian’s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brand</a:t>
                      </a:r>
                      <a:r>
                        <a:rPr dirty="0" sz="14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products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including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electric</a:t>
                      </a:r>
                      <a:r>
                        <a:rPr dirty="0" sz="1400" spc="-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pickup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truck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would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perfect</a:t>
                      </a:r>
                      <a:r>
                        <a:rPr dirty="0" sz="14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fit</a:t>
                      </a:r>
                      <a:r>
                        <a:rPr dirty="0" sz="14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4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GM’s</a:t>
                      </a:r>
                      <a:r>
                        <a:rPr dirty="0" sz="14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core</a:t>
                      </a:r>
                      <a:r>
                        <a:rPr dirty="0" sz="14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customers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51790" marR="66992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Rivian’s</a:t>
                      </a:r>
                      <a:r>
                        <a:rPr dirty="0" sz="14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technologies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such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4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battery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packs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self-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driving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tech,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could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pushed</a:t>
                      </a:r>
                      <a:r>
                        <a:rPr dirty="0" sz="14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by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GM’s</a:t>
                      </a:r>
                      <a:r>
                        <a:rPr dirty="0" sz="14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knowledge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51790" marR="88900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After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analysing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potential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price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shareholder’s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structure,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acquisition</a:t>
                      </a:r>
                      <a:r>
                        <a:rPr dirty="0" sz="14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4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feasible</a:t>
                      </a:r>
                      <a:r>
                        <a:rPr dirty="0" sz="14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GM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27635">
                    <a:lnL w="12700">
                      <a:solidFill>
                        <a:srgbClr val="232852"/>
                      </a:solidFill>
                      <a:prstDash val="solid"/>
                    </a:lnL>
                    <a:lnR w="12700">
                      <a:solidFill>
                        <a:srgbClr val="232852"/>
                      </a:solidFill>
                      <a:prstDash val="solid"/>
                    </a:lnR>
                    <a:lnT w="12700">
                      <a:solidFill>
                        <a:srgbClr val="34487C"/>
                      </a:solidFill>
                      <a:prstDash val="solid"/>
                    </a:lnT>
                    <a:lnB w="12700">
                      <a:solidFill>
                        <a:srgbClr val="23285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5232" y="2441448"/>
            <a:ext cx="3558540" cy="1662683"/>
          </a:xfrm>
          <a:prstGeom prst="rect">
            <a:avLst/>
          </a:prstGeom>
        </p:spPr>
      </p:pic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580644" y="1824227"/>
          <a:ext cx="5422900" cy="4060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0"/>
              </a:tblGrid>
              <a:tr h="1397000"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2400" b="1">
                          <a:solidFill>
                            <a:srgbClr val="4966AC"/>
                          </a:solidFill>
                          <a:latin typeface="Arial"/>
                          <a:cs typeface="Arial"/>
                        </a:rPr>
                        <a:t>GM</a:t>
                      </a:r>
                      <a:r>
                        <a:rPr dirty="0" sz="2400" spc="-25" b="1">
                          <a:solidFill>
                            <a:srgbClr val="4966A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b="1">
                          <a:solidFill>
                            <a:srgbClr val="4966AC"/>
                          </a:solidFill>
                          <a:latin typeface="Arial"/>
                          <a:cs typeface="Arial"/>
                        </a:rPr>
                        <a:t>should</a:t>
                      </a:r>
                      <a:r>
                        <a:rPr dirty="0" sz="2400" spc="-20" b="1">
                          <a:solidFill>
                            <a:srgbClr val="4966A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2400" b="1">
                          <a:solidFill>
                            <a:srgbClr val="4966AC"/>
                          </a:solidFill>
                          <a:uFill>
                            <a:solidFill>
                              <a:srgbClr val="4966AC"/>
                            </a:solidFill>
                          </a:uFill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2400" spc="-5" b="1">
                          <a:solidFill>
                            <a:srgbClr val="4966A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10" b="1">
                          <a:solidFill>
                            <a:srgbClr val="4966AC"/>
                          </a:solidFill>
                          <a:latin typeface="Arial"/>
                          <a:cs typeface="Arial"/>
                        </a:rPr>
                        <a:t>acquire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232852"/>
                      </a:solidFill>
                      <a:prstDash val="solid"/>
                    </a:lnL>
                    <a:lnR w="12700">
                      <a:solidFill>
                        <a:srgbClr val="232852"/>
                      </a:solidFill>
                      <a:prstDash val="solid"/>
                    </a:lnR>
                    <a:lnT w="12700">
                      <a:solidFill>
                        <a:srgbClr val="232852"/>
                      </a:solidFill>
                      <a:prstDash val="solid"/>
                    </a:lnT>
                    <a:lnB w="12700">
                      <a:solidFill>
                        <a:srgbClr val="34487C"/>
                      </a:solidFill>
                      <a:prstDash val="solid"/>
                    </a:lnB>
                  </a:tcPr>
                </a:tc>
              </a:tr>
              <a:tr h="791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32852"/>
                      </a:solidFill>
                      <a:prstDash val="solid"/>
                    </a:lnL>
                    <a:lnR w="12700">
                      <a:solidFill>
                        <a:srgbClr val="232852"/>
                      </a:solidFill>
                      <a:prstDash val="solid"/>
                    </a:lnR>
                    <a:lnT w="12700">
                      <a:solidFill>
                        <a:srgbClr val="34487C"/>
                      </a:solidFill>
                      <a:prstDash val="solid"/>
                    </a:lnT>
                    <a:lnB w="12700">
                      <a:solidFill>
                        <a:srgbClr val="34487C"/>
                      </a:solidFill>
                      <a:prstDash val="solid"/>
                    </a:lnB>
                    <a:solidFill>
                      <a:srgbClr val="4966AC"/>
                    </a:solidFill>
                  </a:tcPr>
                </a:tc>
              </a:tr>
              <a:tr h="1871345"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capital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market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currently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overvalues</a:t>
                      </a:r>
                      <a:r>
                        <a:rPr dirty="0" sz="14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Tesla</a:t>
                      </a:r>
                      <a:r>
                        <a:rPr dirty="0" sz="14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4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18%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294005" marR="146050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Non-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substantial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synergies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between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GM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4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Tesla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do</a:t>
                      </a:r>
                      <a:r>
                        <a:rPr dirty="0" sz="14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not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compensate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high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premium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needs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paid,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and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acquisition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would,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therefore,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destroy</a:t>
                      </a:r>
                      <a:r>
                        <a:rPr dirty="0" sz="14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USD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26.2bn</a:t>
                      </a:r>
                      <a:r>
                        <a:rPr dirty="0" sz="14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4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value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294005" marR="11811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acquisition</a:t>
                      </a:r>
                      <a:r>
                        <a:rPr dirty="0" sz="1400" spc="-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4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4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feasible</a:t>
                      </a:r>
                      <a:r>
                        <a:rPr dirty="0" sz="14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4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financial</a:t>
                      </a:r>
                      <a:r>
                        <a:rPr dirty="0" sz="14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perspective;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merger</a:t>
                      </a:r>
                      <a:r>
                        <a:rPr dirty="0" sz="1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would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make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Elon</a:t>
                      </a:r>
                      <a:r>
                        <a:rPr dirty="0" sz="14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Musk</a:t>
                      </a:r>
                      <a:r>
                        <a:rPr dirty="0" sz="14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major</a:t>
                      </a:r>
                      <a:r>
                        <a:rPr dirty="0" sz="14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shareholder</a:t>
                      </a:r>
                      <a:r>
                        <a:rPr dirty="0" sz="14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of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conglomerate;</a:t>
                      </a:r>
                      <a:r>
                        <a:rPr dirty="0" sz="14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4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Tesla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has</a:t>
                      </a:r>
                      <a:r>
                        <a:rPr dirty="0" sz="1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preventive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measures</a:t>
                      </a:r>
                      <a:r>
                        <a:rPr dirty="0" sz="14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4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place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27635">
                    <a:lnL w="12700">
                      <a:solidFill>
                        <a:srgbClr val="232852"/>
                      </a:solidFill>
                      <a:prstDash val="solid"/>
                    </a:lnL>
                    <a:lnR w="12700">
                      <a:solidFill>
                        <a:srgbClr val="232852"/>
                      </a:solidFill>
                      <a:prstDash val="solid"/>
                    </a:lnR>
                    <a:lnT w="12700">
                      <a:solidFill>
                        <a:srgbClr val="34487C"/>
                      </a:solidFill>
                      <a:prstDash val="solid"/>
                    </a:lnT>
                    <a:lnB w="12700">
                      <a:solidFill>
                        <a:srgbClr val="23285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574649" y="480440"/>
            <a:ext cx="93198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GM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should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not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acquire</a:t>
            </a:r>
            <a:r>
              <a:rPr dirty="0" sz="2000" spc="-8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Tesla,</a:t>
            </a:r>
            <a:r>
              <a:rPr dirty="0" sz="2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but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instead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acquire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Rivian,</a:t>
            </a:r>
            <a:r>
              <a:rPr dirty="0" sz="2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an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EV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truck</a:t>
            </a:r>
            <a:r>
              <a:rPr dirty="0" sz="2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232852"/>
                </a:solidFill>
                <a:latin typeface="Arial MT"/>
                <a:cs typeface="Arial MT"/>
              </a:rPr>
              <a:t>manufacturer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4649" y="754456"/>
            <a:ext cx="9660890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whose</a:t>
            </a:r>
            <a:r>
              <a:rPr dirty="0" spc="-45"/>
              <a:t> </a:t>
            </a:r>
            <a:r>
              <a:rPr dirty="0"/>
              <a:t>products</a:t>
            </a:r>
            <a:r>
              <a:rPr dirty="0" spc="-50"/>
              <a:t> </a:t>
            </a:r>
            <a:r>
              <a:rPr dirty="0"/>
              <a:t>and</a:t>
            </a:r>
            <a:r>
              <a:rPr dirty="0" spc="-45"/>
              <a:t> </a:t>
            </a:r>
            <a:r>
              <a:rPr dirty="0"/>
              <a:t>brand</a:t>
            </a:r>
            <a:r>
              <a:rPr dirty="0" spc="-35"/>
              <a:t> </a:t>
            </a:r>
            <a:r>
              <a:rPr dirty="0"/>
              <a:t>will have</a:t>
            </a:r>
            <a:r>
              <a:rPr dirty="0" spc="-30"/>
              <a:t> </a:t>
            </a:r>
            <a:r>
              <a:rPr dirty="0"/>
              <a:t>strategic</a:t>
            </a:r>
            <a:r>
              <a:rPr dirty="0" spc="-55"/>
              <a:t> </a:t>
            </a:r>
            <a:r>
              <a:rPr dirty="0"/>
              <a:t>value</a:t>
            </a:r>
            <a:r>
              <a:rPr dirty="0" spc="-10"/>
              <a:t> </a:t>
            </a:r>
            <a:r>
              <a:rPr dirty="0"/>
              <a:t>for</a:t>
            </a:r>
            <a:r>
              <a:rPr dirty="0" spc="-40"/>
              <a:t> </a:t>
            </a:r>
            <a:r>
              <a:rPr dirty="0"/>
              <a:t>GM</a:t>
            </a:r>
            <a:r>
              <a:rPr dirty="0" spc="-30"/>
              <a:t> </a:t>
            </a:r>
            <a:r>
              <a:rPr dirty="0"/>
              <a:t>in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future</a:t>
            </a:r>
            <a:r>
              <a:rPr dirty="0" spc="-40"/>
              <a:t> </a:t>
            </a:r>
            <a:r>
              <a:rPr dirty="0"/>
              <a:t>EV</a:t>
            </a:r>
            <a:r>
              <a:rPr dirty="0" spc="-15"/>
              <a:t> </a:t>
            </a:r>
            <a:r>
              <a:rPr dirty="0" spc="-10"/>
              <a:t>landscape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2885313" y="1170508"/>
            <a:ext cx="645795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54">
                <a:solidFill>
                  <a:srgbClr val="4966AC"/>
                </a:solidFill>
                <a:latin typeface="Arial MT"/>
                <a:cs typeface="Arial MT"/>
              </a:rPr>
              <a:t>Should</a:t>
            </a:r>
            <a:r>
              <a:rPr dirty="0" sz="3600" spc="-605">
                <a:solidFill>
                  <a:srgbClr val="4966AC"/>
                </a:solidFill>
                <a:latin typeface="Arial MT"/>
                <a:cs typeface="Arial MT"/>
              </a:rPr>
              <a:t> </a:t>
            </a:r>
            <a:r>
              <a:rPr dirty="0" sz="3600" spc="-265">
                <a:solidFill>
                  <a:srgbClr val="4966AC"/>
                </a:solidFill>
                <a:latin typeface="Arial MT"/>
                <a:cs typeface="Arial MT"/>
              </a:rPr>
              <a:t>General</a:t>
            </a:r>
            <a:r>
              <a:rPr dirty="0" sz="3600" spc="-595">
                <a:solidFill>
                  <a:srgbClr val="4966AC"/>
                </a:solidFill>
                <a:latin typeface="Arial MT"/>
                <a:cs typeface="Arial MT"/>
              </a:rPr>
              <a:t> </a:t>
            </a:r>
            <a:r>
              <a:rPr dirty="0" sz="3600" spc="-254">
                <a:solidFill>
                  <a:srgbClr val="4966AC"/>
                </a:solidFill>
                <a:latin typeface="Arial MT"/>
                <a:cs typeface="Arial MT"/>
              </a:rPr>
              <a:t>Motors</a:t>
            </a:r>
            <a:r>
              <a:rPr dirty="0" sz="3600" spc="-595">
                <a:solidFill>
                  <a:srgbClr val="4966AC"/>
                </a:solidFill>
                <a:latin typeface="Arial MT"/>
                <a:cs typeface="Arial MT"/>
              </a:rPr>
              <a:t> </a:t>
            </a:r>
            <a:r>
              <a:rPr dirty="0" sz="3600" spc="-260">
                <a:solidFill>
                  <a:srgbClr val="4966AC"/>
                </a:solidFill>
                <a:latin typeface="Arial MT"/>
                <a:cs typeface="Arial MT"/>
              </a:rPr>
              <a:t>acquire</a:t>
            </a:r>
            <a:r>
              <a:rPr dirty="0" sz="3600" spc="-675">
                <a:solidFill>
                  <a:srgbClr val="4966AC"/>
                </a:solidFill>
                <a:latin typeface="Arial MT"/>
                <a:cs typeface="Arial MT"/>
              </a:rPr>
              <a:t> </a:t>
            </a:r>
            <a:r>
              <a:rPr dirty="0" sz="3600" spc="-715">
                <a:solidFill>
                  <a:srgbClr val="4966AC"/>
                </a:solidFill>
                <a:latin typeface="Arial MT"/>
                <a:cs typeface="Arial MT"/>
              </a:rPr>
              <a:t>T</a:t>
            </a:r>
            <a:r>
              <a:rPr dirty="0" sz="3600" spc="-310">
                <a:solidFill>
                  <a:srgbClr val="4966AC"/>
                </a:solidFill>
                <a:latin typeface="Arial MT"/>
                <a:cs typeface="Arial MT"/>
              </a:rPr>
              <a:t>e</a:t>
            </a:r>
            <a:r>
              <a:rPr dirty="0" sz="3600" spc="-315">
                <a:solidFill>
                  <a:srgbClr val="4966AC"/>
                </a:solidFill>
                <a:latin typeface="Arial MT"/>
                <a:cs typeface="Arial MT"/>
              </a:rPr>
              <a:t>s</a:t>
            </a:r>
            <a:r>
              <a:rPr dirty="0" sz="3600" spc="-310">
                <a:solidFill>
                  <a:srgbClr val="4966AC"/>
                </a:solidFill>
                <a:latin typeface="Arial MT"/>
                <a:cs typeface="Arial MT"/>
              </a:rPr>
              <a:t>la</a:t>
            </a:r>
            <a:r>
              <a:rPr dirty="0" sz="3600" spc="-10">
                <a:solidFill>
                  <a:srgbClr val="4966AC"/>
                </a:solidFill>
                <a:latin typeface="Arial MT"/>
                <a:cs typeface="Arial MT"/>
              </a:rPr>
              <a:t>?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74100" y="1995557"/>
            <a:ext cx="1381002" cy="17833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47859" y="1949389"/>
            <a:ext cx="1507236" cy="293769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707136" y="4226052"/>
            <a:ext cx="88900" cy="88900"/>
            <a:chOff x="707136" y="4226052"/>
            <a:chExt cx="88900" cy="88900"/>
          </a:xfrm>
        </p:grpSpPr>
        <p:sp>
          <p:nvSpPr>
            <p:cNvPr id="15" name="object 15" descr=""/>
            <p:cNvSpPr/>
            <p:nvPr/>
          </p:nvSpPr>
          <p:spPr>
            <a:xfrm>
              <a:off x="713232" y="42321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202F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13232" y="42321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76200" y="762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707136" y="4552188"/>
            <a:ext cx="88900" cy="88900"/>
            <a:chOff x="707136" y="4552188"/>
            <a:chExt cx="88900" cy="88900"/>
          </a:xfrm>
        </p:grpSpPr>
        <p:sp>
          <p:nvSpPr>
            <p:cNvPr id="18" name="object 18" descr=""/>
            <p:cNvSpPr/>
            <p:nvPr/>
          </p:nvSpPr>
          <p:spPr>
            <a:xfrm>
              <a:off x="713232" y="455828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202F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13232" y="455828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76200" y="762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707136" y="5260847"/>
            <a:ext cx="88900" cy="88900"/>
            <a:chOff x="707136" y="5260847"/>
            <a:chExt cx="88900" cy="88900"/>
          </a:xfrm>
        </p:grpSpPr>
        <p:sp>
          <p:nvSpPr>
            <p:cNvPr id="21" name="object 21" descr=""/>
            <p:cNvSpPr/>
            <p:nvPr/>
          </p:nvSpPr>
          <p:spPr>
            <a:xfrm>
              <a:off x="713232" y="526694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0" y="761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202F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13232" y="526694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199"/>
                  </a:moveTo>
                  <a:lnTo>
                    <a:pt x="76200" y="76199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19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6400800" y="4226052"/>
            <a:ext cx="88900" cy="88900"/>
            <a:chOff x="6400800" y="4226052"/>
            <a:chExt cx="88900" cy="88900"/>
          </a:xfrm>
        </p:grpSpPr>
        <p:sp>
          <p:nvSpPr>
            <p:cNvPr id="24" name="object 24" descr=""/>
            <p:cNvSpPr/>
            <p:nvPr/>
          </p:nvSpPr>
          <p:spPr>
            <a:xfrm>
              <a:off x="6406895" y="42321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202F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406895" y="423214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76200" y="762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6400800" y="4780788"/>
            <a:ext cx="88900" cy="88900"/>
            <a:chOff x="6400800" y="4780788"/>
            <a:chExt cx="88900" cy="88900"/>
          </a:xfrm>
        </p:grpSpPr>
        <p:sp>
          <p:nvSpPr>
            <p:cNvPr id="27" name="object 27" descr=""/>
            <p:cNvSpPr/>
            <p:nvPr/>
          </p:nvSpPr>
          <p:spPr>
            <a:xfrm>
              <a:off x="6406895" y="478688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202F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406895" y="478688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200"/>
                  </a:moveTo>
                  <a:lnTo>
                    <a:pt x="76200" y="7620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 descr=""/>
          <p:cNvGrpSpPr/>
          <p:nvPr/>
        </p:nvGrpSpPr>
        <p:grpSpPr>
          <a:xfrm>
            <a:off x="6400800" y="5294376"/>
            <a:ext cx="88900" cy="88900"/>
            <a:chOff x="6400800" y="5294376"/>
            <a:chExt cx="88900" cy="88900"/>
          </a:xfrm>
        </p:grpSpPr>
        <p:sp>
          <p:nvSpPr>
            <p:cNvPr id="30" name="object 30" descr=""/>
            <p:cNvSpPr/>
            <p:nvPr/>
          </p:nvSpPr>
          <p:spPr>
            <a:xfrm>
              <a:off x="6406895" y="530047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0" y="76199"/>
                  </a:lnTo>
                  <a:lnTo>
                    <a:pt x="762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202F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406895" y="530047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199"/>
                  </a:moveTo>
                  <a:lnTo>
                    <a:pt x="76200" y="76199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19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87411" y="2372867"/>
            <a:ext cx="2901696" cy="166420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74649" y="754456"/>
            <a:ext cx="10069195" cy="7315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2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equity</a:t>
            </a:r>
            <a:r>
              <a:rPr dirty="0" sz="2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betas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for</a:t>
            </a:r>
            <a:r>
              <a:rPr dirty="0" sz="2000" spc="-6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Tesla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2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General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Motors</a:t>
            </a:r>
            <a:r>
              <a:rPr dirty="0" sz="2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were</a:t>
            </a:r>
            <a:r>
              <a:rPr dirty="0" sz="2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derived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based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on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CAPM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232852"/>
                </a:solidFill>
                <a:latin typeface="Arial MT"/>
                <a:cs typeface="Arial MT"/>
              </a:rPr>
              <a:t>regressions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dirty="0" sz="1400" spc="-20" b="1">
                <a:latin typeface="Arial"/>
                <a:cs typeface="Arial"/>
              </a:rPr>
              <a:t>Tesla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CAPM</a:t>
            </a:r>
            <a:r>
              <a:rPr dirty="0" sz="1400" spc="1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regressions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74649" y="216154"/>
            <a:ext cx="4013835" cy="2692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FINANCIAL</a:t>
            </a:r>
            <a:r>
              <a:rPr dirty="0" sz="1600" spc="-7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ANALYSIS</a:t>
            </a:r>
            <a:r>
              <a:rPr dirty="0" sz="1600" spc="1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–</a:t>
            </a:r>
            <a:r>
              <a:rPr dirty="0" sz="1600" spc="-6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DCF</a:t>
            </a:r>
            <a:r>
              <a:rPr dirty="0" sz="1600" spc="-4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25" b="1">
                <a:solidFill>
                  <a:srgbClr val="4966AC"/>
                </a:solidFill>
                <a:latin typeface="Arial"/>
                <a:cs typeface="Arial"/>
              </a:rPr>
              <a:t>VALUATION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99916" y="1589414"/>
            <a:ext cx="7639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151717"/>
                </a:solidFill>
                <a:latin typeface="Arial MT"/>
                <a:cs typeface="Arial MT"/>
              </a:rPr>
              <a:t>Return</a:t>
            </a:r>
            <a:r>
              <a:rPr dirty="0" sz="800" spc="-20">
                <a:solidFill>
                  <a:srgbClr val="151717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151717"/>
                </a:solidFill>
                <a:latin typeface="Arial MT"/>
                <a:cs typeface="Arial MT"/>
              </a:rPr>
              <a:t>frequency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915575" y="1589414"/>
            <a:ext cx="3575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151717"/>
                </a:solidFill>
                <a:latin typeface="Arial MT"/>
                <a:cs typeface="Arial MT"/>
              </a:rPr>
              <a:t>Weekly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99916" y="2133583"/>
            <a:ext cx="1663064" cy="100901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00" spc="-30" b="1">
                <a:solidFill>
                  <a:srgbClr val="151717"/>
                </a:solidFill>
                <a:latin typeface="Arial"/>
                <a:cs typeface="Arial"/>
              </a:rPr>
              <a:t>Sample</a:t>
            </a:r>
            <a:r>
              <a:rPr dirty="0" sz="800" spc="-55" b="1">
                <a:solidFill>
                  <a:srgbClr val="151717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151717"/>
                </a:solidFill>
                <a:latin typeface="Arial"/>
                <a:cs typeface="Arial"/>
              </a:rPr>
              <a:t>period</a:t>
            </a:r>
            <a:r>
              <a:rPr dirty="0" sz="800" spc="10" b="1">
                <a:solidFill>
                  <a:srgbClr val="151717"/>
                </a:solidFill>
                <a:latin typeface="Arial"/>
                <a:cs typeface="Arial"/>
              </a:rPr>
              <a:t> </a:t>
            </a:r>
            <a:r>
              <a:rPr dirty="0" sz="800" spc="-45" b="1">
                <a:solidFill>
                  <a:srgbClr val="151717"/>
                </a:solidFill>
                <a:latin typeface="Arial"/>
                <a:cs typeface="Arial"/>
              </a:rPr>
              <a:t>(31/12/2018</a:t>
            </a:r>
            <a:r>
              <a:rPr dirty="0" sz="800" spc="-55" b="1">
                <a:solidFill>
                  <a:srgbClr val="151717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151717"/>
                </a:solidFill>
                <a:latin typeface="Arial"/>
                <a:cs typeface="Arial"/>
              </a:rPr>
              <a:t>-</a:t>
            </a:r>
            <a:r>
              <a:rPr dirty="0" sz="800" spc="35" b="1">
                <a:solidFill>
                  <a:srgbClr val="151717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151717"/>
                </a:solidFill>
                <a:latin typeface="Arial"/>
                <a:cs typeface="Arial"/>
              </a:rPr>
              <a:t>x</a:t>
            </a:r>
            <a:r>
              <a:rPr dirty="0" sz="800" spc="-55" b="1">
                <a:solidFill>
                  <a:srgbClr val="151717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151717"/>
                </a:solidFill>
                <a:latin typeface="Arial"/>
                <a:cs typeface="Arial"/>
              </a:rPr>
              <a:t>years)</a:t>
            </a:r>
            <a:endParaRPr sz="800">
              <a:latin typeface="Arial"/>
              <a:cs typeface="Arial"/>
            </a:endParaRPr>
          </a:p>
          <a:p>
            <a:pPr marL="88900" indent="-76200">
              <a:lnSpc>
                <a:spcPct val="100000"/>
              </a:lnSpc>
              <a:spcBef>
                <a:spcPts val="145"/>
              </a:spcBef>
              <a:buAutoNum type="arabicPlain"/>
              <a:tabLst>
                <a:tab pos="88900" algn="l"/>
              </a:tabLst>
            </a:pPr>
            <a:r>
              <a:rPr dirty="0" sz="800" spc="-20">
                <a:solidFill>
                  <a:srgbClr val="151717"/>
                </a:solidFill>
                <a:latin typeface="Arial MT"/>
                <a:cs typeface="Arial MT"/>
              </a:rPr>
              <a:t>year</a:t>
            </a:r>
            <a:endParaRPr sz="800">
              <a:latin typeface="Arial MT"/>
              <a:cs typeface="Arial MT"/>
            </a:endParaRPr>
          </a:p>
          <a:p>
            <a:pPr marL="88900" indent="-76200">
              <a:lnSpc>
                <a:spcPct val="100000"/>
              </a:lnSpc>
              <a:spcBef>
                <a:spcPts val="145"/>
              </a:spcBef>
              <a:buAutoNum type="arabicPlain"/>
              <a:tabLst>
                <a:tab pos="88900" algn="l"/>
              </a:tabLst>
            </a:pPr>
            <a:r>
              <a:rPr dirty="0" sz="800" spc="-10">
                <a:solidFill>
                  <a:srgbClr val="151717"/>
                </a:solidFill>
                <a:latin typeface="Arial MT"/>
                <a:cs typeface="Arial MT"/>
              </a:rPr>
              <a:t>years</a:t>
            </a:r>
            <a:endParaRPr sz="800">
              <a:latin typeface="Arial MT"/>
              <a:cs typeface="Arial MT"/>
            </a:endParaRPr>
          </a:p>
          <a:p>
            <a:pPr marL="88900" indent="-76200">
              <a:lnSpc>
                <a:spcPct val="100000"/>
              </a:lnSpc>
              <a:spcBef>
                <a:spcPts val="150"/>
              </a:spcBef>
              <a:buAutoNum type="arabicPlain"/>
              <a:tabLst>
                <a:tab pos="88900" algn="l"/>
              </a:tabLst>
            </a:pPr>
            <a:r>
              <a:rPr dirty="0" sz="800" spc="-10">
                <a:solidFill>
                  <a:srgbClr val="151717"/>
                </a:solidFill>
                <a:latin typeface="Arial MT"/>
                <a:cs typeface="Arial MT"/>
              </a:rPr>
              <a:t>years</a:t>
            </a:r>
            <a:endParaRPr sz="800">
              <a:latin typeface="Arial MT"/>
              <a:cs typeface="Arial MT"/>
            </a:endParaRPr>
          </a:p>
          <a:p>
            <a:pPr marL="88900" indent="-76200">
              <a:lnSpc>
                <a:spcPct val="100000"/>
              </a:lnSpc>
              <a:spcBef>
                <a:spcPts val="140"/>
              </a:spcBef>
              <a:buAutoNum type="arabicPlain"/>
              <a:tabLst>
                <a:tab pos="88900" algn="l"/>
              </a:tabLst>
            </a:pPr>
            <a:r>
              <a:rPr dirty="0" sz="800" spc="-10">
                <a:solidFill>
                  <a:srgbClr val="151717"/>
                </a:solidFill>
                <a:latin typeface="Arial MT"/>
                <a:cs typeface="Arial MT"/>
              </a:rPr>
              <a:t>years</a:t>
            </a:r>
            <a:endParaRPr sz="800">
              <a:latin typeface="Arial MT"/>
              <a:cs typeface="Arial MT"/>
            </a:endParaRPr>
          </a:p>
          <a:p>
            <a:pPr marL="88900" indent="-76200">
              <a:lnSpc>
                <a:spcPct val="100000"/>
              </a:lnSpc>
              <a:spcBef>
                <a:spcPts val="150"/>
              </a:spcBef>
              <a:buAutoNum type="arabicPlain"/>
              <a:tabLst>
                <a:tab pos="88900" algn="l"/>
              </a:tabLst>
            </a:pPr>
            <a:r>
              <a:rPr dirty="0" sz="800" spc="-10">
                <a:solidFill>
                  <a:srgbClr val="151717"/>
                </a:solidFill>
                <a:latin typeface="Arial MT"/>
                <a:cs typeface="Arial MT"/>
              </a:rPr>
              <a:t>years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800" spc="-30" b="1">
                <a:solidFill>
                  <a:srgbClr val="151717"/>
                </a:solidFill>
                <a:latin typeface="Arial"/>
                <a:cs typeface="Arial"/>
              </a:rPr>
              <a:t>Average </a:t>
            </a:r>
            <a:r>
              <a:rPr dirty="0" sz="800" spc="-20" b="1">
                <a:solidFill>
                  <a:srgbClr val="151717"/>
                </a:solidFill>
                <a:latin typeface="Arial"/>
                <a:cs typeface="Arial"/>
              </a:rPr>
              <a:t>beta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399645" y="2995055"/>
            <a:ext cx="464184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45" b="1">
                <a:latin typeface="Arial"/>
                <a:cs typeface="Arial"/>
              </a:rPr>
              <a:t>1.4627620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263387" y="2995055"/>
            <a:ext cx="464184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45" b="1">
                <a:latin typeface="Arial"/>
                <a:cs typeface="Arial"/>
              </a:rPr>
              <a:t>1.2947162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14" name="object 14" descr=""/>
          <p:cNvGraphicFramePr>
            <a:graphicFrameLocks noGrp="1"/>
          </p:cNvGraphicFramePr>
          <p:nvPr/>
        </p:nvGraphicFramePr>
        <p:xfrm>
          <a:off x="2902724" y="2009749"/>
          <a:ext cx="5984240" cy="9823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4405"/>
                <a:gridCol w="954405"/>
                <a:gridCol w="954405"/>
                <a:gridCol w="954405"/>
                <a:gridCol w="1132839"/>
                <a:gridCol w="944244"/>
              </a:tblGrid>
              <a:tr h="140335">
                <a:tc gridSpan="3">
                  <a:txBody>
                    <a:bodyPr/>
                    <a:lstStyle/>
                    <a:p>
                      <a:pPr algn="ctr" marL="6350">
                        <a:lnSpc>
                          <a:spcPts val="950"/>
                        </a:lnSpc>
                        <a:spcBef>
                          <a:spcPts val="5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S&amp;P</a:t>
                      </a:r>
                      <a:r>
                        <a:rPr dirty="0" sz="8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500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ctr" marL="10160">
                        <a:lnSpc>
                          <a:spcPts val="950"/>
                        </a:lnSpc>
                        <a:spcBef>
                          <a:spcPts val="5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Nasdaq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0335">
                <a:tc>
                  <a:txBody>
                    <a:bodyPr/>
                    <a:lstStyle/>
                    <a:p>
                      <a:pPr algn="ctr" marL="19685">
                        <a:lnSpc>
                          <a:spcPts val="944"/>
                        </a:lnSpc>
                        <a:spcBef>
                          <a:spcPts val="6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Beta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ts val="944"/>
                        </a:lnSpc>
                        <a:spcBef>
                          <a:spcPts val="6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8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statistics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944"/>
                        </a:lnSpc>
                        <a:spcBef>
                          <a:spcPts val="6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R-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squared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685">
                        <a:lnSpc>
                          <a:spcPts val="944"/>
                        </a:lnSpc>
                        <a:spcBef>
                          <a:spcPts val="6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Beta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44"/>
                        </a:lnSpc>
                        <a:spcBef>
                          <a:spcPts val="6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8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statistics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944"/>
                        </a:lnSpc>
                        <a:spcBef>
                          <a:spcPts val="6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R-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squared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algn="r" marR="508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1.3263965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3.2003615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0.1700186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1.1333018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3.7209910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0.2168628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0335">
                <a:tc>
                  <a:txBody>
                    <a:bodyPr/>
                    <a:lstStyle/>
                    <a:p>
                      <a:pPr algn="r" marR="508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1.3470997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4.0339210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0.1375850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1.1567973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4.6897035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0.1773750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0335">
                <a:tc>
                  <a:txBody>
                    <a:bodyPr/>
                    <a:lstStyle/>
                    <a:p>
                      <a:pPr algn="r" marR="508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1.5920039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5.9509014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0.1869628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1.3926345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7.0206576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0.2424601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0335">
                <a:tc>
                  <a:txBody>
                    <a:bodyPr/>
                    <a:lstStyle/>
                    <a:p>
                      <a:pPr algn="r" marR="50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1.5066548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6.8463311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0.1853594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1.3577518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8.0359592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0.2386630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 algn="r" marR="5080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1.5416553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7.4947275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0.1787910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1.4330957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9.0284881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0.2400893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 descr=""/>
          <p:cNvSpPr txBox="1"/>
          <p:nvPr/>
        </p:nvSpPr>
        <p:spPr>
          <a:xfrm>
            <a:off x="599916" y="3275731"/>
            <a:ext cx="16014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30" b="1">
                <a:solidFill>
                  <a:srgbClr val="151717"/>
                </a:solidFill>
                <a:latin typeface="Arial"/>
                <a:cs typeface="Arial"/>
              </a:rPr>
              <a:t>Average</a:t>
            </a:r>
            <a:r>
              <a:rPr dirty="0" sz="800" spc="-60" b="1">
                <a:solidFill>
                  <a:srgbClr val="151717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151717"/>
                </a:solidFill>
                <a:latin typeface="Arial"/>
                <a:cs typeface="Arial"/>
              </a:rPr>
              <a:t>beta</a:t>
            </a:r>
            <a:r>
              <a:rPr dirty="0" sz="800" spc="-60" b="1">
                <a:solidFill>
                  <a:srgbClr val="151717"/>
                </a:solidFill>
                <a:latin typeface="Arial"/>
                <a:cs typeface="Arial"/>
              </a:rPr>
              <a:t> </a:t>
            </a:r>
            <a:r>
              <a:rPr dirty="0" sz="800" spc="-35" b="1">
                <a:solidFill>
                  <a:srgbClr val="151717"/>
                </a:solidFill>
                <a:latin typeface="Arial"/>
                <a:cs typeface="Arial"/>
              </a:rPr>
              <a:t>S&amp;P500</a:t>
            </a:r>
            <a:r>
              <a:rPr dirty="0" sz="800" spc="-60" b="1">
                <a:solidFill>
                  <a:srgbClr val="151717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151717"/>
                </a:solidFill>
                <a:latin typeface="Arial"/>
                <a:cs typeface="Arial"/>
              </a:rPr>
              <a:t>and</a:t>
            </a:r>
            <a:r>
              <a:rPr dirty="0" sz="800" spc="10" b="1">
                <a:solidFill>
                  <a:srgbClr val="151717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151717"/>
                </a:solidFill>
                <a:latin typeface="Arial"/>
                <a:cs typeface="Arial"/>
              </a:rPr>
              <a:t>Nasdaq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399645" y="3275731"/>
            <a:ext cx="464184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45" b="1">
                <a:latin typeface="Arial"/>
                <a:cs typeface="Arial"/>
              </a:rPr>
              <a:t>1.3787391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586740" y="3274877"/>
            <a:ext cx="3282950" cy="12700"/>
          </a:xfrm>
          <a:custGeom>
            <a:avLst/>
            <a:gdLst/>
            <a:ahLst/>
            <a:cxnLst/>
            <a:rect l="l" t="t" r="r" b="b"/>
            <a:pathLst>
              <a:path w="3282950" h="12700">
                <a:moveTo>
                  <a:pt x="3282853" y="0"/>
                </a:moveTo>
                <a:lnTo>
                  <a:pt x="0" y="0"/>
                </a:lnTo>
                <a:lnTo>
                  <a:pt x="0" y="12602"/>
                </a:lnTo>
                <a:lnTo>
                  <a:pt x="3282853" y="12602"/>
                </a:lnTo>
                <a:lnTo>
                  <a:pt x="3282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586739" y="3414896"/>
            <a:ext cx="3282950" cy="3810"/>
          </a:xfrm>
          <a:custGeom>
            <a:avLst/>
            <a:gdLst/>
            <a:ahLst/>
            <a:cxnLst/>
            <a:rect l="l" t="t" r="r" b="b"/>
            <a:pathLst>
              <a:path w="3282950" h="3810">
                <a:moveTo>
                  <a:pt x="0" y="3435"/>
                </a:moveTo>
                <a:lnTo>
                  <a:pt x="0" y="0"/>
                </a:lnTo>
                <a:lnTo>
                  <a:pt x="3282853" y="0"/>
                </a:lnTo>
                <a:lnTo>
                  <a:pt x="3282853" y="3435"/>
                </a:lnTo>
                <a:lnTo>
                  <a:pt x="0" y="34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586740" y="1516380"/>
            <a:ext cx="8216900" cy="0"/>
          </a:xfrm>
          <a:custGeom>
            <a:avLst/>
            <a:gdLst/>
            <a:ahLst/>
            <a:cxnLst/>
            <a:rect l="l" t="t" r="r" b="b"/>
            <a:pathLst>
              <a:path w="8216900" h="0">
                <a:moveTo>
                  <a:pt x="0" y="0"/>
                </a:moveTo>
                <a:lnTo>
                  <a:pt x="82169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586740" y="3957828"/>
            <a:ext cx="8216900" cy="0"/>
          </a:xfrm>
          <a:custGeom>
            <a:avLst/>
            <a:gdLst/>
            <a:ahLst/>
            <a:cxnLst/>
            <a:rect l="l" t="t" r="r" b="b"/>
            <a:pathLst>
              <a:path w="8216900" h="0">
                <a:moveTo>
                  <a:pt x="0" y="0"/>
                </a:moveTo>
                <a:lnTo>
                  <a:pt x="82169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574649" y="3687571"/>
            <a:ext cx="2956560" cy="512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General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Motors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CAPM </a:t>
            </a:r>
            <a:r>
              <a:rPr dirty="0" sz="1400" spc="-10" b="1">
                <a:latin typeface="Arial"/>
                <a:cs typeface="Arial"/>
              </a:rPr>
              <a:t>regressions</a:t>
            </a:r>
            <a:endParaRPr sz="1400">
              <a:latin typeface="Arial"/>
              <a:cs typeface="Arial"/>
            </a:endParaRPr>
          </a:p>
          <a:p>
            <a:pPr marL="37465">
              <a:lnSpc>
                <a:spcPct val="100000"/>
              </a:lnSpc>
              <a:spcBef>
                <a:spcPts val="1190"/>
              </a:spcBef>
              <a:tabLst>
                <a:tab pos="2353310" algn="l"/>
              </a:tabLst>
            </a:pPr>
            <a:r>
              <a:rPr dirty="0" sz="800" spc="-25">
                <a:solidFill>
                  <a:srgbClr val="151717"/>
                </a:solidFill>
                <a:latin typeface="Arial MT"/>
                <a:cs typeface="Arial MT"/>
              </a:rPr>
              <a:t>Return</a:t>
            </a:r>
            <a:r>
              <a:rPr dirty="0" sz="800" spc="-20">
                <a:solidFill>
                  <a:srgbClr val="15171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151717"/>
                </a:solidFill>
                <a:latin typeface="Arial MT"/>
                <a:cs typeface="Arial MT"/>
              </a:rPr>
              <a:t>frequency</a:t>
            </a:r>
            <a:r>
              <a:rPr dirty="0" sz="800">
                <a:solidFill>
                  <a:srgbClr val="151717"/>
                </a:solidFill>
                <a:latin typeface="Arial MT"/>
                <a:cs typeface="Arial MT"/>
              </a:rPr>
              <a:t>	</a:t>
            </a:r>
            <a:r>
              <a:rPr dirty="0" sz="800" spc="-10">
                <a:solidFill>
                  <a:srgbClr val="151717"/>
                </a:solidFill>
                <a:latin typeface="Arial MT"/>
                <a:cs typeface="Arial MT"/>
              </a:rPr>
              <a:t>Weekly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74649" y="6124238"/>
            <a:ext cx="427672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Own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analysis</a:t>
            </a:r>
            <a:r>
              <a:rPr dirty="0" sz="1000" spc="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based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on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financial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statements</a:t>
            </a:r>
            <a:r>
              <a:rPr dirty="0" sz="10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from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Thomson</a:t>
            </a:r>
            <a:r>
              <a:rPr dirty="0" sz="1000" spc="-7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Reuters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70</a:t>
            </a:fld>
          </a:p>
        </p:txBody>
      </p:sp>
      <p:sp>
        <p:nvSpPr>
          <p:cNvPr id="25" name="object 25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22" name="object 22" descr=""/>
          <p:cNvGraphicFramePr>
            <a:graphicFrameLocks noGrp="1"/>
          </p:cNvGraphicFramePr>
          <p:nvPr/>
        </p:nvGraphicFramePr>
        <p:xfrm>
          <a:off x="586740" y="4479159"/>
          <a:ext cx="8294370" cy="1398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2195"/>
                <a:gridCol w="960755"/>
                <a:gridCol w="948054"/>
                <a:gridCol w="954404"/>
                <a:gridCol w="954404"/>
                <a:gridCol w="1132840"/>
                <a:gridCol w="944245"/>
              </a:tblGrid>
              <a:tr h="1403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marL="6350">
                        <a:lnSpc>
                          <a:spcPts val="950"/>
                        </a:lnSpc>
                        <a:spcBef>
                          <a:spcPts val="5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S&amp;P</a:t>
                      </a:r>
                      <a:r>
                        <a:rPr dirty="0" sz="8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500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ctr" marL="10160">
                        <a:lnSpc>
                          <a:spcPts val="950"/>
                        </a:lnSpc>
                        <a:spcBef>
                          <a:spcPts val="5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Nasdaq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0335">
                <a:tc>
                  <a:txBody>
                    <a:bodyPr/>
                    <a:lstStyle/>
                    <a:p>
                      <a:pPr marL="25400">
                        <a:lnSpc>
                          <a:spcPts val="944"/>
                        </a:lnSpc>
                        <a:spcBef>
                          <a:spcPts val="60"/>
                        </a:spcBef>
                      </a:pPr>
                      <a:r>
                        <a:rPr dirty="0" sz="800" spc="-3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Sample</a:t>
                      </a:r>
                      <a:r>
                        <a:rPr dirty="0" sz="800" spc="-55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period</a:t>
                      </a:r>
                      <a:r>
                        <a:rPr dirty="0" sz="800" spc="1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45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(31/12/2018</a:t>
                      </a:r>
                      <a:r>
                        <a:rPr dirty="0" sz="800" spc="-55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dirty="0" sz="800" spc="35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dirty="0" sz="800" spc="-55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years)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9685">
                        <a:lnSpc>
                          <a:spcPts val="944"/>
                        </a:lnSpc>
                        <a:spcBef>
                          <a:spcPts val="6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Beta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ts val="944"/>
                        </a:lnSpc>
                        <a:spcBef>
                          <a:spcPts val="6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8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statistics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944"/>
                        </a:lnSpc>
                        <a:spcBef>
                          <a:spcPts val="6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R-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squared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685">
                        <a:lnSpc>
                          <a:spcPts val="944"/>
                        </a:lnSpc>
                        <a:spcBef>
                          <a:spcPts val="6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Beta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44"/>
                        </a:lnSpc>
                        <a:spcBef>
                          <a:spcPts val="6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sz="8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statistics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944"/>
                        </a:lnSpc>
                        <a:spcBef>
                          <a:spcPts val="6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R-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squared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00" spc="-1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r>
                        <a:rPr dirty="0" sz="800" spc="-7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year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1.0076880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3.6675755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0.2119917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0.7081105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3.3454446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0.1828997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40335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r>
                        <a:rPr dirty="0" sz="800" spc="-7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years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1.1156166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5.3102361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0.2165815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0.7716598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4.7503322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0.1811547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0335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3</a:t>
                      </a:r>
                      <a:r>
                        <a:rPr dirty="0" sz="800" spc="-7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years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1.1839723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7.5532588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0.2703210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0.8400113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6.7938874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0.2306036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40335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4</a:t>
                      </a:r>
                      <a:r>
                        <a:rPr dirty="0" sz="800" spc="-7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years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1.2286241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9.4530649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0.3025471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0.8775339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8.1694879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0.2447034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 marL="25400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5</a:t>
                      </a:r>
                      <a:r>
                        <a:rPr dirty="0" sz="800" spc="-7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solidFill>
                            <a:srgbClr val="151717"/>
                          </a:solidFill>
                          <a:latin typeface="Arial MT"/>
                          <a:cs typeface="Arial MT"/>
                        </a:rPr>
                        <a:t>years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1.2354371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10.9813061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0.3185223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0.8820318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9.3305158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50"/>
                        </a:lnSpc>
                        <a:spcBef>
                          <a:spcPts val="3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0.2523007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305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00" spc="-3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Average </a:t>
                      </a:r>
                      <a:r>
                        <a:rPr dirty="0" sz="800" spc="-2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beta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7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1.1542676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"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marL="31623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0.8158695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762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5255">
                <a:tc>
                  <a:txBody>
                    <a:bodyPr/>
                    <a:lstStyle/>
                    <a:p>
                      <a:pPr marL="25400">
                        <a:lnSpc>
                          <a:spcPts val="910"/>
                        </a:lnSpc>
                        <a:spcBef>
                          <a:spcPts val="55"/>
                        </a:spcBef>
                      </a:pPr>
                      <a:r>
                        <a:rPr dirty="0" sz="800" spc="-3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Average</a:t>
                      </a:r>
                      <a:r>
                        <a:rPr dirty="0" sz="800" spc="-6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beta</a:t>
                      </a:r>
                      <a:r>
                        <a:rPr dirty="0" sz="800" spc="-6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35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S&amp;P500</a:t>
                      </a:r>
                      <a:r>
                        <a:rPr dirty="0" sz="800" spc="-6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800" spc="1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solidFill>
                            <a:srgbClr val="151717"/>
                          </a:solidFill>
                          <a:latin typeface="Arial"/>
                          <a:cs typeface="Arial"/>
                        </a:rPr>
                        <a:t>Nasdaq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795">
                        <a:lnSpc>
                          <a:spcPts val="910"/>
                        </a:lnSpc>
                        <a:spcBef>
                          <a:spcPts val="5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0.9850686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45896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The</a:t>
            </a:r>
            <a:r>
              <a:rPr dirty="0" spc="-25"/>
              <a:t> </a:t>
            </a:r>
            <a:r>
              <a:rPr dirty="0"/>
              <a:t>acquisition</a:t>
            </a:r>
            <a:r>
              <a:rPr dirty="0" spc="-25"/>
              <a:t> </a:t>
            </a:r>
            <a:r>
              <a:rPr dirty="0"/>
              <a:t>premium</a:t>
            </a:r>
            <a:r>
              <a:rPr dirty="0" spc="-55"/>
              <a:t> </a:t>
            </a:r>
            <a:r>
              <a:rPr dirty="0"/>
              <a:t>for</a:t>
            </a:r>
            <a:r>
              <a:rPr dirty="0" spc="-25"/>
              <a:t> </a:t>
            </a:r>
            <a:r>
              <a:rPr dirty="0"/>
              <a:t>M&amp;A</a:t>
            </a:r>
            <a:r>
              <a:rPr dirty="0" spc="-125"/>
              <a:t> </a:t>
            </a:r>
            <a:r>
              <a:rPr dirty="0"/>
              <a:t>deals</a:t>
            </a:r>
            <a:r>
              <a:rPr dirty="0" spc="-25"/>
              <a:t> </a:t>
            </a:r>
            <a:r>
              <a:rPr dirty="0"/>
              <a:t>in</a:t>
            </a:r>
            <a:r>
              <a:rPr dirty="0" spc="-10"/>
              <a:t> </a:t>
            </a:r>
            <a:r>
              <a:rPr dirty="0"/>
              <a:t>the</a:t>
            </a:r>
            <a:r>
              <a:rPr dirty="0" spc="-25"/>
              <a:t> </a:t>
            </a:r>
            <a:r>
              <a:rPr dirty="0"/>
              <a:t>US</a:t>
            </a:r>
            <a:r>
              <a:rPr dirty="0" spc="-10"/>
              <a:t> </a:t>
            </a:r>
            <a:r>
              <a:rPr dirty="0"/>
              <a:t>Industrials</a:t>
            </a:r>
            <a:r>
              <a:rPr dirty="0" spc="-40"/>
              <a:t> </a:t>
            </a:r>
            <a:r>
              <a:rPr dirty="0"/>
              <a:t>sector</a:t>
            </a:r>
            <a:r>
              <a:rPr dirty="0" spc="-45"/>
              <a:t> </a:t>
            </a:r>
            <a:r>
              <a:rPr dirty="0"/>
              <a:t>is</a:t>
            </a:r>
            <a:r>
              <a:rPr dirty="0" spc="-10"/>
              <a:t> </a:t>
            </a:r>
            <a:r>
              <a:rPr dirty="0"/>
              <a:t>estimated</a:t>
            </a:r>
            <a:r>
              <a:rPr dirty="0" spc="-40"/>
              <a:t> </a:t>
            </a:r>
            <a:r>
              <a:rPr dirty="0"/>
              <a:t>at</a:t>
            </a:r>
            <a:r>
              <a:rPr dirty="0" spc="-30"/>
              <a:t> </a:t>
            </a:r>
            <a:r>
              <a:rPr dirty="0" spc="-50"/>
              <a:t>a</a:t>
            </a:r>
          </a:p>
          <a:p>
            <a:pPr marL="12700">
              <a:lnSpc>
                <a:spcPts val="2280"/>
              </a:lnSpc>
            </a:pPr>
            <a:r>
              <a:rPr dirty="0"/>
              <a:t>value</a:t>
            </a:r>
            <a:r>
              <a:rPr dirty="0" spc="-15"/>
              <a:t> </a:t>
            </a:r>
            <a:r>
              <a:rPr dirty="0"/>
              <a:t>of</a:t>
            </a:r>
            <a:r>
              <a:rPr dirty="0" spc="-40"/>
              <a:t> </a:t>
            </a:r>
            <a:r>
              <a:rPr dirty="0" spc="-10"/>
              <a:t>37.5%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852041" y="2843022"/>
            <a:ext cx="150177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13360" marR="5080" indent="-20129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Average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one-</a:t>
            </a:r>
            <a:r>
              <a:rPr dirty="0" sz="1400" spc="-20">
                <a:latin typeface="Arial MT"/>
                <a:cs typeface="Arial MT"/>
              </a:rPr>
              <a:t>week </a:t>
            </a:r>
            <a:r>
              <a:rPr dirty="0" sz="1400">
                <a:latin typeface="Arial MT"/>
                <a:cs typeface="Arial MT"/>
              </a:rPr>
              <a:t>deal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premium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141470" y="2949701"/>
            <a:ext cx="13493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Median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premium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728715" y="2843022"/>
            <a:ext cx="193865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9240" marR="132080" indent="-6604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Average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premium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-35">
                <a:latin typeface="Arial MT"/>
                <a:cs typeface="Arial MT"/>
              </a:rPr>
              <a:t>to </a:t>
            </a:r>
            <a:r>
              <a:rPr dirty="0" sz="1400">
                <a:latin typeface="Arial MT"/>
                <a:cs typeface="Arial MT"/>
              </a:rPr>
              <a:t>4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week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stock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price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86740" y="3409188"/>
            <a:ext cx="916305" cy="425450"/>
          </a:xfrm>
          <a:prstGeom prst="rect">
            <a:avLst/>
          </a:prstGeom>
          <a:solidFill>
            <a:srgbClr val="4966AC"/>
          </a:solidFill>
        </p:spPr>
        <p:txBody>
          <a:bodyPr wrap="square" lIns="0" tIns="100965" rIns="0" bIns="0" rtlCol="0" vert="horz">
            <a:spAutoFit/>
          </a:bodyPr>
          <a:lstStyle/>
          <a:p>
            <a:pPr marL="278765">
              <a:lnSpc>
                <a:spcPct val="100000"/>
              </a:lnSpc>
              <a:spcBef>
                <a:spcPts val="795"/>
              </a:spcBef>
            </a:pP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350389" y="3497071"/>
            <a:ext cx="4216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latin typeface="Arial MT"/>
                <a:cs typeface="Arial MT"/>
              </a:rPr>
              <a:t>2017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604765" y="3497071"/>
            <a:ext cx="4216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latin typeface="Arial MT"/>
                <a:cs typeface="Arial MT"/>
              </a:rPr>
              <a:t>2019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728715" y="3497071"/>
            <a:ext cx="19386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635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latin typeface="Arial MT"/>
                <a:cs typeface="Arial MT"/>
              </a:rPr>
              <a:t>2017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86740" y="4546091"/>
            <a:ext cx="916305" cy="426720"/>
          </a:xfrm>
          <a:prstGeom prst="rect">
            <a:avLst/>
          </a:prstGeom>
          <a:solidFill>
            <a:srgbClr val="4966AC"/>
          </a:solidFill>
        </p:spPr>
        <p:txBody>
          <a:bodyPr wrap="square" lIns="0" tIns="102235" rIns="0" bIns="0" rtlCol="0" vert="horz">
            <a:spAutoFit/>
          </a:bodyPr>
          <a:lstStyle/>
          <a:p>
            <a:pPr marL="141605">
              <a:lnSpc>
                <a:spcPct val="100000"/>
              </a:lnSpc>
              <a:spcBef>
                <a:spcPts val="805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Industry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290952" y="4634941"/>
            <a:ext cx="54229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Global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545329" y="4634941"/>
            <a:ext cx="54229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Global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728715" y="4634941"/>
            <a:ext cx="193865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9372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Industrials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86740" y="5116067"/>
            <a:ext cx="916305" cy="466725"/>
          </a:xfrm>
          <a:prstGeom prst="rect">
            <a:avLst/>
          </a:prstGeom>
          <a:solidFill>
            <a:srgbClr val="4966AC"/>
          </a:solidFill>
        </p:spPr>
        <p:txBody>
          <a:bodyPr wrap="square" lIns="0" tIns="121285" rIns="0" bIns="0" rtlCol="0" vert="horz">
            <a:spAutoFit/>
          </a:bodyPr>
          <a:lstStyle/>
          <a:p>
            <a:pPr marL="174625">
              <a:lnSpc>
                <a:spcPct val="100000"/>
              </a:lnSpc>
              <a:spcBef>
                <a:spcPts val="955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Source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092702" y="5117719"/>
            <a:ext cx="1445260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FactSet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Flashwire</a:t>
            </a:r>
            <a:endParaRPr sz="1400">
              <a:latin typeface="Arial MT"/>
              <a:cs typeface="Arial MT"/>
            </a:endParaRPr>
          </a:p>
          <a:p>
            <a:pPr algn="ctr" marL="3175">
              <a:lnSpc>
                <a:spcPct val="100000"/>
              </a:lnSpc>
            </a:pPr>
            <a:r>
              <a:rPr dirty="0" sz="1400" spc="-10">
                <a:latin typeface="Arial MT"/>
                <a:cs typeface="Arial MT"/>
              </a:rPr>
              <a:t>Monthly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728715" y="5117719"/>
            <a:ext cx="1938655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337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Thomson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Reuters</a:t>
            </a:r>
            <a:endParaRPr sz="1400">
              <a:latin typeface="Arial MT"/>
              <a:cs typeface="Arial MT"/>
            </a:endParaRPr>
          </a:p>
          <a:p>
            <a:pPr marL="276860">
              <a:lnSpc>
                <a:spcPct val="100000"/>
              </a:lnSpc>
            </a:pPr>
            <a:r>
              <a:rPr dirty="0" sz="1400">
                <a:latin typeface="Arial MT"/>
                <a:cs typeface="Arial MT"/>
              </a:rPr>
              <a:t>2017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M&amp;A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Review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86740" y="3977640"/>
            <a:ext cx="916305" cy="426720"/>
          </a:xfrm>
          <a:prstGeom prst="rect">
            <a:avLst/>
          </a:prstGeom>
          <a:solidFill>
            <a:srgbClr val="4966AC"/>
          </a:solidFill>
        </p:spPr>
        <p:txBody>
          <a:bodyPr wrap="square" lIns="0" tIns="10160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800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Location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4605527" y="3979185"/>
            <a:ext cx="419734" cy="419100"/>
            <a:chOff x="4605527" y="3979185"/>
            <a:chExt cx="419734" cy="419100"/>
          </a:xfrm>
        </p:grpSpPr>
        <p:sp>
          <p:nvSpPr>
            <p:cNvPr id="24" name="object 24" descr=""/>
            <p:cNvSpPr/>
            <p:nvPr/>
          </p:nvSpPr>
          <p:spPr>
            <a:xfrm>
              <a:off x="4605527" y="3979185"/>
              <a:ext cx="419734" cy="419100"/>
            </a:xfrm>
            <a:custGeom>
              <a:avLst/>
              <a:gdLst/>
              <a:ahLst/>
              <a:cxnLst/>
              <a:rect l="l" t="t" r="r" b="b"/>
              <a:pathLst>
                <a:path w="419735" h="419100">
                  <a:moveTo>
                    <a:pt x="209570" y="0"/>
                  </a:moveTo>
                  <a:lnTo>
                    <a:pt x="161518" y="5534"/>
                  </a:lnTo>
                  <a:lnTo>
                    <a:pt x="117407" y="21299"/>
                  </a:lnTo>
                  <a:lnTo>
                    <a:pt x="78495" y="46036"/>
                  </a:lnTo>
                  <a:lnTo>
                    <a:pt x="46040" y="78488"/>
                  </a:lnTo>
                  <a:lnTo>
                    <a:pt x="21301" y="117397"/>
                  </a:lnTo>
                  <a:lnTo>
                    <a:pt x="5534" y="161504"/>
                  </a:lnTo>
                  <a:lnTo>
                    <a:pt x="0" y="209552"/>
                  </a:lnTo>
                  <a:lnTo>
                    <a:pt x="5535" y="257601"/>
                  </a:lnTo>
                  <a:lnTo>
                    <a:pt x="21301" y="301708"/>
                  </a:lnTo>
                  <a:lnTo>
                    <a:pt x="46040" y="340616"/>
                  </a:lnTo>
                  <a:lnTo>
                    <a:pt x="78495" y="373068"/>
                  </a:lnTo>
                  <a:lnTo>
                    <a:pt x="117407" y="397805"/>
                  </a:lnTo>
                  <a:lnTo>
                    <a:pt x="161518" y="413570"/>
                  </a:lnTo>
                  <a:lnTo>
                    <a:pt x="209571" y="419105"/>
                  </a:lnTo>
                  <a:lnTo>
                    <a:pt x="257623" y="413570"/>
                  </a:lnTo>
                  <a:lnTo>
                    <a:pt x="301734" y="397805"/>
                  </a:lnTo>
                  <a:lnTo>
                    <a:pt x="340646" y="373068"/>
                  </a:lnTo>
                  <a:lnTo>
                    <a:pt x="373101" y="340616"/>
                  </a:lnTo>
                  <a:lnTo>
                    <a:pt x="397840" y="301708"/>
                  </a:lnTo>
                  <a:lnTo>
                    <a:pt x="413606" y="257601"/>
                  </a:lnTo>
                  <a:lnTo>
                    <a:pt x="419141" y="209552"/>
                  </a:lnTo>
                  <a:lnTo>
                    <a:pt x="413606" y="161504"/>
                  </a:lnTo>
                  <a:lnTo>
                    <a:pt x="397840" y="117397"/>
                  </a:lnTo>
                  <a:lnTo>
                    <a:pt x="373100" y="78488"/>
                  </a:lnTo>
                  <a:lnTo>
                    <a:pt x="340646" y="46036"/>
                  </a:lnTo>
                  <a:lnTo>
                    <a:pt x="301734" y="21299"/>
                  </a:lnTo>
                  <a:lnTo>
                    <a:pt x="257622" y="5534"/>
                  </a:lnTo>
                  <a:lnTo>
                    <a:pt x="209570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612741" y="4024744"/>
              <a:ext cx="412115" cy="374015"/>
            </a:xfrm>
            <a:custGeom>
              <a:avLst/>
              <a:gdLst/>
              <a:ahLst/>
              <a:cxnLst/>
              <a:rect l="l" t="t" r="r" b="b"/>
              <a:pathLst>
                <a:path w="412114" h="374014">
                  <a:moveTo>
                    <a:pt x="332803" y="328002"/>
                  </a:moveTo>
                  <a:lnTo>
                    <a:pt x="71894" y="328002"/>
                  </a:lnTo>
                  <a:lnTo>
                    <a:pt x="100444" y="347141"/>
                  </a:lnTo>
                  <a:lnTo>
                    <a:pt x="132054" y="361467"/>
                  </a:lnTo>
                  <a:lnTo>
                    <a:pt x="166192" y="370446"/>
                  </a:lnTo>
                  <a:lnTo>
                    <a:pt x="202349" y="373557"/>
                  </a:lnTo>
                  <a:lnTo>
                    <a:pt x="238506" y="370446"/>
                  </a:lnTo>
                  <a:lnTo>
                    <a:pt x="272643" y="361467"/>
                  </a:lnTo>
                  <a:lnTo>
                    <a:pt x="304253" y="347141"/>
                  </a:lnTo>
                  <a:lnTo>
                    <a:pt x="332803" y="328002"/>
                  </a:lnTo>
                  <a:close/>
                </a:path>
                <a:path w="412114" h="374014">
                  <a:moveTo>
                    <a:pt x="381165" y="54673"/>
                  </a:moveTo>
                  <a:lnTo>
                    <a:pt x="370878" y="39433"/>
                  </a:lnTo>
                  <a:lnTo>
                    <a:pt x="359346" y="25196"/>
                  </a:lnTo>
                  <a:lnTo>
                    <a:pt x="346621" y="12026"/>
                  </a:lnTo>
                  <a:lnTo>
                    <a:pt x="332803" y="0"/>
                  </a:lnTo>
                  <a:lnTo>
                    <a:pt x="193230" y="0"/>
                  </a:lnTo>
                  <a:lnTo>
                    <a:pt x="193230" y="54673"/>
                  </a:lnTo>
                  <a:lnTo>
                    <a:pt x="381165" y="54673"/>
                  </a:lnTo>
                  <a:close/>
                </a:path>
                <a:path w="412114" h="374014">
                  <a:moveTo>
                    <a:pt x="404698" y="218668"/>
                  </a:moveTo>
                  <a:lnTo>
                    <a:pt x="0" y="218668"/>
                  </a:lnTo>
                  <a:lnTo>
                    <a:pt x="4445" y="233070"/>
                  </a:lnTo>
                  <a:lnTo>
                    <a:pt x="9880" y="247002"/>
                  </a:lnTo>
                  <a:lnTo>
                    <a:pt x="16256" y="260438"/>
                  </a:lnTo>
                  <a:lnTo>
                    <a:pt x="23545" y="273329"/>
                  </a:lnTo>
                  <a:lnTo>
                    <a:pt x="381165" y="273329"/>
                  </a:lnTo>
                  <a:lnTo>
                    <a:pt x="388442" y="260438"/>
                  </a:lnTo>
                  <a:lnTo>
                    <a:pt x="394830" y="247002"/>
                  </a:lnTo>
                  <a:lnTo>
                    <a:pt x="400253" y="233070"/>
                  </a:lnTo>
                  <a:lnTo>
                    <a:pt x="404698" y="218668"/>
                  </a:lnTo>
                  <a:close/>
                </a:path>
                <a:path w="412114" h="374014">
                  <a:moveTo>
                    <a:pt x="411683" y="150012"/>
                  </a:moveTo>
                  <a:lnTo>
                    <a:pt x="410768" y="150012"/>
                  </a:lnTo>
                  <a:lnTo>
                    <a:pt x="410768" y="136042"/>
                  </a:lnTo>
                  <a:lnTo>
                    <a:pt x="408901" y="136042"/>
                  </a:lnTo>
                  <a:lnTo>
                    <a:pt x="408901" y="122072"/>
                  </a:lnTo>
                  <a:lnTo>
                    <a:pt x="406209" y="122072"/>
                  </a:lnTo>
                  <a:lnTo>
                    <a:pt x="406209" y="109372"/>
                  </a:lnTo>
                  <a:lnTo>
                    <a:pt x="193230" y="109372"/>
                  </a:lnTo>
                  <a:lnTo>
                    <a:pt x="193230" y="122072"/>
                  </a:lnTo>
                  <a:lnTo>
                    <a:pt x="193230" y="136042"/>
                  </a:lnTo>
                  <a:lnTo>
                    <a:pt x="193230" y="150012"/>
                  </a:lnTo>
                  <a:lnTo>
                    <a:pt x="193230" y="163982"/>
                  </a:lnTo>
                  <a:lnTo>
                    <a:pt x="411683" y="163982"/>
                  </a:lnTo>
                  <a:lnTo>
                    <a:pt x="411683" y="150012"/>
                  </a:lnTo>
                  <a:close/>
                </a:path>
              </a:pathLst>
            </a:custGeom>
            <a:solidFill>
              <a:srgbClr val="D7002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5527" y="3979185"/>
              <a:ext cx="209570" cy="209552"/>
            </a:xfrm>
            <a:prstGeom prst="rect">
              <a:avLst/>
            </a:prstGeom>
          </p:spPr>
        </p:pic>
      </p:grpSp>
      <p:sp>
        <p:nvSpPr>
          <p:cNvPr id="27" name="object 27" descr=""/>
          <p:cNvSpPr/>
          <p:nvPr/>
        </p:nvSpPr>
        <p:spPr>
          <a:xfrm>
            <a:off x="2336292" y="3963631"/>
            <a:ext cx="450850" cy="450215"/>
          </a:xfrm>
          <a:custGeom>
            <a:avLst/>
            <a:gdLst/>
            <a:ahLst/>
            <a:cxnLst/>
            <a:rect l="l" t="t" r="r" b="b"/>
            <a:pathLst>
              <a:path w="450850" h="450214">
                <a:moveTo>
                  <a:pt x="136131" y="83426"/>
                </a:moveTo>
                <a:lnTo>
                  <a:pt x="135534" y="82245"/>
                </a:lnTo>
                <a:lnTo>
                  <a:pt x="126060" y="72771"/>
                </a:lnTo>
                <a:lnTo>
                  <a:pt x="122504" y="72771"/>
                </a:lnTo>
                <a:lnTo>
                  <a:pt x="108280" y="86969"/>
                </a:lnTo>
                <a:lnTo>
                  <a:pt x="108280" y="90525"/>
                </a:lnTo>
                <a:lnTo>
                  <a:pt x="118351" y="100571"/>
                </a:lnTo>
                <a:lnTo>
                  <a:pt x="118351" y="106489"/>
                </a:lnTo>
                <a:lnTo>
                  <a:pt x="127838" y="106489"/>
                </a:lnTo>
                <a:lnTo>
                  <a:pt x="130200" y="104127"/>
                </a:lnTo>
                <a:lnTo>
                  <a:pt x="130200" y="94665"/>
                </a:lnTo>
                <a:lnTo>
                  <a:pt x="136131" y="94665"/>
                </a:lnTo>
                <a:lnTo>
                  <a:pt x="136131" y="83426"/>
                </a:lnTo>
                <a:close/>
              </a:path>
              <a:path w="450850" h="450214">
                <a:moveTo>
                  <a:pt x="450240" y="224802"/>
                </a:moveTo>
                <a:lnTo>
                  <a:pt x="445693" y="179692"/>
                </a:lnTo>
                <a:lnTo>
                  <a:pt x="441363" y="165646"/>
                </a:lnTo>
                <a:lnTo>
                  <a:pt x="432549" y="137274"/>
                </a:lnTo>
                <a:lnTo>
                  <a:pt x="428688" y="130149"/>
                </a:lnTo>
                <a:lnTo>
                  <a:pt x="425157" y="123659"/>
                </a:lnTo>
                <a:lnTo>
                  <a:pt x="425157" y="227164"/>
                </a:lnTo>
                <a:lnTo>
                  <a:pt x="420547" y="270129"/>
                </a:lnTo>
                <a:lnTo>
                  <a:pt x="420446" y="271145"/>
                </a:lnTo>
                <a:lnTo>
                  <a:pt x="405612" y="313055"/>
                </a:lnTo>
                <a:lnTo>
                  <a:pt x="405536" y="313270"/>
                </a:lnTo>
                <a:lnTo>
                  <a:pt x="381889" y="350520"/>
                </a:lnTo>
                <a:lnTo>
                  <a:pt x="350774" y="381647"/>
                </a:lnTo>
                <a:lnTo>
                  <a:pt x="313423" y="405422"/>
                </a:lnTo>
                <a:lnTo>
                  <a:pt x="271081" y="420585"/>
                </a:lnTo>
                <a:lnTo>
                  <a:pt x="225031" y="425932"/>
                </a:lnTo>
                <a:lnTo>
                  <a:pt x="178993" y="420585"/>
                </a:lnTo>
                <a:lnTo>
                  <a:pt x="136652" y="405422"/>
                </a:lnTo>
                <a:lnTo>
                  <a:pt x="99263" y="381647"/>
                </a:lnTo>
                <a:lnTo>
                  <a:pt x="68059" y="350520"/>
                </a:lnTo>
                <a:lnTo>
                  <a:pt x="44094" y="313055"/>
                </a:lnTo>
                <a:lnTo>
                  <a:pt x="28879" y="270776"/>
                </a:lnTo>
                <a:lnTo>
                  <a:pt x="23596" y="225386"/>
                </a:lnTo>
                <a:lnTo>
                  <a:pt x="23533" y="224802"/>
                </a:lnTo>
                <a:lnTo>
                  <a:pt x="28778" y="179692"/>
                </a:lnTo>
                <a:lnTo>
                  <a:pt x="44094" y="136550"/>
                </a:lnTo>
                <a:lnTo>
                  <a:pt x="67945" y="99199"/>
                </a:lnTo>
                <a:lnTo>
                  <a:pt x="99199" y="68008"/>
                </a:lnTo>
                <a:lnTo>
                  <a:pt x="136613" y="44196"/>
                </a:lnTo>
                <a:lnTo>
                  <a:pt x="178968" y="29006"/>
                </a:lnTo>
                <a:lnTo>
                  <a:pt x="225031" y="23672"/>
                </a:lnTo>
                <a:lnTo>
                  <a:pt x="246468" y="24777"/>
                </a:lnTo>
                <a:lnTo>
                  <a:pt x="287121" y="33413"/>
                </a:lnTo>
                <a:lnTo>
                  <a:pt x="259346" y="55892"/>
                </a:lnTo>
                <a:lnTo>
                  <a:pt x="247548" y="49999"/>
                </a:lnTo>
                <a:lnTo>
                  <a:pt x="232879" y="44196"/>
                </a:lnTo>
                <a:lnTo>
                  <a:pt x="233146" y="44196"/>
                </a:lnTo>
                <a:lnTo>
                  <a:pt x="218516" y="41427"/>
                </a:lnTo>
                <a:lnTo>
                  <a:pt x="176009" y="53149"/>
                </a:lnTo>
                <a:lnTo>
                  <a:pt x="158165" y="66522"/>
                </a:lnTo>
                <a:lnTo>
                  <a:pt x="159766" y="71589"/>
                </a:lnTo>
                <a:lnTo>
                  <a:pt x="159842" y="71818"/>
                </a:lnTo>
                <a:lnTo>
                  <a:pt x="165506" y="75222"/>
                </a:lnTo>
                <a:lnTo>
                  <a:pt x="170510" y="76911"/>
                </a:lnTo>
                <a:lnTo>
                  <a:pt x="192430" y="76911"/>
                </a:lnTo>
                <a:lnTo>
                  <a:pt x="195821" y="75222"/>
                </a:lnTo>
                <a:lnTo>
                  <a:pt x="198361" y="71589"/>
                </a:lnTo>
                <a:lnTo>
                  <a:pt x="204876" y="61531"/>
                </a:lnTo>
                <a:lnTo>
                  <a:pt x="206070" y="59766"/>
                </a:lnTo>
                <a:lnTo>
                  <a:pt x="207848" y="59169"/>
                </a:lnTo>
                <a:lnTo>
                  <a:pt x="219100" y="59169"/>
                </a:lnTo>
                <a:lnTo>
                  <a:pt x="206654" y="79870"/>
                </a:lnTo>
                <a:lnTo>
                  <a:pt x="203695" y="85191"/>
                </a:lnTo>
                <a:lnTo>
                  <a:pt x="197764" y="88747"/>
                </a:lnTo>
                <a:lnTo>
                  <a:pt x="172872" y="88747"/>
                </a:lnTo>
                <a:lnTo>
                  <a:pt x="170510" y="89331"/>
                </a:lnTo>
                <a:lnTo>
                  <a:pt x="168732" y="90525"/>
                </a:lnTo>
                <a:lnTo>
                  <a:pt x="153911" y="100571"/>
                </a:lnTo>
                <a:lnTo>
                  <a:pt x="138506" y="100571"/>
                </a:lnTo>
                <a:lnTo>
                  <a:pt x="136131" y="102946"/>
                </a:lnTo>
                <a:lnTo>
                  <a:pt x="136131" y="115963"/>
                </a:lnTo>
                <a:lnTo>
                  <a:pt x="133756" y="118325"/>
                </a:lnTo>
                <a:lnTo>
                  <a:pt x="120726" y="118325"/>
                </a:lnTo>
                <a:lnTo>
                  <a:pt x="117170" y="120103"/>
                </a:lnTo>
                <a:lnTo>
                  <a:pt x="114795" y="123647"/>
                </a:lnTo>
                <a:lnTo>
                  <a:pt x="107683" y="134886"/>
                </a:lnTo>
                <a:lnTo>
                  <a:pt x="106502" y="137274"/>
                </a:lnTo>
                <a:lnTo>
                  <a:pt x="106502" y="145529"/>
                </a:lnTo>
                <a:lnTo>
                  <a:pt x="108877" y="147904"/>
                </a:lnTo>
                <a:lnTo>
                  <a:pt x="135534" y="147904"/>
                </a:lnTo>
                <a:lnTo>
                  <a:pt x="136728" y="147307"/>
                </a:lnTo>
                <a:lnTo>
                  <a:pt x="158648" y="125425"/>
                </a:lnTo>
                <a:lnTo>
                  <a:pt x="161620" y="124244"/>
                </a:lnTo>
                <a:lnTo>
                  <a:pt x="169913" y="124244"/>
                </a:lnTo>
                <a:lnTo>
                  <a:pt x="172288" y="126009"/>
                </a:lnTo>
                <a:lnTo>
                  <a:pt x="172872" y="128968"/>
                </a:lnTo>
                <a:lnTo>
                  <a:pt x="176428" y="143764"/>
                </a:lnTo>
                <a:lnTo>
                  <a:pt x="177025" y="146126"/>
                </a:lnTo>
                <a:lnTo>
                  <a:pt x="179400" y="148488"/>
                </a:lnTo>
                <a:lnTo>
                  <a:pt x="187096" y="148488"/>
                </a:lnTo>
                <a:lnTo>
                  <a:pt x="189471" y="146126"/>
                </a:lnTo>
                <a:lnTo>
                  <a:pt x="189471" y="125425"/>
                </a:lnTo>
                <a:lnTo>
                  <a:pt x="190068" y="124244"/>
                </a:lnTo>
                <a:lnTo>
                  <a:pt x="191249" y="123050"/>
                </a:lnTo>
                <a:lnTo>
                  <a:pt x="195402" y="118325"/>
                </a:lnTo>
                <a:lnTo>
                  <a:pt x="200139" y="131927"/>
                </a:lnTo>
                <a:lnTo>
                  <a:pt x="200736" y="134289"/>
                </a:lnTo>
                <a:lnTo>
                  <a:pt x="203098" y="136067"/>
                </a:lnTo>
                <a:lnTo>
                  <a:pt x="212585" y="136067"/>
                </a:lnTo>
                <a:lnTo>
                  <a:pt x="213766" y="135483"/>
                </a:lnTo>
                <a:lnTo>
                  <a:pt x="218516" y="130746"/>
                </a:lnTo>
                <a:lnTo>
                  <a:pt x="219697" y="130149"/>
                </a:lnTo>
                <a:lnTo>
                  <a:pt x="228587" y="130149"/>
                </a:lnTo>
                <a:lnTo>
                  <a:pt x="230962" y="132524"/>
                </a:lnTo>
                <a:lnTo>
                  <a:pt x="230962" y="145529"/>
                </a:lnTo>
                <a:lnTo>
                  <a:pt x="233324" y="147904"/>
                </a:lnTo>
                <a:lnTo>
                  <a:pt x="262369" y="147904"/>
                </a:lnTo>
                <a:lnTo>
                  <a:pt x="265328" y="152044"/>
                </a:lnTo>
                <a:lnTo>
                  <a:pt x="263550" y="155587"/>
                </a:lnTo>
                <a:lnTo>
                  <a:pt x="261772" y="160909"/>
                </a:lnTo>
                <a:lnTo>
                  <a:pt x="260591" y="163868"/>
                </a:lnTo>
                <a:lnTo>
                  <a:pt x="258216" y="165646"/>
                </a:lnTo>
                <a:lnTo>
                  <a:pt x="255257" y="165061"/>
                </a:lnTo>
                <a:lnTo>
                  <a:pt x="226809" y="160324"/>
                </a:lnTo>
                <a:lnTo>
                  <a:pt x="222656" y="160324"/>
                </a:lnTo>
                <a:lnTo>
                  <a:pt x="198361" y="165061"/>
                </a:lnTo>
                <a:lnTo>
                  <a:pt x="195986" y="165646"/>
                </a:lnTo>
                <a:lnTo>
                  <a:pt x="194208" y="165061"/>
                </a:lnTo>
                <a:lnTo>
                  <a:pt x="191846" y="164465"/>
                </a:lnTo>
                <a:lnTo>
                  <a:pt x="183921" y="161556"/>
                </a:lnTo>
                <a:lnTo>
                  <a:pt x="173316" y="158026"/>
                </a:lnTo>
                <a:lnTo>
                  <a:pt x="162509" y="155067"/>
                </a:lnTo>
                <a:lnTo>
                  <a:pt x="153911" y="153822"/>
                </a:lnTo>
                <a:lnTo>
                  <a:pt x="112699" y="161556"/>
                </a:lnTo>
                <a:lnTo>
                  <a:pt x="112966" y="161556"/>
                </a:lnTo>
                <a:lnTo>
                  <a:pt x="91909" y="179692"/>
                </a:lnTo>
                <a:lnTo>
                  <a:pt x="83985" y="201231"/>
                </a:lnTo>
                <a:lnTo>
                  <a:pt x="82918" y="217106"/>
                </a:lnTo>
                <a:lnTo>
                  <a:pt x="82791" y="218884"/>
                </a:lnTo>
                <a:lnTo>
                  <a:pt x="103543" y="257149"/>
                </a:lnTo>
                <a:lnTo>
                  <a:pt x="138620" y="260870"/>
                </a:lnTo>
                <a:lnTo>
                  <a:pt x="157759" y="265760"/>
                </a:lnTo>
                <a:lnTo>
                  <a:pt x="172021" y="279755"/>
                </a:lnTo>
                <a:lnTo>
                  <a:pt x="177622" y="307619"/>
                </a:lnTo>
                <a:lnTo>
                  <a:pt x="177622" y="351396"/>
                </a:lnTo>
                <a:lnTo>
                  <a:pt x="179984" y="357898"/>
                </a:lnTo>
                <a:lnTo>
                  <a:pt x="184734" y="363220"/>
                </a:lnTo>
                <a:lnTo>
                  <a:pt x="201790" y="383781"/>
                </a:lnTo>
                <a:lnTo>
                  <a:pt x="205473" y="388073"/>
                </a:lnTo>
                <a:lnTo>
                  <a:pt x="210210" y="390436"/>
                </a:lnTo>
                <a:lnTo>
                  <a:pt x="234518" y="390436"/>
                </a:lnTo>
                <a:lnTo>
                  <a:pt x="239255" y="388658"/>
                </a:lnTo>
                <a:lnTo>
                  <a:pt x="242214" y="385114"/>
                </a:lnTo>
                <a:lnTo>
                  <a:pt x="259410" y="367957"/>
                </a:lnTo>
                <a:lnTo>
                  <a:pt x="276593" y="333057"/>
                </a:lnTo>
                <a:lnTo>
                  <a:pt x="277774" y="328320"/>
                </a:lnTo>
                <a:lnTo>
                  <a:pt x="277774" y="292239"/>
                </a:lnTo>
                <a:lnTo>
                  <a:pt x="279552" y="287502"/>
                </a:lnTo>
                <a:lnTo>
                  <a:pt x="283108" y="284543"/>
                </a:lnTo>
                <a:lnTo>
                  <a:pt x="316890" y="250825"/>
                </a:lnTo>
                <a:lnTo>
                  <a:pt x="316890" y="246100"/>
                </a:lnTo>
                <a:lnTo>
                  <a:pt x="313931" y="244322"/>
                </a:lnTo>
                <a:lnTo>
                  <a:pt x="308063" y="240588"/>
                </a:lnTo>
                <a:lnTo>
                  <a:pt x="293700" y="229539"/>
                </a:lnTo>
                <a:lnTo>
                  <a:pt x="275678" y="211378"/>
                </a:lnTo>
                <a:lnTo>
                  <a:pt x="258813" y="186347"/>
                </a:lnTo>
                <a:lnTo>
                  <a:pt x="257035" y="182206"/>
                </a:lnTo>
                <a:lnTo>
                  <a:pt x="259410" y="177482"/>
                </a:lnTo>
                <a:lnTo>
                  <a:pt x="266522" y="177482"/>
                </a:lnTo>
                <a:lnTo>
                  <a:pt x="300291" y="221246"/>
                </a:lnTo>
                <a:lnTo>
                  <a:pt x="304444" y="226580"/>
                </a:lnTo>
                <a:lnTo>
                  <a:pt x="312153" y="227164"/>
                </a:lnTo>
                <a:lnTo>
                  <a:pt x="317487" y="223024"/>
                </a:lnTo>
                <a:lnTo>
                  <a:pt x="337045" y="206463"/>
                </a:lnTo>
                <a:lnTo>
                  <a:pt x="340004" y="204101"/>
                </a:lnTo>
                <a:lnTo>
                  <a:pt x="340004" y="198767"/>
                </a:lnTo>
                <a:lnTo>
                  <a:pt x="336448" y="197002"/>
                </a:lnTo>
                <a:lnTo>
                  <a:pt x="318668" y="186347"/>
                </a:lnTo>
                <a:lnTo>
                  <a:pt x="316293" y="184581"/>
                </a:lnTo>
                <a:lnTo>
                  <a:pt x="315112" y="181622"/>
                </a:lnTo>
                <a:lnTo>
                  <a:pt x="316230" y="178828"/>
                </a:lnTo>
                <a:lnTo>
                  <a:pt x="316293" y="178663"/>
                </a:lnTo>
                <a:lnTo>
                  <a:pt x="316890" y="177482"/>
                </a:lnTo>
                <a:lnTo>
                  <a:pt x="318668" y="174523"/>
                </a:lnTo>
                <a:lnTo>
                  <a:pt x="322224" y="173342"/>
                </a:lnTo>
                <a:lnTo>
                  <a:pt x="325183" y="175107"/>
                </a:lnTo>
                <a:lnTo>
                  <a:pt x="346519" y="188125"/>
                </a:lnTo>
                <a:lnTo>
                  <a:pt x="348297" y="189306"/>
                </a:lnTo>
                <a:lnTo>
                  <a:pt x="350672" y="189903"/>
                </a:lnTo>
                <a:lnTo>
                  <a:pt x="363715" y="189903"/>
                </a:lnTo>
                <a:lnTo>
                  <a:pt x="367855" y="192862"/>
                </a:lnTo>
                <a:lnTo>
                  <a:pt x="369633" y="197002"/>
                </a:lnTo>
                <a:lnTo>
                  <a:pt x="386829" y="236042"/>
                </a:lnTo>
                <a:lnTo>
                  <a:pt x="388607" y="240182"/>
                </a:lnTo>
                <a:lnTo>
                  <a:pt x="392747" y="243141"/>
                </a:lnTo>
                <a:lnTo>
                  <a:pt x="402831" y="243141"/>
                </a:lnTo>
                <a:lnTo>
                  <a:pt x="407568" y="238404"/>
                </a:lnTo>
                <a:lnTo>
                  <a:pt x="407568" y="214744"/>
                </a:lnTo>
                <a:lnTo>
                  <a:pt x="408165" y="212966"/>
                </a:lnTo>
                <a:lnTo>
                  <a:pt x="409943" y="211785"/>
                </a:lnTo>
                <a:lnTo>
                  <a:pt x="423456" y="201231"/>
                </a:lnTo>
                <a:lnTo>
                  <a:pt x="423583" y="201231"/>
                </a:lnTo>
                <a:lnTo>
                  <a:pt x="424751" y="208826"/>
                </a:lnTo>
                <a:lnTo>
                  <a:pt x="424942" y="211378"/>
                </a:lnTo>
                <a:lnTo>
                  <a:pt x="425056" y="212966"/>
                </a:lnTo>
                <a:lnTo>
                  <a:pt x="425157" y="227164"/>
                </a:lnTo>
                <a:lnTo>
                  <a:pt x="425157" y="123659"/>
                </a:lnTo>
                <a:lnTo>
                  <a:pt x="384302" y="65811"/>
                </a:lnTo>
                <a:lnTo>
                  <a:pt x="350977" y="38366"/>
                </a:lnTo>
                <a:lnTo>
                  <a:pt x="312724" y="17653"/>
                </a:lnTo>
                <a:lnTo>
                  <a:pt x="270446" y="4559"/>
                </a:lnTo>
                <a:lnTo>
                  <a:pt x="225031" y="0"/>
                </a:lnTo>
                <a:lnTo>
                  <a:pt x="179616" y="4559"/>
                </a:lnTo>
                <a:lnTo>
                  <a:pt x="137337" y="17653"/>
                </a:lnTo>
                <a:lnTo>
                  <a:pt x="99085" y="38366"/>
                </a:lnTo>
                <a:lnTo>
                  <a:pt x="65760" y="65811"/>
                </a:lnTo>
                <a:lnTo>
                  <a:pt x="38201" y="99199"/>
                </a:lnTo>
                <a:lnTo>
                  <a:pt x="17513" y="137274"/>
                </a:lnTo>
                <a:lnTo>
                  <a:pt x="4394" y="179476"/>
                </a:lnTo>
                <a:lnTo>
                  <a:pt x="0" y="223024"/>
                </a:lnTo>
                <a:lnTo>
                  <a:pt x="63" y="227164"/>
                </a:lnTo>
                <a:lnTo>
                  <a:pt x="4394" y="270129"/>
                </a:lnTo>
                <a:lnTo>
                  <a:pt x="17513" y="312331"/>
                </a:lnTo>
                <a:lnTo>
                  <a:pt x="38265" y="350520"/>
                </a:lnTo>
                <a:lnTo>
                  <a:pt x="65760" y="383781"/>
                </a:lnTo>
                <a:lnTo>
                  <a:pt x="99085" y="411213"/>
                </a:lnTo>
                <a:lnTo>
                  <a:pt x="137337" y="431939"/>
                </a:lnTo>
                <a:lnTo>
                  <a:pt x="179616" y="445020"/>
                </a:lnTo>
                <a:lnTo>
                  <a:pt x="225031" y="449592"/>
                </a:lnTo>
                <a:lnTo>
                  <a:pt x="270446" y="445020"/>
                </a:lnTo>
                <a:lnTo>
                  <a:pt x="312724" y="431939"/>
                </a:lnTo>
                <a:lnTo>
                  <a:pt x="350977" y="411213"/>
                </a:lnTo>
                <a:lnTo>
                  <a:pt x="384302" y="383781"/>
                </a:lnTo>
                <a:lnTo>
                  <a:pt x="411797" y="350520"/>
                </a:lnTo>
                <a:lnTo>
                  <a:pt x="432549" y="312331"/>
                </a:lnTo>
                <a:lnTo>
                  <a:pt x="445668" y="270129"/>
                </a:lnTo>
                <a:lnTo>
                  <a:pt x="449999" y="227164"/>
                </a:lnTo>
                <a:lnTo>
                  <a:pt x="450062" y="226580"/>
                </a:lnTo>
                <a:lnTo>
                  <a:pt x="450176" y="225386"/>
                </a:lnTo>
                <a:lnTo>
                  <a:pt x="450240" y="224802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 descr=""/>
          <p:cNvGrpSpPr/>
          <p:nvPr/>
        </p:nvGrpSpPr>
        <p:grpSpPr>
          <a:xfrm>
            <a:off x="612520" y="1389761"/>
            <a:ext cx="7806690" cy="4709160"/>
            <a:chOff x="612520" y="1389761"/>
            <a:chExt cx="7806690" cy="4709160"/>
          </a:xfrm>
        </p:grpSpPr>
        <p:sp>
          <p:nvSpPr>
            <p:cNvPr id="29" name="object 29" descr=""/>
            <p:cNvSpPr/>
            <p:nvPr/>
          </p:nvSpPr>
          <p:spPr>
            <a:xfrm>
              <a:off x="6519671" y="3979185"/>
              <a:ext cx="419734" cy="419100"/>
            </a:xfrm>
            <a:custGeom>
              <a:avLst/>
              <a:gdLst/>
              <a:ahLst/>
              <a:cxnLst/>
              <a:rect l="l" t="t" r="r" b="b"/>
              <a:pathLst>
                <a:path w="419734" h="419100">
                  <a:moveTo>
                    <a:pt x="209570" y="0"/>
                  </a:moveTo>
                  <a:lnTo>
                    <a:pt x="161518" y="5534"/>
                  </a:lnTo>
                  <a:lnTo>
                    <a:pt x="117407" y="21299"/>
                  </a:lnTo>
                  <a:lnTo>
                    <a:pt x="78495" y="46036"/>
                  </a:lnTo>
                  <a:lnTo>
                    <a:pt x="46040" y="78488"/>
                  </a:lnTo>
                  <a:lnTo>
                    <a:pt x="21301" y="117397"/>
                  </a:lnTo>
                  <a:lnTo>
                    <a:pt x="5534" y="161504"/>
                  </a:lnTo>
                  <a:lnTo>
                    <a:pt x="0" y="209552"/>
                  </a:lnTo>
                  <a:lnTo>
                    <a:pt x="5535" y="257601"/>
                  </a:lnTo>
                  <a:lnTo>
                    <a:pt x="21301" y="301708"/>
                  </a:lnTo>
                  <a:lnTo>
                    <a:pt x="46040" y="340616"/>
                  </a:lnTo>
                  <a:lnTo>
                    <a:pt x="78495" y="373068"/>
                  </a:lnTo>
                  <a:lnTo>
                    <a:pt x="117407" y="397805"/>
                  </a:lnTo>
                  <a:lnTo>
                    <a:pt x="161518" y="413570"/>
                  </a:lnTo>
                  <a:lnTo>
                    <a:pt x="209571" y="419105"/>
                  </a:lnTo>
                  <a:lnTo>
                    <a:pt x="257623" y="413570"/>
                  </a:lnTo>
                  <a:lnTo>
                    <a:pt x="301734" y="397805"/>
                  </a:lnTo>
                  <a:lnTo>
                    <a:pt x="340646" y="373068"/>
                  </a:lnTo>
                  <a:lnTo>
                    <a:pt x="373101" y="340616"/>
                  </a:lnTo>
                  <a:lnTo>
                    <a:pt x="397840" y="301708"/>
                  </a:lnTo>
                  <a:lnTo>
                    <a:pt x="413606" y="257601"/>
                  </a:lnTo>
                  <a:lnTo>
                    <a:pt x="419141" y="209552"/>
                  </a:lnTo>
                  <a:lnTo>
                    <a:pt x="413606" y="161504"/>
                  </a:lnTo>
                  <a:lnTo>
                    <a:pt x="397840" y="117397"/>
                  </a:lnTo>
                  <a:lnTo>
                    <a:pt x="373100" y="78488"/>
                  </a:lnTo>
                  <a:lnTo>
                    <a:pt x="340645" y="46036"/>
                  </a:lnTo>
                  <a:lnTo>
                    <a:pt x="301733" y="21299"/>
                  </a:lnTo>
                  <a:lnTo>
                    <a:pt x="257622" y="5534"/>
                  </a:lnTo>
                  <a:lnTo>
                    <a:pt x="209570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526885" y="4024744"/>
              <a:ext cx="412115" cy="374015"/>
            </a:xfrm>
            <a:custGeom>
              <a:avLst/>
              <a:gdLst/>
              <a:ahLst/>
              <a:cxnLst/>
              <a:rect l="l" t="t" r="r" b="b"/>
              <a:pathLst>
                <a:path w="412115" h="374014">
                  <a:moveTo>
                    <a:pt x="332803" y="328002"/>
                  </a:moveTo>
                  <a:lnTo>
                    <a:pt x="71894" y="328002"/>
                  </a:lnTo>
                  <a:lnTo>
                    <a:pt x="100444" y="347141"/>
                  </a:lnTo>
                  <a:lnTo>
                    <a:pt x="132054" y="361467"/>
                  </a:lnTo>
                  <a:lnTo>
                    <a:pt x="166192" y="370446"/>
                  </a:lnTo>
                  <a:lnTo>
                    <a:pt x="202349" y="373557"/>
                  </a:lnTo>
                  <a:lnTo>
                    <a:pt x="238506" y="370446"/>
                  </a:lnTo>
                  <a:lnTo>
                    <a:pt x="272643" y="361467"/>
                  </a:lnTo>
                  <a:lnTo>
                    <a:pt x="304253" y="347141"/>
                  </a:lnTo>
                  <a:lnTo>
                    <a:pt x="332803" y="328002"/>
                  </a:lnTo>
                  <a:close/>
                </a:path>
                <a:path w="412115" h="374014">
                  <a:moveTo>
                    <a:pt x="381165" y="54673"/>
                  </a:moveTo>
                  <a:lnTo>
                    <a:pt x="370878" y="39433"/>
                  </a:lnTo>
                  <a:lnTo>
                    <a:pt x="359346" y="25196"/>
                  </a:lnTo>
                  <a:lnTo>
                    <a:pt x="346621" y="12026"/>
                  </a:lnTo>
                  <a:lnTo>
                    <a:pt x="332803" y="0"/>
                  </a:lnTo>
                  <a:lnTo>
                    <a:pt x="193230" y="0"/>
                  </a:lnTo>
                  <a:lnTo>
                    <a:pt x="193230" y="54673"/>
                  </a:lnTo>
                  <a:lnTo>
                    <a:pt x="381165" y="54673"/>
                  </a:lnTo>
                  <a:close/>
                </a:path>
                <a:path w="412115" h="374014">
                  <a:moveTo>
                    <a:pt x="404698" y="218668"/>
                  </a:moveTo>
                  <a:lnTo>
                    <a:pt x="0" y="218668"/>
                  </a:lnTo>
                  <a:lnTo>
                    <a:pt x="4445" y="233070"/>
                  </a:lnTo>
                  <a:lnTo>
                    <a:pt x="9880" y="247002"/>
                  </a:lnTo>
                  <a:lnTo>
                    <a:pt x="16256" y="260438"/>
                  </a:lnTo>
                  <a:lnTo>
                    <a:pt x="23545" y="273329"/>
                  </a:lnTo>
                  <a:lnTo>
                    <a:pt x="381165" y="273329"/>
                  </a:lnTo>
                  <a:lnTo>
                    <a:pt x="388442" y="260438"/>
                  </a:lnTo>
                  <a:lnTo>
                    <a:pt x="394830" y="247002"/>
                  </a:lnTo>
                  <a:lnTo>
                    <a:pt x="400253" y="233070"/>
                  </a:lnTo>
                  <a:lnTo>
                    <a:pt x="404698" y="218668"/>
                  </a:lnTo>
                  <a:close/>
                </a:path>
                <a:path w="412115" h="374014">
                  <a:moveTo>
                    <a:pt x="411683" y="150012"/>
                  </a:moveTo>
                  <a:lnTo>
                    <a:pt x="410768" y="150012"/>
                  </a:lnTo>
                  <a:lnTo>
                    <a:pt x="410768" y="136042"/>
                  </a:lnTo>
                  <a:lnTo>
                    <a:pt x="408901" y="136042"/>
                  </a:lnTo>
                  <a:lnTo>
                    <a:pt x="408901" y="122072"/>
                  </a:lnTo>
                  <a:lnTo>
                    <a:pt x="406209" y="122072"/>
                  </a:lnTo>
                  <a:lnTo>
                    <a:pt x="406209" y="109372"/>
                  </a:lnTo>
                  <a:lnTo>
                    <a:pt x="193230" y="109372"/>
                  </a:lnTo>
                  <a:lnTo>
                    <a:pt x="193230" y="122072"/>
                  </a:lnTo>
                  <a:lnTo>
                    <a:pt x="193230" y="136042"/>
                  </a:lnTo>
                  <a:lnTo>
                    <a:pt x="193230" y="150012"/>
                  </a:lnTo>
                  <a:lnTo>
                    <a:pt x="193230" y="163982"/>
                  </a:lnTo>
                  <a:lnTo>
                    <a:pt x="411683" y="163982"/>
                  </a:lnTo>
                  <a:lnTo>
                    <a:pt x="411683" y="150012"/>
                  </a:lnTo>
                  <a:close/>
                </a:path>
              </a:pathLst>
            </a:custGeom>
            <a:solidFill>
              <a:srgbClr val="D7002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671" y="3979185"/>
              <a:ext cx="209570" cy="209552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5718810" y="1576578"/>
              <a:ext cx="1958339" cy="4151629"/>
            </a:xfrm>
            <a:custGeom>
              <a:avLst/>
              <a:gdLst/>
              <a:ahLst/>
              <a:cxnLst/>
              <a:rect l="l" t="t" r="r" b="b"/>
              <a:pathLst>
                <a:path w="1958340" h="4151629">
                  <a:moveTo>
                    <a:pt x="0" y="4151376"/>
                  </a:moveTo>
                  <a:lnTo>
                    <a:pt x="1958339" y="4151376"/>
                  </a:lnTo>
                  <a:lnTo>
                    <a:pt x="1958339" y="0"/>
                  </a:lnTo>
                  <a:lnTo>
                    <a:pt x="0" y="0"/>
                  </a:lnTo>
                  <a:lnTo>
                    <a:pt x="0" y="4151376"/>
                  </a:lnTo>
                  <a:close/>
                </a:path>
              </a:pathLst>
            </a:custGeom>
            <a:ln w="19812">
              <a:solidFill>
                <a:srgbClr val="C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15695" y="3337559"/>
              <a:ext cx="7193280" cy="0"/>
            </a:xfrm>
            <a:custGeom>
              <a:avLst/>
              <a:gdLst/>
              <a:ahLst/>
              <a:cxnLst/>
              <a:rect l="l" t="t" r="r" b="b"/>
              <a:pathLst>
                <a:path w="7193280" h="0">
                  <a:moveTo>
                    <a:pt x="0" y="0"/>
                  </a:moveTo>
                  <a:lnTo>
                    <a:pt x="7192772" y="0"/>
                  </a:lnTo>
                </a:path>
              </a:pathLst>
            </a:custGeom>
            <a:ln w="6096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132826" y="1404366"/>
              <a:ext cx="0" cy="4679950"/>
            </a:xfrm>
            <a:custGeom>
              <a:avLst/>
              <a:gdLst/>
              <a:ahLst/>
              <a:cxnLst/>
              <a:rect l="l" t="t" r="r" b="b"/>
              <a:pathLst>
                <a:path w="0" h="4679950">
                  <a:moveTo>
                    <a:pt x="0" y="0"/>
                  </a:moveTo>
                  <a:lnTo>
                    <a:pt x="0" y="4679721"/>
                  </a:lnTo>
                </a:path>
              </a:pathLst>
            </a:custGeom>
            <a:ln w="28956">
              <a:solidFill>
                <a:srgbClr val="2328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7850124" y="3464052"/>
              <a:ext cx="563880" cy="558165"/>
            </a:xfrm>
            <a:custGeom>
              <a:avLst/>
              <a:gdLst/>
              <a:ahLst/>
              <a:cxnLst/>
              <a:rect l="l" t="t" r="r" b="b"/>
              <a:pathLst>
                <a:path w="563879" h="558164">
                  <a:moveTo>
                    <a:pt x="281940" y="0"/>
                  </a:moveTo>
                  <a:lnTo>
                    <a:pt x="236210" y="3649"/>
                  </a:lnTo>
                  <a:lnTo>
                    <a:pt x="192828" y="14215"/>
                  </a:lnTo>
                  <a:lnTo>
                    <a:pt x="152376" y="31125"/>
                  </a:lnTo>
                  <a:lnTo>
                    <a:pt x="115433" y="53803"/>
                  </a:lnTo>
                  <a:lnTo>
                    <a:pt x="82581" y="81676"/>
                  </a:lnTo>
                  <a:lnTo>
                    <a:pt x="54400" y="114171"/>
                  </a:lnTo>
                  <a:lnTo>
                    <a:pt x="31471" y="150714"/>
                  </a:lnTo>
                  <a:lnTo>
                    <a:pt x="14374" y="190731"/>
                  </a:lnTo>
                  <a:lnTo>
                    <a:pt x="3690" y="233648"/>
                  </a:lnTo>
                  <a:lnTo>
                    <a:pt x="0" y="278892"/>
                  </a:lnTo>
                  <a:lnTo>
                    <a:pt x="3690" y="324135"/>
                  </a:lnTo>
                  <a:lnTo>
                    <a:pt x="14374" y="367052"/>
                  </a:lnTo>
                  <a:lnTo>
                    <a:pt x="31471" y="407069"/>
                  </a:lnTo>
                  <a:lnTo>
                    <a:pt x="54400" y="443612"/>
                  </a:lnTo>
                  <a:lnTo>
                    <a:pt x="82581" y="476107"/>
                  </a:lnTo>
                  <a:lnTo>
                    <a:pt x="115433" y="503980"/>
                  </a:lnTo>
                  <a:lnTo>
                    <a:pt x="152376" y="526658"/>
                  </a:lnTo>
                  <a:lnTo>
                    <a:pt x="192828" y="543568"/>
                  </a:lnTo>
                  <a:lnTo>
                    <a:pt x="236210" y="554134"/>
                  </a:lnTo>
                  <a:lnTo>
                    <a:pt x="281940" y="557784"/>
                  </a:lnTo>
                  <a:lnTo>
                    <a:pt x="327669" y="554134"/>
                  </a:lnTo>
                  <a:lnTo>
                    <a:pt x="371051" y="543568"/>
                  </a:lnTo>
                  <a:lnTo>
                    <a:pt x="411503" y="526658"/>
                  </a:lnTo>
                  <a:lnTo>
                    <a:pt x="448446" y="503980"/>
                  </a:lnTo>
                  <a:lnTo>
                    <a:pt x="481298" y="476107"/>
                  </a:lnTo>
                  <a:lnTo>
                    <a:pt x="509479" y="443612"/>
                  </a:lnTo>
                  <a:lnTo>
                    <a:pt x="532408" y="407069"/>
                  </a:lnTo>
                  <a:lnTo>
                    <a:pt x="549505" y="367052"/>
                  </a:lnTo>
                  <a:lnTo>
                    <a:pt x="560189" y="324135"/>
                  </a:lnTo>
                  <a:lnTo>
                    <a:pt x="563879" y="278892"/>
                  </a:lnTo>
                  <a:lnTo>
                    <a:pt x="560189" y="233648"/>
                  </a:lnTo>
                  <a:lnTo>
                    <a:pt x="549505" y="190731"/>
                  </a:lnTo>
                  <a:lnTo>
                    <a:pt x="532408" y="150714"/>
                  </a:lnTo>
                  <a:lnTo>
                    <a:pt x="509479" y="114171"/>
                  </a:lnTo>
                  <a:lnTo>
                    <a:pt x="481298" y="81676"/>
                  </a:lnTo>
                  <a:lnTo>
                    <a:pt x="448446" y="53803"/>
                  </a:lnTo>
                  <a:lnTo>
                    <a:pt x="411503" y="31125"/>
                  </a:lnTo>
                  <a:lnTo>
                    <a:pt x="371051" y="14215"/>
                  </a:lnTo>
                  <a:lnTo>
                    <a:pt x="327669" y="3649"/>
                  </a:lnTo>
                  <a:lnTo>
                    <a:pt x="281940" y="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7850124" y="3464052"/>
              <a:ext cx="563880" cy="558165"/>
            </a:xfrm>
            <a:custGeom>
              <a:avLst/>
              <a:gdLst/>
              <a:ahLst/>
              <a:cxnLst/>
              <a:rect l="l" t="t" r="r" b="b"/>
              <a:pathLst>
                <a:path w="563879" h="558164">
                  <a:moveTo>
                    <a:pt x="0" y="278892"/>
                  </a:moveTo>
                  <a:lnTo>
                    <a:pt x="3690" y="233648"/>
                  </a:lnTo>
                  <a:lnTo>
                    <a:pt x="14374" y="190731"/>
                  </a:lnTo>
                  <a:lnTo>
                    <a:pt x="31471" y="150714"/>
                  </a:lnTo>
                  <a:lnTo>
                    <a:pt x="54400" y="114171"/>
                  </a:lnTo>
                  <a:lnTo>
                    <a:pt x="82581" y="81676"/>
                  </a:lnTo>
                  <a:lnTo>
                    <a:pt x="115433" y="53803"/>
                  </a:lnTo>
                  <a:lnTo>
                    <a:pt x="152376" y="31125"/>
                  </a:lnTo>
                  <a:lnTo>
                    <a:pt x="192828" y="14215"/>
                  </a:lnTo>
                  <a:lnTo>
                    <a:pt x="236210" y="3649"/>
                  </a:lnTo>
                  <a:lnTo>
                    <a:pt x="281940" y="0"/>
                  </a:lnTo>
                  <a:lnTo>
                    <a:pt x="327669" y="3649"/>
                  </a:lnTo>
                  <a:lnTo>
                    <a:pt x="371051" y="14215"/>
                  </a:lnTo>
                  <a:lnTo>
                    <a:pt x="411503" y="31125"/>
                  </a:lnTo>
                  <a:lnTo>
                    <a:pt x="448446" y="53803"/>
                  </a:lnTo>
                  <a:lnTo>
                    <a:pt x="481298" y="81676"/>
                  </a:lnTo>
                  <a:lnTo>
                    <a:pt x="509479" y="114171"/>
                  </a:lnTo>
                  <a:lnTo>
                    <a:pt x="532408" y="150714"/>
                  </a:lnTo>
                  <a:lnTo>
                    <a:pt x="549505" y="190731"/>
                  </a:lnTo>
                  <a:lnTo>
                    <a:pt x="560189" y="233648"/>
                  </a:lnTo>
                  <a:lnTo>
                    <a:pt x="563879" y="278892"/>
                  </a:lnTo>
                  <a:lnTo>
                    <a:pt x="560189" y="324135"/>
                  </a:lnTo>
                  <a:lnTo>
                    <a:pt x="549505" y="367052"/>
                  </a:lnTo>
                  <a:lnTo>
                    <a:pt x="532408" y="407069"/>
                  </a:lnTo>
                  <a:lnTo>
                    <a:pt x="509479" y="443612"/>
                  </a:lnTo>
                  <a:lnTo>
                    <a:pt x="481298" y="476107"/>
                  </a:lnTo>
                  <a:lnTo>
                    <a:pt x="448446" y="503980"/>
                  </a:lnTo>
                  <a:lnTo>
                    <a:pt x="411503" y="526658"/>
                  </a:lnTo>
                  <a:lnTo>
                    <a:pt x="371051" y="543568"/>
                  </a:lnTo>
                  <a:lnTo>
                    <a:pt x="327669" y="554134"/>
                  </a:lnTo>
                  <a:lnTo>
                    <a:pt x="281940" y="557784"/>
                  </a:lnTo>
                  <a:lnTo>
                    <a:pt x="236210" y="554134"/>
                  </a:lnTo>
                  <a:lnTo>
                    <a:pt x="192828" y="543568"/>
                  </a:lnTo>
                  <a:lnTo>
                    <a:pt x="152376" y="526658"/>
                  </a:lnTo>
                  <a:lnTo>
                    <a:pt x="115433" y="503980"/>
                  </a:lnTo>
                  <a:lnTo>
                    <a:pt x="82581" y="476107"/>
                  </a:lnTo>
                  <a:lnTo>
                    <a:pt x="54400" y="443612"/>
                  </a:lnTo>
                  <a:lnTo>
                    <a:pt x="31471" y="407069"/>
                  </a:lnTo>
                  <a:lnTo>
                    <a:pt x="14374" y="367052"/>
                  </a:lnTo>
                  <a:lnTo>
                    <a:pt x="3690" y="324135"/>
                  </a:lnTo>
                  <a:lnTo>
                    <a:pt x="0" y="278892"/>
                  </a:lnTo>
                  <a:close/>
                </a:path>
              </a:pathLst>
            </a:custGeom>
            <a:ln w="9144">
              <a:solidFill>
                <a:srgbClr val="2328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7979664" y="3605784"/>
              <a:ext cx="306705" cy="274320"/>
            </a:xfrm>
            <a:custGeom>
              <a:avLst/>
              <a:gdLst/>
              <a:ahLst/>
              <a:cxnLst/>
              <a:rect l="l" t="t" r="r" b="b"/>
              <a:pathLst>
                <a:path w="306704" h="274320">
                  <a:moveTo>
                    <a:pt x="169417" y="0"/>
                  </a:moveTo>
                  <a:lnTo>
                    <a:pt x="121030" y="0"/>
                  </a:lnTo>
                  <a:lnTo>
                    <a:pt x="237870" y="120903"/>
                  </a:lnTo>
                  <a:lnTo>
                    <a:pt x="0" y="120903"/>
                  </a:lnTo>
                  <a:lnTo>
                    <a:pt x="0" y="153415"/>
                  </a:lnTo>
                  <a:lnTo>
                    <a:pt x="237870" y="153415"/>
                  </a:lnTo>
                  <a:lnTo>
                    <a:pt x="121030" y="274319"/>
                  </a:lnTo>
                  <a:lnTo>
                    <a:pt x="169417" y="274319"/>
                  </a:lnTo>
                  <a:lnTo>
                    <a:pt x="306324" y="137667"/>
                  </a:lnTo>
                  <a:lnTo>
                    <a:pt x="1694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979664" y="3605784"/>
              <a:ext cx="306705" cy="274320"/>
            </a:xfrm>
            <a:custGeom>
              <a:avLst/>
              <a:gdLst/>
              <a:ahLst/>
              <a:cxnLst/>
              <a:rect l="l" t="t" r="r" b="b"/>
              <a:pathLst>
                <a:path w="306704" h="274320">
                  <a:moveTo>
                    <a:pt x="169417" y="274319"/>
                  </a:moveTo>
                  <a:lnTo>
                    <a:pt x="121030" y="274319"/>
                  </a:lnTo>
                  <a:lnTo>
                    <a:pt x="237870" y="153415"/>
                  </a:lnTo>
                  <a:lnTo>
                    <a:pt x="0" y="153415"/>
                  </a:lnTo>
                  <a:lnTo>
                    <a:pt x="0" y="120903"/>
                  </a:lnTo>
                  <a:lnTo>
                    <a:pt x="237870" y="120903"/>
                  </a:lnTo>
                  <a:lnTo>
                    <a:pt x="121030" y="0"/>
                  </a:lnTo>
                  <a:lnTo>
                    <a:pt x="169417" y="0"/>
                  </a:lnTo>
                  <a:lnTo>
                    <a:pt x="306324" y="137667"/>
                  </a:lnTo>
                  <a:lnTo>
                    <a:pt x="169417" y="274319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15695" y="3906012"/>
              <a:ext cx="7217409" cy="1138555"/>
            </a:xfrm>
            <a:custGeom>
              <a:avLst/>
              <a:gdLst/>
              <a:ahLst/>
              <a:cxnLst/>
              <a:rect l="l" t="t" r="r" b="b"/>
              <a:pathLst>
                <a:path w="7217409" h="1138554">
                  <a:moveTo>
                    <a:pt x="24384" y="0"/>
                  </a:moveTo>
                  <a:lnTo>
                    <a:pt x="7217156" y="0"/>
                  </a:lnTo>
                </a:path>
                <a:path w="7217409" h="1138554">
                  <a:moveTo>
                    <a:pt x="0" y="569976"/>
                  </a:moveTo>
                  <a:lnTo>
                    <a:pt x="7192772" y="569976"/>
                  </a:lnTo>
                </a:path>
                <a:path w="7217409" h="1138554">
                  <a:moveTo>
                    <a:pt x="24384" y="1138427"/>
                  </a:moveTo>
                  <a:lnTo>
                    <a:pt x="7217156" y="1138427"/>
                  </a:lnTo>
                </a:path>
              </a:pathLst>
            </a:custGeom>
            <a:ln w="6096">
              <a:solidFill>
                <a:srgbClr val="D9D9D9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8520683" y="1203960"/>
            <a:ext cx="3101340" cy="325120"/>
          </a:xfrm>
          <a:prstGeom prst="rect">
            <a:avLst/>
          </a:prstGeom>
          <a:solidFill>
            <a:srgbClr val="34477D"/>
          </a:solidFill>
        </p:spPr>
        <p:txBody>
          <a:bodyPr wrap="square" lIns="0" tIns="4953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39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Conclusion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509254" y="1798066"/>
            <a:ext cx="2890520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3515" marR="5080" indent="-171450">
              <a:lnSpc>
                <a:spcPct val="100000"/>
              </a:lnSpc>
              <a:spcBef>
                <a:spcPts val="105"/>
              </a:spcBef>
              <a:buChar char="•"/>
              <a:tabLst>
                <a:tab pos="184785" algn="l"/>
              </a:tabLst>
            </a:pPr>
            <a:r>
              <a:rPr dirty="0" sz="1400">
                <a:latin typeface="Arial MT"/>
                <a:cs typeface="Arial MT"/>
              </a:rPr>
              <a:t>We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37.5%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average </a:t>
            </a:r>
            <a:r>
              <a:rPr dirty="0" sz="1400" spc="-10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premium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4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week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stock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price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as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an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estimate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for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acquisition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premium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for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M&amp;A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deals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25" b="1">
                <a:latin typeface="Arial"/>
                <a:cs typeface="Arial"/>
              </a:rPr>
              <a:t> US </a:t>
            </a:r>
            <a:r>
              <a:rPr dirty="0" sz="1400" spc="-25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Industrials</a:t>
            </a:r>
            <a:r>
              <a:rPr dirty="0" sz="1400" spc="-9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sector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8509254" y="3078607"/>
            <a:ext cx="3121660" cy="2160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5"/>
              </a:spcBef>
              <a:buChar char="•"/>
              <a:tabLst>
                <a:tab pos="184785" algn="l"/>
                <a:tab pos="230504" algn="l"/>
              </a:tabLst>
            </a:pPr>
            <a:r>
              <a:rPr dirty="0" sz="1400">
                <a:latin typeface="Arial MT"/>
                <a:cs typeface="Arial MT"/>
              </a:rPr>
              <a:t>	The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other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two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metrics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are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left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behind </a:t>
            </a:r>
            <a:r>
              <a:rPr dirty="0" sz="1400">
                <a:latin typeface="Arial MT"/>
                <a:cs typeface="Arial MT"/>
              </a:rPr>
              <a:t>for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following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reason:</a:t>
            </a:r>
            <a:endParaRPr sz="1400">
              <a:latin typeface="Arial MT"/>
              <a:cs typeface="Arial MT"/>
            </a:endParaRPr>
          </a:p>
          <a:p>
            <a:pPr lvl="1" marL="640715" marR="467995" indent="-171450">
              <a:lnSpc>
                <a:spcPct val="100000"/>
              </a:lnSpc>
              <a:buChar char="•"/>
              <a:tabLst>
                <a:tab pos="641985" algn="l"/>
              </a:tabLst>
            </a:pP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BCG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estimate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50">
                <a:latin typeface="Arial MT"/>
                <a:cs typeface="Arial MT"/>
              </a:rPr>
              <a:t>a </a:t>
            </a:r>
            <a:r>
              <a:rPr dirty="0" sz="1400" spc="-5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worldwide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estimate,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not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specific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automotive 	industry</a:t>
            </a:r>
            <a:endParaRPr sz="1400">
              <a:latin typeface="Arial MT"/>
              <a:cs typeface="Arial MT"/>
            </a:endParaRPr>
          </a:p>
          <a:p>
            <a:pPr lvl="1" marL="640715" marR="17780" indent="-171450">
              <a:lnSpc>
                <a:spcPct val="100000"/>
              </a:lnSpc>
              <a:buChar char="•"/>
              <a:tabLst>
                <a:tab pos="641985" algn="l"/>
              </a:tabLst>
            </a:pP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FactSet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estimate,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though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specific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US,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is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computed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on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industry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scope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that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is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too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 spc="-10">
                <a:latin typeface="Arial MT"/>
                <a:cs typeface="Arial MT"/>
              </a:rPr>
              <a:t>broad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586740" y="1203960"/>
            <a:ext cx="7221220" cy="325120"/>
          </a:xfrm>
          <a:prstGeom prst="rect">
            <a:avLst/>
          </a:prstGeom>
          <a:solidFill>
            <a:srgbClr val="34477D"/>
          </a:solidFill>
        </p:spPr>
        <p:txBody>
          <a:bodyPr wrap="square" lIns="0" tIns="4953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39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Premium</a:t>
            </a:r>
            <a:r>
              <a:rPr dirty="0" sz="14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estimates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715060" y="5660147"/>
            <a:ext cx="1390015" cy="278765"/>
            <a:chOff x="715060" y="5660147"/>
            <a:chExt cx="1390015" cy="278765"/>
          </a:xfrm>
        </p:grpSpPr>
        <p:sp>
          <p:nvSpPr>
            <p:cNvPr id="45" name="object 45" descr=""/>
            <p:cNvSpPr/>
            <p:nvPr/>
          </p:nvSpPr>
          <p:spPr>
            <a:xfrm>
              <a:off x="715048" y="5660186"/>
              <a:ext cx="278765" cy="278765"/>
            </a:xfrm>
            <a:custGeom>
              <a:avLst/>
              <a:gdLst/>
              <a:ahLst/>
              <a:cxnLst/>
              <a:rect l="l" t="t" r="r" b="b"/>
              <a:pathLst>
                <a:path w="278765" h="278764">
                  <a:moveTo>
                    <a:pt x="84239" y="51663"/>
                  </a:moveTo>
                  <a:lnTo>
                    <a:pt x="83883" y="50939"/>
                  </a:lnTo>
                  <a:lnTo>
                    <a:pt x="78003" y="45072"/>
                  </a:lnTo>
                  <a:lnTo>
                    <a:pt x="75806" y="45072"/>
                  </a:lnTo>
                  <a:lnTo>
                    <a:pt x="66992" y="53860"/>
                  </a:lnTo>
                  <a:lnTo>
                    <a:pt x="66992" y="56070"/>
                  </a:lnTo>
                  <a:lnTo>
                    <a:pt x="73228" y="62293"/>
                  </a:lnTo>
                  <a:lnTo>
                    <a:pt x="73228" y="65951"/>
                  </a:lnTo>
                  <a:lnTo>
                    <a:pt x="79108" y="65951"/>
                  </a:lnTo>
                  <a:lnTo>
                    <a:pt x="80568" y="64490"/>
                  </a:lnTo>
                  <a:lnTo>
                    <a:pt x="80568" y="58623"/>
                  </a:lnTo>
                  <a:lnTo>
                    <a:pt x="84239" y="58623"/>
                  </a:lnTo>
                  <a:lnTo>
                    <a:pt x="84239" y="51663"/>
                  </a:lnTo>
                  <a:close/>
                </a:path>
                <a:path w="278765" h="278764">
                  <a:moveTo>
                    <a:pt x="278765" y="139230"/>
                  </a:moveTo>
                  <a:lnTo>
                    <a:pt x="276415" y="124625"/>
                  </a:lnTo>
                  <a:lnTo>
                    <a:pt x="273799" y="108458"/>
                  </a:lnTo>
                  <a:lnTo>
                    <a:pt x="273748" y="108089"/>
                  </a:lnTo>
                  <a:lnTo>
                    <a:pt x="273621" y="107353"/>
                  </a:lnTo>
                  <a:lnTo>
                    <a:pt x="272859" y="102590"/>
                  </a:lnTo>
                  <a:lnTo>
                    <a:pt x="271678" y="95262"/>
                  </a:lnTo>
                  <a:lnTo>
                    <a:pt x="271132" y="94170"/>
                  </a:lnTo>
                  <a:lnTo>
                    <a:pt x="264109" y="80606"/>
                  </a:lnTo>
                  <a:lnTo>
                    <a:pt x="263359" y="79171"/>
                  </a:lnTo>
                  <a:lnTo>
                    <a:pt x="263359" y="139585"/>
                  </a:lnTo>
                  <a:lnTo>
                    <a:pt x="253961" y="187591"/>
                  </a:lnTo>
                  <a:lnTo>
                    <a:pt x="253936" y="187744"/>
                  </a:lnTo>
                  <a:lnTo>
                    <a:pt x="227342" y="227241"/>
                  </a:lnTo>
                  <a:lnTo>
                    <a:pt x="187744" y="253961"/>
                  </a:lnTo>
                  <a:lnTo>
                    <a:pt x="139293" y="263779"/>
                  </a:lnTo>
                  <a:lnTo>
                    <a:pt x="90868" y="253961"/>
                  </a:lnTo>
                  <a:lnTo>
                    <a:pt x="51231" y="227241"/>
                  </a:lnTo>
                  <a:lnTo>
                    <a:pt x="24460" y="187744"/>
                  </a:lnTo>
                  <a:lnTo>
                    <a:pt x="14579" y="139585"/>
                  </a:lnTo>
                  <a:lnTo>
                    <a:pt x="14503" y="139230"/>
                  </a:lnTo>
                  <a:lnTo>
                    <a:pt x="24130" y="91960"/>
                  </a:lnTo>
                  <a:lnTo>
                    <a:pt x="24206" y="91605"/>
                  </a:lnTo>
                  <a:lnTo>
                    <a:pt x="24282" y="91236"/>
                  </a:lnTo>
                  <a:lnTo>
                    <a:pt x="24358" y="90855"/>
                  </a:lnTo>
                  <a:lnTo>
                    <a:pt x="51168" y="51257"/>
                  </a:lnTo>
                  <a:lnTo>
                    <a:pt x="90843" y="24498"/>
                  </a:lnTo>
                  <a:lnTo>
                    <a:pt x="139293" y="14668"/>
                  </a:lnTo>
                  <a:lnTo>
                    <a:pt x="152577" y="15354"/>
                  </a:lnTo>
                  <a:lnTo>
                    <a:pt x="165404" y="17373"/>
                  </a:lnTo>
                  <a:lnTo>
                    <a:pt x="177749" y="20701"/>
                  </a:lnTo>
                  <a:lnTo>
                    <a:pt x="189585" y="25298"/>
                  </a:lnTo>
                  <a:lnTo>
                    <a:pt x="177838" y="34823"/>
                  </a:lnTo>
                  <a:lnTo>
                    <a:pt x="160553" y="34620"/>
                  </a:lnTo>
                  <a:lnTo>
                    <a:pt x="153250" y="30975"/>
                  </a:lnTo>
                  <a:lnTo>
                    <a:pt x="144018" y="27317"/>
                  </a:lnTo>
                  <a:lnTo>
                    <a:pt x="135267" y="25654"/>
                  </a:lnTo>
                  <a:lnTo>
                    <a:pt x="126898" y="26708"/>
                  </a:lnTo>
                  <a:lnTo>
                    <a:pt x="117640" y="29362"/>
                  </a:lnTo>
                  <a:lnTo>
                    <a:pt x="108940" y="32918"/>
                  </a:lnTo>
                  <a:lnTo>
                    <a:pt x="102235" y="36652"/>
                  </a:lnTo>
                  <a:lnTo>
                    <a:pt x="97891" y="41198"/>
                  </a:lnTo>
                  <a:lnTo>
                    <a:pt x="98882" y="44348"/>
                  </a:lnTo>
                  <a:lnTo>
                    <a:pt x="98920" y="44475"/>
                  </a:lnTo>
                  <a:lnTo>
                    <a:pt x="102438" y="46596"/>
                  </a:lnTo>
                  <a:lnTo>
                    <a:pt x="105537" y="47637"/>
                  </a:lnTo>
                  <a:lnTo>
                    <a:pt x="119113" y="47637"/>
                  </a:lnTo>
                  <a:lnTo>
                    <a:pt x="121208" y="46596"/>
                  </a:lnTo>
                  <a:lnTo>
                    <a:pt x="122694" y="44475"/>
                  </a:lnTo>
                  <a:lnTo>
                    <a:pt x="126822" y="38112"/>
                  </a:lnTo>
                  <a:lnTo>
                    <a:pt x="127558" y="37020"/>
                  </a:lnTo>
                  <a:lnTo>
                    <a:pt x="128651" y="36652"/>
                  </a:lnTo>
                  <a:lnTo>
                    <a:pt x="135623" y="36652"/>
                  </a:lnTo>
                  <a:lnTo>
                    <a:pt x="127927" y="49466"/>
                  </a:lnTo>
                  <a:lnTo>
                    <a:pt x="126085" y="52768"/>
                  </a:lnTo>
                  <a:lnTo>
                    <a:pt x="122415" y="54965"/>
                  </a:lnTo>
                  <a:lnTo>
                    <a:pt x="106997" y="54965"/>
                  </a:lnTo>
                  <a:lnTo>
                    <a:pt x="105537" y="55333"/>
                  </a:lnTo>
                  <a:lnTo>
                    <a:pt x="95250" y="62293"/>
                  </a:lnTo>
                  <a:lnTo>
                    <a:pt x="85712" y="62293"/>
                  </a:lnTo>
                  <a:lnTo>
                    <a:pt x="84239" y="63754"/>
                  </a:lnTo>
                  <a:lnTo>
                    <a:pt x="84239" y="71818"/>
                  </a:lnTo>
                  <a:lnTo>
                    <a:pt x="82778" y="73279"/>
                  </a:lnTo>
                  <a:lnTo>
                    <a:pt x="74701" y="73279"/>
                  </a:lnTo>
                  <a:lnTo>
                    <a:pt x="72504" y="74383"/>
                  </a:lnTo>
                  <a:lnTo>
                    <a:pt x="71031" y="76581"/>
                  </a:lnTo>
                  <a:lnTo>
                    <a:pt x="66624" y="83540"/>
                  </a:lnTo>
                  <a:lnTo>
                    <a:pt x="65887" y="85001"/>
                  </a:lnTo>
                  <a:lnTo>
                    <a:pt x="65887" y="90131"/>
                  </a:lnTo>
                  <a:lnTo>
                    <a:pt x="67360" y="91605"/>
                  </a:lnTo>
                  <a:lnTo>
                    <a:pt x="83883" y="91605"/>
                  </a:lnTo>
                  <a:lnTo>
                    <a:pt x="84607" y="91236"/>
                  </a:lnTo>
                  <a:lnTo>
                    <a:pt x="98196" y="77673"/>
                  </a:lnTo>
                  <a:lnTo>
                    <a:pt x="100025" y="76949"/>
                  </a:lnTo>
                  <a:lnTo>
                    <a:pt x="105168" y="76949"/>
                  </a:lnTo>
                  <a:lnTo>
                    <a:pt x="106629" y="78041"/>
                  </a:lnTo>
                  <a:lnTo>
                    <a:pt x="106997" y="79883"/>
                  </a:lnTo>
                  <a:lnTo>
                    <a:pt x="109486" y="90131"/>
                  </a:lnTo>
                  <a:lnTo>
                    <a:pt x="109575" y="90500"/>
                  </a:lnTo>
                  <a:lnTo>
                    <a:pt x="111036" y="91960"/>
                  </a:lnTo>
                  <a:lnTo>
                    <a:pt x="115811" y="91960"/>
                  </a:lnTo>
                  <a:lnTo>
                    <a:pt x="117271" y="90500"/>
                  </a:lnTo>
                  <a:lnTo>
                    <a:pt x="117271" y="77673"/>
                  </a:lnTo>
                  <a:lnTo>
                    <a:pt x="117640" y="76949"/>
                  </a:lnTo>
                  <a:lnTo>
                    <a:pt x="118376" y="76212"/>
                  </a:lnTo>
                  <a:lnTo>
                    <a:pt x="120942" y="73279"/>
                  </a:lnTo>
                  <a:lnTo>
                    <a:pt x="123888" y="81711"/>
                  </a:lnTo>
                  <a:lnTo>
                    <a:pt x="124256" y="83172"/>
                  </a:lnTo>
                  <a:lnTo>
                    <a:pt x="125717" y="84277"/>
                  </a:lnTo>
                  <a:lnTo>
                    <a:pt x="131597" y="84277"/>
                  </a:lnTo>
                  <a:lnTo>
                    <a:pt x="132321" y="83908"/>
                  </a:lnTo>
                  <a:lnTo>
                    <a:pt x="135267" y="80975"/>
                  </a:lnTo>
                  <a:lnTo>
                    <a:pt x="135991" y="80606"/>
                  </a:lnTo>
                  <a:lnTo>
                    <a:pt x="141503" y="80606"/>
                  </a:lnTo>
                  <a:lnTo>
                    <a:pt x="142963" y="82080"/>
                  </a:lnTo>
                  <a:lnTo>
                    <a:pt x="142963" y="90131"/>
                  </a:lnTo>
                  <a:lnTo>
                    <a:pt x="144437" y="91605"/>
                  </a:lnTo>
                  <a:lnTo>
                    <a:pt x="162420" y="91605"/>
                  </a:lnTo>
                  <a:lnTo>
                    <a:pt x="164261" y="94170"/>
                  </a:lnTo>
                  <a:lnTo>
                    <a:pt x="163156" y="96367"/>
                  </a:lnTo>
                  <a:lnTo>
                    <a:pt x="162179" y="99288"/>
                  </a:lnTo>
                  <a:lnTo>
                    <a:pt x="162052" y="99656"/>
                  </a:lnTo>
                  <a:lnTo>
                    <a:pt x="161315" y="101485"/>
                  </a:lnTo>
                  <a:lnTo>
                    <a:pt x="159854" y="102590"/>
                  </a:lnTo>
                  <a:lnTo>
                    <a:pt x="158013" y="102222"/>
                  </a:lnTo>
                  <a:lnTo>
                    <a:pt x="140398" y="99288"/>
                  </a:lnTo>
                  <a:lnTo>
                    <a:pt x="137833" y="99288"/>
                  </a:lnTo>
                  <a:lnTo>
                    <a:pt x="122783" y="102222"/>
                  </a:lnTo>
                  <a:lnTo>
                    <a:pt x="121310" y="102590"/>
                  </a:lnTo>
                  <a:lnTo>
                    <a:pt x="120218" y="102222"/>
                  </a:lnTo>
                  <a:lnTo>
                    <a:pt x="118745" y="101854"/>
                  </a:lnTo>
                  <a:lnTo>
                    <a:pt x="113969" y="100025"/>
                  </a:lnTo>
                  <a:lnTo>
                    <a:pt x="100761" y="95262"/>
                  </a:lnTo>
                  <a:lnTo>
                    <a:pt x="95250" y="95262"/>
                  </a:lnTo>
                  <a:lnTo>
                    <a:pt x="69938" y="100025"/>
                  </a:lnTo>
                  <a:lnTo>
                    <a:pt x="51638" y="129336"/>
                  </a:lnTo>
                  <a:lnTo>
                    <a:pt x="51511" y="131165"/>
                  </a:lnTo>
                  <a:lnTo>
                    <a:pt x="51384" y="132994"/>
                  </a:lnTo>
                  <a:lnTo>
                    <a:pt x="51282" y="134467"/>
                  </a:lnTo>
                  <a:lnTo>
                    <a:pt x="51206" y="135559"/>
                  </a:lnTo>
                  <a:lnTo>
                    <a:pt x="85788" y="161556"/>
                  </a:lnTo>
                  <a:lnTo>
                    <a:pt x="97637" y="164592"/>
                  </a:lnTo>
                  <a:lnTo>
                    <a:pt x="106476" y="173266"/>
                  </a:lnTo>
                  <a:lnTo>
                    <a:pt x="109931" y="190512"/>
                  </a:lnTo>
                  <a:lnTo>
                    <a:pt x="109931" y="217627"/>
                  </a:lnTo>
                  <a:lnTo>
                    <a:pt x="111340" y="221462"/>
                  </a:lnTo>
                  <a:lnTo>
                    <a:pt x="111404" y="221653"/>
                  </a:lnTo>
                  <a:lnTo>
                    <a:pt x="114338" y="224955"/>
                  </a:lnTo>
                  <a:lnTo>
                    <a:pt x="124980" y="237769"/>
                  </a:lnTo>
                  <a:lnTo>
                    <a:pt x="127190" y="240334"/>
                  </a:lnTo>
                  <a:lnTo>
                    <a:pt x="130124" y="241795"/>
                  </a:lnTo>
                  <a:lnTo>
                    <a:pt x="145173" y="241795"/>
                  </a:lnTo>
                  <a:lnTo>
                    <a:pt x="148107" y="240703"/>
                  </a:lnTo>
                  <a:lnTo>
                    <a:pt x="149948" y="238506"/>
                  </a:lnTo>
                  <a:lnTo>
                    <a:pt x="160591" y="227876"/>
                  </a:lnTo>
                  <a:lnTo>
                    <a:pt x="171970" y="203339"/>
                  </a:lnTo>
                  <a:lnTo>
                    <a:pt x="171970" y="180987"/>
                  </a:lnTo>
                  <a:lnTo>
                    <a:pt x="173062" y="178054"/>
                  </a:lnTo>
                  <a:lnTo>
                    <a:pt x="175272" y="176225"/>
                  </a:lnTo>
                  <a:lnTo>
                    <a:pt x="196189" y="155346"/>
                  </a:lnTo>
                  <a:lnTo>
                    <a:pt x="196189" y="152412"/>
                  </a:lnTo>
                  <a:lnTo>
                    <a:pt x="194348" y="151320"/>
                  </a:lnTo>
                  <a:lnTo>
                    <a:pt x="190728" y="148996"/>
                  </a:lnTo>
                  <a:lnTo>
                    <a:pt x="181825" y="142151"/>
                  </a:lnTo>
                  <a:lnTo>
                    <a:pt x="170662" y="130911"/>
                  </a:lnTo>
                  <a:lnTo>
                    <a:pt x="160223" y="115417"/>
                  </a:lnTo>
                  <a:lnTo>
                    <a:pt x="159118" y="112852"/>
                  </a:lnTo>
                  <a:lnTo>
                    <a:pt x="160591" y="109918"/>
                  </a:lnTo>
                  <a:lnTo>
                    <a:pt x="164985" y="109918"/>
                  </a:lnTo>
                  <a:lnTo>
                    <a:pt x="185915" y="137033"/>
                  </a:lnTo>
                  <a:lnTo>
                    <a:pt x="188480" y="140322"/>
                  </a:lnTo>
                  <a:lnTo>
                    <a:pt x="193255" y="140690"/>
                  </a:lnTo>
                  <a:lnTo>
                    <a:pt x="196557" y="138125"/>
                  </a:lnTo>
                  <a:lnTo>
                    <a:pt x="208673" y="127863"/>
                  </a:lnTo>
                  <a:lnTo>
                    <a:pt x="210502" y="126403"/>
                  </a:lnTo>
                  <a:lnTo>
                    <a:pt x="210502" y="123101"/>
                  </a:lnTo>
                  <a:lnTo>
                    <a:pt x="208305" y="122008"/>
                  </a:lnTo>
                  <a:lnTo>
                    <a:pt x="197294" y="115417"/>
                  </a:lnTo>
                  <a:lnTo>
                    <a:pt x="195821" y="114312"/>
                  </a:lnTo>
                  <a:lnTo>
                    <a:pt x="195084" y="112483"/>
                  </a:lnTo>
                  <a:lnTo>
                    <a:pt x="195821" y="110655"/>
                  </a:lnTo>
                  <a:lnTo>
                    <a:pt x="196189" y="109918"/>
                  </a:lnTo>
                  <a:lnTo>
                    <a:pt x="197294" y="108089"/>
                  </a:lnTo>
                  <a:lnTo>
                    <a:pt x="199491" y="107353"/>
                  </a:lnTo>
                  <a:lnTo>
                    <a:pt x="201333" y="108458"/>
                  </a:lnTo>
                  <a:lnTo>
                    <a:pt x="214541" y="116509"/>
                  </a:lnTo>
                  <a:lnTo>
                    <a:pt x="215646" y="117246"/>
                  </a:lnTo>
                  <a:lnTo>
                    <a:pt x="217106" y="117614"/>
                  </a:lnTo>
                  <a:lnTo>
                    <a:pt x="225183" y="117614"/>
                  </a:lnTo>
                  <a:lnTo>
                    <a:pt x="227749" y="119443"/>
                  </a:lnTo>
                  <a:lnTo>
                    <a:pt x="228854" y="122008"/>
                  </a:lnTo>
                  <a:lnTo>
                    <a:pt x="239496" y="146189"/>
                  </a:lnTo>
                  <a:lnTo>
                    <a:pt x="240601" y="148755"/>
                  </a:lnTo>
                  <a:lnTo>
                    <a:pt x="243166" y="150583"/>
                  </a:lnTo>
                  <a:lnTo>
                    <a:pt x="249402" y="150583"/>
                  </a:lnTo>
                  <a:lnTo>
                    <a:pt x="252349" y="147650"/>
                  </a:lnTo>
                  <a:lnTo>
                    <a:pt x="252349" y="132994"/>
                  </a:lnTo>
                  <a:lnTo>
                    <a:pt x="252717" y="131902"/>
                  </a:lnTo>
                  <a:lnTo>
                    <a:pt x="253809" y="131165"/>
                  </a:lnTo>
                  <a:lnTo>
                    <a:pt x="262178" y="124625"/>
                  </a:lnTo>
                  <a:lnTo>
                    <a:pt x="262991" y="129336"/>
                  </a:lnTo>
                  <a:lnTo>
                    <a:pt x="263105" y="130911"/>
                  </a:lnTo>
                  <a:lnTo>
                    <a:pt x="263169" y="131902"/>
                  </a:lnTo>
                  <a:lnTo>
                    <a:pt x="263245" y="132994"/>
                  </a:lnTo>
                  <a:lnTo>
                    <a:pt x="263359" y="139585"/>
                  </a:lnTo>
                  <a:lnTo>
                    <a:pt x="263359" y="79171"/>
                  </a:lnTo>
                  <a:lnTo>
                    <a:pt x="221691" y="26847"/>
                  </a:lnTo>
                  <a:lnTo>
                    <a:pt x="183400" y="7099"/>
                  </a:lnTo>
                  <a:lnTo>
                    <a:pt x="139293" y="0"/>
                  </a:lnTo>
                  <a:lnTo>
                    <a:pt x="95199" y="7099"/>
                  </a:lnTo>
                  <a:lnTo>
                    <a:pt x="56908" y="26847"/>
                  </a:lnTo>
                  <a:lnTo>
                    <a:pt x="26720" y="56984"/>
                  </a:lnTo>
                  <a:lnTo>
                    <a:pt x="7467" y="94170"/>
                  </a:lnTo>
                  <a:lnTo>
                    <a:pt x="0" y="138125"/>
                  </a:lnTo>
                  <a:lnTo>
                    <a:pt x="63" y="140690"/>
                  </a:lnTo>
                  <a:lnTo>
                    <a:pt x="6934" y="183248"/>
                  </a:lnTo>
                  <a:lnTo>
                    <a:pt x="26720" y="221462"/>
                  </a:lnTo>
                  <a:lnTo>
                    <a:pt x="56908" y="251587"/>
                  </a:lnTo>
                  <a:lnTo>
                    <a:pt x="95199" y="271348"/>
                  </a:lnTo>
                  <a:lnTo>
                    <a:pt x="139293" y="278434"/>
                  </a:lnTo>
                  <a:lnTo>
                    <a:pt x="183400" y="271348"/>
                  </a:lnTo>
                  <a:lnTo>
                    <a:pt x="198056" y="263779"/>
                  </a:lnTo>
                  <a:lnTo>
                    <a:pt x="221691" y="251587"/>
                  </a:lnTo>
                  <a:lnTo>
                    <a:pt x="251879" y="221462"/>
                  </a:lnTo>
                  <a:lnTo>
                    <a:pt x="271665" y="183248"/>
                  </a:lnTo>
                  <a:lnTo>
                    <a:pt x="278536" y="140690"/>
                  </a:lnTo>
                  <a:lnTo>
                    <a:pt x="278587" y="140322"/>
                  </a:lnTo>
                  <a:lnTo>
                    <a:pt x="278714" y="139585"/>
                  </a:lnTo>
                  <a:lnTo>
                    <a:pt x="278765" y="13923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845563" y="5660147"/>
              <a:ext cx="259715" cy="260985"/>
            </a:xfrm>
            <a:custGeom>
              <a:avLst/>
              <a:gdLst/>
              <a:ahLst/>
              <a:cxnLst/>
              <a:rect l="l" t="t" r="r" b="b"/>
              <a:pathLst>
                <a:path w="259714" h="260985">
                  <a:moveTo>
                    <a:pt x="129552" y="0"/>
                  </a:moveTo>
                  <a:lnTo>
                    <a:pt x="79124" y="10240"/>
                  </a:lnTo>
                  <a:lnTo>
                    <a:pt x="37945" y="38165"/>
                  </a:lnTo>
                  <a:lnTo>
                    <a:pt x="10180" y="79584"/>
                  </a:lnTo>
                  <a:lnTo>
                    <a:pt x="0" y="130304"/>
                  </a:lnTo>
                  <a:lnTo>
                    <a:pt x="10181" y="181024"/>
                  </a:lnTo>
                  <a:lnTo>
                    <a:pt x="37945" y="222443"/>
                  </a:lnTo>
                  <a:lnTo>
                    <a:pt x="79125" y="250369"/>
                  </a:lnTo>
                  <a:lnTo>
                    <a:pt x="129552" y="260609"/>
                  </a:lnTo>
                  <a:lnTo>
                    <a:pt x="179979" y="250369"/>
                  </a:lnTo>
                  <a:lnTo>
                    <a:pt x="221159" y="222443"/>
                  </a:lnTo>
                  <a:lnTo>
                    <a:pt x="248923" y="181024"/>
                  </a:lnTo>
                  <a:lnTo>
                    <a:pt x="259104" y="130304"/>
                  </a:lnTo>
                  <a:lnTo>
                    <a:pt x="248923" y="79584"/>
                  </a:lnTo>
                  <a:lnTo>
                    <a:pt x="221159" y="38165"/>
                  </a:lnTo>
                  <a:lnTo>
                    <a:pt x="179979" y="10240"/>
                  </a:lnTo>
                  <a:lnTo>
                    <a:pt x="129552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850021" y="5688482"/>
              <a:ext cx="254635" cy="232410"/>
            </a:xfrm>
            <a:custGeom>
              <a:avLst/>
              <a:gdLst/>
              <a:ahLst/>
              <a:cxnLst/>
              <a:rect l="l" t="t" r="r" b="b"/>
              <a:pathLst>
                <a:path w="254635" h="232410">
                  <a:moveTo>
                    <a:pt x="205740" y="203949"/>
                  </a:moveTo>
                  <a:lnTo>
                    <a:pt x="44437" y="203949"/>
                  </a:lnTo>
                  <a:lnTo>
                    <a:pt x="62090" y="215861"/>
                  </a:lnTo>
                  <a:lnTo>
                    <a:pt x="81635" y="224764"/>
                  </a:lnTo>
                  <a:lnTo>
                    <a:pt x="102730" y="230352"/>
                  </a:lnTo>
                  <a:lnTo>
                    <a:pt x="125082" y="232283"/>
                  </a:lnTo>
                  <a:lnTo>
                    <a:pt x="147434" y="230352"/>
                  </a:lnTo>
                  <a:lnTo>
                    <a:pt x="168541" y="224764"/>
                  </a:lnTo>
                  <a:lnTo>
                    <a:pt x="188087" y="215861"/>
                  </a:lnTo>
                  <a:lnTo>
                    <a:pt x="205740" y="203949"/>
                  </a:lnTo>
                  <a:close/>
                </a:path>
                <a:path w="254635" h="232410">
                  <a:moveTo>
                    <a:pt x="235623" y="33985"/>
                  </a:moveTo>
                  <a:lnTo>
                    <a:pt x="229273" y="24523"/>
                  </a:lnTo>
                  <a:lnTo>
                    <a:pt x="222135" y="15659"/>
                  </a:lnTo>
                  <a:lnTo>
                    <a:pt x="214274" y="7480"/>
                  </a:lnTo>
                  <a:lnTo>
                    <a:pt x="205727" y="0"/>
                  </a:lnTo>
                  <a:lnTo>
                    <a:pt x="119456" y="0"/>
                  </a:lnTo>
                  <a:lnTo>
                    <a:pt x="119456" y="33985"/>
                  </a:lnTo>
                  <a:lnTo>
                    <a:pt x="235623" y="33985"/>
                  </a:lnTo>
                  <a:close/>
                </a:path>
                <a:path w="254635" h="232410">
                  <a:moveTo>
                    <a:pt x="250177" y="135966"/>
                  </a:moveTo>
                  <a:lnTo>
                    <a:pt x="0" y="135966"/>
                  </a:lnTo>
                  <a:lnTo>
                    <a:pt x="2743" y="144919"/>
                  </a:lnTo>
                  <a:lnTo>
                    <a:pt x="6108" y="153593"/>
                  </a:lnTo>
                  <a:lnTo>
                    <a:pt x="10045" y="161950"/>
                  </a:lnTo>
                  <a:lnTo>
                    <a:pt x="14554" y="169964"/>
                  </a:lnTo>
                  <a:lnTo>
                    <a:pt x="235623" y="169964"/>
                  </a:lnTo>
                  <a:lnTo>
                    <a:pt x="240131" y="161950"/>
                  </a:lnTo>
                  <a:lnTo>
                    <a:pt x="244068" y="153593"/>
                  </a:lnTo>
                  <a:lnTo>
                    <a:pt x="247434" y="144919"/>
                  </a:lnTo>
                  <a:lnTo>
                    <a:pt x="250177" y="135966"/>
                  </a:lnTo>
                  <a:close/>
                </a:path>
                <a:path w="254635" h="232410">
                  <a:moveTo>
                    <a:pt x="254508" y="93433"/>
                  </a:moveTo>
                  <a:lnTo>
                    <a:pt x="253923" y="93433"/>
                  </a:lnTo>
                  <a:lnTo>
                    <a:pt x="253923" y="84518"/>
                  </a:lnTo>
                  <a:lnTo>
                    <a:pt x="252742" y="84518"/>
                  </a:lnTo>
                  <a:lnTo>
                    <a:pt x="252742" y="75603"/>
                  </a:lnTo>
                  <a:lnTo>
                    <a:pt x="251066" y="75603"/>
                  </a:lnTo>
                  <a:lnTo>
                    <a:pt x="251066" y="67957"/>
                  </a:lnTo>
                  <a:lnTo>
                    <a:pt x="119456" y="67957"/>
                  </a:lnTo>
                  <a:lnTo>
                    <a:pt x="119456" y="75603"/>
                  </a:lnTo>
                  <a:lnTo>
                    <a:pt x="119456" y="84518"/>
                  </a:lnTo>
                  <a:lnTo>
                    <a:pt x="119456" y="93433"/>
                  </a:lnTo>
                  <a:lnTo>
                    <a:pt x="119456" y="102349"/>
                  </a:lnTo>
                  <a:lnTo>
                    <a:pt x="254508" y="102349"/>
                  </a:lnTo>
                  <a:lnTo>
                    <a:pt x="254508" y="93433"/>
                  </a:lnTo>
                  <a:close/>
                </a:path>
              </a:pathLst>
            </a:custGeom>
            <a:solidFill>
              <a:srgbClr val="D70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845563" y="5660147"/>
              <a:ext cx="130175" cy="130810"/>
            </a:xfrm>
            <a:custGeom>
              <a:avLst/>
              <a:gdLst/>
              <a:ahLst/>
              <a:cxnLst/>
              <a:rect l="l" t="t" r="r" b="b"/>
              <a:pathLst>
                <a:path w="130175" h="130810">
                  <a:moveTo>
                    <a:pt x="7579" y="109249"/>
                  </a:moveTo>
                  <a:lnTo>
                    <a:pt x="1001" y="114054"/>
                  </a:lnTo>
                  <a:lnTo>
                    <a:pt x="343" y="119378"/>
                  </a:lnTo>
                  <a:lnTo>
                    <a:pt x="0" y="124803"/>
                  </a:lnTo>
                  <a:lnTo>
                    <a:pt x="0" y="130304"/>
                  </a:lnTo>
                  <a:lnTo>
                    <a:pt x="129552" y="130304"/>
                  </a:lnTo>
                  <a:lnTo>
                    <a:pt x="129552" y="117274"/>
                  </a:lnTo>
                  <a:lnTo>
                    <a:pt x="18560" y="117274"/>
                  </a:lnTo>
                  <a:lnTo>
                    <a:pt x="7579" y="109249"/>
                  </a:lnTo>
                  <a:close/>
                </a:path>
                <a:path w="130175" h="130810">
                  <a:moveTo>
                    <a:pt x="36281" y="96265"/>
                  </a:moveTo>
                  <a:lnTo>
                    <a:pt x="25347" y="96265"/>
                  </a:lnTo>
                  <a:lnTo>
                    <a:pt x="14365" y="104290"/>
                  </a:lnTo>
                  <a:lnTo>
                    <a:pt x="18560" y="117274"/>
                  </a:lnTo>
                  <a:lnTo>
                    <a:pt x="43066" y="117274"/>
                  </a:lnTo>
                  <a:lnTo>
                    <a:pt x="47262" y="104290"/>
                  </a:lnTo>
                  <a:lnTo>
                    <a:pt x="36281" y="96265"/>
                  </a:lnTo>
                  <a:close/>
                </a:path>
                <a:path w="130175" h="130810">
                  <a:moveTo>
                    <a:pt x="54047" y="109249"/>
                  </a:moveTo>
                  <a:lnTo>
                    <a:pt x="43066" y="117274"/>
                  </a:lnTo>
                  <a:lnTo>
                    <a:pt x="65029" y="117274"/>
                  </a:lnTo>
                  <a:lnTo>
                    <a:pt x="54047" y="109249"/>
                  </a:lnTo>
                  <a:close/>
                </a:path>
                <a:path w="130175" h="130810">
                  <a:moveTo>
                    <a:pt x="82749" y="96265"/>
                  </a:moveTo>
                  <a:lnTo>
                    <a:pt x="71818" y="96265"/>
                  </a:lnTo>
                  <a:lnTo>
                    <a:pt x="60837" y="104290"/>
                  </a:lnTo>
                  <a:lnTo>
                    <a:pt x="65029" y="117274"/>
                  </a:lnTo>
                  <a:lnTo>
                    <a:pt x="89539" y="117274"/>
                  </a:lnTo>
                  <a:lnTo>
                    <a:pt x="93731" y="104290"/>
                  </a:lnTo>
                  <a:lnTo>
                    <a:pt x="82749" y="96265"/>
                  </a:lnTo>
                  <a:close/>
                </a:path>
                <a:path w="130175" h="130810">
                  <a:moveTo>
                    <a:pt x="100516" y="109249"/>
                  </a:moveTo>
                  <a:lnTo>
                    <a:pt x="89539" y="117274"/>
                  </a:lnTo>
                  <a:lnTo>
                    <a:pt x="111498" y="117274"/>
                  </a:lnTo>
                  <a:lnTo>
                    <a:pt x="100516" y="109249"/>
                  </a:lnTo>
                  <a:close/>
                </a:path>
                <a:path w="130175" h="130810">
                  <a:moveTo>
                    <a:pt x="129552" y="83281"/>
                  </a:moveTo>
                  <a:lnTo>
                    <a:pt x="100516" y="83281"/>
                  </a:lnTo>
                  <a:lnTo>
                    <a:pt x="104712" y="96265"/>
                  </a:lnTo>
                  <a:lnTo>
                    <a:pt x="118288" y="96265"/>
                  </a:lnTo>
                  <a:lnTo>
                    <a:pt x="107306" y="104290"/>
                  </a:lnTo>
                  <a:lnTo>
                    <a:pt x="111498" y="117274"/>
                  </a:lnTo>
                  <a:lnTo>
                    <a:pt x="129552" y="117274"/>
                  </a:lnTo>
                  <a:lnTo>
                    <a:pt x="129552" y="83281"/>
                  </a:lnTo>
                  <a:close/>
                </a:path>
                <a:path w="130175" h="130810">
                  <a:moveTo>
                    <a:pt x="12332" y="74764"/>
                  </a:moveTo>
                  <a:lnTo>
                    <a:pt x="10784" y="78064"/>
                  </a:lnTo>
                  <a:lnTo>
                    <a:pt x="9368" y="81436"/>
                  </a:lnTo>
                  <a:lnTo>
                    <a:pt x="8096" y="84880"/>
                  </a:lnTo>
                  <a:lnTo>
                    <a:pt x="11773" y="96265"/>
                  </a:lnTo>
                  <a:lnTo>
                    <a:pt x="49855" y="96265"/>
                  </a:lnTo>
                  <a:lnTo>
                    <a:pt x="54047" y="83281"/>
                  </a:lnTo>
                  <a:lnTo>
                    <a:pt x="129552" y="83281"/>
                  </a:lnTo>
                  <a:lnTo>
                    <a:pt x="129552" y="79315"/>
                  </a:lnTo>
                  <a:lnTo>
                    <a:pt x="18560" y="79315"/>
                  </a:lnTo>
                  <a:lnTo>
                    <a:pt x="12332" y="74764"/>
                  </a:lnTo>
                  <a:close/>
                </a:path>
                <a:path w="130175" h="130810">
                  <a:moveTo>
                    <a:pt x="100516" y="83281"/>
                  </a:moveTo>
                  <a:lnTo>
                    <a:pt x="54047" y="83281"/>
                  </a:lnTo>
                  <a:lnTo>
                    <a:pt x="58243" y="96265"/>
                  </a:lnTo>
                  <a:lnTo>
                    <a:pt x="96324" y="96265"/>
                  </a:lnTo>
                  <a:lnTo>
                    <a:pt x="100516" y="83281"/>
                  </a:lnTo>
                  <a:close/>
                </a:path>
                <a:path w="130175" h="130810">
                  <a:moveTo>
                    <a:pt x="36281" y="58306"/>
                  </a:moveTo>
                  <a:lnTo>
                    <a:pt x="25346" y="58306"/>
                  </a:lnTo>
                  <a:lnTo>
                    <a:pt x="18356" y="63413"/>
                  </a:lnTo>
                  <a:lnTo>
                    <a:pt x="17267" y="65241"/>
                  </a:lnTo>
                  <a:lnTo>
                    <a:pt x="16223" y="67099"/>
                  </a:lnTo>
                  <a:lnTo>
                    <a:pt x="15222" y="68982"/>
                  </a:lnTo>
                  <a:lnTo>
                    <a:pt x="18560" y="79315"/>
                  </a:lnTo>
                  <a:lnTo>
                    <a:pt x="43065" y="79315"/>
                  </a:lnTo>
                  <a:lnTo>
                    <a:pt x="47262" y="66331"/>
                  </a:lnTo>
                  <a:lnTo>
                    <a:pt x="36281" y="58306"/>
                  </a:lnTo>
                  <a:close/>
                </a:path>
                <a:path w="130175" h="130810">
                  <a:moveTo>
                    <a:pt x="54047" y="71290"/>
                  </a:moveTo>
                  <a:lnTo>
                    <a:pt x="43065" y="79315"/>
                  </a:lnTo>
                  <a:lnTo>
                    <a:pt x="65029" y="79315"/>
                  </a:lnTo>
                  <a:lnTo>
                    <a:pt x="54047" y="71290"/>
                  </a:lnTo>
                  <a:close/>
                </a:path>
                <a:path w="130175" h="130810">
                  <a:moveTo>
                    <a:pt x="82749" y="58306"/>
                  </a:moveTo>
                  <a:lnTo>
                    <a:pt x="71818" y="58306"/>
                  </a:lnTo>
                  <a:lnTo>
                    <a:pt x="60837" y="66331"/>
                  </a:lnTo>
                  <a:lnTo>
                    <a:pt x="65029" y="79315"/>
                  </a:lnTo>
                  <a:lnTo>
                    <a:pt x="89539" y="79315"/>
                  </a:lnTo>
                  <a:lnTo>
                    <a:pt x="93731" y="66331"/>
                  </a:lnTo>
                  <a:lnTo>
                    <a:pt x="82749" y="58306"/>
                  </a:lnTo>
                  <a:close/>
                </a:path>
                <a:path w="130175" h="130810">
                  <a:moveTo>
                    <a:pt x="100516" y="71290"/>
                  </a:moveTo>
                  <a:lnTo>
                    <a:pt x="89539" y="79315"/>
                  </a:lnTo>
                  <a:lnTo>
                    <a:pt x="111498" y="79315"/>
                  </a:lnTo>
                  <a:lnTo>
                    <a:pt x="100516" y="71290"/>
                  </a:lnTo>
                  <a:close/>
                </a:path>
                <a:path w="130175" h="130810">
                  <a:moveTo>
                    <a:pt x="129552" y="45322"/>
                  </a:moveTo>
                  <a:lnTo>
                    <a:pt x="100516" y="45322"/>
                  </a:lnTo>
                  <a:lnTo>
                    <a:pt x="104712" y="58306"/>
                  </a:lnTo>
                  <a:lnTo>
                    <a:pt x="118288" y="58306"/>
                  </a:lnTo>
                  <a:lnTo>
                    <a:pt x="107306" y="66331"/>
                  </a:lnTo>
                  <a:lnTo>
                    <a:pt x="111498" y="79315"/>
                  </a:lnTo>
                  <a:lnTo>
                    <a:pt x="129552" y="79315"/>
                  </a:lnTo>
                  <a:lnTo>
                    <a:pt x="129552" y="45322"/>
                  </a:lnTo>
                  <a:close/>
                </a:path>
                <a:path w="130175" h="130810">
                  <a:moveTo>
                    <a:pt x="46692" y="30141"/>
                  </a:moveTo>
                  <a:lnTo>
                    <a:pt x="39668" y="36471"/>
                  </a:lnTo>
                  <a:lnTo>
                    <a:pt x="33121" y="43294"/>
                  </a:lnTo>
                  <a:lnTo>
                    <a:pt x="27076" y="50583"/>
                  </a:lnTo>
                  <a:lnTo>
                    <a:pt x="21564" y="58306"/>
                  </a:lnTo>
                  <a:lnTo>
                    <a:pt x="49855" y="58306"/>
                  </a:lnTo>
                  <a:lnTo>
                    <a:pt x="54047" y="45322"/>
                  </a:lnTo>
                  <a:lnTo>
                    <a:pt x="129552" y="45322"/>
                  </a:lnTo>
                  <a:lnTo>
                    <a:pt x="129552" y="41356"/>
                  </a:lnTo>
                  <a:lnTo>
                    <a:pt x="43065" y="41356"/>
                  </a:lnTo>
                  <a:lnTo>
                    <a:pt x="46692" y="30141"/>
                  </a:lnTo>
                  <a:close/>
                </a:path>
                <a:path w="130175" h="130810">
                  <a:moveTo>
                    <a:pt x="100516" y="45322"/>
                  </a:moveTo>
                  <a:lnTo>
                    <a:pt x="54047" y="45322"/>
                  </a:lnTo>
                  <a:lnTo>
                    <a:pt x="58243" y="58306"/>
                  </a:lnTo>
                  <a:lnTo>
                    <a:pt x="96324" y="58306"/>
                  </a:lnTo>
                  <a:lnTo>
                    <a:pt x="100516" y="45322"/>
                  </a:lnTo>
                  <a:close/>
                </a:path>
                <a:path w="130175" h="130810">
                  <a:moveTo>
                    <a:pt x="54047" y="33331"/>
                  </a:moveTo>
                  <a:lnTo>
                    <a:pt x="43065" y="41356"/>
                  </a:lnTo>
                  <a:lnTo>
                    <a:pt x="65029" y="41356"/>
                  </a:lnTo>
                  <a:lnTo>
                    <a:pt x="54047" y="33331"/>
                  </a:lnTo>
                  <a:close/>
                </a:path>
                <a:path w="130175" h="130810">
                  <a:moveTo>
                    <a:pt x="82749" y="20347"/>
                  </a:moveTo>
                  <a:lnTo>
                    <a:pt x="71818" y="20347"/>
                  </a:lnTo>
                  <a:lnTo>
                    <a:pt x="60837" y="28372"/>
                  </a:lnTo>
                  <a:lnTo>
                    <a:pt x="65029" y="41356"/>
                  </a:lnTo>
                  <a:lnTo>
                    <a:pt x="89539" y="41356"/>
                  </a:lnTo>
                  <a:lnTo>
                    <a:pt x="93731" y="28372"/>
                  </a:lnTo>
                  <a:lnTo>
                    <a:pt x="82749" y="20347"/>
                  </a:lnTo>
                  <a:close/>
                </a:path>
                <a:path w="130175" h="130810">
                  <a:moveTo>
                    <a:pt x="100516" y="33331"/>
                  </a:moveTo>
                  <a:lnTo>
                    <a:pt x="89539" y="41356"/>
                  </a:lnTo>
                  <a:lnTo>
                    <a:pt x="111498" y="41356"/>
                  </a:lnTo>
                  <a:lnTo>
                    <a:pt x="100516" y="33331"/>
                  </a:lnTo>
                  <a:close/>
                </a:path>
                <a:path w="130175" h="130810">
                  <a:moveTo>
                    <a:pt x="129552" y="7363"/>
                  </a:moveTo>
                  <a:lnTo>
                    <a:pt x="100516" y="7363"/>
                  </a:lnTo>
                  <a:lnTo>
                    <a:pt x="104712" y="20347"/>
                  </a:lnTo>
                  <a:lnTo>
                    <a:pt x="118288" y="20347"/>
                  </a:lnTo>
                  <a:lnTo>
                    <a:pt x="107306" y="28372"/>
                  </a:lnTo>
                  <a:lnTo>
                    <a:pt x="111498" y="41356"/>
                  </a:lnTo>
                  <a:lnTo>
                    <a:pt x="129552" y="41356"/>
                  </a:lnTo>
                  <a:lnTo>
                    <a:pt x="129552" y="7363"/>
                  </a:lnTo>
                  <a:close/>
                </a:path>
                <a:path w="130175" h="130810">
                  <a:moveTo>
                    <a:pt x="129552" y="0"/>
                  </a:moveTo>
                  <a:lnTo>
                    <a:pt x="110714" y="1367"/>
                  </a:lnTo>
                  <a:lnTo>
                    <a:pt x="92717" y="5342"/>
                  </a:lnTo>
                  <a:lnTo>
                    <a:pt x="75753" y="11733"/>
                  </a:lnTo>
                  <a:lnTo>
                    <a:pt x="60010" y="20347"/>
                  </a:lnTo>
                  <a:lnTo>
                    <a:pt x="96324" y="20347"/>
                  </a:lnTo>
                  <a:lnTo>
                    <a:pt x="100516" y="7363"/>
                  </a:lnTo>
                  <a:lnTo>
                    <a:pt x="129552" y="7363"/>
                  </a:lnTo>
                  <a:lnTo>
                    <a:pt x="129552" y="0"/>
                  </a:lnTo>
                  <a:close/>
                </a:path>
              </a:pathLst>
            </a:custGeom>
            <a:solidFill>
              <a:srgbClr val="0052B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1088847" y="5660542"/>
            <a:ext cx="4902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 MT"/>
                <a:cs typeface="Arial MT"/>
              </a:rPr>
              <a:t>World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920620" y="5117719"/>
            <a:ext cx="1289050" cy="782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BCG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2018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M&amp;A</a:t>
            </a:r>
            <a:endParaRPr sz="1400">
              <a:latin typeface="Arial MT"/>
              <a:cs typeface="Arial MT"/>
            </a:endParaRPr>
          </a:p>
          <a:p>
            <a:pPr marL="78105">
              <a:lnSpc>
                <a:spcPct val="100000"/>
              </a:lnSpc>
            </a:pPr>
            <a:r>
              <a:rPr dirty="0" sz="1400">
                <a:latin typeface="Arial MT"/>
                <a:cs typeface="Arial MT"/>
              </a:rPr>
              <a:t>Market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Report</a:t>
            </a:r>
            <a:endParaRPr sz="1400">
              <a:latin typeface="Arial MT"/>
              <a:cs typeface="Arial MT"/>
            </a:endParaRPr>
          </a:p>
          <a:p>
            <a:pPr marL="282575">
              <a:lnSpc>
                <a:spcPct val="100000"/>
              </a:lnSpc>
              <a:spcBef>
                <a:spcPts val="915"/>
              </a:spcBef>
            </a:pPr>
            <a:r>
              <a:rPr dirty="0" sz="1400" spc="-25">
                <a:latin typeface="Arial MT"/>
                <a:cs typeface="Arial MT"/>
              </a:rPr>
              <a:t>USA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574649" y="216154"/>
            <a:ext cx="24466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FEASIBILITY</a:t>
            </a:r>
            <a:r>
              <a:rPr dirty="0" sz="1600" spc="-3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–</a:t>
            </a:r>
            <a:r>
              <a:rPr dirty="0" sz="1600" spc="-6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PREMIUM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984313" y="1705355"/>
            <a:ext cx="6870700" cy="1129665"/>
            <a:chOff x="984313" y="1705355"/>
            <a:chExt cx="6870700" cy="1129665"/>
          </a:xfrm>
        </p:grpSpPr>
        <p:sp>
          <p:nvSpPr>
            <p:cNvPr id="53" name="object 53" descr=""/>
            <p:cNvSpPr/>
            <p:nvPr/>
          </p:nvSpPr>
          <p:spPr>
            <a:xfrm>
              <a:off x="5890260" y="1705355"/>
              <a:ext cx="817244" cy="1125220"/>
            </a:xfrm>
            <a:custGeom>
              <a:avLst/>
              <a:gdLst/>
              <a:ahLst/>
              <a:cxnLst/>
              <a:rect l="l" t="t" r="r" b="b"/>
              <a:pathLst>
                <a:path w="817245" h="1125220">
                  <a:moveTo>
                    <a:pt x="816863" y="0"/>
                  </a:moveTo>
                  <a:lnTo>
                    <a:pt x="0" y="0"/>
                  </a:lnTo>
                  <a:lnTo>
                    <a:pt x="0" y="1124712"/>
                  </a:lnTo>
                  <a:lnTo>
                    <a:pt x="816863" y="1124712"/>
                  </a:lnTo>
                  <a:lnTo>
                    <a:pt x="816863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6707123" y="2104643"/>
              <a:ext cx="817244" cy="725805"/>
            </a:xfrm>
            <a:custGeom>
              <a:avLst/>
              <a:gdLst/>
              <a:ahLst/>
              <a:cxnLst/>
              <a:rect l="l" t="t" r="r" b="b"/>
              <a:pathLst>
                <a:path w="817245" h="725805">
                  <a:moveTo>
                    <a:pt x="816864" y="0"/>
                  </a:moveTo>
                  <a:lnTo>
                    <a:pt x="0" y="0"/>
                  </a:lnTo>
                  <a:lnTo>
                    <a:pt x="0" y="725423"/>
                  </a:lnTo>
                  <a:lnTo>
                    <a:pt x="816864" y="725423"/>
                  </a:lnTo>
                  <a:lnTo>
                    <a:pt x="816864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989075" y="2830067"/>
              <a:ext cx="6861175" cy="0"/>
            </a:xfrm>
            <a:custGeom>
              <a:avLst/>
              <a:gdLst/>
              <a:ahLst/>
              <a:cxnLst/>
              <a:rect l="l" t="t" r="r" b="b"/>
              <a:pathLst>
                <a:path w="6861175" h="0">
                  <a:moveTo>
                    <a:pt x="0" y="0"/>
                  </a:moveTo>
                  <a:lnTo>
                    <a:pt x="686104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4419600" y="2238755"/>
            <a:ext cx="817244" cy="591820"/>
          </a:xfrm>
          <a:prstGeom prst="rect">
            <a:avLst/>
          </a:prstGeom>
          <a:solidFill>
            <a:srgbClr val="619DD1"/>
          </a:solidFill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endParaRPr sz="120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24.0%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2132076" y="2218944"/>
            <a:ext cx="817244" cy="611505"/>
          </a:xfrm>
          <a:prstGeom prst="rect">
            <a:avLst/>
          </a:prstGeom>
          <a:solidFill>
            <a:srgbClr val="619DD1"/>
          </a:solidFill>
        </p:spPr>
        <p:txBody>
          <a:bodyPr wrap="square" lIns="0" tIns="247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95"/>
              </a:spcBef>
            </a:pPr>
            <a:endParaRPr sz="1200">
              <a:latin typeface="Times New Roman"/>
              <a:cs typeface="Times New Roman"/>
            </a:endParaRPr>
          </a:p>
          <a:p>
            <a:pPr marL="191770">
              <a:lnSpc>
                <a:spcPct val="100000"/>
              </a:lnSpc>
              <a:spcBef>
                <a:spcPts val="5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24.8%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6081014" y="2149602"/>
            <a:ext cx="4470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45.6%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6898513" y="2349195"/>
            <a:ext cx="4470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29.4%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989075" y="1665732"/>
            <a:ext cx="917575" cy="160020"/>
            <a:chOff x="989075" y="1665732"/>
            <a:chExt cx="917575" cy="160020"/>
          </a:xfrm>
        </p:grpSpPr>
        <p:sp>
          <p:nvSpPr>
            <p:cNvPr id="61" name="object 61" descr=""/>
            <p:cNvSpPr/>
            <p:nvPr/>
          </p:nvSpPr>
          <p:spPr>
            <a:xfrm>
              <a:off x="989075" y="1665732"/>
              <a:ext cx="215265" cy="160020"/>
            </a:xfrm>
            <a:custGeom>
              <a:avLst/>
              <a:gdLst/>
              <a:ahLst/>
              <a:cxnLst/>
              <a:rect l="l" t="t" r="r" b="b"/>
              <a:pathLst>
                <a:path w="215265" h="160019">
                  <a:moveTo>
                    <a:pt x="214884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214884" y="160020"/>
                  </a:lnTo>
                  <a:lnTo>
                    <a:pt x="214884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691639" y="1665732"/>
              <a:ext cx="215265" cy="160020"/>
            </a:xfrm>
            <a:custGeom>
              <a:avLst/>
              <a:gdLst/>
              <a:ahLst/>
              <a:cxnLst/>
              <a:rect l="l" t="t" r="r" b="b"/>
              <a:pathLst>
                <a:path w="215264" h="160019">
                  <a:moveTo>
                    <a:pt x="214884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214884" y="160020"/>
                  </a:lnTo>
                  <a:lnTo>
                    <a:pt x="214884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1241552" y="1643634"/>
            <a:ext cx="10706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5645" algn="l"/>
              </a:tabLst>
            </a:pPr>
            <a:r>
              <a:rPr dirty="0" sz="1200" spc="-20">
                <a:latin typeface="Arial MT"/>
                <a:cs typeface="Arial MT"/>
              </a:rPr>
              <a:t>2016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574649" y="6124238"/>
            <a:ext cx="414020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BCG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Hershorn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Thomson</a:t>
            </a:r>
            <a:r>
              <a:rPr dirty="0" sz="1000" spc="-35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Reuters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FactSet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71</a:t>
            </a:fld>
          </a:p>
        </p:txBody>
      </p:sp>
      <p:sp>
        <p:nvSpPr>
          <p:cNvPr id="67" name="object 67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6800342" y="1792985"/>
            <a:ext cx="6089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Ø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37.5%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74649" y="6112255"/>
            <a:ext cx="43548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Backman</a:t>
            </a:r>
            <a:r>
              <a:rPr dirty="0" sz="1000" spc="-6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(2016,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Atlas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Renaissance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Capital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Statista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(2019c)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837753" y="1603057"/>
            <a:ext cx="1661795" cy="3850004"/>
            <a:chOff x="1837753" y="1603057"/>
            <a:chExt cx="1661795" cy="3850004"/>
          </a:xfrm>
        </p:grpSpPr>
        <p:sp>
          <p:nvSpPr>
            <p:cNvPr id="9" name="object 9" descr=""/>
            <p:cNvSpPr/>
            <p:nvPr/>
          </p:nvSpPr>
          <p:spPr>
            <a:xfrm>
              <a:off x="1842516" y="1693163"/>
              <a:ext cx="1656714" cy="3670300"/>
            </a:xfrm>
            <a:custGeom>
              <a:avLst/>
              <a:gdLst/>
              <a:ahLst/>
              <a:cxnLst/>
              <a:rect l="l" t="t" r="r" b="b"/>
              <a:pathLst>
                <a:path w="1656714" h="3670300">
                  <a:moveTo>
                    <a:pt x="524256" y="3456432"/>
                  </a:moveTo>
                  <a:lnTo>
                    <a:pt x="0" y="3456432"/>
                  </a:lnTo>
                  <a:lnTo>
                    <a:pt x="0" y="3669792"/>
                  </a:lnTo>
                  <a:lnTo>
                    <a:pt x="524256" y="3669792"/>
                  </a:lnTo>
                  <a:lnTo>
                    <a:pt x="524256" y="3456432"/>
                  </a:lnTo>
                  <a:close/>
                </a:path>
                <a:path w="1656714" h="3670300">
                  <a:moveTo>
                    <a:pt x="541020" y="3072384"/>
                  </a:moveTo>
                  <a:lnTo>
                    <a:pt x="0" y="3072384"/>
                  </a:lnTo>
                  <a:lnTo>
                    <a:pt x="0" y="3285744"/>
                  </a:lnTo>
                  <a:lnTo>
                    <a:pt x="541020" y="3285744"/>
                  </a:lnTo>
                  <a:lnTo>
                    <a:pt x="541020" y="3072384"/>
                  </a:lnTo>
                  <a:close/>
                </a:path>
                <a:path w="1656714" h="3670300">
                  <a:moveTo>
                    <a:pt x="554736" y="2688336"/>
                  </a:moveTo>
                  <a:lnTo>
                    <a:pt x="0" y="2688336"/>
                  </a:lnTo>
                  <a:lnTo>
                    <a:pt x="0" y="2901696"/>
                  </a:lnTo>
                  <a:lnTo>
                    <a:pt x="554736" y="2901696"/>
                  </a:lnTo>
                  <a:lnTo>
                    <a:pt x="554736" y="2688336"/>
                  </a:lnTo>
                  <a:close/>
                </a:path>
                <a:path w="1656714" h="3670300">
                  <a:moveTo>
                    <a:pt x="557784" y="2304288"/>
                  </a:moveTo>
                  <a:lnTo>
                    <a:pt x="0" y="2304288"/>
                  </a:lnTo>
                  <a:lnTo>
                    <a:pt x="0" y="2517648"/>
                  </a:lnTo>
                  <a:lnTo>
                    <a:pt x="557784" y="2517648"/>
                  </a:lnTo>
                  <a:lnTo>
                    <a:pt x="557784" y="2304288"/>
                  </a:lnTo>
                  <a:close/>
                </a:path>
                <a:path w="1656714" h="3670300">
                  <a:moveTo>
                    <a:pt x="565404" y="1920240"/>
                  </a:moveTo>
                  <a:lnTo>
                    <a:pt x="0" y="1920240"/>
                  </a:lnTo>
                  <a:lnTo>
                    <a:pt x="0" y="2133600"/>
                  </a:lnTo>
                  <a:lnTo>
                    <a:pt x="565404" y="2133600"/>
                  </a:lnTo>
                  <a:lnTo>
                    <a:pt x="565404" y="1920240"/>
                  </a:lnTo>
                  <a:close/>
                </a:path>
                <a:path w="1656714" h="3670300">
                  <a:moveTo>
                    <a:pt x="574548" y="1536192"/>
                  </a:moveTo>
                  <a:lnTo>
                    <a:pt x="0" y="1536192"/>
                  </a:lnTo>
                  <a:lnTo>
                    <a:pt x="0" y="1749552"/>
                  </a:lnTo>
                  <a:lnTo>
                    <a:pt x="574548" y="1749552"/>
                  </a:lnTo>
                  <a:lnTo>
                    <a:pt x="574548" y="1536192"/>
                  </a:lnTo>
                  <a:close/>
                </a:path>
                <a:path w="1656714" h="3670300">
                  <a:moveTo>
                    <a:pt x="574548" y="1152144"/>
                  </a:moveTo>
                  <a:lnTo>
                    <a:pt x="0" y="1152144"/>
                  </a:lnTo>
                  <a:lnTo>
                    <a:pt x="0" y="1365504"/>
                  </a:lnTo>
                  <a:lnTo>
                    <a:pt x="574548" y="1365504"/>
                  </a:lnTo>
                  <a:lnTo>
                    <a:pt x="574548" y="1152144"/>
                  </a:lnTo>
                  <a:close/>
                </a:path>
                <a:path w="1656714" h="3670300">
                  <a:moveTo>
                    <a:pt x="591312" y="768096"/>
                  </a:moveTo>
                  <a:lnTo>
                    <a:pt x="0" y="768096"/>
                  </a:lnTo>
                  <a:lnTo>
                    <a:pt x="0" y="981456"/>
                  </a:lnTo>
                  <a:lnTo>
                    <a:pt x="591312" y="981456"/>
                  </a:lnTo>
                  <a:lnTo>
                    <a:pt x="591312" y="768096"/>
                  </a:lnTo>
                  <a:close/>
                </a:path>
                <a:path w="1656714" h="3670300">
                  <a:moveTo>
                    <a:pt x="710184" y="384048"/>
                  </a:moveTo>
                  <a:lnTo>
                    <a:pt x="0" y="384048"/>
                  </a:lnTo>
                  <a:lnTo>
                    <a:pt x="0" y="597408"/>
                  </a:lnTo>
                  <a:lnTo>
                    <a:pt x="710184" y="597408"/>
                  </a:lnTo>
                  <a:lnTo>
                    <a:pt x="710184" y="384048"/>
                  </a:lnTo>
                  <a:close/>
                </a:path>
                <a:path w="1656714" h="3670300">
                  <a:moveTo>
                    <a:pt x="165658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656588" y="213360"/>
                  </a:lnTo>
                  <a:lnTo>
                    <a:pt x="1656588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842516" y="1607819"/>
              <a:ext cx="0" cy="3840479"/>
            </a:xfrm>
            <a:custGeom>
              <a:avLst/>
              <a:gdLst/>
              <a:ahLst/>
              <a:cxnLst/>
              <a:rect l="l" t="t" r="r" b="b"/>
              <a:pathLst>
                <a:path w="0" h="3840479">
                  <a:moveTo>
                    <a:pt x="0" y="0"/>
                  </a:moveTo>
                  <a:lnTo>
                    <a:pt x="0" y="38404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2435732" y="3990847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432685" y="437489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419604" y="475894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01570" y="5142991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2526792" y="1607819"/>
            <a:ext cx="0" cy="3840479"/>
          </a:xfrm>
          <a:custGeom>
            <a:avLst/>
            <a:gdLst/>
            <a:ahLst/>
            <a:cxnLst/>
            <a:rect l="l" t="t" r="r" b="b"/>
            <a:pathLst>
              <a:path w="0" h="3840479">
                <a:moveTo>
                  <a:pt x="0" y="1810512"/>
                </a:moveTo>
                <a:lnTo>
                  <a:pt x="0" y="2029586"/>
                </a:lnTo>
              </a:path>
              <a:path w="0" h="3840479">
                <a:moveTo>
                  <a:pt x="0" y="0"/>
                </a:moveTo>
                <a:lnTo>
                  <a:pt x="0" y="876300"/>
                </a:lnTo>
              </a:path>
              <a:path w="0" h="3840479">
                <a:moveTo>
                  <a:pt x="0" y="3729228"/>
                </a:moveTo>
                <a:lnTo>
                  <a:pt x="0" y="3840353"/>
                </a:lnTo>
              </a:path>
              <a:path w="0" h="3840479">
                <a:moveTo>
                  <a:pt x="0" y="1042415"/>
                </a:moveTo>
                <a:lnTo>
                  <a:pt x="0" y="1261490"/>
                </a:lnTo>
              </a:path>
              <a:path w="0" h="3840479">
                <a:moveTo>
                  <a:pt x="0" y="1426464"/>
                </a:moveTo>
                <a:lnTo>
                  <a:pt x="0" y="1645539"/>
                </a:lnTo>
              </a:path>
              <a:path w="0" h="3840479">
                <a:moveTo>
                  <a:pt x="0" y="2194560"/>
                </a:moveTo>
                <a:lnTo>
                  <a:pt x="0" y="2411984"/>
                </a:lnTo>
              </a:path>
              <a:path w="0" h="3840479">
                <a:moveTo>
                  <a:pt x="0" y="2577084"/>
                </a:moveTo>
                <a:lnTo>
                  <a:pt x="0" y="2796159"/>
                </a:lnTo>
              </a:path>
              <a:path w="0" h="3840479">
                <a:moveTo>
                  <a:pt x="0" y="2961131"/>
                </a:moveTo>
                <a:lnTo>
                  <a:pt x="0" y="3180206"/>
                </a:lnTo>
              </a:path>
              <a:path w="0" h="3840479">
                <a:moveTo>
                  <a:pt x="0" y="3345179"/>
                </a:moveTo>
                <a:lnTo>
                  <a:pt x="0" y="3564254"/>
                </a:lnTo>
              </a:path>
            </a:pathLst>
          </a:custGeom>
          <a:ln w="9144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635304" y="3228213"/>
            <a:ext cx="2013585" cy="592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  <a:tabLst>
                <a:tab pos="1816735" algn="l"/>
              </a:tabLst>
            </a:pPr>
            <a:r>
              <a:rPr dirty="0" sz="1200">
                <a:latin typeface="Arial MT"/>
                <a:cs typeface="Arial MT"/>
              </a:rPr>
              <a:t>Medtronic,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2014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baseline="2314" sz="1800" spc="-37">
                <a:latin typeface="Arial MT"/>
                <a:cs typeface="Arial MT"/>
              </a:rPr>
              <a:t>17</a:t>
            </a:r>
            <a:endParaRPr baseline="2314"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1200">
              <a:latin typeface="Arial MT"/>
              <a:cs typeface="Arial MT"/>
            </a:endParaRPr>
          </a:p>
          <a:p>
            <a:pPr algn="r" marR="14604">
              <a:lnSpc>
                <a:spcPct val="100000"/>
              </a:lnSpc>
              <a:spcBef>
                <a:spcPts val="5"/>
              </a:spcBef>
              <a:tabLst>
                <a:tab pos="1625600" algn="l"/>
              </a:tabLst>
            </a:pPr>
            <a:r>
              <a:rPr dirty="0" sz="1200">
                <a:latin typeface="Arial MT"/>
                <a:cs typeface="Arial MT"/>
              </a:rPr>
              <a:t>AbbVie,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2015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baseline="2314" sz="1800" spc="-37">
                <a:latin typeface="Arial MT"/>
                <a:cs typeface="Arial MT"/>
              </a:rPr>
              <a:t>17</a:t>
            </a:r>
            <a:endParaRPr baseline="2314" sz="1800">
              <a:latin typeface="Arial MT"/>
              <a:cs typeface="Arial MT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2452116" y="5498591"/>
            <a:ext cx="152400" cy="128270"/>
          </a:xfrm>
          <a:custGeom>
            <a:avLst/>
            <a:gdLst/>
            <a:ahLst/>
            <a:cxnLst/>
            <a:rect l="l" t="t" r="r" b="b"/>
            <a:pathLst>
              <a:path w="152400" h="128270">
                <a:moveTo>
                  <a:pt x="76200" y="0"/>
                </a:moveTo>
                <a:lnTo>
                  <a:pt x="0" y="128016"/>
                </a:lnTo>
                <a:lnTo>
                  <a:pt x="152400" y="128016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567029" y="3995166"/>
            <a:ext cx="1186815" cy="14516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Roche,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2009</a:t>
            </a:r>
            <a:endParaRPr sz="1200">
              <a:latin typeface="Arial MT"/>
              <a:cs typeface="Arial MT"/>
            </a:endParaRPr>
          </a:p>
          <a:p>
            <a:pPr algn="r" marR="5715">
              <a:lnSpc>
                <a:spcPct val="100000"/>
              </a:lnSpc>
              <a:spcBef>
                <a:spcPts val="860"/>
              </a:spcBef>
            </a:pPr>
            <a:r>
              <a:rPr dirty="0" sz="1200">
                <a:latin typeface="Arial MT"/>
                <a:cs typeface="Arial MT"/>
              </a:rPr>
              <a:t>France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Telecom,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1200" spc="-20">
                <a:latin typeface="Arial MT"/>
                <a:cs typeface="Arial MT"/>
              </a:rPr>
              <a:t>2001</a:t>
            </a:r>
            <a:endParaRPr sz="1200">
              <a:latin typeface="Arial MT"/>
              <a:cs typeface="Arial MT"/>
            </a:endParaRPr>
          </a:p>
          <a:p>
            <a:pPr algn="r" marL="12700" marR="5080" indent="442595">
              <a:lnSpc>
                <a:spcPct val="159700"/>
              </a:lnSpc>
              <a:spcBef>
                <a:spcPts val="10"/>
              </a:spcBef>
            </a:pPr>
            <a:r>
              <a:rPr dirty="0" sz="1200">
                <a:latin typeface="Arial MT"/>
                <a:cs typeface="Arial MT"/>
              </a:rPr>
              <a:t>Visa,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2015 </a:t>
            </a:r>
            <a:r>
              <a:rPr dirty="0" sz="1200">
                <a:latin typeface="Arial MT"/>
                <a:cs typeface="Arial MT"/>
              </a:rPr>
              <a:t>Charter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Comms.,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1200" spc="-20">
                <a:latin typeface="Arial MT"/>
                <a:cs typeface="Arial MT"/>
              </a:rPr>
              <a:t>2015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349754" y="5662371"/>
            <a:ext cx="3581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Ø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20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586740" y="1446275"/>
            <a:ext cx="3579495" cy="0"/>
          </a:xfrm>
          <a:custGeom>
            <a:avLst/>
            <a:gdLst/>
            <a:ahLst/>
            <a:cxnLst/>
            <a:rect l="l" t="t" r="r" b="b"/>
            <a:pathLst>
              <a:path w="3579495" h="0">
                <a:moveTo>
                  <a:pt x="0" y="0"/>
                </a:moveTo>
                <a:lnTo>
                  <a:pt x="357911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4309871" y="1446275"/>
            <a:ext cx="3579495" cy="0"/>
          </a:xfrm>
          <a:custGeom>
            <a:avLst/>
            <a:gdLst/>
            <a:ahLst/>
            <a:cxnLst/>
            <a:rect l="l" t="t" r="r" b="b"/>
            <a:pathLst>
              <a:path w="3579495" h="0">
                <a:moveTo>
                  <a:pt x="0" y="0"/>
                </a:moveTo>
                <a:lnTo>
                  <a:pt x="357911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2" name="object 22" descr=""/>
          <p:cNvGrpSpPr/>
          <p:nvPr/>
        </p:nvGrpSpPr>
        <p:grpSpPr>
          <a:xfrm>
            <a:off x="5838253" y="1603057"/>
            <a:ext cx="1661795" cy="3850004"/>
            <a:chOff x="5838253" y="1603057"/>
            <a:chExt cx="1661795" cy="3850004"/>
          </a:xfrm>
        </p:grpSpPr>
        <p:sp>
          <p:nvSpPr>
            <p:cNvPr id="23" name="object 23" descr=""/>
            <p:cNvSpPr/>
            <p:nvPr/>
          </p:nvSpPr>
          <p:spPr>
            <a:xfrm>
              <a:off x="5843016" y="1693163"/>
              <a:ext cx="1656714" cy="3670300"/>
            </a:xfrm>
            <a:custGeom>
              <a:avLst/>
              <a:gdLst/>
              <a:ahLst/>
              <a:cxnLst/>
              <a:rect l="l" t="t" r="r" b="b"/>
              <a:pathLst>
                <a:path w="1656715" h="3670300">
                  <a:moveTo>
                    <a:pt x="425196" y="3456432"/>
                  </a:moveTo>
                  <a:lnTo>
                    <a:pt x="0" y="3456432"/>
                  </a:lnTo>
                  <a:lnTo>
                    <a:pt x="0" y="3669792"/>
                  </a:lnTo>
                  <a:lnTo>
                    <a:pt x="425196" y="3669792"/>
                  </a:lnTo>
                  <a:lnTo>
                    <a:pt x="425196" y="3456432"/>
                  </a:lnTo>
                  <a:close/>
                </a:path>
                <a:path w="1656715" h="3670300">
                  <a:moveTo>
                    <a:pt x="554736" y="3072384"/>
                  </a:moveTo>
                  <a:lnTo>
                    <a:pt x="0" y="3072384"/>
                  </a:lnTo>
                  <a:lnTo>
                    <a:pt x="0" y="3285744"/>
                  </a:lnTo>
                  <a:lnTo>
                    <a:pt x="554736" y="3285744"/>
                  </a:lnTo>
                  <a:lnTo>
                    <a:pt x="554736" y="3072384"/>
                  </a:lnTo>
                  <a:close/>
                </a:path>
                <a:path w="1656715" h="3670300">
                  <a:moveTo>
                    <a:pt x="661403" y="2688336"/>
                  </a:moveTo>
                  <a:lnTo>
                    <a:pt x="0" y="2688336"/>
                  </a:lnTo>
                  <a:lnTo>
                    <a:pt x="0" y="2901696"/>
                  </a:lnTo>
                  <a:lnTo>
                    <a:pt x="661403" y="2901696"/>
                  </a:lnTo>
                  <a:lnTo>
                    <a:pt x="661403" y="2688336"/>
                  </a:lnTo>
                  <a:close/>
                </a:path>
                <a:path w="1656715" h="3670300">
                  <a:moveTo>
                    <a:pt x="806183" y="2304288"/>
                  </a:moveTo>
                  <a:lnTo>
                    <a:pt x="0" y="2304288"/>
                  </a:lnTo>
                  <a:lnTo>
                    <a:pt x="0" y="2517648"/>
                  </a:lnTo>
                  <a:lnTo>
                    <a:pt x="806183" y="2517648"/>
                  </a:lnTo>
                  <a:lnTo>
                    <a:pt x="806183" y="2304288"/>
                  </a:lnTo>
                  <a:close/>
                </a:path>
                <a:path w="1656715" h="3670300">
                  <a:moveTo>
                    <a:pt x="987552" y="1920240"/>
                  </a:moveTo>
                  <a:lnTo>
                    <a:pt x="0" y="1920240"/>
                  </a:lnTo>
                  <a:lnTo>
                    <a:pt x="0" y="2133600"/>
                  </a:lnTo>
                  <a:lnTo>
                    <a:pt x="987552" y="2133600"/>
                  </a:lnTo>
                  <a:lnTo>
                    <a:pt x="987552" y="1920240"/>
                  </a:lnTo>
                  <a:close/>
                </a:path>
                <a:path w="1656715" h="3670300">
                  <a:moveTo>
                    <a:pt x="1200912" y="1536192"/>
                  </a:moveTo>
                  <a:lnTo>
                    <a:pt x="0" y="1536192"/>
                  </a:lnTo>
                  <a:lnTo>
                    <a:pt x="0" y="1749552"/>
                  </a:lnTo>
                  <a:lnTo>
                    <a:pt x="1200912" y="1749552"/>
                  </a:lnTo>
                  <a:lnTo>
                    <a:pt x="1200912" y="1536192"/>
                  </a:lnTo>
                  <a:close/>
                </a:path>
                <a:path w="1656715" h="3670300">
                  <a:moveTo>
                    <a:pt x="1216152" y="1152144"/>
                  </a:moveTo>
                  <a:lnTo>
                    <a:pt x="0" y="1152144"/>
                  </a:lnTo>
                  <a:lnTo>
                    <a:pt x="0" y="1365504"/>
                  </a:lnTo>
                  <a:lnTo>
                    <a:pt x="1216152" y="1365504"/>
                  </a:lnTo>
                  <a:lnTo>
                    <a:pt x="1216152" y="1152144"/>
                  </a:lnTo>
                  <a:close/>
                </a:path>
                <a:path w="1656715" h="3670300">
                  <a:moveTo>
                    <a:pt x="1254252" y="768096"/>
                  </a:moveTo>
                  <a:lnTo>
                    <a:pt x="0" y="768096"/>
                  </a:lnTo>
                  <a:lnTo>
                    <a:pt x="0" y="981456"/>
                  </a:lnTo>
                  <a:lnTo>
                    <a:pt x="1254252" y="981456"/>
                  </a:lnTo>
                  <a:lnTo>
                    <a:pt x="1254252" y="768096"/>
                  </a:lnTo>
                  <a:close/>
                </a:path>
                <a:path w="1656715" h="3670300">
                  <a:moveTo>
                    <a:pt x="1359408" y="384048"/>
                  </a:moveTo>
                  <a:lnTo>
                    <a:pt x="0" y="384048"/>
                  </a:lnTo>
                  <a:lnTo>
                    <a:pt x="0" y="597408"/>
                  </a:lnTo>
                  <a:lnTo>
                    <a:pt x="1359408" y="597408"/>
                  </a:lnTo>
                  <a:lnTo>
                    <a:pt x="1359408" y="384048"/>
                  </a:lnTo>
                  <a:close/>
                </a:path>
                <a:path w="1656715" h="3670300">
                  <a:moveTo>
                    <a:pt x="165658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656588" y="213360"/>
                  </a:lnTo>
                  <a:lnTo>
                    <a:pt x="1656588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843015" y="1607819"/>
              <a:ext cx="0" cy="3840479"/>
            </a:xfrm>
            <a:custGeom>
              <a:avLst/>
              <a:gdLst/>
              <a:ahLst/>
              <a:cxnLst/>
              <a:rect l="l" t="t" r="r" b="b"/>
              <a:pathLst>
                <a:path w="0" h="3840479">
                  <a:moveTo>
                    <a:pt x="0" y="0"/>
                  </a:moveTo>
                  <a:lnTo>
                    <a:pt x="0" y="38404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914806" y="2843606"/>
            <a:ext cx="63760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0035" algn="l"/>
                <a:tab pos="6191885" algn="l"/>
              </a:tabLst>
            </a:pPr>
            <a:r>
              <a:rPr dirty="0" sz="1200">
                <a:latin typeface="Arial MT"/>
                <a:cs typeface="Arial MT"/>
              </a:rPr>
              <a:t>Apple,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2013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baseline="2314" sz="1800" spc="-37">
                <a:latin typeface="Arial MT"/>
                <a:cs typeface="Arial MT"/>
              </a:rPr>
              <a:t>17</a:t>
            </a:r>
            <a:r>
              <a:rPr dirty="0" baseline="2314" sz="1800">
                <a:latin typeface="Arial MT"/>
                <a:cs typeface="Arial MT"/>
              </a:rPr>
              <a:t>	</a:t>
            </a:r>
            <a:r>
              <a:rPr dirty="0" baseline="2314" sz="1800" spc="-37">
                <a:latin typeface="Arial MT"/>
                <a:cs typeface="Arial MT"/>
              </a:rPr>
              <a:t>16</a:t>
            </a:r>
            <a:endParaRPr baseline="2314" sz="18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078726" y="3222752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866001" y="3606800"/>
            <a:ext cx="1968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683756" y="3990847"/>
            <a:ext cx="1752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latin typeface="Arial MT"/>
                <a:cs typeface="Arial MT"/>
              </a:rPr>
              <a:t>11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538976" y="4374895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 MT"/>
                <a:cs typeface="Arial MT"/>
              </a:rPr>
              <a:t>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433184" y="4758944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 MT"/>
                <a:cs typeface="Arial MT"/>
              </a:rPr>
              <a:t>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303645" y="5142991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 MT"/>
                <a:cs typeface="Arial MT"/>
              </a:rPr>
              <a:t>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6778752" y="5498591"/>
            <a:ext cx="152400" cy="128270"/>
          </a:xfrm>
          <a:custGeom>
            <a:avLst/>
            <a:gdLst/>
            <a:ahLst/>
            <a:cxnLst/>
            <a:rect l="l" t="t" r="r" b="b"/>
            <a:pathLst>
              <a:path w="152400" h="128270">
                <a:moveTo>
                  <a:pt x="76200" y="0"/>
                </a:moveTo>
                <a:lnTo>
                  <a:pt x="0" y="128016"/>
                </a:lnTo>
                <a:lnTo>
                  <a:pt x="152400" y="128016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6854952" y="1607819"/>
            <a:ext cx="0" cy="3841115"/>
          </a:xfrm>
          <a:custGeom>
            <a:avLst/>
            <a:gdLst/>
            <a:ahLst/>
            <a:cxnLst/>
            <a:rect l="l" t="t" r="r" b="b"/>
            <a:pathLst>
              <a:path w="0" h="3841115">
                <a:moveTo>
                  <a:pt x="0" y="0"/>
                </a:moveTo>
                <a:lnTo>
                  <a:pt x="0" y="2028824"/>
                </a:lnTo>
              </a:path>
              <a:path w="0" h="3841115">
                <a:moveTo>
                  <a:pt x="0" y="2194560"/>
                </a:moveTo>
                <a:lnTo>
                  <a:pt x="0" y="2411984"/>
                </a:lnTo>
              </a:path>
              <a:path w="0" h="3841115">
                <a:moveTo>
                  <a:pt x="0" y="2577084"/>
                </a:moveTo>
                <a:lnTo>
                  <a:pt x="0" y="3840733"/>
                </a:lnTo>
              </a:path>
            </a:pathLst>
          </a:custGeom>
          <a:ln w="9144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574649" y="754456"/>
            <a:ext cx="7205345" cy="191388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Overview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about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largest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equity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debt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issuances</a:t>
            </a:r>
            <a:r>
              <a:rPr dirty="0" sz="2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all</a:t>
            </a:r>
            <a:r>
              <a:rPr dirty="0" sz="2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time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  <a:tabLst>
                <a:tab pos="3736340" algn="l"/>
              </a:tabLst>
            </a:pPr>
            <a:r>
              <a:rPr dirty="0" sz="1400" b="1">
                <a:latin typeface="Arial"/>
                <a:cs typeface="Arial"/>
              </a:rPr>
              <a:t>Largest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corporate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bond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deals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ever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200" spc="-10">
                <a:latin typeface="Arial MT"/>
                <a:cs typeface="Arial MT"/>
              </a:rPr>
              <a:t>(USDbn)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400" b="1">
                <a:latin typeface="Arial"/>
                <a:cs typeface="Arial"/>
              </a:rPr>
              <a:t>Largest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IPOs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ever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200" spc="-10">
                <a:latin typeface="Arial MT"/>
                <a:cs typeface="Arial MT"/>
              </a:rPr>
              <a:t>(USDbn)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95"/>
              </a:spcBef>
            </a:pPr>
            <a:endParaRPr sz="1400">
              <a:latin typeface="Arial MT"/>
              <a:cs typeface="Arial MT"/>
            </a:endParaRPr>
          </a:p>
          <a:p>
            <a:pPr marL="233679">
              <a:lnSpc>
                <a:spcPct val="100000"/>
              </a:lnSpc>
              <a:tabLst>
                <a:tab pos="2971800" algn="l"/>
                <a:tab pos="4236085" algn="l"/>
                <a:tab pos="6972934" algn="l"/>
              </a:tabLst>
            </a:pPr>
            <a:r>
              <a:rPr dirty="0" sz="1200" spc="-10">
                <a:latin typeface="Arial MT"/>
                <a:cs typeface="Arial MT"/>
              </a:rPr>
              <a:t>Verizon,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2013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baseline="2314" sz="1800" spc="-37">
                <a:latin typeface="Arial MT"/>
                <a:cs typeface="Arial MT"/>
              </a:rPr>
              <a:t>49</a:t>
            </a:r>
            <a:r>
              <a:rPr dirty="0" baseline="2314" sz="1800">
                <a:latin typeface="Arial MT"/>
                <a:cs typeface="Arial MT"/>
              </a:rPr>
              <a:t>	</a:t>
            </a:r>
            <a:r>
              <a:rPr dirty="0" sz="1200">
                <a:latin typeface="Arial MT"/>
                <a:cs typeface="Arial MT"/>
              </a:rPr>
              <a:t>Alibaba,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2014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baseline="2314" sz="1800" spc="-37">
                <a:latin typeface="Arial MT"/>
                <a:cs typeface="Arial MT"/>
              </a:rPr>
              <a:t>22</a:t>
            </a:r>
            <a:endParaRPr baseline="2314"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1200">
              <a:latin typeface="Arial MT"/>
              <a:cs typeface="Arial MT"/>
            </a:endParaRPr>
          </a:p>
          <a:p>
            <a:pPr marL="248920">
              <a:lnSpc>
                <a:spcPct val="100000"/>
              </a:lnSpc>
              <a:tabLst>
                <a:tab pos="2025650" algn="l"/>
                <a:tab pos="4448810" algn="l"/>
                <a:tab pos="6675755" algn="l"/>
              </a:tabLst>
            </a:pPr>
            <a:r>
              <a:rPr dirty="0" sz="1200">
                <a:latin typeface="Arial MT"/>
                <a:cs typeface="Arial MT"/>
              </a:rPr>
              <a:t>Actavis,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2015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baseline="2314" sz="1800" spc="-37">
                <a:latin typeface="Arial MT"/>
                <a:cs typeface="Arial MT"/>
              </a:rPr>
              <a:t>21</a:t>
            </a:r>
            <a:r>
              <a:rPr dirty="0" baseline="2314" sz="1800">
                <a:latin typeface="Arial MT"/>
                <a:cs typeface="Arial MT"/>
              </a:rPr>
              <a:t>	</a:t>
            </a:r>
            <a:r>
              <a:rPr dirty="0" sz="1200">
                <a:latin typeface="Arial MT"/>
                <a:cs typeface="Arial MT"/>
              </a:rPr>
              <a:t>Visa,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2008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baseline="2314" sz="1800" spc="-37">
                <a:latin typeface="Arial MT"/>
                <a:cs typeface="Arial MT"/>
              </a:rPr>
              <a:t>18</a:t>
            </a:r>
            <a:endParaRPr baseline="2314"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4"/>
              </a:spcBef>
            </a:pPr>
            <a:endParaRPr sz="1200">
              <a:latin typeface="Arial MT"/>
              <a:cs typeface="Arial MT"/>
            </a:endParaRPr>
          </a:p>
          <a:p>
            <a:pPr marL="377825">
              <a:lnSpc>
                <a:spcPct val="100000"/>
              </a:lnSpc>
              <a:tabLst>
                <a:tab pos="1907539" algn="l"/>
                <a:tab pos="4043679" algn="l"/>
                <a:tab pos="6570345" algn="l"/>
              </a:tabLst>
            </a:pPr>
            <a:r>
              <a:rPr dirty="0" sz="1200" spc="-50">
                <a:latin typeface="Arial MT"/>
                <a:cs typeface="Arial MT"/>
              </a:rPr>
              <a:t>AT&amp;T,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2015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baseline="2314" sz="1800" spc="-37">
                <a:latin typeface="Arial MT"/>
                <a:cs typeface="Arial MT"/>
              </a:rPr>
              <a:t>18</a:t>
            </a:r>
            <a:r>
              <a:rPr dirty="0" baseline="2314" sz="1800">
                <a:latin typeface="Arial MT"/>
                <a:cs typeface="Arial MT"/>
              </a:rPr>
              <a:t>	</a:t>
            </a:r>
            <a:r>
              <a:rPr dirty="0" sz="1200">
                <a:latin typeface="Arial MT"/>
                <a:cs typeface="Arial MT"/>
              </a:rPr>
              <a:t>ENEL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spA,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1999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baseline="2314" sz="1800" spc="-37">
                <a:latin typeface="Arial MT"/>
                <a:cs typeface="Arial MT"/>
              </a:rPr>
              <a:t>17</a:t>
            </a:r>
            <a:endParaRPr baseline="2314" sz="18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399534" y="4379214"/>
            <a:ext cx="1358265" cy="1067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825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Kraft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Foods,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2001</a:t>
            </a:r>
            <a:endParaRPr sz="1200">
              <a:latin typeface="Arial MT"/>
              <a:cs typeface="Arial MT"/>
            </a:endParaRPr>
          </a:p>
          <a:p>
            <a:pPr algn="r" marR="8890">
              <a:lnSpc>
                <a:spcPct val="100000"/>
              </a:lnSpc>
              <a:spcBef>
                <a:spcPts val="855"/>
              </a:spcBef>
            </a:pPr>
            <a:r>
              <a:rPr dirty="0" sz="1200">
                <a:latin typeface="Arial MT"/>
                <a:cs typeface="Arial MT"/>
              </a:rPr>
              <a:t>France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Telecom,</a:t>
            </a:r>
            <a:endParaRPr sz="1200">
              <a:latin typeface="Arial MT"/>
              <a:cs typeface="Arial MT"/>
            </a:endParaRPr>
          </a:p>
          <a:p>
            <a:pPr algn="r" marR="7620">
              <a:lnSpc>
                <a:spcPct val="100000"/>
              </a:lnSpc>
            </a:pPr>
            <a:r>
              <a:rPr dirty="0" sz="1200" spc="-20">
                <a:latin typeface="Arial MT"/>
                <a:cs typeface="Arial MT"/>
              </a:rPr>
              <a:t>1997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50"/>
              </a:spcBef>
            </a:pPr>
            <a:r>
              <a:rPr dirty="0" sz="1200" spc="-20">
                <a:latin typeface="Arial MT"/>
                <a:cs typeface="Arial MT"/>
              </a:rPr>
              <a:t>Telstra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Corporation,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</a:pPr>
            <a:r>
              <a:rPr dirty="0" sz="1200" spc="-20">
                <a:latin typeface="Arial MT"/>
                <a:cs typeface="Arial MT"/>
              </a:rPr>
              <a:t>1997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436109" y="2843910"/>
            <a:ext cx="1320800" cy="1359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698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Facebook,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2012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860"/>
              </a:spcBef>
            </a:pPr>
            <a:r>
              <a:rPr dirty="0" sz="1200">
                <a:latin typeface="Arial MT"/>
                <a:cs typeface="Arial MT"/>
              </a:rPr>
              <a:t>General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Motors,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1200" spc="-20">
                <a:latin typeface="Arial MT"/>
                <a:cs typeface="Arial MT"/>
              </a:rPr>
              <a:t>2010</a:t>
            </a:r>
            <a:endParaRPr sz="1200">
              <a:latin typeface="Arial MT"/>
              <a:cs typeface="Arial MT"/>
            </a:endParaRPr>
          </a:p>
          <a:p>
            <a:pPr algn="r" marR="6985">
              <a:lnSpc>
                <a:spcPct val="100000"/>
              </a:lnSpc>
              <a:spcBef>
                <a:spcPts val="145"/>
              </a:spcBef>
            </a:pPr>
            <a:r>
              <a:rPr dirty="0" sz="1200">
                <a:latin typeface="Arial MT"/>
                <a:cs typeface="Arial MT"/>
              </a:rPr>
              <a:t>Deutsche</a:t>
            </a:r>
            <a:r>
              <a:rPr dirty="0" sz="1200" spc="-7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Telekom,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1200" spc="-20">
                <a:latin typeface="Arial MT"/>
                <a:cs typeface="Arial MT"/>
              </a:rPr>
              <a:t>1996</a:t>
            </a:r>
            <a:endParaRPr sz="1200">
              <a:latin typeface="Arial MT"/>
              <a:cs typeface="Arial MT"/>
            </a:endParaRPr>
          </a:p>
          <a:p>
            <a:pPr marL="517525">
              <a:lnSpc>
                <a:spcPct val="100000"/>
              </a:lnSpc>
              <a:spcBef>
                <a:spcPts val="860"/>
              </a:spcBef>
            </a:pPr>
            <a:r>
              <a:rPr dirty="0" sz="1200" spc="-50">
                <a:latin typeface="Arial MT"/>
                <a:cs typeface="Arial MT"/>
              </a:rPr>
              <a:t>AT&amp;T,</a:t>
            </a:r>
            <a:r>
              <a:rPr dirty="0" sz="120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2000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677914" y="5662371"/>
            <a:ext cx="3581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Ø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13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8022081" y="1197101"/>
            <a:ext cx="22409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Largest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SEOs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ever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200" spc="-10">
                <a:latin typeface="Arial MT"/>
                <a:cs typeface="Arial MT"/>
              </a:rPr>
              <a:t>(USDbn)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8034528" y="1446275"/>
            <a:ext cx="3579495" cy="0"/>
          </a:xfrm>
          <a:custGeom>
            <a:avLst/>
            <a:gdLst/>
            <a:ahLst/>
            <a:cxnLst/>
            <a:rect l="l" t="t" r="r" b="b"/>
            <a:pathLst>
              <a:path w="3579495" h="0">
                <a:moveTo>
                  <a:pt x="0" y="0"/>
                </a:moveTo>
                <a:lnTo>
                  <a:pt x="357911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0" name="object 40" descr=""/>
          <p:cNvGrpSpPr/>
          <p:nvPr/>
        </p:nvGrpSpPr>
        <p:grpSpPr>
          <a:xfrm>
            <a:off x="9421177" y="1603057"/>
            <a:ext cx="1661795" cy="3850004"/>
            <a:chOff x="9421177" y="1603057"/>
            <a:chExt cx="1661795" cy="3850004"/>
          </a:xfrm>
        </p:grpSpPr>
        <p:sp>
          <p:nvSpPr>
            <p:cNvPr id="41" name="object 41" descr=""/>
            <p:cNvSpPr/>
            <p:nvPr/>
          </p:nvSpPr>
          <p:spPr>
            <a:xfrm>
              <a:off x="9425940" y="1693163"/>
              <a:ext cx="1656714" cy="3670300"/>
            </a:xfrm>
            <a:custGeom>
              <a:avLst/>
              <a:gdLst/>
              <a:ahLst/>
              <a:cxnLst/>
              <a:rect l="l" t="t" r="r" b="b"/>
              <a:pathLst>
                <a:path w="1656715" h="3670300">
                  <a:moveTo>
                    <a:pt x="563880" y="3456432"/>
                  </a:moveTo>
                  <a:lnTo>
                    <a:pt x="0" y="3456432"/>
                  </a:lnTo>
                  <a:lnTo>
                    <a:pt x="0" y="3669792"/>
                  </a:lnTo>
                  <a:lnTo>
                    <a:pt x="563880" y="3669792"/>
                  </a:lnTo>
                  <a:lnTo>
                    <a:pt x="563880" y="3456432"/>
                  </a:lnTo>
                  <a:close/>
                </a:path>
                <a:path w="1656715" h="3670300">
                  <a:moveTo>
                    <a:pt x="569976" y="3072384"/>
                  </a:moveTo>
                  <a:lnTo>
                    <a:pt x="0" y="3072384"/>
                  </a:lnTo>
                  <a:lnTo>
                    <a:pt x="0" y="3285744"/>
                  </a:lnTo>
                  <a:lnTo>
                    <a:pt x="569976" y="3285744"/>
                  </a:lnTo>
                  <a:lnTo>
                    <a:pt x="569976" y="3072384"/>
                  </a:lnTo>
                  <a:close/>
                </a:path>
                <a:path w="1656715" h="3670300">
                  <a:moveTo>
                    <a:pt x="632460" y="2688336"/>
                  </a:moveTo>
                  <a:lnTo>
                    <a:pt x="0" y="2688336"/>
                  </a:lnTo>
                  <a:lnTo>
                    <a:pt x="0" y="2901696"/>
                  </a:lnTo>
                  <a:lnTo>
                    <a:pt x="632460" y="2901696"/>
                  </a:lnTo>
                  <a:lnTo>
                    <a:pt x="632460" y="2688336"/>
                  </a:lnTo>
                  <a:close/>
                </a:path>
                <a:path w="1656715" h="3670300">
                  <a:moveTo>
                    <a:pt x="632460" y="2304288"/>
                  </a:moveTo>
                  <a:lnTo>
                    <a:pt x="0" y="2304288"/>
                  </a:lnTo>
                  <a:lnTo>
                    <a:pt x="0" y="2517648"/>
                  </a:lnTo>
                  <a:lnTo>
                    <a:pt x="632460" y="2517648"/>
                  </a:lnTo>
                  <a:lnTo>
                    <a:pt x="632460" y="2304288"/>
                  </a:lnTo>
                  <a:close/>
                </a:path>
                <a:path w="1656715" h="3670300">
                  <a:moveTo>
                    <a:pt x="672084" y="1920240"/>
                  </a:moveTo>
                  <a:lnTo>
                    <a:pt x="0" y="1920240"/>
                  </a:lnTo>
                  <a:lnTo>
                    <a:pt x="0" y="2133600"/>
                  </a:lnTo>
                  <a:lnTo>
                    <a:pt x="672084" y="2133600"/>
                  </a:lnTo>
                  <a:lnTo>
                    <a:pt x="672084" y="1920240"/>
                  </a:lnTo>
                  <a:close/>
                </a:path>
                <a:path w="1656715" h="3670300">
                  <a:moveTo>
                    <a:pt x="1031748" y="1536192"/>
                  </a:moveTo>
                  <a:lnTo>
                    <a:pt x="0" y="1536192"/>
                  </a:lnTo>
                  <a:lnTo>
                    <a:pt x="0" y="1749552"/>
                  </a:lnTo>
                  <a:lnTo>
                    <a:pt x="1031748" y="1749552"/>
                  </a:lnTo>
                  <a:lnTo>
                    <a:pt x="1031748" y="1536192"/>
                  </a:lnTo>
                  <a:close/>
                </a:path>
                <a:path w="1656715" h="3670300">
                  <a:moveTo>
                    <a:pt x="1045464" y="1152144"/>
                  </a:moveTo>
                  <a:lnTo>
                    <a:pt x="0" y="1152144"/>
                  </a:lnTo>
                  <a:lnTo>
                    <a:pt x="0" y="1365504"/>
                  </a:lnTo>
                  <a:lnTo>
                    <a:pt x="1045464" y="1365504"/>
                  </a:lnTo>
                  <a:lnTo>
                    <a:pt x="1045464" y="1152144"/>
                  </a:lnTo>
                  <a:close/>
                </a:path>
                <a:path w="1656715" h="3670300">
                  <a:moveTo>
                    <a:pt x="1310640" y="768096"/>
                  </a:moveTo>
                  <a:lnTo>
                    <a:pt x="0" y="768096"/>
                  </a:lnTo>
                  <a:lnTo>
                    <a:pt x="0" y="981456"/>
                  </a:lnTo>
                  <a:lnTo>
                    <a:pt x="1310640" y="981456"/>
                  </a:lnTo>
                  <a:lnTo>
                    <a:pt x="1310640" y="768096"/>
                  </a:lnTo>
                  <a:close/>
                </a:path>
                <a:path w="1656715" h="3670300">
                  <a:moveTo>
                    <a:pt x="1316736" y="384048"/>
                  </a:moveTo>
                  <a:lnTo>
                    <a:pt x="0" y="384048"/>
                  </a:lnTo>
                  <a:lnTo>
                    <a:pt x="0" y="597408"/>
                  </a:lnTo>
                  <a:lnTo>
                    <a:pt x="1316736" y="597408"/>
                  </a:lnTo>
                  <a:lnTo>
                    <a:pt x="1316736" y="384048"/>
                  </a:lnTo>
                  <a:close/>
                </a:path>
                <a:path w="1656715" h="3670300">
                  <a:moveTo>
                    <a:pt x="1656588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656588" y="213360"/>
                  </a:lnTo>
                  <a:lnTo>
                    <a:pt x="1656588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9425940" y="1607819"/>
              <a:ext cx="0" cy="3840479"/>
            </a:xfrm>
            <a:custGeom>
              <a:avLst/>
              <a:gdLst/>
              <a:ahLst/>
              <a:cxnLst/>
              <a:rect l="l" t="t" r="r" b="b"/>
              <a:pathLst>
                <a:path w="0" h="3840479">
                  <a:moveTo>
                    <a:pt x="0" y="0"/>
                  </a:moveTo>
                  <a:lnTo>
                    <a:pt x="0" y="38404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11118850" y="168630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0779379" y="2070353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0772647" y="2454402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0507218" y="2838145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0493756" y="3222752"/>
            <a:ext cx="1968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0134727" y="3606800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0093197" y="3990847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 MT"/>
                <a:cs typeface="Arial MT"/>
              </a:rPr>
              <a:t>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0093197" y="4374895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 MT"/>
                <a:cs typeface="Arial MT"/>
              </a:rPr>
              <a:t>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0032618" y="4758944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 MT"/>
                <a:cs typeface="Arial MT"/>
              </a:rPr>
              <a:t>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0025888" y="5142991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Arial MT"/>
                <a:cs typeface="Arial MT"/>
              </a:rPr>
              <a:t>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10294619" y="5498591"/>
            <a:ext cx="152400" cy="128270"/>
          </a:xfrm>
          <a:custGeom>
            <a:avLst/>
            <a:gdLst/>
            <a:ahLst/>
            <a:cxnLst/>
            <a:rect l="l" t="t" r="r" b="b"/>
            <a:pathLst>
              <a:path w="152400" h="128270">
                <a:moveTo>
                  <a:pt x="76200" y="0"/>
                </a:moveTo>
                <a:lnTo>
                  <a:pt x="0" y="128016"/>
                </a:lnTo>
                <a:lnTo>
                  <a:pt x="152400" y="128016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10369295" y="1607819"/>
            <a:ext cx="0" cy="3840479"/>
          </a:xfrm>
          <a:custGeom>
            <a:avLst/>
            <a:gdLst/>
            <a:ahLst/>
            <a:cxnLst/>
            <a:rect l="l" t="t" r="r" b="b"/>
            <a:pathLst>
              <a:path w="0" h="3840479">
                <a:moveTo>
                  <a:pt x="0" y="0"/>
                </a:moveTo>
                <a:lnTo>
                  <a:pt x="0" y="3840099"/>
                </a:lnTo>
              </a:path>
            </a:pathLst>
          </a:custGeom>
          <a:ln w="9144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8295893" y="1598803"/>
            <a:ext cx="1042035" cy="685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985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Royal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Bank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of </a:t>
            </a:r>
            <a:r>
              <a:rPr dirty="0" sz="1200">
                <a:latin typeface="Arial MT"/>
                <a:cs typeface="Arial MT"/>
              </a:rPr>
              <a:t>Scotland,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2008</a:t>
            </a:r>
            <a:endParaRPr sz="1200">
              <a:latin typeface="Arial MT"/>
              <a:cs typeface="Arial MT"/>
            </a:endParaRPr>
          </a:p>
          <a:p>
            <a:pPr marL="180975">
              <a:lnSpc>
                <a:spcPct val="100000"/>
              </a:lnSpc>
              <a:spcBef>
                <a:spcPts val="869"/>
              </a:spcBef>
            </a:pPr>
            <a:r>
              <a:rPr dirty="0" sz="1200">
                <a:latin typeface="Arial MT"/>
                <a:cs typeface="Arial MT"/>
              </a:rPr>
              <a:t>HSBC,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2009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1348466" y="6461347"/>
            <a:ext cx="23431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|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35">
                <a:latin typeface="Arial MT"/>
                <a:cs typeface="Arial MT"/>
              </a:rPr>
              <a:t>72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8092820" y="3228213"/>
            <a:ext cx="1246505" cy="2218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Rio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Tinto,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2009</a:t>
            </a:r>
            <a:endParaRPr sz="1200">
              <a:latin typeface="Arial MT"/>
              <a:cs typeface="Arial MT"/>
            </a:endParaRPr>
          </a:p>
          <a:p>
            <a:pPr algn="r" marR="7620">
              <a:lnSpc>
                <a:spcPct val="100000"/>
              </a:lnSpc>
              <a:spcBef>
                <a:spcPts val="855"/>
              </a:spcBef>
            </a:pPr>
            <a:r>
              <a:rPr dirty="0" sz="1200">
                <a:latin typeface="Arial MT"/>
                <a:cs typeface="Arial MT"/>
              </a:rPr>
              <a:t>Imperial</a:t>
            </a:r>
            <a:r>
              <a:rPr dirty="0" sz="1200" spc="-8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Tobacco,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</a:pPr>
            <a:r>
              <a:rPr dirty="0" sz="1200" spc="-20">
                <a:latin typeface="Arial MT"/>
                <a:cs typeface="Arial MT"/>
              </a:rPr>
              <a:t>2008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135"/>
              </a:spcBef>
            </a:pPr>
            <a:r>
              <a:rPr dirty="0" sz="1200" spc="-10">
                <a:latin typeface="Arial MT"/>
                <a:cs typeface="Arial MT"/>
              </a:rPr>
              <a:t>Credit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Agricole,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</a:pPr>
            <a:r>
              <a:rPr dirty="0" sz="1200" spc="-20">
                <a:latin typeface="Arial MT"/>
                <a:cs typeface="Arial MT"/>
              </a:rPr>
              <a:t>2008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145"/>
              </a:spcBef>
            </a:pPr>
            <a:r>
              <a:rPr dirty="0" sz="1200">
                <a:latin typeface="Arial MT"/>
                <a:cs typeface="Arial MT"/>
              </a:rPr>
              <a:t>Banco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Santander,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1200" spc="-20">
                <a:latin typeface="Arial MT"/>
                <a:cs typeface="Arial MT"/>
              </a:rPr>
              <a:t>2008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145"/>
              </a:spcBef>
            </a:pPr>
            <a:r>
              <a:rPr dirty="0" sz="1200">
                <a:latin typeface="Arial MT"/>
                <a:cs typeface="Arial MT"/>
              </a:rPr>
              <a:t>Société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Générale,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1200" spc="-20">
                <a:latin typeface="Arial MT"/>
                <a:cs typeface="Arial MT"/>
              </a:rPr>
              <a:t>2008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45"/>
              </a:spcBef>
            </a:pPr>
            <a:r>
              <a:rPr dirty="0" sz="1200" spc="-10">
                <a:latin typeface="Arial MT"/>
                <a:cs typeface="Arial MT"/>
              </a:rPr>
              <a:t>Anheuser-Busch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</a:pPr>
            <a:r>
              <a:rPr dirty="0" sz="1200" spc="-10">
                <a:latin typeface="Arial MT"/>
                <a:cs typeface="Arial MT"/>
              </a:rPr>
              <a:t>Inbev,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2008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8505570" y="2459482"/>
            <a:ext cx="8318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Fortis,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2007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8573769" y="2843910"/>
            <a:ext cx="7639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UBS,</a:t>
            </a:r>
            <a:r>
              <a:rPr dirty="0" sz="1200" spc="-20">
                <a:latin typeface="Arial MT"/>
                <a:cs typeface="Arial MT"/>
              </a:rPr>
              <a:t> 2008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0193273" y="5662371"/>
            <a:ext cx="3581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Ø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574649" y="216154"/>
            <a:ext cx="4045585" cy="2692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FEASIBILITY</a:t>
            </a:r>
            <a:r>
              <a:rPr dirty="0" sz="1600" spc="-9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–</a:t>
            </a:r>
            <a:r>
              <a:rPr dirty="0" sz="1600" spc="-114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ACQUISITION/CASH</a:t>
            </a:r>
            <a:r>
              <a:rPr dirty="0" sz="1600" spc="-4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DEAL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586740" y="2049779"/>
            <a:ext cx="8246745" cy="2231390"/>
            <a:chOff x="586740" y="2049779"/>
            <a:chExt cx="8246745" cy="2231390"/>
          </a:xfrm>
        </p:grpSpPr>
        <p:sp>
          <p:nvSpPr>
            <p:cNvPr id="8" name="object 8" descr=""/>
            <p:cNvSpPr/>
            <p:nvPr/>
          </p:nvSpPr>
          <p:spPr>
            <a:xfrm>
              <a:off x="586740" y="2049779"/>
              <a:ext cx="8246745" cy="1691639"/>
            </a:xfrm>
            <a:custGeom>
              <a:avLst/>
              <a:gdLst/>
              <a:ahLst/>
              <a:cxnLst/>
              <a:rect l="l" t="t" r="r" b="b"/>
              <a:pathLst>
                <a:path w="8246745" h="1691639">
                  <a:moveTo>
                    <a:pt x="8246364" y="0"/>
                  </a:moveTo>
                  <a:lnTo>
                    <a:pt x="0" y="0"/>
                  </a:lnTo>
                  <a:lnTo>
                    <a:pt x="0" y="1691640"/>
                  </a:lnTo>
                  <a:lnTo>
                    <a:pt x="8246364" y="1691640"/>
                  </a:lnTo>
                  <a:lnTo>
                    <a:pt x="8246364" y="0"/>
                  </a:lnTo>
                  <a:close/>
                </a:path>
              </a:pathLst>
            </a:custGeom>
            <a:solidFill>
              <a:srgbClr val="C4B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86740" y="3739908"/>
              <a:ext cx="8246745" cy="230504"/>
            </a:xfrm>
            <a:custGeom>
              <a:avLst/>
              <a:gdLst/>
              <a:ahLst/>
              <a:cxnLst/>
              <a:rect l="l" t="t" r="r" b="b"/>
              <a:pathLst>
                <a:path w="8246745" h="230504">
                  <a:moveTo>
                    <a:pt x="3840480" y="0"/>
                  </a:moveTo>
                  <a:lnTo>
                    <a:pt x="0" y="0"/>
                  </a:lnTo>
                  <a:lnTo>
                    <a:pt x="0" y="230124"/>
                  </a:lnTo>
                  <a:lnTo>
                    <a:pt x="3840480" y="230124"/>
                  </a:lnTo>
                  <a:lnTo>
                    <a:pt x="3840480" y="0"/>
                  </a:lnTo>
                  <a:close/>
                </a:path>
                <a:path w="8246745" h="230504">
                  <a:moveTo>
                    <a:pt x="8246364" y="0"/>
                  </a:moveTo>
                  <a:lnTo>
                    <a:pt x="4799076" y="0"/>
                  </a:lnTo>
                  <a:lnTo>
                    <a:pt x="4799076" y="230124"/>
                  </a:lnTo>
                  <a:lnTo>
                    <a:pt x="8246364" y="230124"/>
                  </a:lnTo>
                  <a:lnTo>
                    <a:pt x="8246364" y="0"/>
                  </a:lnTo>
                  <a:close/>
                </a:path>
              </a:pathLst>
            </a:custGeom>
            <a:solidFill>
              <a:srgbClr val="D7D2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86740" y="3970032"/>
              <a:ext cx="8246745" cy="311150"/>
            </a:xfrm>
            <a:custGeom>
              <a:avLst/>
              <a:gdLst/>
              <a:ahLst/>
              <a:cxnLst/>
              <a:rect l="l" t="t" r="r" b="b"/>
              <a:pathLst>
                <a:path w="8246745" h="311150">
                  <a:moveTo>
                    <a:pt x="3840480" y="0"/>
                  </a:moveTo>
                  <a:lnTo>
                    <a:pt x="0" y="0"/>
                  </a:lnTo>
                  <a:lnTo>
                    <a:pt x="0" y="310883"/>
                  </a:lnTo>
                  <a:lnTo>
                    <a:pt x="3840480" y="310883"/>
                  </a:lnTo>
                  <a:lnTo>
                    <a:pt x="3840480" y="0"/>
                  </a:lnTo>
                  <a:close/>
                </a:path>
                <a:path w="8246745" h="311150">
                  <a:moveTo>
                    <a:pt x="8246364" y="0"/>
                  </a:moveTo>
                  <a:lnTo>
                    <a:pt x="4799076" y="0"/>
                  </a:lnTo>
                  <a:lnTo>
                    <a:pt x="4799076" y="310883"/>
                  </a:lnTo>
                  <a:lnTo>
                    <a:pt x="8246364" y="310883"/>
                  </a:lnTo>
                  <a:lnTo>
                    <a:pt x="8246364" y="0"/>
                  </a:lnTo>
                  <a:close/>
                </a:path>
              </a:pathLst>
            </a:custGeom>
            <a:solidFill>
              <a:srgbClr val="EBE9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89901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The</a:t>
            </a:r>
            <a:r>
              <a:rPr dirty="0" spc="-25"/>
              <a:t> </a:t>
            </a:r>
            <a:r>
              <a:rPr dirty="0"/>
              <a:t>US</a:t>
            </a:r>
            <a:r>
              <a:rPr dirty="0" spc="-10"/>
              <a:t> </a:t>
            </a:r>
            <a:r>
              <a:rPr dirty="0"/>
              <a:t>automotive</a:t>
            </a:r>
            <a:r>
              <a:rPr dirty="0" spc="-25"/>
              <a:t> </a:t>
            </a:r>
            <a:r>
              <a:rPr dirty="0"/>
              <a:t>industry</a:t>
            </a:r>
            <a:r>
              <a:rPr dirty="0" spc="-45"/>
              <a:t> </a:t>
            </a:r>
            <a:r>
              <a:rPr dirty="0"/>
              <a:t>is</a:t>
            </a:r>
            <a:r>
              <a:rPr dirty="0" spc="-10"/>
              <a:t> </a:t>
            </a:r>
            <a:r>
              <a:rPr dirty="0"/>
              <a:t>considered</a:t>
            </a:r>
            <a:r>
              <a:rPr dirty="0" spc="-60"/>
              <a:t> </a:t>
            </a:r>
            <a:r>
              <a:rPr dirty="0"/>
              <a:t>an</a:t>
            </a:r>
            <a:r>
              <a:rPr dirty="0" spc="-20"/>
              <a:t> </a:t>
            </a:r>
            <a:r>
              <a:rPr dirty="0"/>
              <a:t>unconcentrated</a:t>
            </a:r>
            <a:r>
              <a:rPr dirty="0" spc="-65"/>
              <a:t> </a:t>
            </a:r>
            <a:r>
              <a:rPr dirty="0"/>
              <a:t>market</a:t>
            </a:r>
            <a:r>
              <a:rPr dirty="0" spc="-55"/>
              <a:t> </a:t>
            </a:r>
            <a:r>
              <a:rPr dirty="0"/>
              <a:t>by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US</a:t>
            </a:r>
            <a:r>
              <a:rPr dirty="0" spc="-10"/>
              <a:t> antitrust</a:t>
            </a:r>
          </a:p>
          <a:p>
            <a:pPr marL="12700">
              <a:lnSpc>
                <a:spcPts val="2280"/>
              </a:lnSpc>
            </a:pPr>
            <a:r>
              <a:rPr dirty="0"/>
              <a:t>regulators:</a:t>
            </a:r>
            <a:r>
              <a:rPr dirty="0" spc="-75"/>
              <a:t> </a:t>
            </a:r>
            <a:r>
              <a:rPr dirty="0"/>
              <a:t>an</a:t>
            </a:r>
            <a:r>
              <a:rPr dirty="0" spc="-10"/>
              <a:t> </a:t>
            </a:r>
            <a:r>
              <a:rPr dirty="0"/>
              <a:t>acquisition</a:t>
            </a:r>
            <a:r>
              <a:rPr dirty="0" spc="-50"/>
              <a:t> </a:t>
            </a:r>
            <a:r>
              <a:rPr dirty="0"/>
              <a:t>is</a:t>
            </a:r>
            <a:r>
              <a:rPr dirty="0" spc="-10"/>
              <a:t> </a:t>
            </a:r>
            <a:r>
              <a:rPr dirty="0"/>
              <a:t>quite</a:t>
            </a:r>
            <a:r>
              <a:rPr dirty="0" spc="-30"/>
              <a:t> </a:t>
            </a:r>
            <a:r>
              <a:rPr dirty="0"/>
              <a:t>unlikely</a:t>
            </a:r>
            <a:r>
              <a:rPr dirty="0" spc="-25"/>
              <a:t> </a:t>
            </a:r>
            <a:r>
              <a:rPr dirty="0"/>
              <a:t>to</a:t>
            </a:r>
            <a:r>
              <a:rPr dirty="0" spc="-35"/>
              <a:t> </a:t>
            </a:r>
            <a:r>
              <a:rPr dirty="0"/>
              <a:t>fall</a:t>
            </a:r>
            <a:r>
              <a:rPr dirty="0" spc="-15"/>
              <a:t> </a:t>
            </a:r>
            <a:r>
              <a:rPr dirty="0"/>
              <a:t>under</a:t>
            </a:r>
            <a:r>
              <a:rPr dirty="0" spc="-35"/>
              <a:t> </a:t>
            </a:r>
            <a:r>
              <a:rPr dirty="0" spc="-10"/>
              <a:t>scrutiny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574649" y="5899505"/>
            <a:ext cx="8862695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600"/>
              </a:lnSpc>
              <a:spcBef>
                <a:spcPts val="100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Herfindahl-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Hirschman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index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for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selected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industries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is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based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on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market</a:t>
            </a:r>
            <a:r>
              <a:rPr dirty="0" sz="10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shares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2018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(for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automotive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industry)</a:t>
            </a:r>
            <a:r>
              <a:rPr dirty="0" sz="1000" spc="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2016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(all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other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industries)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Xerfi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DOJ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FTC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Korus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(2016,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Ark</a:t>
            </a:r>
            <a:r>
              <a:rPr dirty="0" sz="1000" spc="-15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Invest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9131807" y="1404366"/>
            <a:ext cx="573405" cy="4281170"/>
            <a:chOff x="9131807" y="1404366"/>
            <a:chExt cx="573405" cy="4281170"/>
          </a:xfrm>
        </p:grpSpPr>
        <p:sp>
          <p:nvSpPr>
            <p:cNvPr id="14" name="object 14" descr=""/>
            <p:cNvSpPr/>
            <p:nvPr/>
          </p:nvSpPr>
          <p:spPr>
            <a:xfrm>
              <a:off x="9419081" y="1404366"/>
              <a:ext cx="0" cy="4281170"/>
            </a:xfrm>
            <a:custGeom>
              <a:avLst/>
              <a:gdLst/>
              <a:ahLst/>
              <a:cxnLst/>
              <a:rect l="l" t="t" r="r" b="b"/>
              <a:pathLst>
                <a:path w="0" h="4281170">
                  <a:moveTo>
                    <a:pt x="0" y="0"/>
                  </a:moveTo>
                  <a:lnTo>
                    <a:pt x="0" y="4281030"/>
                  </a:lnTo>
                </a:path>
              </a:pathLst>
            </a:custGeom>
            <a:ln w="28956">
              <a:solidFill>
                <a:srgbClr val="2328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136379" y="3464051"/>
              <a:ext cx="563880" cy="558165"/>
            </a:xfrm>
            <a:custGeom>
              <a:avLst/>
              <a:gdLst/>
              <a:ahLst/>
              <a:cxnLst/>
              <a:rect l="l" t="t" r="r" b="b"/>
              <a:pathLst>
                <a:path w="563879" h="558164">
                  <a:moveTo>
                    <a:pt x="281940" y="0"/>
                  </a:moveTo>
                  <a:lnTo>
                    <a:pt x="236210" y="3649"/>
                  </a:lnTo>
                  <a:lnTo>
                    <a:pt x="192828" y="14215"/>
                  </a:lnTo>
                  <a:lnTo>
                    <a:pt x="152376" y="31125"/>
                  </a:lnTo>
                  <a:lnTo>
                    <a:pt x="115433" y="53803"/>
                  </a:lnTo>
                  <a:lnTo>
                    <a:pt x="82581" y="81676"/>
                  </a:lnTo>
                  <a:lnTo>
                    <a:pt x="54400" y="114171"/>
                  </a:lnTo>
                  <a:lnTo>
                    <a:pt x="31471" y="150714"/>
                  </a:lnTo>
                  <a:lnTo>
                    <a:pt x="14374" y="190731"/>
                  </a:lnTo>
                  <a:lnTo>
                    <a:pt x="3690" y="233648"/>
                  </a:lnTo>
                  <a:lnTo>
                    <a:pt x="0" y="278892"/>
                  </a:lnTo>
                  <a:lnTo>
                    <a:pt x="3690" y="324135"/>
                  </a:lnTo>
                  <a:lnTo>
                    <a:pt x="14374" y="367052"/>
                  </a:lnTo>
                  <a:lnTo>
                    <a:pt x="31471" y="407069"/>
                  </a:lnTo>
                  <a:lnTo>
                    <a:pt x="54400" y="443612"/>
                  </a:lnTo>
                  <a:lnTo>
                    <a:pt x="82581" y="476107"/>
                  </a:lnTo>
                  <a:lnTo>
                    <a:pt x="115433" y="503980"/>
                  </a:lnTo>
                  <a:lnTo>
                    <a:pt x="152376" y="526658"/>
                  </a:lnTo>
                  <a:lnTo>
                    <a:pt x="192828" y="543568"/>
                  </a:lnTo>
                  <a:lnTo>
                    <a:pt x="236210" y="554134"/>
                  </a:lnTo>
                  <a:lnTo>
                    <a:pt x="281940" y="557784"/>
                  </a:lnTo>
                  <a:lnTo>
                    <a:pt x="327669" y="554134"/>
                  </a:lnTo>
                  <a:lnTo>
                    <a:pt x="371051" y="543568"/>
                  </a:lnTo>
                  <a:lnTo>
                    <a:pt x="411503" y="526658"/>
                  </a:lnTo>
                  <a:lnTo>
                    <a:pt x="448446" y="503980"/>
                  </a:lnTo>
                  <a:lnTo>
                    <a:pt x="481298" y="476107"/>
                  </a:lnTo>
                  <a:lnTo>
                    <a:pt x="509479" y="443612"/>
                  </a:lnTo>
                  <a:lnTo>
                    <a:pt x="532408" y="407069"/>
                  </a:lnTo>
                  <a:lnTo>
                    <a:pt x="549505" y="367052"/>
                  </a:lnTo>
                  <a:lnTo>
                    <a:pt x="560189" y="324135"/>
                  </a:lnTo>
                  <a:lnTo>
                    <a:pt x="563879" y="278892"/>
                  </a:lnTo>
                  <a:lnTo>
                    <a:pt x="560189" y="233648"/>
                  </a:lnTo>
                  <a:lnTo>
                    <a:pt x="549505" y="190731"/>
                  </a:lnTo>
                  <a:lnTo>
                    <a:pt x="532408" y="150714"/>
                  </a:lnTo>
                  <a:lnTo>
                    <a:pt x="509479" y="114171"/>
                  </a:lnTo>
                  <a:lnTo>
                    <a:pt x="481298" y="81676"/>
                  </a:lnTo>
                  <a:lnTo>
                    <a:pt x="448446" y="53803"/>
                  </a:lnTo>
                  <a:lnTo>
                    <a:pt x="411503" y="31125"/>
                  </a:lnTo>
                  <a:lnTo>
                    <a:pt x="371051" y="14215"/>
                  </a:lnTo>
                  <a:lnTo>
                    <a:pt x="327669" y="3649"/>
                  </a:lnTo>
                  <a:lnTo>
                    <a:pt x="281940" y="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136379" y="3464051"/>
              <a:ext cx="563880" cy="558165"/>
            </a:xfrm>
            <a:custGeom>
              <a:avLst/>
              <a:gdLst/>
              <a:ahLst/>
              <a:cxnLst/>
              <a:rect l="l" t="t" r="r" b="b"/>
              <a:pathLst>
                <a:path w="563879" h="558164">
                  <a:moveTo>
                    <a:pt x="0" y="278892"/>
                  </a:moveTo>
                  <a:lnTo>
                    <a:pt x="3690" y="233648"/>
                  </a:lnTo>
                  <a:lnTo>
                    <a:pt x="14374" y="190731"/>
                  </a:lnTo>
                  <a:lnTo>
                    <a:pt x="31471" y="150714"/>
                  </a:lnTo>
                  <a:lnTo>
                    <a:pt x="54400" y="114171"/>
                  </a:lnTo>
                  <a:lnTo>
                    <a:pt x="82581" y="81676"/>
                  </a:lnTo>
                  <a:lnTo>
                    <a:pt x="115433" y="53803"/>
                  </a:lnTo>
                  <a:lnTo>
                    <a:pt x="152376" y="31125"/>
                  </a:lnTo>
                  <a:lnTo>
                    <a:pt x="192828" y="14215"/>
                  </a:lnTo>
                  <a:lnTo>
                    <a:pt x="236210" y="3649"/>
                  </a:lnTo>
                  <a:lnTo>
                    <a:pt x="281940" y="0"/>
                  </a:lnTo>
                  <a:lnTo>
                    <a:pt x="327669" y="3649"/>
                  </a:lnTo>
                  <a:lnTo>
                    <a:pt x="371051" y="14215"/>
                  </a:lnTo>
                  <a:lnTo>
                    <a:pt x="411503" y="31125"/>
                  </a:lnTo>
                  <a:lnTo>
                    <a:pt x="448446" y="53803"/>
                  </a:lnTo>
                  <a:lnTo>
                    <a:pt x="481298" y="81676"/>
                  </a:lnTo>
                  <a:lnTo>
                    <a:pt x="509479" y="114171"/>
                  </a:lnTo>
                  <a:lnTo>
                    <a:pt x="532408" y="150714"/>
                  </a:lnTo>
                  <a:lnTo>
                    <a:pt x="549505" y="190731"/>
                  </a:lnTo>
                  <a:lnTo>
                    <a:pt x="560189" y="233648"/>
                  </a:lnTo>
                  <a:lnTo>
                    <a:pt x="563879" y="278892"/>
                  </a:lnTo>
                  <a:lnTo>
                    <a:pt x="560189" y="324135"/>
                  </a:lnTo>
                  <a:lnTo>
                    <a:pt x="549505" y="367052"/>
                  </a:lnTo>
                  <a:lnTo>
                    <a:pt x="532408" y="407069"/>
                  </a:lnTo>
                  <a:lnTo>
                    <a:pt x="509479" y="443612"/>
                  </a:lnTo>
                  <a:lnTo>
                    <a:pt x="481298" y="476107"/>
                  </a:lnTo>
                  <a:lnTo>
                    <a:pt x="448446" y="503980"/>
                  </a:lnTo>
                  <a:lnTo>
                    <a:pt x="411503" y="526658"/>
                  </a:lnTo>
                  <a:lnTo>
                    <a:pt x="371051" y="543568"/>
                  </a:lnTo>
                  <a:lnTo>
                    <a:pt x="327669" y="554134"/>
                  </a:lnTo>
                  <a:lnTo>
                    <a:pt x="281940" y="557784"/>
                  </a:lnTo>
                  <a:lnTo>
                    <a:pt x="236210" y="554134"/>
                  </a:lnTo>
                  <a:lnTo>
                    <a:pt x="192828" y="543568"/>
                  </a:lnTo>
                  <a:lnTo>
                    <a:pt x="152376" y="526658"/>
                  </a:lnTo>
                  <a:lnTo>
                    <a:pt x="115433" y="503980"/>
                  </a:lnTo>
                  <a:lnTo>
                    <a:pt x="82581" y="476107"/>
                  </a:lnTo>
                  <a:lnTo>
                    <a:pt x="54400" y="443612"/>
                  </a:lnTo>
                  <a:lnTo>
                    <a:pt x="31471" y="407069"/>
                  </a:lnTo>
                  <a:lnTo>
                    <a:pt x="14374" y="367052"/>
                  </a:lnTo>
                  <a:lnTo>
                    <a:pt x="3690" y="324135"/>
                  </a:lnTo>
                  <a:lnTo>
                    <a:pt x="0" y="278892"/>
                  </a:lnTo>
                  <a:close/>
                </a:path>
              </a:pathLst>
            </a:custGeom>
            <a:ln w="9144">
              <a:solidFill>
                <a:srgbClr val="2328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265919" y="3605783"/>
              <a:ext cx="306705" cy="274320"/>
            </a:xfrm>
            <a:custGeom>
              <a:avLst/>
              <a:gdLst/>
              <a:ahLst/>
              <a:cxnLst/>
              <a:rect l="l" t="t" r="r" b="b"/>
              <a:pathLst>
                <a:path w="306704" h="274320">
                  <a:moveTo>
                    <a:pt x="169418" y="0"/>
                  </a:moveTo>
                  <a:lnTo>
                    <a:pt x="121030" y="0"/>
                  </a:lnTo>
                  <a:lnTo>
                    <a:pt x="237871" y="120903"/>
                  </a:lnTo>
                  <a:lnTo>
                    <a:pt x="0" y="120903"/>
                  </a:lnTo>
                  <a:lnTo>
                    <a:pt x="0" y="153415"/>
                  </a:lnTo>
                  <a:lnTo>
                    <a:pt x="237871" y="153415"/>
                  </a:lnTo>
                  <a:lnTo>
                    <a:pt x="121030" y="274319"/>
                  </a:lnTo>
                  <a:lnTo>
                    <a:pt x="169418" y="274319"/>
                  </a:lnTo>
                  <a:lnTo>
                    <a:pt x="306324" y="137667"/>
                  </a:lnTo>
                  <a:lnTo>
                    <a:pt x="1694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265919" y="3605783"/>
              <a:ext cx="306705" cy="274320"/>
            </a:xfrm>
            <a:custGeom>
              <a:avLst/>
              <a:gdLst/>
              <a:ahLst/>
              <a:cxnLst/>
              <a:rect l="l" t="t" r="r" b="b"/>
              <a:pathLst>
                <a:path w="306704" h="274320">
                  <a:moveTo>
                    <a:pt x="169418" y="274319"/>
                  </a:moveTo>
                  <a:lnTo>
                    <a:pt x="121030" y="274319"/>
                  </a:lnTo>
                  <a:lnTo>
                    <a:pt x="237871" y="153415"/>
                  </a:lnTo>
                  <a:lnTo>
                    <a:pt x="0" y="153415"/>
                  </a:lnTo>
                  <a:lnTo>
                    <a:pt x="0" y="120903"/>
                  </a:lnTo>
                  <a:lnTo>
                    <a:pt x="237871" y="120903"/>
                  </a:lnTo>
                  <a:lnTo>
                    <a:pt x="121030" y="0"/>
                  </a:lnTo>
                  <a:lnTo>
                    <a:pt x="169418" y="0"/>
                  </a:lnTo>
                  <a:lnTo>
                    <a:pt x="306324" y="137667"/>
                  </a:lnTo>
                  <a:lnTo>
                    <a:pt x="169418" y="274319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9733788" y="1203960"/>
            <a:ext cx="1690370" cy="325120"/>
          </a:xfrm>
          <a:prstGeom prst="rect">
            <a:avLst/>
          </a:prstGeom>
          <a:solidFill>
            <a:srgbClr val="34477D"/>
          </a:solidFill>
        </p:spPr>
        <p:txBody>
          <a:bodyPr wrap="square" lIns="0" tIns="49530" rIns="0" bIns="0" rtlCol="0" vert="horz">
            <a:spAutoFit/>
          </a:bodyPr>
          <a:lstStyle/>
          <a:p>
            <a:pPr marL="360680">
              <a:lnSpc>
                <a:spcPct val="100000"/>
              </a:lnSpc>
              <a:spcBef>
                <a:spcPts val="39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Conclusion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640316" y="1798066"/>
            <a:ext cx="1917064" cy="2373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3515" marR="5080" indent="-171450">
              <a:lnSpc>
                <a:spcPct val="100000"/>
              </a:lnSpc>
              <a:spcBef>
                <a:spcPts val="105"/>
              </a:spcBef>
              <a:buChar char="•"/>
              <a:tabLst>
                <a:tab pos="184785" algn="l"/>
              </a:tabLst>
            </a:pP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automotive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industry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has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0">
                <a:latin typeface="Arial MT"/>
                <a:cs typeface="Arial MT"/>
              </a:rPr>
              <a:t>a </a:t>
            </a:r>
            <a:r>
              <a:rPr dirty="0" sz="1400" spc="-50">
                <a:latin typeface="Arial MT"/>
                <a:cs typeface="Arial MT"/>
              </a:rPr>
              <a:t>	</a:t>
            </a:r>
            <a:r>
              <a:rPr dirty="0" sz="1400" spc="-10">
                <a:latin typeface="Arial MT"/>
                <a:cs typeface="Arial MT"/>
              </a:rPr>
              <a:t>Herfindahl-Hirschman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Index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below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1500,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which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means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that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the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 b="1">
                <a:latin typeface="Arial"/>
                <a:cs typeface="Arial"/>
              </a:rPr>
              <a:t>industry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is </a:t>
            </a:r>
            <a:r>
              <a:rPr dirty="0" sz="1400" spc="-25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considered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by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the </a:t>
            </a:r>
            <a:r>
              <a:rPr dirty="0" sz="1400" spc="-25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antitrust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regulators </a:t>
            </a:r>
            <a:r>
              <a:rPr dirty="0" sz="1400" spc="-10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as</a:t>
            </a:r>
            <a:r>
              <a:rPr dirty="0" sz="1400" spc="-25" b="1">
                <a:latin typeface="Arial"/>
                <a:cs typeface="Arial"/>
              </a:rPr>
              <a:t> an </a:t>
            </a:r>
            <a:r>
              <a:rPr dirty="0" sz="1400" spc="-25" b="1">
                <a:latin typeface="Arial"/>
                <a:cs typeface="Arial"/>
              </a:rPr>
              <a:t>	</a:t>
            </a:r>
            <a:r>
              <a:rPr dirty="0" sz="1400" spc="-10" b="1">
                <a:latin typeface="Arial"/>
                <a:cs typeface="Arial"/>
              </a:rPr>
              <a:t>unconcentrated </a:t>
            </a:r>
            <a:r>
              <a:rPr dirty="0" sz="1400" spc="-10" b="1">
                <a:latin typeface="Arial"/>
                <a:cs typeface="Arial"/>
              </a:rPr>
              <a:t>	</a:t>
            </a:r>
            <a:r>
              <a:rPr dirty="0" sz="1400" spc="-10">
                <a:latin typeface="Arial MT"/>
                <a:cs typeface="Arial MT"/>
              </a:rPr>
              <a:t>market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640316" y="4359021"/>
            <a:ext cx="1961514" cy="1520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3515" marR="5080" indent="-171450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dirty="0" sz="1400">
                <a:latin typeface="Arial MT"/>
                <a:cs typeface="Arial MT"/>
              </a:rPr>
              <a:t>Therefore,</a:t>
            </a:r>
            <a:r>
              <a:rPr dirty="0" sz="1400" spc="-7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the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 b="1">
                <a:latin typeface="Arial"/>
                <a:cs typeface="Arial"/>
              </a:rPr>
              <a:t>likelihood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that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50" b="1">
                <a:latin typeface="Arial"/>
                <a:cs typeface="Arial"/>
              </a:rPr>
              <a:t>a </a:t>
            </a:r>
            <a:r>
              <a:rPr dirty="0" sz="1400" spc="-50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merger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20" b="1">
                <a:latin typeface="Arial"/>
                <a:cs typeface="Arial"/>
              </a:rPr>
              <a:t> this </a:t>
            </a:r>
            <a:r>
              <a:rPr dirty="0" sz="1400" spc="-20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industry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would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fall </a:t>
            </a:r>
            <a:r>
              <a:rPr dirty="0" sz="1400" spc="-20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under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DOJ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or</a:t>
            </a:r>
            <a:r>
              <a:rPr dirty="0" sz="1400" spc="-25" b="1">
                <a:latin typeface="Arial"/>
                <a:cs typeface="Arial"/>
              </a:rPr>
              <a:t> the </a:t>
            </a:r>
            <a:r>
              <a:rPr dirty="0" sz="1400" spc="-25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FTC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scrutiny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quite </a:t>
            </a:r>
            <a:r>
              <a:rPr dirty="0" sz="1400" spc="-10" b="1">
                <a:latin typeface="Arial"/>
                <a:cs typeface="Arial"/>
              </a:rPr>
              <a:t>	</a:t>
            </a:r>
            <a:r>
              <a:rPr dirty="0" sz="1400" spc="-25" b="1">
                <a:latin typeface="Arial"/>
                <a:cs typeface="Arial"/>
              </a:rPr>
              <a:t>low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639939" y="4034154"/>
            <a:ext cx="11017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85858"/>
                </a:solidFill>
                <a:latin typeface="Arial MT"/>
                <a:cs typeface="Arial MT"/>
              </a:rPr>
              <a:t>Unconcentrated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889113" y="3734180"/>
            <a:ext cx="6578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85858"/>
                </a:solidFill>
                <a:latin typeface="Arial MT"/>
                <a:cs typeface="Arial MT"/>
              </a:rPr>
              <a:t>Moderate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686167" y="2063572"/>
            <a:ext cx="1021715" cy="392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54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585858"/>
                </a:solidFill>
                <a:latin typeface="Arial"/>
                <a:cs typeface="Arial"/>
              </a:rPr>
              <a:t>Level</a:t>
            </a:r>
            <a:r>
              <a:rPr dirty="0" sz="1200" spc="-3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585858"/>
                </a:solidFill>
                <a:latin typeface="Arial"/>
                <a:cs typeface="Arial"/>
              </a:rPr>
              <a:t>of</a:t>
            </a:r>
            <a:endParaRPr sz="1200">
              <a:latin typeface="Arial"/>
              <a:cs typeface="Arial"/>
            </a:endParaRPr>
          </a:p>
          <a:p>
            <a:pPr algn="ctr" marR="5080">
              <a:lnSpc>
                <a:spcPct val="100000"/>
              </a:lnSpc>
              <a:spcBef>
                <a:spcPts val="5"/>
              </a:spcBef>
            </a:pPr>
            <a:r>
              <a:rPr dirty="0" sz="1200" spc="-10" b="1">
                <a:solidFill>
                  <a:srgbClr val="585858"/>
                </a:solidFill>
                <a:latin typeface="Arial"/>
                <a:cs typeface="Arial"/>
              </a:rPr>
              <a:t>concentration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022463" y="2805176"/>
            <a:ext cx="3378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585858"/>
                </a:solidFill>
                <a:latin typeface="Arial MT"/>
                <a:cs typeface="Arial MT"/>
              </a:rPr>
              <a:t>High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66089" y="1612772"/>
            <a:ext cx="41586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34477D"/>
                </a:solidFill>
                <a:latin typeface="Arial MT"/>
                <a:cs typeface="Arial MT"/>
              </a:rPr>
              <a:t>Herfindahl-Hirschman</a:t>
            </a:r>
            <a:r>
              <a:rPr dirty="0" sz="1400" spc="-30">
                <a:solidFill>
                  <a:srgbClr val="34477D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34477D"/>
                </a:solidFill>
                <a:latin typeface="Arial MT"/>
                <a:cs typeface="Arial MT"/>
              </a:rPr>
              <a:t>index</a:t>
            </a:r>
            <a:r>
              <a:rPr dirty="0" sz="1400" spc="5">
                <a:solidFill>
                  <a:srgbClr val="34477D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34477D"/>
                </a:solidFill>
                <a:latin typeface="Arial MT"/>
                <a:cs typeface="Arial MT"/>
              </a:rPr>
              <a:t>for</a:t>
            </a:r>
            <a:r>
              <a:rPr dirty="0" sz="1400" spc="-15">
                <a:solidFill>
                  <a:srgbClr val="34477D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34477D"/>
                </a:solidFill>
                <a:latin typeface="Arial MT"/>
                <a:cs typeface="Arial MT"/>
              </a:rPr>
              <a:t>selected</a:t>
            </a:r>
            <a:r>
              <a:rPr dirty="0" sz="1400" spc="-25">
                <a:solidFill>
                  <a:srgbClr val="34477D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34477D"/>
                </a:solidFill>
                <a:latin typeface="Arial MT"/>
                <a:cs typeface="Arial MT"/>
              </a:rPr>
              <a:t>US</a:t>
            </a:r>
            <a:r>
              <a:rPr dirty="0" sz="1400" spc="25">
                <a:solidFill>
                  <a:srgbClr val="34477D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34477D"/>
                </a:solidFill>
                <a:latin typeface="Arial MT"/>
                <a:cs typeface="Arial MT"/>
              </a:rPr>
              <a:t>markets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586740" y="1915667"/>
            <a:ext cx="8246109" cy="0"/>
          </a:xfrm>
          <a:custGeom>
            <a:avLst/>
            <a:gdLst/>
            <a:ahLst/>
            <a:cxnLst/>
            <a:rect l="l" t="t" r="r" b="b"/>
            <a:pathLst>
              <a:path w="8246109" h="0">
                <a:moveTo>
                  <a:pt x="0" y="0"/>
                </a:moveTo>
                <a:lnTo>
                  <a:pt x="8245729" y="0"/>
                </a:lnTo>
              </a:path>
            </a:pathLst>
          </a:custGeom>
          <a:ln w="6096">
            <a:solidFill>
              <a:srgbClr val="3447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586740" y="1203960"/>
            <a:ext cx="8274050" cy="325120"/>
          </a:xfrm>
          <a:prstGeom prst="rect">
            <a:avLst/>
          </a:prstGeom>
          <a:solidFill>
            <a:srgbClr val="34477D"/>
          </a:solidFill>
        </p:spPr>
        <p:txBody>
          <a:bodyPr wrap="square" lIns="0" tIns="4953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39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Concentration</a:t>
            </a:r>
            <a:r>
              <a:rPr dirty="0" sz="14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86740" y="4724400"/>
            <a:ext cx="8246745" cy="1164590"/>
          </a:xfrm>
          <a:prstGeom prst="rect">
            <a:avLst/>
          </a:prstGeom>
          <a:solidFill>
            <a:srgbClr val="D9D9D9"/>
          </a:solidFill>
        </p:spPr>
        <p:txBody>
          <a:bodyPr wrap="square" lIns="0" tIns="41275" rIns="0" bIns="0" rtlCol="0" vert="horz">
            <a:spAutoFit/>
          </a:bodyPr>
          <a:lstStyle/>
          <a:p>
            <a:pPr marL="1531620">
              <a:lnSpc>
                <a:spcPct val="100000"/>
              </a:lnSpc>
              <a:spcBef>
                <a:spcPts val="325"/>
              </a:spcBef>
            </a:pPr>
            <a:r>
              <a:rPr dirty="0" sz="1200">
                <a:latin typeface="Arial MT"/>
                <a:cs typeface="Arial MT"/>
              </a:rPr>
              <a:t>Three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major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US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Antitrust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laws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are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preventing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development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monopolies</a:t>
            </a:r>
            <a:endParaRPr sz="1200">
              <a:latin typeface="Arial MT"/>
              <a:cs typeface="Arial MT"/>
            </a:endParaRPr>
          </a:p>
          <a:p>
            <a:pPr marL="32321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23215" algn="l"/>
              </a:tabLst>
            </a:pPr>
            <a:r>
              <a:rPr dirty="0" sz="1100" b="1">
                <a:solidFill>
                  <a:srgbClr val="0D0D0D"/>
                </a:solidFill>
                <a:latin typeface="Arial"/>
                <a:cs typeface="Arial"/>
              </a:rPr>
              <a:t>Sherman</a:t>
            </a:r>
            <a:r>
              <a:rPr dirty="0" sz="1100" spc="-3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D0D0D"/>
                </a:solidFill>
                <a:latin typeface="Arial"/>
                <a:cs typeface="Arial"/>
              </a:rPr>
              <a:t>Act: p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rohibits</a:t>
            </a:r>
            <a:r>
              <a:rPr dirty="0" sz="11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new</a:t>
            </a:r>
            <a:r>
              <a:rPr dirty="0" sz="11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business</a:t>
            </a:r>
            <a:r>
              <a:rPr dirty="0" sz="11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combinations</a:t>
            </a:r>
            <a:r>
              <a:rPr dirty="0" sz="11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11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stock</a:t>
            </a:r>
            <a:r>
              <a:rPr dirty="0" sz="11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purchase</a:t>
            </a:r>
            <a:r>
              <a:rPr dirty="0" sz="11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that</a:t>
            </a:r>
            <a:r>
              <a:rPr dirty="0" sz="11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result</a:t>
            </a:r>
            <a:r>
              <a:rPr dirty="0" sz="11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dirty="0" sz="11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dirty="0" sz="11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creation</a:t>
            </a:r>
            <a:r>
              <a:rPr dirty="0" sz="11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of</a:t>
            </a:r>
            <a:r>
              <a:rPr dirty="0" sz="11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a</a:t>
            </a:r>
            <a:r>
              <a:rPr dirty="0" sz="11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monopoly</a:t>
            </a:r>
            <a:endParaRPr sz="1100">
              <a:latin typeface="Arial MT"/>
              <a:cs typeface="Arial MT"/>
            </a:endParaRPr>
          </a:p>
          <a:p>
            <a:pPr marL="323215" marR="636905" indent="-287020">
              <a:lnSpc>
                <a:spcPct val="100000"/>
              </a:lnSpc>
              <a:buFont typeface="Arial MT"/>
              <a:buChar char="•"/>
              <a:tabLst>
                <a:tab pos="323215" algn="l"/>
              </a:tabLst>
            </a:pPr>
            <a:r>
              <a:rPr dirty="0" sz="1100" b="1">
                <a:solidFill>
                  <a:srgbClr val="0D0D0D"/>
                </a:solidFill>
                <a:latin typeface="Arial"/>
                <a:cs typeface="Arial"/>
              </a:rPr>
              <a:t>Clayton</a:t>
            </a:r>
            <a:r>
              <a:rPr dirty="0" sz="1100" spc="-2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D0D0D"/>
                </a:solidFill>
                <a:latin typeface="Arial"/>
                <a:cs typeface="Arial"/>
              </a:rPr>
              <a:t>Act:</a:t>
            </a:r>
            <a:r>
              <a:rPr dirty="0" sz="1100" spc="1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illegal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for</a:t>
            </a:r>
            <a:r>
              <a:rPr dirty="0" sz="11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one</a:t>
            </a:r>
            <a:r>
              <a:rPr dirty="0" sz="11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company</a:t>
            </a:r>
            <a:r>
              <a:rPr dirty="0" sz="11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11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purchase</a:t>
            </a:r>
            <a:r>
              <a:rPr dirty="0" sz="11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dirty="0" sz="11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stock</a:t>
            </a:r>
            <a:r>
              <a:rPr dirty="0" sz="11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of</a:t>
            </a:r>
            <a:r>
              <a:rPr dirty="0" sz="11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another</a:t>
            </a:r>
            <a:r>
              <a:rPr dirty="0" sz="11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company</a:t>
            </a:r>
            <a:r>
              <a:rPr dirty="0" sz="11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if</a:t>
            </a:r>
            <a:r>
              <a:rPr dirty="0" sz="11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their</a:t>
            </a:r>
            <a:r>
              <a:rPr dirty="0" sz="11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combination</a:t>
            </a:r>
            <a:r>
              <a:rPr dirty="0" sz="11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results</a:t>
            </a:r>
            <a:r>
              <a:rPr dirty="0" sz="11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dirty="0" sz="1100" spc="-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reduced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competition</a:t>
            </a:r>
            <a:r>
              <a:rPr dirty="0" sz="11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within</a:t>
            </a:r>
            <a:r>
              <a:rPr dirty="0" sz="11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dirty="0" sz="11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industry</a:t>
            </a:r>
            <a:endParaRPr sz="1100">
              <a:latin typeface="Arial MT"/>
              <a:cs typeface="Arial MT"/>
            </a:endParaRPr>
          </a:p>
          <a:p>
            <a:pPr marL="323215" marR="245745" indent="-287020">
              <a:lnSpc>
                <a:spcPct val="100000"/>
              </a:lnSpc>
              <a:buFont typeface="Arial MT"/>
              <a:buChar char="•"/>
              <a:tabLst>
                <a:tab pos="323215" algn="l"/>
              </a:tabLst>
            </a:pPr>
            <a:r>
              <a:rPr dirty="0" sz="1100" spc="-10" b="1">
                <a:solidFill>
                  <a:srgbClr val="0D0D0D"/>
                </a:solidFill>
                <a:latin typeface="Arial"/>
                <a:cs typeface="Arial"/>
              </a:rPr>
              <a:t>Hart-Scott-Rodino</a:t>
            </a:r>
            <a:r>
              <a:rPr dirty="0" sz="1100" spc="-6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D0D0D"/>
                </a:solidFill>
                <a:latin typeface="Arial"/>
                <a:cs typeface="Arial"/>
              </a:rPr>
              <a:t>Antitrust</a:t>
            </a:r>
            <a:r>
              <a:rPr dirty="0" sz="1100" spc="-2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D0D0D"/>
                </a:solidFill>
                <a:latin typeface="Arial"/>
                <a:cs typeface="Arial"/>
              </a:rPr>
              <a:t>Improvements</a:t>
            </a:r>
            <a:r>
              <a:rPr dirty="0" sz="1100" spc="-5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D0D0D"/>
                </a:solidFill>
                <a:latin typeface="Arial"/>
                <a:cs typeface="Arial"/>
              </a:rPr>
              <a:t>Act:</a:t>
            </a:r>
            <a:r>
              <a:rPr dirty="0" sz="1100" spc="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requires</a:t>
            </a:r>
            <a:r>
              <a:rPr dirty="0" sz="11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that</a:t>
            </a:r>
            <a:r>
              <a:rPr dirty="0" sz="11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acquisitions</a:t>
            </a:r>
            <a:r>
              <a:rPr dirty="0" sz="1100" spc="-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involving</a:t>
            </a:r>
            <a:r>
              <a:rPr dirty="0" sz="1100" spc="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companies</a:t>
            </a:r>
            <a:r>
              <a:rPr dirty="0" sz="11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of</a:t>
            </a:r>
            <a:r>
              <a:rPr dirty="0" sz="11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a</a:t>
            </a:r>
            <a:r>
              <a:rPr dirty="0" sz="11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certain</a:t>
            </a:r>
            <a:r>
              <a:rPr dirty="0" sz="11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size</a:t>
            </a:r>
            <a:r>
              <a:rPr dirty="0" sz="11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cannot</a:t>
            </a:r>
            <a:r>
              <a:rPr dirty="0" sz="11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0D0D0D"/>
                </a:solidFill>
                <a:latin typeface="Arial MT"/>
                <a:cs typeface="Arial MT"/>
              </a:rPr>
              <a:t>be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completed</a:t>
            </a:r>
            <a:r>
              <a:rPr dirty="0" sz="11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until</a:t>
            </a:r>
            <a:r>
              <a:rPr dirty="0" sz="11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certain</a:t>
            </a:r>
            <a:r>
              <a:rPr dirty="0" sz="11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information</a:t>
            </a:r>
            <a:r>
              <a:rPr dirty="0" sz="11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is</a:t>
            </a:r>
            <a:r>
              <a:rPr dirty="0" sz="11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supplied</a:t>
            </a:r>
            <a:r>
              <a:rPr dirty="0" sz="1100" spc="-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11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dirty="0" sz="11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federal</a:t>
            </a:r>
            <a:r>
              <a:rPr dirty="0" sz="11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government</a:t>
            </a:r>
            <a:r>
              <a:rPr dirty="0" sz="1100" spc="-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11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a</a:t>
            </a:r>
            <a:r>
              <a:rPr dirty="0" sz="11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specified</a:t>
            </a:r>
            <a:r>
              <a:rPr dirty="0" sz="11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waiting</a:t>
            </a:r>
            <a:r>
              <a:rPr dirty="0" sz="1100" spc="-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period</a:t>
            </a:r>
            <a:r>
              <a:rPr dirty="0" sz="11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has</a:t>
            </a:r>
            <a:r>
              <a:rPr dirty="0" sz="11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elapsed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74649" y="216154"/>
            <a:ext cx="62852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FEASIBILITY</a:t>
            </a:r>
            <a:r>
              <a:rPr dirty="0" sz="1600" spc="-3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–</a:t>
            </a:r>
            <a:r>
              <a:rPr dirty="0" sz="1600" spc="-6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OTHER</a:t>
            </a:r>
            <a:r>
              <a:rPr dirty="0" sz="1600" spc="-4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DIMENSIONS</a:t>
            </a:r>
            <a:r>
              <a:rPr dirty="0" sz="1600" spc="-4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–</a:t>
            </a:r>
            <a:r>
              <a:rPr dirty="0" sz="1600" spc="-9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ANTITRUST</a:t>
            </a:r>
            <a:r>
              <a:rPr dirty="0" sz="1600" spc="-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REGULATION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586740" y="2869692"/>
            <a:ext cx="6911340" cy="1416050"/>
            <a:chOff x="586740" y="2869692"/>
            <a:chExt cx="6911340" cy="1416050"/>
          </a:xfrm>
        </p:grpSpPr>
        <p:sp>
          <p:nvSpPr>
            <p:cNvPr id="32" name="object 32" descr=""/>
            <p:cNvSpPr/>
            <p:nvPr/>
          </p:nvSpPr>
          <p:spPr>
            <a:xfrm>
              <a:off x="970788" y="2869691"/>
              <a:ext cx="6143625" cy="1411605"/>
            </a:xfrm>
            <a:custGeom>
              <a:avLst/>
              <a:gdLst/>
              <a:ahLst/>
              <a:cxnLst/>
              <a:rect l="l" t="t" r="r" b="b"/>
              <a:pathLst>
                <a:path w="6143625" h="1411604">
                  <a:moveTo>
                    <a:pt x="960120" y="1185672"/>
                  </a:moveTo>
                  <a:lnTo>
                    <a:pt x="0" y="1185672"/>
                  </a:lnTo>
                  <a:lnTo>
                    <a:pt x="0" y="1411224"/>
                  </a:lnTo>
                  <a:lnTo>
                    <a:pt x="960120" y="1411224"/>
                  </a:lnTo>
                  <a:lnTo>
                    <a:pt x="960120" y="1185672"/>
                  </a:lnTo>
                  <a:close/>
                </a:path>
                <a:path w="6143625" h="1411604">
                  <a:moveTo>
                    <a:pt x="2688336" y="1170432"/>
                  </a:moveTo>
                  <a:lnTo>
                    <a:pt x="1728216" y="1170432"/>
                  </a:lnTo>
                  <a:lnTo>
                    <a:pt x="1728216" y="1411224"/>
                  </a:lnTo>
                  <a:lnTo>
                    <a:pt x="2688336" y="1411224"/>
                  </a:lnTo>
                  <a:lnTo>
                    <a:pt x="2688336" y="1170432"/>
                  </a:lnTo>
                  <a:close/>
                </a:path>
                <a:path w="6143625" h="1411604">
                  <a:moveTo>
                    <a:pt x="4415028" y="0"/>
                  </a:moveTo>
                  <a:lnTo>
                    <a:pt x="3456432" y="0"/>
                  </a:lnTo>
                  <a:lnTo>
                    <a:pt x="3456432" y="1411224"/>
                  </a:lnTo>
                  <a:lnTo>
                    <a:pt x="4415028" y="1411224"/>
                  </a:lnTo>
                  <a:lnTo>
                    <a:pt x="4415028" y="0"/>
                  </a:lnTo>
                  <a:close/>
                </a:path>
                <a:path w="6143625" h="1411604">
                  <a:moveTo>
                    <a:pt x="6143244" y="1229868"/>
                  </a:moveTo>
                  <a:lnTo>
                    <a:pt x="5183124" y="1229868"/>
                  </a:lnTo>
                  <a:lnTo>
                    <a:pt x="5183124" y="1411224"/>
                  </a:lnTo>
                  <a:lnTo>
                    <a:pt x="6143244" y="1411224"/>
                  </a:lnTo>
                  <a:lnTo>
                    <a:pt x="6143244" y="1229868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86740" y="4280916"/>
              <a:ext cx="6911340" cy="0"/>
            </a:xfrm>
            <a:custGeom>
              <a:avLst/>
              <a:gdLst/>
              <a:ahLst/>
              <a:cxnLst/>
              <a:rect l="l" t="t" r="r" b="b"/>
              <a:pathLst>
                <a:path w="6911340" h="0">
                  <a:moveTo>
                    <a:pt x="0" y="0"/>
                  </a:moveTo>
                  <a:lnTo>
                    <a:pt x="6911339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6486397" y="3846957"/>
            <a:ext cx="3098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 MT"/>
                <a:cs typeface="Arial MT"/>
              </a:rPr>
              <a:t>900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73</a:t>
            </a:fld>
          </a:p>
        </p:txBody>
      </p:sp>
      <p:sp>
        <p:nvSpPr>
          <p:cNvPr id="40" name="object 40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683886" y="2613151"/>
            <a:ext cx="4597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7,000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54151" y="4322445"/>
            <a:ext cx="661479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3845" marR="5080" indent="-271780">
              <a:lnSpc>
                <a:spcPct val="100000"/>
              </a:lnSpc>
              <a:spcBef>
                <a:spcPts val="100"/>
              </a:spcBef>
              <a:tabLst>
                <a:tab pos="2031364" algn="l"/>
                <a:tab pos="3415665" algn="l"/>
                <a:tab pos="4954905" algn="l"/>
              </a:tabLst>
            </a:pPr>
            <a:r>
              <a:rPr dirty="0" sz="1400">
                <a:latin typeface="Arial MT"/>
                <a:cs typeface="Arial MT"/>
              </a:rPr>
              <a:t>US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automotive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10">
                <a:latin typeface="Arial MT"/>
                <a:cs typeface="Arial MT"/>
              </a:rPr>
              <a:t>Airlines</a:t>
            </a:r>
            <a:r>
              <a:rPr dirty="0" sz="1400">
                <a:latin typeface="Arial MT"/>
                <a:cs typeface="Arial MT"/>
              </a:rPr>
              <a:t>	Smartphone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OS</a:t>
            </a:r>
            <a:r>
              <a:rPr dirty="0" sz="1400">
                <a:latin typeface="Arial MT"/>
                <a:cs typeface="Arial MT"/>
              </a:rPr>
              <a:t>	Smartphone</a:t>
            </a:r>
            <a:r>
              <a:rPr dirty="0" sz="1400" spc="-8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vendors industry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227429" y="3799459"/>
            <a:ext cx="4597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 MT"/>
                <a:cs typeface="Arial MT"/>
              </a:rPr>
              <a:t>1,120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956305" y="3783025"/>
            <a:ext cx="45974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1,200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93394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Batteries</a:t>
            </a:r>
            <a:r>
              <a:rPr dirty="0" spc="-40"/>
              <a:t> </a:t>
            </a:r>
            <a:r>
              <a:rPr dirty="0"/>
              <a:t>are</a:t>
            </a:r>
            <a:r>
              <a:rPr dirty="0" spc="-25"/>
              <a:t> </a:t>
            </a:r>
            <a:r>
              <a:rPr dirty="0"/>
              <a:t>a</a:t>
            </a:r>
            <a:r>
              <a:rPr dirty="0" spc="-25"/>
              <a:t> </a:t>
            </a:r>
            <a:r>
              <a:rPr dirty="0"/>
              <a:t>crucial</a:t>
            </a:r>
            <a:r>
              <a:rPr dirty="0" spc="-40"/>
              <a:t> </a:t>
            </a:r>
            <a:r>
              <a:rPr dirty="0"/>
              <a:t>part</a:t>
            </a:r>
            <a:r>
              <a:rPr dirty="0" spc="-35"/>
              <a:t> </a:t>
            </a:r>
            <a:r>
              <a:rPr dirty="0"/>
              <a:t>and</a:t>
            </a:r>
            <a:r>
              <a:rPr dirty="0" spc="-25"/>
              <a:t> </a:t>
            </a:r>
            <a:r>
              <a:rPr dirty="0"/>
              <a:t>key</a:t>
            </a:r>
            <a:r>
              <a:rPr dirty="0" spc="-35"/>
              <a:t> </a:t>
            </a:r>
            <a:r>
              <a:rPr dirty="0"/>
              <a:t>challenge</a:t>
            </a:r>
            <a:r>
              <a:rPr dirty="0" spc="-40"/>
              <a:t> </a:t>
            </a:r>
            <a:r>
              <a:rPr dirty="0"/>
              <a:t>for</a:t>
            </a:r>
            <a:r>
              <a:rPr dirty="0" spc="-25"/>
              <a:t> </a:t>
            </a:r>
            <a:r>
              <a:rPr dirty="0"/>
              <a:t>EVs,</a:t>
            </a:r>
            <a:r>
              <a:rPr dirty="0" spc="-10"/>
              <a:t> </a:t>
            </a:r>
            <a:r>
              <a:rPr dirty="0"/>
              <a:t>but</a:t>
            </a:r>
            <a:r>
              <a:rPr dirty="0" spc="-35"/>
              <a:t> </a:t>
            </a:r>
            <a:r>
              <a:rPr dirty="0"/>
              <a:t>thanks</a:t>
            </a:r>
            <a:r>
              <a:rPr dirty="0" spc="-45"/>
              <a:t> </a:t>
            </a:r>
            <a:r>
              <a:rPr dirty="0"/>
              <a:t>to</a:t>
            </a:r>
            <a:r>
              <a:rPr dirty="0" spc="-20"/>
              <a:t> </a:t>
            </a:r>
            <a:r>
              <a:rPr dirty="0"/>
              <a:t>early</a:t>
            </a:r>
            <a:r>
              <a:rPr dirty="0" spc="-35"/>
              <a:t> </a:t>
            </a:r>
            <a:r>
              <a:rPr dirty="0"/>
              <a:t>efforts</a:t>
            </a:r>
            <a:r>
              <a:rPr dirty="0" spc="-55"/>
              <a:t> </a:t>
            </a:r>
            <a:r>
              <a:rPr dirty="0"/>
              <a:t>in</a:t>
            </a:r>
            <a:r>
              <a:rPr dirty="0" spc="-10"/>
              <a:t> solid-</a:t>
            </a:r>
          </a:p>
          <a:p>
            <a:pPr marL="12700">
              <a:lnSpc>
                <a:spcPts val="2280"/>
              </a:lnSpc>
            </a:pPr>
            <a:r>
              <a:rPr dirty="0"/>
              <a:t>state</a:t>
            </a:r>
            <a:r>
              <a:rPr dirty="0" spc="-45"/>
              <a:t> </a:t>
            </a:r>
            <a:r>
              <a:rPr dirty="0"/>
              <a:t>batteries</a:t>
            </a:r>
            <a:r>
              <a:rPr dirty="0" spc="-4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/>
              <a:t>successful</a:t>
            </a:r>
            <a:r>
              <a:rPr dirty="0" spc="-50"/>
              <a:t> </a:t>
            </a:r>
            <a:r>
              <a:rPr dirty="0"/>
              <a:t>partnerships</a:t>
            </a:r>
            <a:r>
              <a:rPr dirty="0" spc="-70"/>
              <a:t> </a:t>
            </a:r>
            <a:r>
              <a:rPr dirty="0"/>
              <a:t>GM</a:t>
            </a:r>
            <a:r>
              <a:rPr dirty="0" spc="-30"/>
              <a:t> </a:t>
            </a:r>
            <a:r>
              <a:rPr dirty="0"/>
              <a:t>is</a:t>
            </a:r>
            <a:r>
              <a:rPr dirty="0" spc="-30"/>
              <a:t> </a:t>
            </a:r>
            <a:r>
              <a:rPr dirty="0"/>
              <a:t>already</a:t>
            </a:r>
            <a:r>
              <a:rPr dirty="0" spc="-35"/>
              <a:t> </a:t>
            </a:r>
            <a:r>
              <a:rPr dirty="0"/>
              <a:t>very</a:t>
            </a:r>
            <a:r>
              <a:rPr dirty="0" spc="-35"/>
              <a:t> </a:t>
            </a:r>
            <a:r>
              <a:rPr dirty="0"/>
              <a:t>well</a:t>
            </a:r>
            <a:r>
              <a:rPr dirty="0" spc="-10"/>
              <a:t> positioned</a:t>
            </a:r>
          </a:p>
        </p:txBody>
      </p:sp>
      <p:sp>
        <p:nvSpPr>
          <p:cNvPr id="8" name="object 8" descr=""/>
          <p:cNvSpPr/>
          <p:nvPr/>
        </p:nvSpPr>
        <p:spPr>
          <a:xfrm>
            <a:off x="586740" y="1624583"/>
            <a:ext cx="4659630" cy="0"/>
          </a:xfrm>
          <a:custGeom>
            <a:avLst/>
            <a:gdLst/>
            <a:ahLst/>
            <a:cxnLst/>
            <a:rect l="l" t="t" r="r" b="b"/>
            <a:pathLst>
              <a:path w="4659630" h="0">
                <a:moveTo>
                  <a:pt x="0" y="0"/>
                </a:moveTo>
                <a:lnTo>
                  <a:pt x="465950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586740" y="1743455"/>
            <a:ext cx="2402205" cy="533400"/>
          </a:xfrm>
          <a:custGeom>
            <a:avLst/>
            <a:gdLst/>
            <a:ahLst/>
            <a:cxnLst/>
            <a:rect l="l" t="t" r="r" b="b"/>
            <a:pathLst>
              <a:path w="2402205" h="533400">
                <a:moveTo>
                  <a:pt x="2135124" y="0"/>
                </a:moveTo>
                <a:lnTo>
                  <a:pt x="0" y="0"/>
                </a:lnTo>
                <a:lnTo>
                  <a:pt x="266700" y="266700"/>
                </a:lnTo>
                <a:lnTo>
                  <a:pt x="0" y="533400"/>
                </a:lnTo>
                <a:lnTo>
                  <a:pt x="2135124" y="533400"/>
                </a:lnTo>
                <a:lnTo>
                  <a:pt x="2401824" y="266700"/>
                </a:lnTo>
                <a:lnTo>
                  <a:pt x="213512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66089" y="1778635"/>
            <a:ext cx="2111375" cy="1880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1645" marR="785495" indent="-11303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Lithium-</a:t>
            </a:r>
            <a:r>
              <a:rPr dirty="0" sz="1400" spc="-25" b="1">
                <a:latin typeface="Arial"/>
                <a:cs typeface="Arial"/>
              </a:rPr>
              <a:t>ion </a:t>
            </a:r>
            <a:r>
              <a:rPr dirty="0" sz="1400" spc="-10" b="1">
                <a:latin typeface="Arial"/>
                <a:cs typeface="Arial"/>
              </a:rPr>
              <a:t>batteries</a:t>
            </a:r>
            <a:endParaRPr sz="1400">
              <a:latin typeface="Arial"/>
              <a:cs typeface="Arial"/>
            </a:endParaRPr>
          </a:p>
          <a:p>
            <a:pPr marL="189230" marR="35560" indent="-177165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190500" algn="l"/>
              </a:tabLst>
            </a:pPr>
            <a:r>
              <a:rPr dirty="0" sz="1400" b="1">
                <a:latin typeface="Arial"/>
                <a:cs typeface="Arial"/>
              </a:rPr>
              <a:t>Hit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limit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10" b="1">
                <a:latin typeface="Arial"/>
                <a:cs typeface="Arial"/>
              </a:rPr>
              <a:t> storage </a:t>
            </a:r>
            <a:r>
              <a:rPr dirty="0" sz="1400" spc="-10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capacity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charging 	speed</a:t>
            </a:r>
            <a:endParaRPr sz="1400">
              <a:latin typeface="Arial"/>
              <a:cs typeface="Arial"/>
            </a:endParaRPr>
          </a:p>
          <a:p>
            <a:pPr marL="189230" marR="5080" indent="-177165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Not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capable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travelling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500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miles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on a</a:t>
            </a:r>
            <a:r>
              <a:rPr dirty="0" sz="1400" spc="-10">
                <a:latin typeface="Arial MT"/>
                <a:cs typeface="Arial MT"/>
              </a:rPr>
              <a:t> single 	charge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2846832" y="1743455"/>
            <a:ext cx="2400300" cy="533400"/>
          </a:xfrm>
          <a:custGeom>
            <a:avLst/>
            <a:gdLst/>
            <a:ahLst/>
            <a:cxnLst/>
            <a:rect l="l" t="t" r="r" b="b"/>
            <a:pathLst>
              <a:path w="2400300" h="533400">
                <a:moveTo>
                  <a:pt x="2133600" y="0"/>
                </a:moveTo>
                <a:lnTo>
                  <a:pt x="0" y="0"/>
                </a:lnTo>
                <a:lnTo>
                  <a:pt x="266700" y="266700"/>
                </a:lnTo>
                <a:lnTo>
                  <a:pt x="0" y="533400"/>
                </a:lnTo>
                <a:lnTo>
                  <a:pt x="2133600" y="533400"/>
                </a:lnTo>
                <a:lnTo>
                  <a:pt x="2400300" y="266700"/>
                </a:lnTo>
                <a:lnTo>
                  <a:pt x="21336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3067304" y="1778635"/>
            <a:ext cx="2040255" cy="16668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19405" marR="886460" indent="-8382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Solid-state batteries</a:t>
            </a:r>
            <a:endParaRPr sz="1400">
              <a:latin typeface="Arial"/>
              <a:cs typeface="Arial"/>
            </a:endParaRPr>
          </a:p>
          <a:p>
            <a:pPr marL="189865" indent="-177165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189865" algn="l"/>
              </a:tabLst>
            </a:pPr>
            <a:r>
              <a:rPr dirty="0" sz="1400" b="1">
                <a:latin typeface="Arial"/>
                <a:cs typeface="Arial"/>
              </a:rPr>
              <a:t>Cheaper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safer</a:t>
            </a:r>
            <a:endParaRPr sz="1400">
              <a:latin typeface="Arial"/>
              <a:cs typeface="Arial"/>
            </a:endParaRPr>
          </a:p>
          <a:p>
            <a:pPr marL="189230" marR="5080" indent="-177165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Capable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travelling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500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miles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single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charge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allow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faster 	charging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2071116" y="1757172"/>
            <a:ext cx="2856230" cy="561340"/>
            <a:chOff x="2071116" y="1757172"/>
            <a:chExt cx="2856230" cy="561340"/>
          </a:xfrm>
        </p:grpSpPr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3400" y="1757172"/>
              <a:ext cx="583691" cy="53949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1116" y="1776984"/>
              <a:ext cx="612648" cy="541020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673709" y="4074033"/>
            <a:ext cx="4413250" cy="1733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9230" marR="434975" indent="-177165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Batteries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are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increasingly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becoming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 b="1">
                <a:latin typeface="Arial"/>
                <a:cs typeface="Arial"/>
              </a:rPr>
              <a:t>leading </a:t>
            </a:r>
            <a:r>
              <a:rPr dirty="0" sz="1400" spc="-10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power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source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for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mobility</a:t>
            </a:r>
            <a:endParaRPr sz="1400">
              <a:latin typeface="Arial"/>
              <a:cs typeface="Arial"/>
            </a:endParaRPr>
          </a:p>
          <a:p>
            <a:pPr marL="189230" marR="144145" indent="-177165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Battery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manufacturers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are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expanding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production </a:t>
            </a:r>
            <a:r>
              <a:rPr dirty="0" sz="1400" spc="-10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capacity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significantly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capture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market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share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and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economies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scale</a:t>
            </a:r>
            <a:endParaRPr sz="1400">
              <a:latin typeface="Arial MT"/>
              <a:cs typeface="Arial MT"/>
            </a:endParaRPr>
          </a:p>
          <a:p>
            <a:pPr marL="189230" marR="5080" indent="-177165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400" spc="-10">
                <a:latin typeface="Arial MT"/>
                <a:cs typeface="Arial MT"/>
              </a:rPr>
              <a:t>However, </a:t>
            </a:r>
            <a:r>
              <a:rPr dirty="0" sz="1400">
                <a:latin typeface="Arial MT"/>
                <a:cs typeface="Arial MT"/>
              </a:rPr>
              <a:t>BCG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expects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that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battery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cell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production </a:t>
            </a:r>
            <a:r>
              <a:rPr dirty="0" sz="1400" spc="-10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will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exceed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demand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by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40%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2021</a:t>
            </a:r>
            <a:r>
              <a:rPr dirty="0" sz="1400">
                <a:latin typeface="Arial MT"/>
                <a:cs typeface="Arial MT"/>
              </a:rPr>
              <a:t>,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which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will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lead </a:t>
            </a:r>
            <a:r>
              <a:rPr dirty="0" sz="1400" spc="-2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tremendous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price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pressure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82269" y="3736594"/>
            <a:ext cx="32588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Battery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production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very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competitive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594359" y="3986784"/>
            <a:ext cx="4652010" cy="0"/>
          </a:xfrm>
          <a:custGeom>
            <a:avLst/>
            <a:gdLst/>
            <a:ahLst/>
            <a:cxnLst/>
            <a:rect l="l" t="t" r="r" b="b"/>
            <a:pathLst>
              <a:path w="4652010" h="0">
                <a:moveTo>
                  <a:pt x="0" y="0"/>
                </a:moveTo>
                <a:lnTo>
                  <a:pt x="46518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" name="object 19" descr=""/>
          <p:cNvGrpSpPr/>
          <p:nvPr/>
        </p:nvGrpSpPr>
        <p:grpSpPr>
          <a:xfrm>
            <a:off x="5373623" y="1395983"/>
            <a:ext cx="314325" cy="4517390"/>
            <a:chOff x="5373623" y="1395983"/>
            <a:chExt cx="314325" cy="4517390"/>
          </a:xfrm>
        </p:grpSpPr>
        <p:sp>
          <p:nvSpPr>
            <p:cNvPr id="20" name="object 20" descr=""/>
            <p:cNvSpPr/>
            <p:nvPr/>
          </p:nvSpPr>
          <p:spPr>
            <a:xfrm>
              <a:off x="5434583" y="1395983"/>
              <a:ext cx="0" cy="4517390"/>
            </a:xfrm>
            <a:custGeom>
              <a:avLst/>
              <a:gdLst/>
              <a:ahLst/>
              <a:cxnLst/>
              <a:rect l="l" t="t" r="r" b="b"/>
              <a:pathLst>
                <a:path w="0" h="4517390">
                  <a:moveTo>
                    <a:pt x="0" y="0"/>
                  </a:moveTo>
                  <a:lnTo>
                    <a:pt x="0" y="4516907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379719" y="3290316"/>
              <a:ext cx="302260" cy="730250"/>
            </a:xfrm>
            <a:custGeom>
              <a:avLst/>
              <a:gdLst/>
              <a:ahLst/>
              <a:cxnLst/>
              <a:rect l="l" t="t" r="r" b="b"/>
              <a:pathLst>
                <a:path w="302260" h="730250">
                  <a:moveTo>
                    <a:pt x="0" y="0"/>
                  </a:moveTo>
                  <a:lnTo>
                    <a:pt x="0" y="729996"/>
                  </a:lnTo>
                  <a:lnTo>
                    <a:pt x="301751" y="364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379719" y="3290316"/>
              <a:ext cx="302260" cy="730250"/>
            </a:xfrm>
            <a:custGeom>
              <a:avLst/>
              <a:gdLst/>
              <a:ahLst/>
              <a:cxnLst/>
              <a:rect l="l" t="t" r="r" b="b"/>
              <a:pathLst>
                <a:path w="302260" h="730250">
                  <a:moveTo>
                    <a:pt x="0" y="0"/>
                  </a:moveTo>
                  <a:lnTo>
                    <a:pt x="301751" y="364998"/>
                  </a:lnTo>
                  <a:lnTo>
                    <a:pt x="0" y="72999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574649" y="1374775"/>
            <a:ext cx="106089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301615" algn="l"/>
              </a:tabLst>
            </a:pPr>
            <a:r>
              <a:rPr dirty="0" sz="1400" b="1">
                <a:latin typeface="Arial"/>
                <a:cs typeface="Arial"/>
              </a:rPr>
              <a:t>New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battery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technology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needed</a:t>
            </a:r>
            <a:r>
              <a:rPr dirty="0" sz="1400" b="1">
                <a:latin typeface="Arial"/>
                <a:cs typeface="Arial"/>
              </a:rPr>
              <a:t>	GM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leading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player and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early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mover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battery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technology…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74649" y="5780938"/>
            <a:ext cx="10772140" cy="6457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70612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2018</a:t>
            </a:r>
            <a:r>
              <a:rPr dirty="0" sz="1000" spc="125">
                <a:latin typeface="Arial MT"/>
                <a:cs typeface="Arial MT"/>
              </a:rPr>
              <a:t>  </a:t>
            </a:r>
            <a:r>
              <a:rPr dirty="0" sz="1000" spc="-10">
                <a:latin typeface="Arial MT"/>
                <a:cs typeface="Arial MT"/>
              </a:rPr>
              <a:t>2021e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ts val="1140"/>
              </a:lnSpc>
              <a:spcBef>
                <a:spcPts val="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Welch</a:t>
            </a:r>
            <a:r>
              <a:rPr dirty="0" sz="10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(2018a,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Bloomberg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Lienert,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P.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White,</a:t>
            </a:r>
            <a:r>
              <a:rPr dirty="0" sz="10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J.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Thomson</a:t>
            </a:r>
            <a:r>
              <a:rPr dirty="0" sz="1000" spc="-25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Reuters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Greenwood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Engineering.com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Stringer,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D.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Buckland,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K.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(2019,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Bloomberg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Motavalli</a:t>
            </a:r>
            <a:r>
              <a:rPr dirty="0" sz="1000" spc="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(2010,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ts val="1140"/>
              </a:lnSpc>
            </a:pP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New</a:t>
            </a:r>
            <a:r>
              <a:rPr dirty="0" sz="1000" spc="-25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York</a:t>
            </a:r>
            <a:r>
              <a:rPr dirty="0" sz="1000" spc="-35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Times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Lambert</a:t>
            </a:r>
            <a:r>
              <a:rPr dirty="0" sz="10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(2018c,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Electrek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BCG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(2018c)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5876544" y="1624583"/>
            <a:ext cx="5728970" cy="0"/>
          </a:xfrm>
          <a:custGeom>
            <a:avLst/>
            <a:gdLst/>
            <a:ahLst/>
            <a:cxnLst/>
            <a:rect l="l" t="t" r="r" b="b"/>
            <a:pathLst>
              <a:path w="5728970" h="0">
                <a:moveTo>
                  <a:pt x="0" y="0"/>
                </a:moveTo>
                <a:lnTo>
                  <a:pt x="572871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6" name="object 26" descr=""/>
          <p:cNvGrpSpPr/>
          <p:nvPr/>
        </p:nvGrpSpPr>
        <p:grpSpPr>
          <a:xfrm>
            <a:off x="5870257" y="2145792"/>
            <a:ext cx="5729605" cy="755015"/>
            <a:chOff x="5870257" y="2145792"/>
            <a:chExt cx="5729605" cy="755015"/>
          </a:xfrm>
        </p:grpSpPr>
        <p:sp>
          <p:nvSpPr>
            <p:cNvPr id="27" name="object 27" descr=""/>
            <p:cNvSpPr/>
            <p:nvPr/>
          </p:nvSpPr>
          <p:spPr>
            <a:xfrm>
              <a:off x="7719060" y="2535936"/>
              <a:ext cx="317500" cy="360045"/>
            </a:xfrm>
            <a:custGeom>
              <a:avLst/>
              <a:gdLst/>
              <a:ahLst/>
              <a:cxnLst/>
              <a:rect l="l" t="t" r="r" b="b"/>
              <a:pathLst>
                <a:path w="317500" h="360044">
                  <a:moveTo>
                    <a:pt x="316992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316992" y="359663"/>
                  </a:lnTo>
                  <a:lnTo>
                    <a:pt x="316992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003036" y="2145791"/>
              <a:ext cx="5465445" cy="749935"/>
            </a:xfrm>
            <a:custGeom>
              <a:avLst/>
              <a:gdLst/>
              <a:ahLst/>
              <a:cxnLst/>
              <a:rect l="l" t="t" r="r" b="b"/>
              <a:pathLst>
                <a:path w="5465445" h="749935">
                  <a:moveTo>
                    <a:pt x="316992" y="0"/>
                  </a:moveTo>
                  <a:lnTo>
                    <a:pt x="0" y="0"/>
                  </a:lnTo>
                  <a:lnTo>
                    <a:pt x="0" y="749808"/>
                  </a:lnTo>
                  <a:lnTo>
                    <a:pt x="316992" y="749808"/>
                  </a:lnTo>
                  <a:lnTo>
                    <a:pt x="316992" y="0"/>
                  </a:lnTo>
                  <a:close/>
                </a:path>
                <a:path w="5465445" h="749935">
                  <a:moveTo>
                    <a:pt x="888492" y="214884"/>
                  </a:moveTo>
                  <a:lnTo>
                    <a:pt x="571487" y="214884"/>
                  </a:lnTo>
                  <a:lnTo>
                    <a:pt x="571487" y="749808"/>
                  </a:lnTo>
                  <a:lnTo>
                    <a:pt x="888492" y="749808"/>
                  </a:lnTo>
                  <a:lnTo>
                    <a:pt x="888492" y="214884"/>
                  </a:lnTo>
                  <a:close/>
                </a:path>
                <a:path w="5465445" h="749935">
                  <a:moveTo>
                    <a:pt x="1461516" y="370332"/>
                  </a:moveTo>
                  <a:lnTo>
                    <a:pt x="1143000" y="370332"/>
                  </a:lnTo>
                  <a:lnTo>
                    <a:pt x="1143000" y="749808"/>
                  </a:lnTo>
                  <a:lnTo>
                    <a:pt x="1461516" y="749808"/>
                  </a:lnTo>
                  <a:lnTo>
                    <a:pt x="1461516" y="370332"/>
                  </a:lnTo>
                  <a:close/>
                </a:path>
                <a:path w="5465445" h="749935">
                  <a:moveTo>
                    <a:pt x="2604516" y="553212"/>
                  </a:moveTo>
                  <a:lnTo>
                    <a:pt x="2287524" y="553212"/>
                  </a:lnTo>
                  <a:lnTo>
                    <a:pt x="2287524" y="749808"/>
                  </a:lnTo>
                  <a:lnTo>
                    <a:pt x="2604516" y="749808"/>
                  </a:lnTo>
                  <a:lnTo>
                    <a:pt x="2604516" y="553212"/>
                  </a:lnTo>
                  <a:close/>
                </a:path>
                <a:path w="5465445" h="749935">
                  <a:moveTo>
                    <a:pt x="3177540" y="560832"/>
                  </a:moveTo>
                  <a:lnTo>
                    <a:pt x="2859024" y="560832"/>
                  </a:lnTo>
                  <a:lnTo>
                    <a:pt x="2859024" y="749808"/>
                  </a:lnTo>
                  <a:lnTo>
                    <a:pt x="3177540" y="749808"/>
                  </a:lnTo>
                  <a:lnTo>
                    <a:pt x="3177540" y="560832"/>
                  </a:lnTo>
                  <a:close/>
                </a:path>
                <a:path w="5465445" h="749935">
                  <a:moveTo>
                    <a:pt x="3749040" y="573024"/>
                  </a:moveTo>
                  <a:lnTo>
                    <a:pt x="3430524" y="573024"/>
                  </a:lnTo>
                  <a:lnTo>
                    <a:pt x="3430524" y="749808"/>
                  </a:lnTo>
                  <a:lnTo>
                    <a:pt x="3749040" y="749808"/>
                  </a:lnTo>
                  <a:lnTo>
                    <a:pt x="3749040" y="573024"/>
                  </a:lnTo>
                  <a:close/>
                </a:path>
                <a:path w="5465445" h="749935">
                  <a:moveTo>
                    <a:pt x="4320540" y="580644"/>
                  </a:moveTo>
                  <a:lnTo>
                    <a:pt x="4003548" y="580644"/>
                  </a:lnTo>
                  <a:lnTo>
                    <a:pt x="4003548" y="749808"/>
                  </a:lnTo>
                  <a:lnTo>
                    <a:pt x="4320540" y="749808"/>
                  </a:lnTo>
                  <a:lnTo>
                    <a:pt x="4320540" y="580644"/>
                  </a:lnTo>
                  <a:close/>
                </a:path>
                <a:path w="5465445" h="749935">
                  <a:moveTo>
                    <a:pt x="4893564" y="594360"/>
                  </a:moveTo>
                  <a:lnTo>
                    <a:pt x="4575048" y="594360"/>
                  </a:lnTo>
                  <a:lnTo>
                    <a:pt x="4575048" y="749808"/>
                  </a:lnTo>
                  <a:lnTo>
                    <a:pt x="4893564" y="749808"/>
                  </a:lnTo>
                  <a:lnTo>
                    <a:pt x="4893564" y="594360"/>
                  </a:lnTo>
                  <a:close/>
                </a:path>
                <a:path w="5465445" h="749935">
                  <a:moveTo>
                    <a:pt x="5465064" y="647700"/>
                  </a:moveTo>
                  <a:lnTo>
                    <a:pt x="5146548" y="647700"/>
                  </a:lnTo>
                  <a:lnTo>
                    <a:pt x="5146548" y="749808"/>
                  </a:lnTo>
                  <a:lnTo>
                    <a:pt x="5465064" y="749808"/>
                  </a:lnTo>
                  <a:lnTo>
                    <a:pt x="5465064" y="64770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875020" y="2895600"/>
              <a:ext cx="5720080" cy="0"/>
            </a:xfrm>
            <a:custGeom>
              <a:avLst/>
              <a:gdLst/>
              <a:ahLst/>
              <a:cxnLst/>
              <a:rect l="l" t="t" r="r" b="b"/>
              <a:pathLst>
                <a:path w="5720080" h="0">
                  <a:moveTo>
                    <a:pt x="0" y="0"/>
                  </a:moveTo>
                  <a:lnTo>
                    <a:pt x="571957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6650863" y="2169922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79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222997" y="2325750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56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795006" y="2345562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latin typeface="Arial"/>
                <a:cs typeface="Arial"/>
              </a:rPr>
              <a:t>53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366886" y="2507742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29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8939021" y="2515869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28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0655300" y="2548889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23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1227054" y="2602737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15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5960364" y="1938527"/>
            <a:ext cx="5645150" cy="524510"/>
            <a:chOff x="5960364" y="1938527"/>
            <a:chExt cx="5645150" cy="524510"/>
          </a:xfrm>
        </p:grpSpPr>
        <p:sp>
          <p:nvSpPr>
            <p:cNvPr id="38" name="object 38" descr=""/>
            <p:cNvSpPr/>
            <p:nvPr/>
          </p:nvSpPr>
          <p:spPr>
            <a:xfrm>
              <a:off x="5964936" y="2173223"/>
              <a:ext cx="393700" cy="163195"/>
            </a:xfrm>
            <a:custGeom>
              <a:avLst/>
              <a:gdLst/>
              <a:ahLst/>
              <a:cxnLst/>
              <a:rect l="l" t="t" r="r" b="b"/>
              <a:pathLst>
                <a:path w="393700" h="163194">
                  <a:moveTo>
                    <a:pt x="393191" y="0"/>
                  </a:moveTo>
                  <a:lnTo>
                    <a:pt x="0" y="106045"/>
                  </a:lnTo>
                  <a:lnTo>
                    <a:pt x="0" y="163067"/>
                  </a:lnTo>
                  <a:lnTo>
                    <a:pt x="393191" y="57023"/>
                  </a:lnTo>
                  <a:lnTo>
                    <a:pt x="3931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964936" y="2173223"/>
              <a:ext cx="393700" cy="163195"/>
            </a:xfrm>
            <a:custGeom>
              <a:avLst/>
              <a:gdLst/>
              <a:ahLst/>
              <a:cxnLst/>
              <a:rect l="l" t="t" r="r" b="b"/>
              <a:pathLst>
                <a:path w="393700" h="163194">
                  <a:moveTo>
                    <a:pt x="0" y="106679"/>
                  </a:moveTo>
                  <a:lnTo>
                    <a:pt x="393191" y="0"/>
                  </a:lnTo>
                </a:path>
                <a:path w="393700" h="163194">
                  <a:moveTo>
                    <a:pt x="0" y="163067"/>
                  </a:moveTo>
                  <a:lnTo>
                    <a:pt x="393191" y="579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8371332" y="1938527"/>
              <a:ext cx="3234055" cy="524510"/>
            </a:xfrm>
            <a:custGeom>
              <a:avLst/>
              <a:gdLst/>
              <a:ahLst/>
              <a:cxnLst/>
              <a:rect l="l" t="t" r="r" b="b"/>
              <a:pathLst>
                <a:path w="3234054" h="524510">
                  <a:moveTo>
                    <a:pt x="1585722" y="413004"/>
                  </a:moveTo>
                  <a:lnTo>
                    <a:pt x="879348" y="413004"/>
                  </a:lnTo>
                  <a:lnTo>
                    <a:pt x="0" y="524510"/>
                  </a:lnTo>
                  <a:lnTo>
                    <a:pt x="1585722" y="413004"/>
                  </a:lnTo>
                  <a:close/>
                </a:path>
                <a:path w="3234054" h="524510">
                  <a:moveTo>
                    <a:pt x="3165094" y="0"/>
                  </a:moveTo>
                  <a:lnTo>
                    <a:pt x="477266" y="0"/>
                  </a:lnTo>
                  <a:lnTo>
                    <a:pt x="450490" y="5415"/>
                  </a:lnTo>
                  <a:lnTo>
                    <a:pt x="428609" y="20177"/>
                  </a:lnTo>
                  <a:lnTo>
                    <a:pt x="413847" y="42058"/>
                  </a:lnTo>
                  <a:lnTo>
                    <a:pt x="408432" y="68834"/>
                  </a:lnTo>
                  <a:lnTo>
                    <a:pt x="408432" y="344170"/>
                  </a:lnTo>
                  <a:lnTo>
                    <a:pt x="413847" y="370945"/>
                  </a:lnTo>
                  <a:lnTo>
                    <a:pt x="428609" y="392826"/>
                  </a:lnTo>
                  <a:lnTo>
                    <a:pt x="450490" y="407588"/>
                  </a:lnTo>
                  <a:lnTo>
                    <a:pt x="477266" y="413004"/>
                  </a:lnTo>
                  <a:lnTo>
                    <a:pt x="3165094" y="413004"/>
                  </a:lnTo>
                  <a:lnTo>
                    <a:pt x="3191869" y="407588"/>
                  </a:lnTo>
                  <a:lnTo>
                    <a:pt x="3213750" y="392826"/>
                  </a:lnTo>
                  <a:lnTo>
                    <a:pt x="3228512" y="370945"/>
                  </a:lnTo>
                  <a:lnTo>
                    <a:pt x="3233928" y="344170"/>
                  </a:lnTo>
                  <a:lnTo>
                    <a:pt x="3233928" y="68834"/>
                  </a:lnTo>
                  <a:lnTo>
                    <a:pt x="3228512" y="42058"/>
                  </a:lnTo>
                  <a:lnTo>
                    <a:pt x="3213750" y="20177"/>
                  </a:lnTo>
                  <a:lnTo>
                    <a:pt x="3191869" y="5415"/>
                  </a:lnTo>
                  <a:lnTo>
                    <a:pt x="3165094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9387967" y="2535123"/>
            <a:ext cx="986790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5255">
              <a:lnSpc>
                <a:spcPct val="100000"/>
              </a:lnSpc>
              <a:spcBef>
                <a:spcPts val="95"/>
              </a:spcBef>
              <a:tabLst>
                <a:tab pos="707390" algn="l"/>
              </a:tabLst>
            </a:pPr>
            <a:r>
              <a:rPr dirty="0" baseline="2777" sz="1500" spc="-37">
                <a:latin typeface="Arial MT"/>
                <a:cs typeface="Arial MT"/>
              </a:rPr>
              <a:t>26</a:t>
            </a:r>
            <a:r>
              <a:rPr dirty="0" baseline="2777" sz="1500">
                <a:latin typeface="Arial MT"/>
                <a:cs typeface="Arial MT"/>
              </a:rPr>
              <a:t>	</a:t>
            </a:r>
            <a:r>
              <a:rPr dirty="0" sz="1000" spc="-25">
                <a:latin typeface="Arial MT"/>
                <a:cs typeface="Arial MT"/>
              </a:rPr>
              <a:t>25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581025" algn="l"/>
              </a:tabLst>
            </a:pPr>
            <a:r>
              <a:rPr dirty="0" sz="1000" spc="-10">
                <a:latin typeface="Arial MT"/>
                <a:cs typeface="Arial MT"/>
              </a:rPr>
              <a:t>Nissan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Radlok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442709" y="2923412"/>
            <a:ext cx="1161415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12395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Semi-</a:t>
            </a:r>
            <a:r>
              <a:rPr dirty="0" sz="1000" spc="185">
                <a:latin typeface="Arial MT"/>
                <a:cs typeface="Arial MT"/>
              </a:rPr>
              <a:t>  </a:t>
            </a:r>
            <a:r>
              <a:rPr dirty="0" sz="1000" spc="-10">
                <a:latin typeface="Arial MT"/>
                <a:cs typeface="Arial MT"/>
              </a:rPr>
              <a:t>Integrated </a:t>
            </a:r>
            <a:r>
              <a:rPr dirty="0" sz="1000">
                <a:latin typeface="Arial MT"/>
                <a:cs typeface="Arial MT"/>
              </a:rPr>
              <a:t>conductor</a:t>
            </a:r>
            <a:r>
              <a:rPr dirty="0" sz="1000" spc="165">
                <a:latin typeface="Arial MT"/>
                <a:cs typeface="Arial MT"/>
              </a:rPr>
              <a:t>  </a:t>
            </a:r>
            <a:r>
              <a:rPr dirty="0" sz="1000" spc="-10">
                <a:latin typeface="Arial MT"/>
                <a:cs typeface="Arial MT"/>
              </a:rPr>
              <a:t>Power</a:t>
            </a:r>
            <a:endParaRPr sz="1000">
              <a:latin typeface="Arial MT"/>
              <a:cs typeface="Arial MT"/>
            </a:endParaRPr>
          </a:p>
          <a:p>
            <a:pPr marL="605155">
              <a:lnSpc>
                <a:spcPct val="100000"/>
              </a:lnSpc>
            </a:pPr>
            <a:r>
              <a:rPr dirty="0" sz="1000" spc="-10">
                <a:latin typeface="Arial MT"/>
                <a:cs typeface="Arial MT"/>
              </a:rPr>
              <a:t>Solutions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7679563" y="2923412"/>
            <a:ext cx="397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latin typeface="Arial"/>
                <a:cs typeface="Arial"/>
              </a:rPr>
              <a:t>Sakti3</a:t>
            </a:r>
            <a:endParaRPr sz="10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5956808" y="2923412"/>
            <a:ext cx="4102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Toyota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208009" y="2923412"/>
            <a:ext cx="4851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Hyundai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8835390" y="2923412"/>
            <a:ext cx="3778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Bosch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0442193" y="2923412"/>
            <a:ext cx="107823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6205" marR="5080" indent="-104139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Quantum-</a:t>
            </a:r>
            <a:r>
              <a:rPr dirty="0" sz="1000" spc="4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Murata Scape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043676" y="1953260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233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5863844" y="1651507"/>
            <a:ext cx="370649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Patent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filings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related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10">
                <a:latin typeface="Arial MT"/>
                <a:cs typeface="Arial MT"/>
              </a:rPr>
              <a:t> solid-</a:t>
            </a:r>
            <a:r>
              <a:rPr dirty="0" sz="1400">
                <a:latin typeface="Arial MT"/>
                <a:cs typeface="Arial MT"/>
              </a:rPr>
              <a:t>state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EV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batteries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8937117" y="1945385"/>
            <a:ext cx="25120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GM invested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$3.2m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Sakti3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already</a:t>
            </a:r>
            <a:endParaRPr sz="1200">
              <a:latin typeface="Arial MT"/>
              <a:cs typeface="Arial MT"/>
            </a:endParaRPr>
          </a:p>
          <a:p>
            <a:pPr marL="48895">
              <a:lnSpc>
                <a:spcPct val="100000"/>
              </a:lnSpc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2010</a:t>
            </a:r>
            <a:r>
              <a:rPr dirty="0" sz="1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2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dirty="0" sz="1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 movers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5863844" y="3373958"/>
            <a:ext cx="431355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…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maintaining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very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successful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partnerships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5876544" y="3624071"/>
            <a:ext cx="5728970" cy="0"/>
          </a:xfrm>
          <a:custGeom>
            <a:avLst/>
            <a:gdLst/>
            <a:ahLst/>
            <a:cxnLst/>
            <a:rect l="l" t="t" r="r" b="b"/>
            <a:pathLst>
              <a:path w="5728970" h="0">
                <a:moveTo>
                  <a:pt x="0" y="0"/>
                </a:moveTo>
                <a:lnTo>
                  <a:pt x="572871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5871971" y="3715511"/>
            <a:ext cx="2814955" cy="353695"/>
          </a:xfrm>
          <a:custGeom>
            <a:avLst/>
            <a:gdLst/>
            <a:ahLst/>
            <a:cxnLst/>
            <a:rect l="l" t="t" r="r" b="b"/>
            <a:pathLst>
              <a:path w="2814954" h="353695">
                <a:moveTo>
                  <a:pt x="2814828" y="0"/>
                </a:moveTo>
                <a:lnTo>
                  <a:pt x="0" y="0"/>
                </a:lnTo>
                <a:lnTo>
                  <a:pt x="0" y="353568"/>
                </a:lnTo>
                <a:lnTo>
                  <a:pt x="2814828" y="353568"/>
                </a:lnTo>
                <a:lnTo>
                  <a:pt x="281482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5871971" y="3715511"/>
            <a:ext cx="2814955" cy="353695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505"/>
              </a:spcBef>
            </a:pPr>
            <a:r>
              <a:rPr dirty="0" sz="1400" b="1">
                <a:latin typeface="Arial"/>
                <a:cs typeface="Arial"/>
              </a:rPr>
              <a:t>Battery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technology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 descr=""/>
          <p:cNvSpPr/>
          <p:nvPr/>
        </p:nvSpPr>
        <p:spPr>
          <a:xfrm>
            <a:off x="8790431" y="3715511"/>
            <a:ext cx="2814955" cy="353695"/>
          </a:xfrm>
          <a:custGeom>
            <a:avLst/>
            <a:gdLst/>
            <a:ahLst/>
            <a:cxnLst/>
            <a:rect l="l" t="t" r="r" b="b"/>
            <a:pathLst>
              <a:path w="2814954" h="353695">
                <a:moveTo>
                  <a:pt x="2814828" y="0"/>
                </a:moveTo>
                <a:lnTo>
                  <a:pt x="0" y="0"/>
                </a:lnTo>
                <a:lnTo>
                  <a:pt x="0" y="353568"/>
                </a:lnTo>
                <a:lnTo>
                  <a:pt x="2814828" y="353568"/>
                </a:lnTo>
                <a:lnTo>
                  <a:pt x="281482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 txBox="1"/>
          <p:nvPr/>
        </p:nvSpPr>
        <p:spPr>
          <a:xfrm>
            <a:off x="8790431" y="3715511"/>
            <a:ext cx="2814955" cy="353695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505"/>
              </a:spcBef>
            </a:pPr>
            <a:r>
              <a:rPr dirty="0" sz="1400" b="1">
                <a:latin typeface="Arial"/>
                <a:cs typeface="Arial"/>
              </a:rPr>
              <a:t>Charging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7961376" y="3765803"/>
            <a:ext cx="692150" cy="251460"/>
            <a:chOff x="7961376" y="3765803"/>
            <a:chExt cx="692150" cy="251460"/>
          </a:xfrm>
        </p:grpSpPr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61376" y="3765803"/>
              <a:ext cx="251459" cy="25146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78368" y="3765803"/>
              <a:ext cx="374903" cy="251460"/>
            </a:xfrm>
            <a:prstGeom prst="rect">
              <a:avLst/>
            </a:prstGeom>
          </p:spPr>
        </p:pic>
      </p:grpSp>
      <p:grpSp>
        <p:nvGrpSpPr>
          <p:cNvPr id="60" name="object 60" descr=""/>
          <p:cNvGrpSpPr/>
          <p:nvPr/>
        </p:nvGrpSpPr>
        <p:grpSpPr>
          <a:xfrm>
            <a:off x="10666476" y="3765803"/>
            <a:ext cx="829310" cy="251460"/>
            <a:chOff x="10666476" y="3765803"/>
            <a:chExt cx="829310" cy="251460"/>
          </a:xfrm>
        </p:grpSpPr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66476" y="3765803"/>
              <a:ext cx="251459" cy="25146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69752" y="3811523"/>
              <a:ext cx="525779" cy="161544"/>
            </a:xfrm>
            <a:prstGeom prst="rect">
              <a:avLst/>
            </a:prstGeom>
          </p:spPr>
        </p:pic>
      </p:grpSp>
      <p:grpSp>
        <p:nvGrpSpPr>
          <p:cNvPr id="63" name="object 63" descr=""/>
          <p:cNvGrpSpPr/>
          <p:nvPr/>
        </p:nvGrpSpPr>
        <p:grpSpPr>
          <a:xfrm>
            <a:off x="5870257" y="4826508"/>
            <a:ext cx="850900" cy="931544"/>
            <a:chOff x="5870257" y="4826508"/>
            <a:chExt cx="850900" cy="931544"/>
          </a:xfrm>
        </p:grpSpPr>
        <p:sp>
          <p:nvSpPr>
            <p:cNvPr id="64" name="object 64" descr=""/>
            <p:cNvSpPr/>
            <p:nvPr/>
          </p:nvSpPr>
          <p:spPr>
            <a:xfrm>
              <a:off x="6390132" y="5113020"/>
              <a:ext cx="233679" cy="640080"/>
            </a:xfrm>
            <a:custGeom>
              <a:avLst/>
              <a:gdLst/>
              <a:ahLst/>
              <a:cxnLst/>
              <a:rect l="l" t="t" r="r" b="b"/>
              <a:pathLst>
                <a:path w="233679" h="640079">
                  <a:moveTo>
                    <a:pt x="233171" y="0"/>
                  </a:moveTo>
                  <a:lnTo>
                    <a:pt x="0" y="0"/>
                  </a:lnTo>
                  <a:lnTo>
                    <a:pt x="0" y="640079"/>
                  </a:lnTo>
                  <a:lnTo>
                    <a:pt x="233171" y="640079"/>
                  </a:lnTo>
                  <a:lnTo>
                    <a:pt x="233171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5969508" y="4826508"/>
              <a:ext cx="233679" cy="927100"/>
            </a:xfrm>
            <a:custGeom>
              <a:avLst/>
              <a:gdLst/>
              <a:ahLst/>
              <a:cxnLst/>
              <a:rect l="l" t="t" r="r" b="b"/>
              <a:pathLst>
                <a:path w="233679" h="927100">
                  <a:moveTo>
                    <a:pt x="233172" y="0"/>
                  </a:moveTo>
                  <a:lnTo>
                    <a:pt x="0" y="0"/>
                  </a:lnTo>
                  <a:lnTo>
                    <a:pt x="0" y="926591"/>
                  </a:lnTo>
                  <a:lnTo>
                    <a:pt x="233172" y="926591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5875020" y="5753100"/>
              <a:ext cx="841375" cy="0"/>
            </a:xfrm>
            <a:custGeom>
              <a:avLst/>
              <a:gdLst/>
              <a:ahLst/>
              <a:cxnLst/>
              <a:rect l="l" t="t" r="r" b="b"/>
              <a:pathLst>
                <a:path w="841375" h="0">
                  <a:moveTo>
                    <a:pt x="0" y="0"/>
                  </a:moveTo>
                  <a:lnTo>
                    <a:pt x="84124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 descr=""/>
          <p:cNvSpPr txBox="1"/>
          <p:nvPr/>
        </p:nvSpPr>
        <p:spPr>
          <a:xfrm>
            <a:off x="5967729" y="4635246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145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6388734" y="4923535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100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6007608" y="4329684"/>
            <a:ext cx="576580" cy="584200"/>
            <a:chOff x="6007608" y="4329684"/>
            <a:chExt cx="576580" cy="584200"/>
          </a:xfrm>
        </p:grpSpPr>
        <p:sp>
          <p:nvSpPr>
            <p:cNvPr id="70" name="object 70" descr=""/>
            <p:cNvSpPr/>
            <p:nvPr/>
          </p:nvSpPr>
          <p:spPr>
            <a:xfrm>
              <a:off x="6085332" y="4442460"/>
              <a:ext cx="421005" cy="184150"/>
            </a:xfrm>
            <a:custGeom>
              <a:avLst/>
              <a:gdLst/>
              <a:ahLst/>
              <a:cxnLst/>
              <a:rect l="l" t="t" r="r" b="b"/>
              <a:pathLst>
                <a:path w="421004" h="184150">
                  <a:moveTo>
                    <a:pt x="0" y="0"/>
                  </a:moveTo>
                  <a:lnTo>
                    <a:pt x="420750" y="0"/>
                  </a:lnTo>
                </a:path>
                <a:path w="421004" h="184150">
                  <a:moveTo>
                    <a:pt x="0" y="18415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6467856" y="4442460"/>
              <a:ext cx="76200" cy="471805"/>
            </a:xfrm>
            <a:custGeom>
              <a:avLst/>
              <a:gdLst/>
              <a:ahLst/>
              <a:cxnLst/>
              <a:rect l="l" t="t" r="r" b="b"/>
              <a:pathLst>
                <a:path w="76200" h="471804">
                  <a:moveTo>
                    <a:pt x="31750" y="395223"/>
                  </a:moveTo>
                  <a:lnTo>
                    <a:pt x="0" y="395223"/>
                  </a:lnTo>
                  <a:lnTo>
                    <a:pt x="38100" y="471423"/>
                  </a:lnTo>
                  <a:lnTo>
                    <a:pt x="69850" y="407923"/>
                  </a:lnTo>
                  <a:lnTo>
                    <a:pt x="31750" y="407923"/>
                  </a:lnTo>
                  <a:lnTo>
                    <a:pt x="31750" y="395223"/>
                  </a:lnTo>
                  <a:close/>
                </a:path>
                <a:path w="76200" h="471804">
                  <a:moveTo>
                    <a:pt x="44450" y="0"/>
                  </a:moveTo>
                  <a:lnTo>
                    <a:pt x="31750" y="0"/>
                  </a:lnTo>
                  <a:lnTo>
                    <a:pt x="31750" y="407923"/>
                  </a:lnTo>
                  <a:lnTo>
                    <a:pt x="44450" y="407923"/>
                  </a:lnTo>
                  <a:lnTo>
                    <a:pt x="44450" y="0"/>
                  </a:lnTo>
                  <a:close/>
                </a:path>
                <a:path w="76200" h="471804">
                  <a:moveTo>
                    <a:pt x="76200" y="395223"/>
                  </a:moveTo>
                  <a:lnTo>
                    <a:pt x="44450" y="395223"/>
                  </a:lnTo>
                  <a:lnTo>
                    <a:pt x="44450" y="407923"/>
                  </a:lnTo>
                  <a:lnTo>
                    <a:pt x="69850" y="407923"/>
                  </a:lnTo>
                  <a:lnTo>
                    <a:pt x="76200" y="3952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6012180" y="4334256"/>
              <a:ext cx="567055" cy="215265"/>
            </a:xfrm>
            <a:custGeom>
              <a:avLst/>
              <a:gdLst/>
              <a:ahLst/>
              <a:cxnLst/>
              <a:rect l="l" t="t" r="r" b="b"/>
              <a:pathLst>
                <a:path w="567054" h="215264">
                  <a:moveTo>
                    <a:pt x="283464" y="0"/>
                  </a:moveTo>
                  <a:lnTo>
                    <a:pt x="218456" y="2839"/>
                  </a:lnTo>
                  <a:lnTo>
                    <a:pt x="158787" y="10925"/>
                  </a:lnTo>
                  <a:lnTo>
                    <a:pt x="106155" y="23613"/>
                  </a:lnTo>
                  <a:lnTo>
                    <a:pt x="62261" y="40254"/>
                  </a:lnTo>
                  <a:lnTo>
                    <a:pt x="28804" y="60204"/>
                  </a:lnTo>
                  <a:lnTo>
                    <a:pt x="0" y="107442"/>
                  </a:lnTo>
                  <a:lnTo>
                    <a:pt x="7484" y="132068"/>
                  </a:lnTo>
                  <a:lnTo>
                    <a:pt x="62261" y="174629"/>
                  </a:lnTo>
                  <a:lnTo>
                    <a:pt x="106155" y="191270"/>
                  </a:lnTo>
                  <a:lnTo>
                    <a:pt x="158787" y="203958"/>
                  </a:lnTo>
                  <a:lnTo>
                    <a:pt x="218456" y="212044"/>
                  </a:lnTo>
                  <a:lnTo>
                    <a:pt x="283464" y="214884"/>
                  </a:lnTo>
                  <a:lnTo>
                    <a:pt x="348471" y="212044"/>
                  </a:lnTo>
                  <a:lnTo>
                    <a:pt x="408140" y="203958"/>
                  </a:lnTo>
                  <a:lnTo>
                    <a:pt x="460772" y="191270"/>
                  </a:lnTo>
                  <a:lnTo>
                    <a:pt x="504666" y="174629"/>
                  </a:lnTo>
                  <a:lnTo>
                    <a:pt x="538123" y="154679"/>
                  </a:lnTo>
                  <a:lnTo>
                    <a:pt x="566927" y="107442"/>
                  </a:lnTo>
                  <a:lnTo>
                    <a:pt x="559443" y="82815"/>
                  </a:lnTo>
                  <a:lnTo>
                    <a:pt x="504666" y="40254"/>
                  </a:lnTo>
                  <a:lnTo>
                    <a:pt x="460772" y="23613"/>
                  </a:lnTo>
                  <a:lnTo>
                    <a:pt x="408140" y="10925"/>
                  </a:lnTo>
                  <a:lnTo>
                    <a:pt x="348471" y="2839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6012180" y="4334256"/>
              <a:ext cx="567055" cy="215265"/>
            </a:xfrm>
            <a:custGeom>
              <a:avLst/>
              <a:gdLst/>
              <a:ahLst/>
              <a:cxnLst/>
              <a:rect l="l" t="t" r="r" b="b"/>
              <a:pathLst>
                <a:path w="567054" h="215264">
                  <a:moveTo>
                    <a:pt x="0" y="107442"/>
                  </a:moveTo>
                  <a:lnTo>
                    <a:pt x="28804" y="60204"/>
                  </a:lnTo>
                  <a:lnTo>
                    <a:pt x="62261" y="40254"/>
                  </a:lnTo>
                  <a:lnTo>
                    <a:pt x="106155" y="23613"/>
                  </a:lnTo>
                  <a:lnTo>
                    <a:pt x="158787" y="10925"/>
                  </a:lnTo>
                  <a:lnTo>
                    <a:pt x="218456" y="2839"/>
                  </a:lnTo>
                  <a:lnTo>
                    <a:pt x="283464" y="0"/>
                  </a:lnTo>
                  <a:lnTo>
                    <a:pt x="348471" y="2839"/>
                  </a:lnTo>
                  <a:lnTo>
                    <a:pt x="408140" y="10925"/>
                  </a:lnTo>
                  <a:lnTo>
                    <a:pt x="460772" y="23613"/>
                  </a:lnTo>
                  <a:lnTo>
                    <a:pt x="504666" y="40254"/>
                  </a:lnTo>
                  <a:lnTo>
                    <a:pt x="538123" y="60204"/>
                  </a:lnTo>
                  <a:lnTo>
                    <a:pt x="566927" y="107442"/>
                  </a:lnTo>
                  <a:lnTo>
                    <a:pt x="559443" y="132068"/>
                  </a:lnTo>
                  <a:lnTo>
                    <a:pt x="504666" y="174629"/>
                  </a:lnTo>
                  <a:lnTo>
                    <a:pt x="460772" y="191270"/>
                  </a:lnTo>
                  <a:lnTo>
                    <a:pt x="408140" y="203958"/>
                  </a:lnTo>
                  <a:lnTo>
                    <a:pt x="348471" y="212044"/>
                  </a:lnTo>
                  <a:lnTo>
                    <a:pt x="283464" y="214884"/>
                  </a:lnTo>
                  <a:lnTo>
                    <a:pt x="218456" y="212044"/>
                  </a:lnTo>
                  <a:lnTo>
                    <a:pt x="158787" y="203958"/>
                  </a:lnTo>
                  <a:lnTo>
                    <a:pt x="106155" y="191270"/>
                  </a:lnTo>
                  <a:lnTo>
                    <a:pt x="62261" y="174629"/>
                  </a:lnTo>
                  <a:lnTo>
                    <a:pt x="28804" y="154679"/>
                  </a:lnTo>
                  <a:lnTo>
                    <a:pt x="0" y="10744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 descr=""/>
          <p:cNvSpPr txBox="1"/>
          <p:nvPr/>
        </p:nvSpPr>
        <p:spPr>
          <a:xfrm>
            <a:off x="5738240" y="3972997"/>
            <a:ext cx="952500" cy="554990"/>
          </a:xfrm>
          <a:prstGeom prst="rect">
            <a:avLst/>
          </a:prstGeom>
        </p:spPr>
        <p:txBody>
          <a:bodyPr wrap="square" lIns="0" tIns="1187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dirty="0" sz="1200">
                <a:latin typeface="Arial MT"/>
                <a:cs typeface="Arial MT"/>
              </a:rPr>
              <a:t>Cost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per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kWh</a:t>
            </a:r>
            <a:endParaRPr sz="1200">
              <a:latin typeface="Arial MT"/>
              <a:cs typeface="Arial MT"/>
            </a:endParaRPr>
          </a:p>
          <a:p>
            <a:pPr marL="357505">
              <a:lnSpc>
                <a:spcPct val="100000"/>
              </a:lnSpc>
              <a:spcBef>
                <a:spcPts val="695"/>
              </a:spcBef>
            </a:pPr>
            <a:r>
              <a:rPr dirty="0" sz="1000" spc="-10" b="1">
                <a:latin typeface="Arial"/>
                <a:cs typeface="Arial"/>
              </a:rPr>
              <a:t>-31.0%</a:t>
            </a:r>
            <a:endParaRPr sz="100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6763004" y="4272534"/>
            <a:ext cx="1809750" cy="1519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9230" marR="13335" indent="-1771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90500" algn="l"/>
              </a:tabLst>
            </a:pPr>
            <a:r>
              <a:rPr dirty="0" sz="1400" b="1">
                <a:latin typeface="Arial"/>
                <a:cs typeface="Arial"/>
              </a:rPr>
              <a:t>GM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develops</a:t>
            </a:r>
            <a:r>
              <a:rPr dirty="0" sz="1400">
                <a:latin typeface="Arial MT"/>
                <a:cs typeface="Arial MT"/>
              </a:rPr>
              <a:t>,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LG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Chem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produces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and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Honda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sources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the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 spc="-10">
                <a:latin typeface="Arial MT"/>
                <a:cs typeface="Arial MT"/>
              </a:rPr>
              <a:t>batteries</a:t>
            </a:r>
            <a:endParaRPr sz="1400">
              <a:latin typeface="Arial MT"/>
              <a:cs typeface="Arial MT"/>
            </a:endParaRPr>
          </a:p>
          <a:p>
            <a:pPr marL="189230" marR="5080" indent="-177165">
              <a:lnSpc>
                <a:spcPct val="100000"/>
              </a:lnSpc>
              <a:buFont typeface="Arial MT"/>
              <a:buChar char="•"/>
              <a:tabLst>
                <a:tab pos="190500" algn="l"/>
              </a:tabLst>
            </a:pPr>
            <a:r>
              <a:rPr dirty="0" sz="1400" b="1">
                <a:latin typeface="Arial"/>
                <a:cs typeface="Arial"/>
              </a:rPr>
              <a:t>Higher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storage </a:t>
            </a:r>
            <a:r>
              <a:rPr dirty="0" sz="1400" spc="-10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capacity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faster 	charging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6" name="object 76" descr=""/>
          <p:cNvGrpSpPr/>
          <p:nvPr/>
        </p:nvGrpSpPr>
        <p:grpSpPr>
          <a:xfrm>
            <a:off x="8785669" y="4663440"/>
            <a:ext cx="803910" cy="1094740"/>
            <a:chOff x="8785669" y="4663440"/>
            <a:chExt cx="803910" cy="1094740"/>
          </a:xfrm>
        </p:grpSpPr>
        <p:sp>
          <p:nvSpPr>
            <p:cNvPr id="77" name="object 77" descr=""/>
            <p:cNvSpPr/>
            <p:nvPr/>
          </p:nvSpPr>
          <p:spPr>
            <a:xfrm>
              <a:off x="9378695" y="4663440"/>
              <a:ext cx="146685" cy="1089660"/>
            </a:xfrm>
            <a:custGeom>
              <a:avLst/>
              <a:gdLst/>
              <a:ahLst/>
              <a:cxnLst/>
              <a:rect l="l" t="t" r="r" b="b"/>
              <a:pathLst>
                <a:path w="146684" h="1089660">
                  <a:moveTo>
                    <a:pt x="146303" y="0"/>
                  </a:moveTo>
                  <a:lnTo>
                    <a:pt x="0" y="0"/>
                  </a:lnTo>
                  <a:lnTo>
                    <a:pt x="0" y="1089660"/>
                  </a:lnTo>
                  <a:lnTo>
                    <a:pt x="146303" y="1089660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8848344" y="5003292"/>
              <a:ext cx="411480" cy="749935"/>
            </a:xfrm>
            <a:custGeom>
              <a:avLst/>
              <a:gdLst/>
              <a:ahLst/>
              <a:cxnLst/>
              <a:rect l="l" t="t" r="r" b="b"/>
              <a:pathLst>
                <a:path w="411479" h="749935">
                  <a:moveTo>
                    <a:pt x="147828" y="387096"/>
                  </a:moveTo>
                  <a:lnTo>
                    <a:pt x="0" y="387096"/>
                  </a:lnTo>
                  <a:lnTo>
                    <a:pt x="0" y="749808"/>
                  </a:lnTo>
                  <a:lnTo>
                    <a:pt x="147828" y="749808"/>
                  </a:lnTo>
                  <a:lnTo>
                    <a:pt x="147828" y="387096"/>
                  </a:lnTo>
                  <a:close/>
                </a:path>
                <a:path w="411479" h="749935">
                  <a:moveTo>
                    <a:pt x="411480" y="0"/>
                  </a:moveTo>
                  <a:lnTo>
                    <a:pt x="265176" y="0"/>
                  </a:lnTo>
                  <a:lnTo>
                    <a:pt x="265176" y="749808"/>
                  </a:lnTo>
                  <a:lnTo>
                    <a:pt x="411480" y="749808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8790431" y="5753100"/>
              <a:ext cx="794385" cy="0"/>
            </a:xfrm>
            <a:custGeom>
              <a:avLst/>
              <a:gdLst/>
              <a:ahLst/>
              <a:cxnLst/>
              <a:rect l="l" t="t" r="r" b="b"/>
              <a:pathLst>
                <a:path w="794384" h="0">
                  <a:moveTo>
                    <a:pt x="0" y="0"/>
                  </a:moveTo>
                  <a:lnTo>
                    <a:pt x="79400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 descr=""/>
          <p:cNvSpPr txBox="1"/>
          <p:nvPr/>
        </p:nvSpPr>
        <p:spPr>
          <a:xfrm>
            <a:off x="8875521" y="5200015"/>
            <a:ext cx="958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latin typeface="Arial MT"/>
                <a:cs typeface="Arial MT"/>
              </a:rPr>
              <a:t>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9104756" y="4812538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>
                <a:latin typeface="Arial MT"/>
                <a:cs typeface="Arial MT"/>
              </a:rPr>
              <a:t>12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8795893" y="4056379"/>
            <a:ext cx="764540" cy="537845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algn="just" marL="38100" marR="30480" indent="4445">
              <a:lnSpc>
                <a:spcPts val="1300"/>
              </a:lnSpc>
              <a:spcBef>
                <a:spcPts val="259"/>
              </a:spcBef>
            </a:pPr>
            <a:r>
              <a:rPr dirty="0" sz="1200">
                <a:latin typeface="Arial MT"/>
                <a:cs typeface="Arial MT"/>
              </a:rPr>
              <a:t>Miles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per </a:t>
            </a:r>
            <a:r>
              <a:rPr dirty="0" sz="1200">
                <a:latin typeface="Arial MT"/>
                <a:cs typeface="Arial MT"/>
              </a:rPr>
              <a:t>minute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of </a:t>
            </a:r>
            <a:r>
              <a:rPr dirty="0" sz="1200" spc="-10">
                <a:latin typeface="Arial MT"/>
                <a:cs typeface="Arial MT"/>
              </a:rPr>
              <a:t>charge</a:t>
            </a:r>
            <a:r>
              <a:rPr dirty="0" baseline="-27777" sz="1500" spc="-15">
                <a:latin typeface="Arial MT"/>
                <a:cs typeface="Arial MT"/>
              </a:rPr>
              <a:t>18</a:t>
            </a:r>
            <a:endParaRPr baseline="-27777" sz="1500">
              <a:latin typeface="Arial MT"/>
              <a:cs typeface="Arial MT"/>
            </a:endParaRPr>
          </a:p>
        </p:txBody>
      </p:sp>
      <p:pic>
        <p:nvPicPr>
          <p:cNvPr id="83" name="object 8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28404" y="5811011"/>
            <a:ext cx="252983" cy="252983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76671" y="5804915"/>
            <a:ext cx="199688" cy="265176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40368" y="5797296"/>
            <a:ext cx="222503" cy="278892"/>
          </a:xfrm>
          <a:prstGeom prst="rect">
            <a:avLst/>
          </a:prstGeom>
        </p:spPr>
      </p:pic>
      <p:sp>
        <p:nvSpPr>
          <p:cNvPr id="86" name="object 86" descr=""/>
          <p:cNvSpPr txBox="1"/>
          <p:nvPr/>
        </p:nvSpPr>
        <p:spPr>
          <a:xfrm>
            <a:off x="9808844" y="4272534"/>
            <a:ext cx="1609090" cy="1519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9230" marR="5080" indent="-177165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Development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of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 spc="-10" b="1">
                <a:latin typeface="Arial"/>
                <a:cs typeface="Arial"/>
              </a:rPr>
              <a:t>solid-</a:t>
            </a:r>
            <a:r>
              <a:rPr dirty="0" sz="1400" b="1">
                <a:latin typeface="Arial"/>
                <a:cs typeface="Arial"/>
              </a:rPr>
              <a:t>state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fast </a:t>
            </a:r>
            <a:r>
              <a:rPr dirty="0" sz="1400" spc="-20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charging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 marL="189230" marR="37465" indent="-177165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GM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expects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to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have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fleet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ready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with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it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by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 spc="-20">
                <a:latin typeface="Arial MT"/>
                <a:cs typeface="Arial MT"/>
              </a:rPr>
              <a:t>2023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73</a:t>
            </a:fld>
          </a:p>
        </p:txBody>
      </p:sp>
      <p:sp>
        <p:nvSpPr>
          <p:cNvPr id="89" name="object 89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574649" y="216154"/>
            <a:ext cx="47040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 b="1">
                <a:solidFill>
                  <a:srgbClr val="4966AC"/>
                </a:solidFill>
                <a:latin typeface="Arial"/>
                <a:cs typeface="Arial"/>
              </a:rPr>
              <a:t>ALTERNATIVE</a:t>
            </a:r>
            <a:r>
              <a:rPr dirty="0" sz="1600" spc="1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SOLUTION –</a:t>
            </a:r>
            <a:r>
              <a:rPr dirty="0" sz="1600" spc="-3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R&amp;D</a:t>
            </a:r>
            <a:r>
              <a:rPr dirty="0" sz="1600" spc="-4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OPPORTUNITY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586740" y="1388111"/>
          <a:ext cx="11094720" cy="2180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559"/>
                <a:gridCol w="6163945"/>
                <a:gridCol w="4438014"/>
              </a:tblGrid>
              <a:tr h="1203960">
                <a:tc>
                  <a:txBody>
                    <a:bodyPr/>
                    <a:lstStyle/>
                    <a:p>
                      <a:pPr marL="91440">
                        <a:lnSpc>
                          <a:spcPts val="1764"/>
                        </a:lnSpc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I.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764"/>
                        </a:lnSpc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Referenced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deep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0" b="1">
                          <a:latin typeface="Arial"/>
                          <a:cs typeface="Arial"/>
                        </a:rPr>
                        <a:t>dives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866775" indent="-342900">
                        <a:lnSpc>
                          <a:spcPct val="100000"/>
                        </a:lnSpc>
                        <a:buAutoNum type="arabicPeriod"/>
                        <a:tabLst>
                          <a:tab pos="866775" algn="l"/>
                        </a:tabLst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Strategic</a:t>
                      </a:r>
                      <a:r>
                        <a:rPr dirty="0" sz="160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fit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866775" indent="-342900">
                        <a:lnSpc>
                          <a:spcPct val="100000"/>
                        </a:lnSpc>
                        <a:buAutoNum type="arabicPeriod"/>
                        <a:tabLst>
                          <a:tab pos="866775" algn="l"/>
                        </a:tabLst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Financial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analysis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866775" indent="-342900">
                        <a:lnSpc>
                          <a:spcPct val="100000"/>
                        </a:lnSpc>
                        <a:buAutoNum type="arabicPeriod"/>
                        <a:tabLst>
                          <a:tab pos="866775" algn="l"/>
                        </a:tabLst>
                      </a:pPr>
                      <a:r>
                        <a:rPr dirty="0" sz="1600" spc="-10">
                          <a:latin typeface="Arial MT"/>
                          <a:cs typeface="Arial MT"/>
                        </a:rPr>
                        <a:t>Feasibility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866775" indent="-342900">
                        <a:lnSpc>
                          <a:spcPts val="1855"/>
                        </a:lnSpc>
                        <a:buAutoNum type="arabicPeriod"/>
                        <a:tabLst>
                          <a:tab pos="866775" algn="l"/>
                        </a:tabLst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Alternative</a:t>
                      </a:r>
                      <a:r>
                        <a:rPr dirty="0" sz="16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solution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6080">
                        <a:lnSpc>
                          <a:spcPts val="1764"/>
                        </a:lnSpc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p.</a:t>
                      </a:r>
                      <a:r>
                        <a:rPr dirty="0" sz="16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67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97663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25" b="1">
                          <a:latin typeface="Arial"/>
                          <a:cs typeface="Arial"/>
                        </a:rPr>
                        <a:t>II.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69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Additional</a:t>
                      </a:r>
                      <a:r>
                        <a:rPr dirty="0" sz="16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insights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866775" indent="-342900">
                        <a:lnSpc>
                          <a:spcPct val="100000"/>
                        </a:lnSpc>
                        <a:buAutoNum type="arabicPeriod"/>
                        <a:tabLst>
                          <a:tab pos="866775" algn="l"/>
                        </a:tabLst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Market</a:t>
                      </a:r>
                      <a:r>
                        <a:rPr dirty="0" sz="16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10">
                          <a:latin typeface="Arial MT"/>
                          <a:cs typeface="Arial MT"/>
                        </a:rPr>
                        <a:t>analysis</a:t>
                      </a:r>
                      <a:endParaRPr sz="1600">
                        <a:latin typeface="Arial MT"/>
                        <a:cs typeface="Arial MT"/>
                      </a:endParaRPr>
                    </a:p>
                    <a:p>
                      <a:pPr marL="866775" indent="-342900">
                        <a:lnSpc>
                          <a:spcPct val="100000"/>
                        </a:lnSpc>
                        <a:spcBef>
                          <a:spcPts val="5"/>
                        </a:spcBef>
                        <a:buAutoNum type="arabicPeriod"/>
                        <a:tabLst>
                          <a:tab pos="866775" algn="l"/>
                        </a:tabLst>
                      </a:pPr>
                      <a:r>
                        <a:rPr dirty="0" sz="1600">
                          <a:latin typeface="Arial MT"/>
                          <a:cs typeface="Arial MT"/>
                        </a:rPr>
                        <a:t>Strategic</a:t>
                      </a:r>
                      <a:r>
                        <a:rPr dirty="0" sz="160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600" spc="-25">
                          <a:latin typeface="Arial MT"/>
                          <a:cs typeface="Arial MT"/>
                        </a:rPr>
                        <a:t>fit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B="0" marT="869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608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p.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25" b="1">
                          <a:latin typeface="Arial"/>
                          <a:cs typeface="Arial"/>
                        </a:rPr>
                        <a:t>76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6995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73</a:t>
            </a:fld>
          </a:p>
        </p:txBody>
      </p:sp>
      <p:sp>
        <p:nvSpPr>
          <p:cNvPr id="10" name="object 10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0"/>
              <a:t>Table</a:t>
            </a:r>
            <a:r>
              <a:rPr dirty="0" spc="-65"/>
              <a:t> </a:t>
            </a:r>
            <a:r>
              <a:rPr dirty="0"/>
              <a:t>of</a:t>
            </a:r>
            <a:r>
              <a:rPr dirty="0" spc="-65"/>
              <a:t> </a:t>
            </a:r>
            <a:r>
              <a:rPr dirty="0" spc="-10"/>
              <a:t>contents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74649" y="754456"/>
            <a:ext cx="943165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solidFill>
                  <a:srgbClr val="232852"/>
                </a:solidFill>
                <a:latin typeface="Arial MT"/>
                <a:cs typeface="Arial MT"/>
              </a:rPr>
              <a:t>Globally,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as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well</a:t>
            </a:r>
            <a:r>
              <a:rPr dirty="0" sz="2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as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2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US,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2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232852"/>
                </a:solidFill>
                <a:latin typeface="Arial MT"/>
                <a:cs typeface="Arial MT"/>
              </a:rPr>
              <a:t>plug-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sales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mix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has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been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pushed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towards</a:t>
            </a:r>
            <a:r>
              <a:rPr dirty="0" sz="2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BEVs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74649" y="6112255"/>
            <a:ext cx="19958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Irle,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R.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EVVolumes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775513" y="2037397"/>
            <a:ext cx="4834890" cy="3382645"/>
            <a:chOff x="6775513" y="2037397"/>
            <a:chExt cx="4834890" cy="3382645"/>
          </a:xfrm>
        </p:grpSpPr>
        <p:sp>
          <p:nvSpPr>
            <p:cNvPr id="10" name="object 10" descr=""/>
            <p:cNvSpPr/>
            <p:nvPr/>
          </p:nvSpPr>
          <p:spPr>
            <a:xfrm>
              <a:off x="7002780" y="2951987"/>
              <a:ext cx="4424680" cy="2463165"/>
            </a:xfrm>
            <a:custGeom>
              <a:avLst/>
              <a:gdLst/>
              <a:ahLst/>
              <a:cxnLst/>
              <a:rect l="l" t="t" r="r" b="b"/>
              <a:pathLst>
                <a:path w="4424680" h="2463165">
                  <a:moveTo>
                    <a:pt x="443484" y="641604"/>
                  </a:moveTo>
                  <a:lnTo>
                    <a:pt x="0" y="641604"/>
                  </a:lnTo>
                  <a:lnTo>
                    <a:pt x="0" y="2462784"/>
                  </a:lnTo>
                  <a:lnTo>
                    <a:pt x="443484" y="2462796"/>
                  </a:lnTo>
                  <a:lnTo>
                    <a:pt x="443484" y="641604"/>
                  </a:lnTo>
                  <a:close/>
                </a:path>
                <a:path w="4424680" h="2463165">
                  <a:moveTo>
                    <a:pt x="1239012" y="675132"/>
                  </a:moveTo>
                  <a:lnTo>
                    <a:pt x="797052" y="675144"/>
                  </a:lnTo>
                  <a:lnTo>
                    <a:pt x="797052" y="2462784"/>
                  </a:lnTo>
                  <a:lnTo>
                    <a:pt x="1239012" y="2462784"/>
                  </a:lnTo>
                  <a:lnTo>
                    <a:pt x="1239012" y="675132"/>
                  </a:lnTo>
                  <a:close/>
                </a:path>
                <a:path w="4424680" h="2463165">
                  <a:moveTo>
                    <a:pt x="2036064" y="641604"/>
                  </a:moveTo>
                  <a:lnTo>
                    <a:pt x="1592580" y="641604"/>
                  </a:lnTo>
                  <a:lnTo>
                    <a:pt x="1592580" y="2462784"/>
                  </a:lnTo>
                  <a:lnTo>
                    <a:pt x="2036064" y="2462796"/>
                  </a:lnTo>
                  <a:lnTo>
                    <a:pt x="2036064" y="641604"/>
                  </a:lnTo>
                  <a:close/>
                </a:path>
                <a:path w="4424680" h="2463165">
                  <a:moveTo>
                    <a:pt x="2831592" y="641604"/>
                  </a:moveTo>
                  <a:lnTo>
                    <a:pt x="2389632" y="641604"/>
                  </a:lnTo>
                  <a:lnTo>
                    <a:pt x="2389632" y="2462784"/>
                  </a:lnTo>
                  <a:lnTo>
                    <a:pt x="2831592" y="2462796"/>
                  </a:lnTo>
                  <a:lnTo>
                    <a:pt x="2831592" y="641604"/>
                  </a:lnTo>
                  <a:close/>
                </a:path>
                <a:path w="4424680" h="2463165">
                  <a:moveTo>
                    <a:pt x="3628644" y="0"/>
                  </a:moveTo>
                  <a:lnTo>
                    <a:pt x="3186684" y="0"/>
                  </a:lnTo>
                  <a:lnTo>
                    <a:pt x="3186684" y="2462784"/>
                  </a:lnTo>
                  <a:lnTo>
                    <a:pt x="3628644" y="2462796"/>
                  </a:lnTo>
                  <a:lnTo>
                    <a:pt x="3628644" y="0"/>
                  </a:lnTo>
                  <a:close/>
                </a:path>
                <a:path w="4424680" h="2463165">
                  <a:moveTo>
                    <a:pt x="4424172" y="33528"/>
                  </a:moveTo>
                  <a:lnTo>
                    <a:pt x="3982212" y="33528"/>
                  </a:lnTo>
                  <a:lnTo>
                    <a:pt x="3982212" y="2462784"/>
                  </a:lnTo>
                  <a:lnTo>
                    <a:pt x="4424172" y="2462796"/>
                  </a:lnTo>
                  <a:lnTo>
                    <a:pt x="4424172" y="33528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002780" y="2042159"/>
              <a:ext cx="4424680" cy="1584960"/>
            </a:xfrm>
            <a:custGeom>
              <a:avLst/>
              <a:gdLst/>
              <a:ahLst/>
              <a:cxnLst/>
              <a:rect l="l" t="t" r="r" b="b"/>
              <a:pathLst>
                <a:path w="4424680" h="1584960">
                  <a:moveTo>
                    <a:pt x="443484" y="0"/>
                  </a:moveTo>
                  <a:lnTo>
                    <a:pt x="0" y="0"/>
                  </a:lnTo>
                  <a:lnTo>
                    <a:pt x="0" y="1551432"/>
                  </a:lnTo>
                  <a:lnTo>
                    <a:pt x="443484" y="1551432"/>
                  </a:lnTo>
                  <a:lnTo>
                    <a:pt x="443484" y="0"/>
                  </a:lnTo>
                  <a:close/>
                </a:path>
                <a:path w="4424680" h="1584960">
                  <a:moveTo>
                    <a:pt x="1239012" y="0"/>
                  </a:moveTo>
                  <a:lnTo>
                    <a:pt x="797052" y="0"/>
                  </a:lnTo>
                  <a:lnTo>
                    <a:pt x="797052" y="1584960"/>
                  </a:lnTo>
                  <a:lnTo>
                    <a:pt x="1239012" y="1584960"/>
                  </a:lnTo>
                  <a:lnTo>
                    <a:pt x="1239012" y="0"/>
                  </a:lnTo>
                  <a:close/>
                </a:path>
                <a:path w="4424680" h="1584960">
                  <a:moveTo>
                    <a:pt x="2036064" y="0"/>
                  </a:moveTo>
                  <a:lnTo>
                    <a:pt x="1592580" y="0"/>
                  </a:lnTo>
                  <a:lnTo>
                    <a:pt x="1592580" y="1551432"/>
                  </a:lnTo>
                  <a:lnTo>
                    <a:pt x="2036064" y="1551432"/>
                  </a:lnTo>
                  <a:lnTo>
                    <a:pt x="2036064" y="0"/>
                  </a:lnTo>
                  <a:close/>
                </a:path>
                <a:path w="4424680" h="1584960">
                  <a:moveTo>
                    <a:pt x="2831592" y="0"/>
                  </a:moveTo>
                  <a:lnTo>
                    <a:pt x="2389632" y="0"/>
                  </a:lnTo>
                  <a:lnTo>
                    <a:pt x="2389632" y="1551432"/>
                  </a:lnTo>
                  <a:lnTo>
                    <a:pt x="2831592" y="1551432"/>
                  </a:lnTo>
                  <a:lnTo>
                    <a:pt x="2831592" y="0"/>
                  </a:lnTo>
                  <a:close/>
                </a:path>
                <a:path w="4424680" h="1584960">
                  <a:moveTo>
                    <a:pt x="3628644" y="0"/>
                  </a:moveTo>
                  <a:lnTo>
                    <a:pt x="3186684" y="0"/>
                  </a:lnTo>
                  <a:lnTo>
                    <a:pt x="3186684" y="909828"/>
                  </a:lnTo>
                  <a:lnTo>
                    <a:pt x="3628644" y="909828"/>
                  </a:lnTo>
                  <a:lnTo>
                    <a:pt x="3628644" y="0"/>
                  </a:lnTo>
                  <a:close/>
                </a:path>
                <a:path w="4424680" h="1584960">
                  <a:moveTo>
                    <a:pt x="4424172" y="0"/>
                  </a:moveTo>
                  <a:lnTo>
                    <a:pt x="3982212" y="0"/>
                  </a:lnTo>
                  <a:lnTo>
                    <a:pt x="3982212" y="943356"/>
                  </a:lnTo>
                  <a:lnTo>
                    <a:pt x="4424172" y="943356"/>
                  </a:lnTo>
                  <a:lnTo>
                    <a:pt x="4424172" y="0"/>
                  </a:lnTo>
                  <a:close/>
                </a:path>
              </a:pathLst>
            </a:custGeom>
            <a:solidFill>
              <a:srgbClr val="7E8F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780276" y="2042160"/>
              <a:ext cx="4825365" cy="3373120"/>
            </a:xfrm>
            <a:custGeom>
              <a:avLst/>
              <a:gdLst/>
              <a:ahLst/>
              <a:cxnLst/>
              <a:rect l="l" t="t" r="r" b="b"/>
              <a:pathLst>
                <a:path w="4825365" h="3373120">
                  <a:moveTo>
                    <a:pt x="45720" y="3372612"/>
                  </a:moveTo>
                  <a:lnTo>
                    <a:pt x="45720" y="0"/>
                  </a:lnTo>
                </a:path>
                <a:path w="4825365" h="3373120">
                  <a:moveTo>
                    <a:pt x="0" y="3372612"/>
                  </a:moveTo>
                  <a:lnTo>
                    <a:pt x="45720" y="3372612"/>
                  </a:lnTo>
                </a:path>
                <a:path w="4825365" h="3373120">
                  <a:moveTo>
                    <a:pt x="0" y="3035808"/>
                  </a:moveTo>
                  <a:lnTo>
                    <a:pt x="45720" y="3035808"/>
                  </a:lnTo>
                </a:path>
                <a:path w="4825365" h="3373120">
                  <a:moveTo>
                    <a:pt x="0" y="2697479"/>
                  </a:moveTo>
                  <a:lnTo>
                    <a:pt x="45720" y="2697479"/>
                  </a:lnTo>
                </a:path>
                <a:path w="4825365" h="3373120">
                  <a:moveTo>
                    <a:pt x="0" y="2360676"/>
                  </a:moveTo>
                  <a:lnTo>
                    <a:pt x="45720" y="2360676"/>
                  </a:lnTo>
                </a:path>
                <a:path w="4825365" h="3373120">
                  <a:moveTo>
                    <a:pt x="0" y="2023871"/>
                  </a:moveTo>
                  <a:lnTo>
                    <a:pt x="45720" y="2023871"/>
                  </a:lnTo>
                </a:path>
                <a:path w="4825365" h="3373120">
                  <a:moveTo>
                    <a:pt x="0" y="1685544"/>
                  </a:moveTo>
                  <a:lnTo>
                    <a:pt x="45720" y="1685544"/>
                  </a:lnTo>
                </a:path>
                <a:path w="4825365" h="3373120">
                  <a:moveTo>
                    <a:pt x="0" y="1348739"/>
                  </a:moveTo>
                  <a:lnTo>
                    <a:pt x="45720" y="1348739"/>
                  </a:lnTo>
                </a:path>
                <a:path w="4825365" h="3373120">
                  <a:moveTo>
                    <a:pt x="0" y="1011936"/>
                  </a:moveTo>
                  <a:lnTo>
                    <a:pt x="45720" y="1011936"/>
                  </a:lnTo>
                </a:path>
                <a:path w="4825365" h="3373120">
                  <a:moveTo>
                    <a:pt x="0" y="673607"/>
                  </a:moveTo>
                  <a:lnTo>
                    <a:pt x="45720" y="673607"/>
                  </a:lnTo>
                </a:path>
                <a:path w="4825365" h="3373120">
                  <a:moveTo>
                    <a:pt x="0" y="336803"/>
                  </a:moveTo>
                  <a:lnTo>
                    <a:pt x="45720" y="336803"/>
                  </a:lnTo>
                </a:path>
                <a:path w="4825365" h="3373120">
                  <a:moveTo>
                    <a:pt x="0" y="0"/>
                  </a:moveTo>
                  <a:lnTo>
                    <a:pt x="45720" y="0"/>
                  </a:lnTo>
                </a:path>
                <a:path w="4825365" h="3373120">
                  <a:moveTo>
                    <a:pt x="45720" y="3372612"/>
                  </a:moveTo>
                  <a:lnTo>
                    <a:pt x="4824983" y="33726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7856601" y="4407230"/>
            <a:ext cx="3327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53%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060183" y="4390770"/>
            <a:ext cx="19253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5280" algn="l"/>
              </a:tabLst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54%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54%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449561" y="4390770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54%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246232" y="4069791"/>
            <a:ext cx="3327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73%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1042650" y="4087114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72%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060183" y="2703703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46%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856601" y="2720162"/>
            <a:ext cx="3327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47%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653018" y="2703703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46%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449561" y="2703703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46%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0246232" y="2383282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27%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1042650" y="2400046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28%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463029" y="5299964"/>
            <a:ext cx="247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378066" y="4962525"/>
            <a:ext cx="3308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378066" y="4625085"/>
            <a:ext cx="3308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378066" y="4287773"/>
            <a:ext cx="3308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30%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378066" y="3950334"/>
            <a:ext cx="3308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40%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378066" y="3612895"/>
            <a:ext cx="3308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50%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378066" y="3275457"/>
            <a:ext cx="3308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60%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378066" y="2938017"/>
            <a:ext cx="3308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70%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378066" y="2600705"/>
            <a:ext cx="3308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80%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378066" y="2263266"/>
            <a:ext cx="3308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90%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293358" y="1925828"/>
            <a:ext cx="4152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100%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193663" y="1316456"/>
            <a:ext cx="5424170" cy="48831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541083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US,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mix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has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been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pushed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towards</a:t>
            </a:r>
            <a:r>
              <a:rPr dirty="0" u="sng" sz="1400" spc="-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BEVs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as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well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400" spc="-10">
                <a:latin typeface="Arial MT"/>
                <a:cs typeface="Arial MT"/>
              </a:rPr>
              <a:t>Plug-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sales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mix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US,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2016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–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8292083" y="5675376"/>
            <a:ext cx="213360" cy="160020"/>
          </a:xfrm>
          <a:custGeom>
            <a:avLst/>
            <a:gdLst/>
            <a:ahLst/>
            <a:cxnLst/>
            <a:rect l="l" t="t" r="r" b="b"/>
            <a:pathLst>
              <a:path w="213359" h="160020">
                <a:moveTo>
                  <a:pt x="213359" y="0"/>
                </a:moveTo>
                <a:lnTo>
                  <a:pt x="0" y="0"/>
                </a:lnTo>
                <a:lnTo>
                  <a:pt x="0" y="160020"/>
                </a:lnTo>
                <a:lnTo>
                  <a:pt x="213359" y="160020"/>
                </a:lnTo>
                <a:lnTo>
                  <a:pt x="213359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6886956" y="5675376"/>
            <a:ext cx="213360" cy="160020"/>
          </a:xfrm>
          <a:custGeom>
            <a:avLst/>
            <a:gdLst/>
            <a:ahLst/>
            <a:cxnLst/>
            <a:rect l="l" t="t" r="r" b="b"/>
            <a:pathLst>
              <a:path w="213359" h="160020">
                <a:moveTo>
                  <a:pt x="213359" y="0"/>
                </a:moveTo>
                <a:lnTo>
                  <a:pt x="0" y="0"/>
                </a:lnTo>
                <a:lnTo>
                  <a:pt x="0" y="160020"/>
                </a:lnTo>
                <a:lnTo>
                  <a:pt x="213359" y="160020"/>
                </a:lnTo>
                <a:lnTo>
                  <a:pt x="213359" y="0"/>
                </a:lnTo>
                <a:close/>
              </a:path>
            </a:pathLst>
          </a:custGeom>
          <a:solidFill>
            <a:srgbClr val="7E8F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7039736" y="5428327"/>
            <a:ext cx="1165225" cy="43434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algn="r" marR="5715">
              <a:lnSpc>
                <a:spcPct val="100000"/>
              </a:lnSpc>
              <a:spcBef>
                <a:spcPts val="265"/>
              </a:spcBef>
              <a:tabLst>
                <a:tab pos="796925" algn="l"/>
              </a:tabLst>
            </a:pPr>
            <a:r>
              <a:rPr dirty="0" sz="1200" spc="-20">
                <a:latin typeface="Arial MT"/>
                <a:cs typeface="Arial MT"/>
              </a:rPr>
              <a:t>2016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2017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70"/>
              </a:spcBef>
            </a:pPr>
            <a:r>
              <a:rPr dirty="0" sz="1200" spc="-10">
                <a:latin typeface="Arial MT"/>
                <a:cs typeface="Arial MT"/>
              </a:rPr>
              <a:t>Plug-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Hybrids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8506714" y="5428327"/>
            <a:ext cx="3011170" cy="43434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809625" algn="l"/>
                <a:tab pos="1606550" algn="l"/>
                <a:tab pos="2401570" algn="l"/>
              </a:tabLst>
            </a:pPr>
            <a:r>
              <a:rPr dirty="0" sz="1200" spc="-10" b="1">
                <a:latin typeface="Arial"/>
                <a:cs typeface="Arial"/>
              </a:rPr>
              <a:t>Q1-</a:t>
            </a:r>
            <a:r>
              <a:rPr dirty="0" sz="1200" spc="-20" b="1">
                <a:latin typeface="Arial"/>
                <a:cs typeface="Arial"/>
              </a:rPr>
              <a:t>2018</a:t>
            </a:r>
            <a:r>
              <a:rPr dirty="0" sz="1200" b="1">
                <a:latin typeface="Arial"/>
                <a:cs typeface="Arial"/>
              </a:rPr>
              <a:t>	</a:t>
            </a:r>
            <a:r>
              <a:rPr dirty="0" sz="1200" spc="-10" b="1">
                <a:latin typeface="Arial"/>
                <a:cs typeface="Arial"/>
              </a:rPr>
              <a:t>Q2-</a:t>
            </a:r>
            <a:r>
              <a:rPr dirty="0" sz="1200" spc="-20" b="1">
                <a:latin typeface="Arial"/>
                <a:cs typeface="Arial"/>
              </a:rPr>
              <a:t>2018</a:t>
            </a:r>
            <a:r>
              <a:rPr dirty="0" sz="1200" b="1">
                <a:latin typeface="Arial"/>
                <a:cs typeface="Arial"/>
              </a:rPr>
              <a:t>	</a:t>
            </a:r>
            <a:r>
              <a:rPr dirty="0" sz="1200" spc="-10" b="1">
                <a:latin typeface="Arial"/>
                <a:cs typeface="Arial"/>
              </a:rPr>
              <a:t>Q3-</a:t>
            </a:r>
            <a:r>
              <a:rPr dirty="0" sz="1200" spc="-20" b="1">
                <a:latin typeface="Arial"/>
                <a:cs typeface="Arial"/>
              </a:rPr>
              <a:t>2018</a:t>
            </a:r>
            <a:r>
              <a:rPr dirty="0" sz="1200" b="1">
                <a:latin typeface="Arial"/>
                <a:cs typeface="Arial"/>
              </a:rPr>
              <a:t>	</a:t>
            </a:r>
            <a:r>
              <a:rPr dirty="0" sz="1200" spc="-10" b="1">
                <a:latin typeface="Arial"/>
                <a:cs typeface="Arial"/>
              </a:rPr>
              <a:t>Q4-</a:t>
            </a:r>
            <a:r>
              <a:rPr dirty="0" sz="1200" spc="-20" b="1">
                <a:latin typeface="Arial"/>
                <a:cs typeface="Arial"/>
              </a:rPr>
              <a:t>2018</a:t>
            </a:r>
            <a:endParaRPr sz="12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70"/>
              </a:spcBef>
            </a:pPr>
            <a:r>
              <a:rPr dirty="0" sz="1200">
                <a:latin typeface="Arial MT"/>
                <a:cs typeface="Arial MT"/>
              </a:rPr>
              <a:t>Battery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Electric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Vehicles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6993635" y="1970532"/>
            <a:ext cx="4622800" cy="3710940"/>
            <a:chOff x="6993635" y="1970532"/>
            <a:chExt cx="4622800" cy="3710940"/>
          </a:xfrm>
        </p:grpSpPr>
        <p:sp>
          <p:nvSpPr>
            <p:cNvPr id="41" name="object 41" descr=""/>
            <p:cNvSpPr/>
            <p:nvPr/>
          </p:nvSpPr>
          <p:spPr>
            <a:xfrm>
              <a:off x="8506205" y="1980438"/>
              <a:ext cx="3100070" cy="3691254"/>
            </a:xfrm>
            <a:custGeom>
              <a:avLst/>
              <a:gdLst/>
              <a:ahLst/>
              <a:cxnLst/>
              <a:rect l="l" t="t" r="r" b="b"/>
              <a:pathLst>
                <a:path w="3100070" h="3691254">
                  <a:moveTo>
                    <a:pt x="0" y="3691128"/>
                  </a:moveTo>
                  <a:lnTo>
                    <a:pt x="3099816" y="3691128"/>
                  </a:lnTo>
                  <a:lnTo>
                    <a:pt x="3099816" y="0"/>
                  </a:lnTo>
                  <a:lnTo>
                    <a:pt x="0" y="0"/>
                  </a:lnTo>
                  <a:lnTo>
                    <a:pt x="0" y="3691128"/>
                  </a:lnTo>
                  <a:close/>
                </a:path>
              </a:pathLst>
            </a:custGeom>
            <a:ln w="19812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993635" y="3189732"/>
              <a:ext cx="2255520" cy="1079500"/>
            </a:xfrm>
            <a:custGeom>
              <a:avLst/>
              <a:gdLst/>
              <a:ahLst/>
              <a:cxnLst/>
              <a:rect l="l" t="t" r="r" b="b"/>
              <a:pathLst>
                <a:path w="2255520" h="1079500">
                  <a:moveTo>
                    <a:pt x="1775460" y="0"/>
                  </a:moveTo>
                  <a:lnTo>
                    <a:pt x="179832" y="0"/>
                  </a:ln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1"/>
                  </a:lnTo>
                  <a:lnTo>
                    <a:pt x="0" y="899159"/>
                  </a:lnTo>
                  <a:lnTo>
                    <a:pt x="6424" y="946964"/>
                  </a:lnTo>
                  <a:lnTo>
                    <a:pt x="24553" y="989922"/>
                  </a:lnTo>
                  <a:lnTo>
                    <a:pt x="52673" y="1026318"/>
                  </a:lnTo>
                  <a:lnTo>
                    <a:pt x="89069" y="1054438"/>
                  </a:lnTo>
                  <a:lnTo>
                    <a:pt x="132027" y="1072567"/>
                  </a:lnTo>
                  <a:lnTo>
                    <a:pt x="179832" y="1078991"/>
                  </a:lnTo>
                  <a:lnTo>
                    <a:pt x="1775460" y="1078991"/>
                  </a:lnTo>
                  <a:lnTo>
                    <a:pt x="1823264" y="1072567"/>
                  </a:lnTo>
                  <a:lnTo>
                    <a:pt x="1866222" y="1054438"/>
                  </a:lnTo>
                  <a:lnTo>
                    <a:pt x="1902618" y="1026318"/>
                  </a:lnTo>
                  <a:lnTo>
                    <a:pt x="1930738" y="989922"/>
                  </a:lnTo>
                  <a:lnTo>
                    <a:pt x="1948867" y="946964"/>
                  </a:lnTo>
                  <a:lnTo>
                    <a:pt x="1955292" y="899159"/>
                  </a:lnTo>
                  <a:lnTo>
                    <a:pt x="1955292" y="449579"/>
                  </a:lnTo>
                  <a:lnTo>
                    <a:pt x="2214605" y="179831"/>
                  </a:lnTo>
                  <a:lnTo>
                    <a:pt x="1955292" y="179831"/>
                  </a:lnTo>
                  <a:lnTo>
                    <a:pt x="1948867" y="132027"/>
                  </a:lnTo>
                  <a:lnTo>
                    <a:pt x="1930738" y="89069"/>
                  </a:lnTo>
                  <a:lnTo>
                    <a:pt x="1902618" y="52673"/>
                  </a:lnTo>
                  <a:lnTo>
                    <a:pt x="1866222" y="24553"/>
                  </a:lnTo>
                  <a:lnTo>
                    <a:pt x="1823264" y="6424"/>
                  </a:lnTo>
                  <a:lnTo>
                    <a:pt x="1775460" y="0"/>
                  </a:lnTo>
                  <a:close/>
                </a:path>
                <a:path w="2255520" h="1079500">
                  <a:moveTo>
                    <a:pt x="2255139" y="137667"/>
                  </a:moveTo>
                  <a:lnTo>
                    <a:pt x="1955292" y="179831"/>
                  </a:lnTo>
                  <a:lnTo>
                    <a:pt x="2214605" y="179831"/>
                  </a:lnTo>
                  <a:lnTo>
                    <a:pt x="2255139" y="137667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7290054" y="3200527"/>
            <a:ext cx="13620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2018,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BEVs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130033" y="3365119"/>
            <a:ext cx="16827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represented</a:t>
            </a:r>
            <a:r>
              <a:rPr dirty="0" sz="12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66%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181850" y="3529710"/>
            <a:ext cx="15817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plug-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sales,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 to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201661" y="3694303"/>
            <a:ext cx="15398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large</a:t>
            </a:r>
            <a:r>
              <a:rPr dirty="0" sz="1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degree</a:t>
            </a:r>
            <a:r>
              <a:rPr dirty="0" sz="12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due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7283957" y="3858895"/>
            <a:ext cx="13754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high level</a:t>
            </a:r>
            <a:r>
              <a:rPr dirty="0" sz="1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190993" y="4023486"/>
            <a:ext cx="15614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Tesla’s</a:t>
            </a:r>
            <a:r>
              <a:rPr dirty="0" sz="1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1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sales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1158049" y="2037397"/>
            <a:ext cx="4832985" cy="3382645"/>
            <a:chOff x="1158049" y="2037397"/>
            <a:chExt cx="4832985" cy="3382645"/>
          </a:xfrm>
        </p:grpSpPr>
        <p:sp>
          <p:nvSpPr>
            <p:cNvPr id="50" name="object 50" descr=""/>
            <p:cNvSpPr/>
            <p:nvPr/>
          </p:nvSpPr>
          <p:spPr>
            <a:xfrm>
              <a:off x="1359408" y="3255263"/>
              <a:ext cx="4476115" cy="2159635"/>
            </a:xfrm>
            <a:custGeom>
              <a:avLst/>
              <a:gdLst/>
              <a:ahLst/>
              <a:cxnLst/>
              <a:rect l="l" t="t" r="r" b="b"/>
              <a:pathLst>
                <a:path w="4476115" h="2159635">
                  <a:moveTo>
                    <a:pt x="379476" y="641604"/>
                  </a:moveTo>
                  <a:lnTo>
                    <a:pt x="0" y="641604"/>
                  </a:lnTo>
                  <a:lnTo>
                    <a:pt x="0" y="2159508"/>
                  </a:lnTo>
                  <a:lnTo>
                    <a:pt x="379476" y="2159508"/>
                  </a:lnTo>
                  <a:lnTo>
                    <a:pt x="379476" y="641604"/>
                  </a:lnTo>
                  <a:close/>
                </a:path>
                <a:path w="4476115" h="2159635">
                  <a:moveTo>
                    <a:pt x="1062228" y="541020"/>
                  </a:moveTo>
                  <a:lnTo>
                    <a:pt x="682752" y="541020"/>
                  </a:lnTo>
                  <a:lnTo>
                    <a:pt x="682752" y="2159508"/>
                  </a:lnTo>
                  <a:lnTo>
                    <a:pt x="1062228" y="2159508"/>
                  </a:lnTo>
                  <a:lnTo>
                    <a:pt x="1062228" y="541020"/>
                  </a:lnTo>
                  <a:close/>
                </a:path>
                <a:path w="4476115" h="2159635">
                  <a:moveTo>
                    <a:pt x="1744980" y="304800"/>
                  </a:moveTo>
                  <a:lnTo>
                    <a:pt x="1365504" y="304800"/>
                  </a:lnTo>
                  <a:lnTo>
                    <a:pt x="1365504" y="2159508"/>
                  </a:lnTo>
                  <a:lnTo>
                    <a:pt x="1744980" y="2159520"/>
                  </a:lnTo>
                  <a:lnTo>
                    <a:pt x="1744980" y="304800"/>
                  </a:lnTo>
                  <a:close/>
                </a:path>
                <a:path w="4476115" h="2159635">
                  <a:moveTo>
                    <a:pt x="2427732" y="371856"/>
                  </a:moveTo>
                  <a:lnTo>
                    <a:pt x="2048256" y="371868"/>
                  </a:lnTo>
                  <a:lnTo>
                    <a:pt x="2048256" y="2159508"/>
                  </a:lnTo>
                  <a:lnTo>
                    <a:pt x="2427732" y="2159508"/>
                  </a:lnTo>
                  <a:lnTo>
                    <a:pt x="2427732" y="371856"/>
                  </a:lnTo>
                  <a:close/>
                </a:path>
                <a:path w="4476115" h="2159635">
                  <a:moveTo>
                    <a:pt x="3110484" y="169164"/>
                  </a:moveTo>
                  <a:lnTo>
                    <a:pt x="2731008" y="169164"/>
                  </a:lnTo>
                  <a:lnTo>
                    <a:pt x="2731008" y="2159508"/>
                  </a:lnTo>
                  <a:lnTo>
                    <a:pt x="3110484" y="2159520"/>
                  </a:lnTo>
                  <a:lnTo>
                    <a:pt x="3110484" y="169164"/>
                  </a:lnTo>
                  <a:close/>
                </a:path>
                <a:path w="4476115" h="2159635">
                  <a:moveTo>
                    <a:pt x="3793236" y="0"/>
                  </a:moveTo>
                  <a:lnTo>
                    <a:pt x="3413760" y="0"/>
                  </a:lnTo>
                  <a:lnTo>
                    <a:pt x="3413760" y="2159508"/>
                  </a:lnTo>
                  <a:lnTo>
                    <a:pt x="3793236" y="2159520"/>
                  </a:lnTo>
                  <a:lnTo>
                    <a:pt x="3793236" y="0"/>
                  </a:lnTo>
                  <a:close/>
                </a:path>
                <a:path w="4476115" h="2159635">
                  <a:moveTo>
                    <a:pt x="4475988" y="68580"/>
                  </a:moveTo>
                  <a:lnTo>
                    <a:pt x="4096512" y="68580"/>
                  </a:lnTo>
                  <a:lnTo>
                    <a:pt x="4096512" y="2159508"/>
                  </a:lnTo>
                  <a:lnTo>
                    <a:pt x="4475988" y="2159520"/>
                  </a:lnTo>
                  <a:lnTo>
                    <a:pt x="4475988" y="6858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359408" y="2042159"/>
              <a:ext cx="4476115" cy="1854835"/>
            </a:xfrm>
            <a:custGeom>
              <a:avLst/>
              <a:gdLst/>
              <a:ahLst/>
              <a:cxnLst/>
              <a:rect l="l" t="t" r="r" b="b"/>
              <a:pathLst>
                <a:path w="4476115" h="1854835">
                  <a:moveTo>
                    <a:pt x="379476" y="0"/>
                  </a:moveTo>
                  <a:lnTo>
                    <a:pt x="0" y="0"/>
                  </a:lnTo>
                  <a:lnTo>
                    <a:pt x="0" y="1854708"/>
                  </a:lnTo>
                  <a:lnTo>
                    <a:pt x="379476" y="1854708"/>
                  </a:lnTo>
                  <a:lnTo>
                    <a:pt x="379476" y="0"/>
                  </a:lnTo>
                  <a:close/>
                </a:path>
                <a:path w="4476115" h="1854835">
                  <a:moveTo>
                    <a:pt x="1062228" y="0"/>
                  </a:moveTo>
                  <a:lnTo>
                    <a:pt x="682752" y="0"/>
                  </a:lnTo>
                  <a:lnTo>
                    <a:pt x="682752" y="1754124"/>
                  </a:lnTo>
                  <a:lnTo>
                    <a:pt x="1062228" y="1754124"/>
                  </a:lnTo>
                  <a:lnTo>
                    <a:pt x="1062228" y="0"/>
                  </a:lnTo>
                  <a:close/>
                </a:path>
                <a:path w="4476115" h="1854835">
                  <a:moveTo>
                    <a:pt x="1744980" y="0"/>
                  </a:moveTo>
                  <a:lnTo>
                    <a:pt x="1365504" y="0"/>
                  </a:lnTo>
                  <a:lnTo>
                    <a:pt x="1365504" y="1517904"/>
                  </a:lnTo>
                  <a:lnTo>
                    <a:pt x="1744980" y="1517904"/>
                  </a:lnTo>
                  <a:lnTo>
                    <a:pt x="1744980" y="0"/>
                  </a:lnTo>
                  <a:close/>
                </a:path>
                <a:path w="4476115" h="1854835">
                  <a:moveTo>
                    <a:pt x="2427732" y="0"/>
                  </a:moveTo>
                  <a:lnTo>
                    <a:pt x="2048256" y="0"/>
                  </a:lnTo>
                  <a:lnTo>
                    <a:pt x="2048256" y="1584960"/>
                  </a:lnTo>
                  <a:lnTo>
                    <a:pt x="2427732" y="1584960"/>
                  </a:lnTo>
                  <a:lnTo>
                    <a:pt x="2427732" y="0"/>
                  </a:lnTo>
                  <a:close/>
                </a:path>
                <a:path w="4476115" h="1854835">
                  <a:moveTo>
                    <a:pt x="3110484" y="0"/>
                  </a:moveTo>
                  <a:lnTo>
                    <a:pt x="2731008" y="0"/>
                  </a:lnTo>
                  <a:lnTo>
                    <a:pt x="2731008" y="1382268"/>
                  </a:lnTo>
                  <a:lnTo>
                    <a:pt x="3110484" y="1382268"/>
                  </a:lnTo>
                  <a:lnTo>
                    <a:pt x="3110484" y="0"/>
                  </a:lnTo>
                  <a:close/>
                </a:path>
                <a:path w="4476115" h="1854835">
                  <a:moveTo>
                    <a:pt x="3793236" y="0"/>
                  </a:moveTo>
                  <a:lnTo>
                    <a:pt x="3413760" y="0"/>
                  </a:lnTo>
                  <a:lnTo>
                    <a:pt x="3413760" y="1213104"/>
                  </a:lnTo>
                  <a:lnTo>
                    <a:pt x="3793236" y="1213104"/>
                  </a:lnTo>
                  <a:lnTo>
                    <a:pt x="3793236" y="0"/>
                  </a:lnTo>
                  <a:close/>
                </a:path>
                <a:path w="4476115" h="1854835">
                  <a:moveTo>
                    <a:pt x="4475988" y="0"/>
                  </a:moveTo>
                  <a:lnTo>
                    <a:pt x="4096512" y="0"/>
                  </a:lnTo>
                  <a:lnTo>
                    <a:pt x="4096512" y="1281684"/>
                  </a:lnTo>
                  <a:lnTo>
                    <a:pt x="4475988" y="1281684"/>
                  </a:lnTo>
                  <a:lnTo>
                    <a:pt x="4475988" y="0"/>
                  </a:lnTo>
                  <a:close/>
                </a:path>
              </a:pathLst>
            </a:custGeom>
            <a:solidFill>
              <a:srgbClr val="7E8F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162811" y="2042160"/>
              <a:ext cx="4823460" cy="3373120"/>
            </a:xfrm>
            <a:custGeom>
              <a:avLst/>
              <a:gdLst/>
              <a:ahLst/>
              <a:cxnLst/>
              <a:rect l="l" t="t" r="r" b="b"/>
              <a:pathLst>
                <a:path w="4823460" h="3373120">
                  <a:moveTo>
                    <a:pt x="45719" y="3372612"/>
                  </a:moveTo>
                  <a:lnTo>
                    <a:pt x="45719" y="0"/>
                  </a:lnTo>
                </a:path>
                <a:path w="4823460" h="3373120">
                  <a:moveTo>
                    <a:pt x="0" y="3372612"/>
                  </a:moveTo>
                  <a:lnTo>
                    <a:pt x="45719" y="3372612"/>
                  </a:lnTo>
                </a:path>
                <a:path w="4823460" h="3373120">
                  <a:moveTo>
                    <a:pt x="0" y="3035808"/>
                  </a:moveTo>
                  <a:lnTo>
                    <a:pt x="45719" y="3035808"/>
                  </a:lnTo>
                </a:path>
                <a:path w="4823460" h="3373120">
                  <a:moveTo>
                    <a:pt x="0" y="2697479"/>
                  </a:moveTo>
                  <a:lnTo>
                    <a:pt x="45719" y="2697479"/>
                  </a:lnTo>
                </a:path>
                <a:path w="4823460" h="3373120">
                  <a:moveTo>
                    <a:pt x="0" y="2360676"/>
                  </a:moveTo>
                  <a:lnTo>
                    <a:pt x="45719" y="2360676"/>
                  </a:lnTo>
                </a:path>
                <a:path w="4823460" h="3373120">
                  <a:moveTo>
                    <a:pt x="0" y="2023871"/>
                  </a:moveTo>
                  <a:lnTo>
                    <a:pt x="45719" y="2023871"/>
                  </a:lnTo>
                </a:path>
                <a:path w="4823460" h="3373120">
                  <a:moveTo>
                    <a:pt x="0" y="1685544"/>
                  </a:moveTo>
                  <a:lnTo>
                    <a:pt x="45719" y="1685544"/>
                  </a:lnTo>
                </a:path>
                <a:path w="4823460" h="3373120">
                  <a:moveTo>
                    <a:pt x="0" y="1348739"/>
                  </a:moveTo>
                  <a:lnTo>
                    <a:pt x="45719" y="1348739"/>
                  </a:lnTo>
                </a:path>
                <a:path w="4823460" h="3373120">
                  <a:moveTo>
                    <a:pt x="0" y="1011936"/>
                  </a:moveTo>
                  <a:lnTo>
                    <a:pt x="45719" y="1011936"/>
                  </a:lnTo>
                </a:path>
                <a:path w="4823460" h="3373120">
                  <a:moveTo>
                    <a:pt x="0" y="673607"/>
                  </a:moveTo>
                  <a:lnTo>
                    <a:pt x="45719" y="673607"/>
                  </a:lnTo>
                </a:path>
                <a:path w="4823460" h="3373120">
                  <a:moveTo>
                    <a:pt x="0" y="336803"/>
                  </a:moveTo>
                  <a:lnTo>
                    <a:pt x="45719" y="336803"/>
                  </a:lnTo>
                </a:path>
                <a:path w="4823460" h="3373120">
                  <a:moveTo>
                    <a:pt x="0" y="0"/>
                  </a:moveTo>
                  <a:lnTo>
                    <a:pt x="45719" y="0"/>
                  </a:lnTo>
                </a:path>
                <a:path w="4823460" h="3373120">
                  <a:moveTo>
                    <a:pt x="45719" y="3372612"/>
                  </a:moveTo>
                  <a:lnTo>
                    <a:pt x="4823460" y="33726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1384553" y="4542535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2066925" y="4491990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48%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2749676" y="4374007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3432428" y="4407230"/>
            <a:ext cx="3327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53%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4115180" y="4306316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59%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4797933" y="4222242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64%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5480684" y="4255770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62%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1384553" y="2855467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2066925" y="2804921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52%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2749676" y="2686939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3432428" y="2720162"/>
            <a:ext cx="3327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47%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4115180" y="2618943"/>
            <a:ext cx="3327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41%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4797933" y="2535173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36%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5480684" y="2568702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38%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844092" y="5299964"/>
            <a:ext cx="247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759358" y="4962525"/>
            <a:ext cx="330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759358" y="4625085"/>
            <a:ext cx="330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759358" y="4287773"/>
            <a:ext cx="330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30%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759358" y="3950334"/>
            <a:ext cx="330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40%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759358" y="3612895"/>
            <a:ext cx="330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50%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759358" y="3275457"/>
            <a:ext cx="330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60%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759358" y="2938017"/>
            <a:ext cx="330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70%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759358" y="2600705"/>
            <a:ext cx="330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80%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759358" y="2263266"/>
            <a:ext cx="330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90%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674623" y="1925828"/>
            <a:ext cx="4152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100%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4777232" y="5449620"/>
            <a:ext cx="367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2017</a:t>
            </a:r>
            <a:endParaRPr sz="120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5459984" y="5449620"/>
            <a:ext cx="367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2018</a:t>
            </a:r>
            <a:endParaRPr sz="1200">
              <a:latin typeface="Arial"/>
              <a:cs typeface="Arial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574649" y="1318996"/>
            <a:ext cx="5424170" cy="48577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  <a:tabLst>
                <a:tab pos="5410835" algn="l"/>
              </a:tabLst>
            </a:pP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Globally,</a:t>
            </a:r>
            <a:r>
              <a:rPr dirty="0" u="sng" sz="14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plug-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sales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mix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has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been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pushed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towards</a:t>
            </a:r>
            <a:r>
              <a:rPr dirty="0" u="sng" sz="1400" spc="-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BEVs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 spc="-10">
                <a:latin typeface="Arial MT"/>
                <a:cs typeface="Arial MT"/>
              </a:rPr>
              <a:t>Plug-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sales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mix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globally, </a:t>
            </a:r>
            <a:r>
              <a:rPr dirty="0" sz="1400">
                <a:latin typeface="Arial MT"/>
                <a:cs typeface="Arial MT"/>
              </a:rPr>
              <a:t>2012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–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1" name="object 81" descr=""/>
          <p:cNvSpPr/>
          <p:nvPr/>
        </p:nvSpPr>
        <p:spPr>
          <a:xfrm>
            <a:off x="1267967" y="5675376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5" h="160020">
                <a:moveTo>
                  <a:pt x="214884" y="0"/>
                </a:moveTo>
                <a:lnTo>
                  <a:pt x="0" y="0"/>
                </a:lnTo>
                <a:lnTo>
                  <a:pt x="0" y="160020"/>
                </a:lnTo>
                <a:lnTo>
                  <a:pt x="214884" y="160020"/>
                </a:lnTo>
                <a:lnTo>
                  <a:pt x="214884" y="0"/>
                </a:lnTo>
                <a:close/>
              </a:path>
            </a:pathLst>
          </a:custGeom>
          <a:solidFill>
            <a:srgbClr val="7E8F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/>
          <p:nvPr/>
        </p:nvSpPr>
        <p:spPr>
          <a:xfrm>
            <a:off x="2673095" y="5675376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4" h="160020">
                <a:moveTo>
                  <a:pt x="214883" y="0"/>
                </a:moveTo>
                <a:lnTo>
                  <a:pt x="0" y="0"/>
                </a:lnTo>
                <a:lnTo>
                  <a:pt x="0" y="160020"/>
                </a:lnTo>
                <a:lnTo>
                  <a:pt x="214883" y="160020"/>
                </a:lnTo>
                <a:lnTo>
                  <a:pt x="214883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 txBox="1"/>
          <p:nvPr/>
        </p:nvSpPr>
        <p:spPr>
          <a:xfrm>
            <a:off x="1363725" y="5428327"/>
            <a:ext cx="1221740" cy="43434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695325" algn="l"/>
              </a:tabLst>
            </a:pPr>
            <a:r>
              <a:rPr dirty="0" sz="1200" spc="-20">
                <a:latin typeface="Arial MT"/>
                <a:cs typeface="Arial MT"/>
              </a:rPr>
              <a:t>2012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2013</a:t>
            </a:r>
            <a:endParaRPr sz="1200">
              <a:latin typeface="Arial MT"/>
              <a:cs typeface="Arial MT"/>
            </a:endParaRPr>
          </a:p>
          <a:p>
            <a:pPr marL="169545">
              <a:lnSpc>
                <a:spcPct val="100000"/>
              </a:lnSpc>
              <a:spcBef>
                <a:spcPts val="170"/>
              </a:spcBef>
            </a:pPr>
            <a:r>
              <a:rPr dirty="0" sz="1200" spc="-10">
                <a:latin typeface="Arial MT"/>
                <a:cs typeface="Arial MT"/>
              </a:rPr>
              <a:t>Plug-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Hybrids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2729229" y="5428327"/>
            <a:ext cx="1858645" cy="43434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694690" algn="l"/>
                <a:tab pos="1377315" algn="l"/>
              </a:tabLst>
            </a:pPr>
            <a:r>
              <a:rPr dirty="0" sz="1200" spc="-20" b="1">
                <a:latin typeface="Arial"/>
                <a:cs typeface="Arial"/>
              </a:rPr>
              <a:t>2014</a:t>
            </a:r>
            <a:r>
              <a:rPr dirty="0" sz="1200" b="1">
                <a:latin typeface="Arial"/>
                <a:cs typeface="Arial"/>
              </a:rPr>
              <a:t>	</a:t>
            </a:r>
            <a:r>
              <a:rPr dirty="0" sz="1200" spc="-20" b="1">
                <a:latin typeface="Arial"/>
                <a:cs typeface="Arial"/>
              </a:rPr>
              <a:t>2015</a:t>
            </a:r>
            <a:r>
              <a:rPr dirty="0" sz="1200" b="1">
                <a:latin typeface="Arial"/>
                <a:cs typeface="Arial"/>
              </a:rPr>
              <a:t>	</a:t>
            </a:r>
            <a:r>
              <a:rPr dirty="0" sz="1200" spc="-20" b="1">
                <a:latin typeface="Arial"/>
                <a:cs typeface="Arial"/>
              </a:rPr>
              <a:t>2016</a:t>
            </a:r>
            <a:endParaRPr sz="1200">
              <a:latin typeface="Arial"/>
              <a:cs typeface="Arial"/>
            </a:endParaRPr>
          </a:p>
          <a:p>
            <a:pPr marL="209550">
              <a:lnSpc>
                <a:spcPct val="100000"/>
              </a:lnSpc>
              <a:spcBef>
                <a:spcPts val="170"/>
              </a:spcBef>
            </a:pPr>
            <a:r>
              <a:rPr dirty="0" sz="1200">
                <a:latin typeface="Arial MT"/>
                <a:cs typeface="Arial MT"/>
              </a:rPr>
              <a:t>Battery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Electric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Vehicles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5" name="object 85" descr=""/>
          <p:cNvSpPr/>
          <p:nvPr/>
        </p:nvSpPr>
        <p:spPr>
          <a:xfrm>
            <a:off x="5404865" y="1980438"/>
            <a:ext cx="486409" cy="3691254"/>
          </a:xfrm>
          <a:custGeom>
            <a:avLst/>
            <a:gdLst/>
            <a:ahLst/>
            <a:cxnLst/>
            <a:rect l="l" t="t" r="r" b="b"/>
            <a:pathLst>
              <a:path w="486410" h="3691254">
                <a:moveTo>
                  <a:pt x="0" y="3691128"/>
                </a:moveTo>
                <a:lnTo>
                  <a:pt x="486156" y="3691128"/>
                </a:lnTo>
                <a:lnTo>
                  <a:pt x="486156" y="0"/>
                </a:lnTo>
                <a:lnTo>
                  <a:pt x="0" y="0"/>
                </a:lnTo>
                <a:lnTo>
                  <a:pt x="0" y="3691128"/>
                </a:lnTo>
                <a:close/>
              </a:path>
            </a:pathLst>
          </a:custGeom>
          <a:ln w="19812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574649" y="216154"/>
            <a:ext cx="1940560" cy="2692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MARKET</a:t>
            </a:r>
            <a:r>
              <a:rPr dirty="0" sz="1600" spc="-9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7" name="object 8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73</a:t>
            </a:fld>
          </a:p>
        </p:txBody>
      </p:sp>
      <p:sp>
        <p:nvSpPr>
          <p:cNvPr id="88" name="object 88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43737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Americans</a:t>
            </a:r>
            <a:r>
              <a:rPr dirty="0" spc="-55"/>
              <a:t> </a:t>
            </a:r>
            <a:r>
              <a:rPr dirty="0"/>
              <a:t>bought</a:t>
            </a:r>
            <a:r>
              <a:rPr dirty="0" spc="-40"/>
              <a:t> </a:t>
            </a:r>
            <a:r>
              <a:rPr dirty="0"/>
              <a:t>over</a:t>
            </a:r>
            <a:r>
              <a:rPr dirty="0" spc="-45"/>
              <a:t> </a:t>
            </a:r>
            <a:r>
              <a:rPr dirty="0"/>
              <a:t>17</a:t>
            </a:r>
            <a:r>
              <a:rPr dirty="0" spc="-20"/>
              <a:t> </a:t>
            </a:r>
            <a:r>
              <a:rPr dirty="0"/>
              <a:t>million</a:t>
            </a:r>
            <a:r>
              <a:rPr dirty="0" spc="-20"/>
              <a:t> </a:t>
            </a:r>
            <a:r>
              <a:rPr dirty="0"/>
              <a:t>vehicles</a:t>
            </a:r>
            <a:r>
              <a:rPr dirty="0" spc="-35"/>
              <a:t> </a:t>
            </a:r>
            <a:r>
              <a:rPr dirty="0"/>
              <a:t>in</a:t>
            </a:r>
            <a:r>
              <a:rPr dirty="0" spc="-20"/>
              <a:t> </a:t>
            </a:r>
            <a:r>
              <a:rPr dirty="0"/>
              <a:t>2018,</a:t>
            </a:r>
            <a:r>
              <a:rPr dirty="0" spc="-40"/>
              <a:t> </a:t>
            </a:r>
            <a:r>
              <a:rPr dirty="0"/>
              <a:t>68</a:t>
            </a:r>
            <a:r>
              <a:rPr dirty="0" spc="-35"/>
              <a:t> </a:t>
            </a:r>
            <a:r>
              <a:rPr dirty="0"/>
              <a:t>percent</a:t>
            </a:r>
            <a:r>
              <a:rPr dirty="0" spc="-60"/>
              <a:t> </a:t>
            </a:r>
            <a:r>
              <a:rPr dirty="0"/>
              <a:t>of</a:t>
            </a:r>
            <a:r>
              <a:rPr dirty="0" spc="-30"/>
              <a:t> </a:t>
            </a:r>
            <a:r>
              <a:rPr dirty="0"/>
              <a:t>which</a:t>
            </a:r>
            <a:r>
              <a:rPr dirty="0" spc="-45"/>
              <a:t> </a:t>
            </a:r>
            <a:r>
              <a:rPr dirty="0"/>
              <a:t>were</a:t>
            </a:r>
            <a:r>
              <a:rPr dirty="0" spc="-35"/>
              <a:t> </a:t>
            </a:r>
            <a:r>
              <a:rPr dirty="0" spc="-10"/>
              <a:t>pickup</a:t>
            </a:r>
          </a:p>
          <a:p>
            <a:pPr marL="12700">
              <a:lnSpc>
                <a:spcPts val="2280"/>
              </a:lnSpc>
            </a:pPr>
            <a:r>
              <a:rPr dirty="0"/>
              <a:t>trucks</a:t>
            </a:r>
            <a:r>
              <a:rPr dirty="0" spc="-55"/>
              <a:t> </a:t>
            </a:r>
            <a:r>
              <a:rPr dirty="0"/>
              <a:t>and</a:t>
            </a:r>
            <a:r>
              <a:rPr dirty="0" spc="-25"/>
              <a:t> </a:t>
            </a:r>
            <a:r>
              <a:rPr dirty="0"/>
              <a:t>SUVs,</a:t>
            </a:r>
            <a:r>
              <a:rPr dirty="0" spc="-35"/>
              <a:t> </a:t>
            </a:r>
            <a:r>
              <a:rPr dirty="0"/>
              <a:t>continuing</a:t>
            </a:r>
            <a:r>
              <a:rPr dirty="0" spc="-30"/>
              <a:t> </a:t>
            </a:r>
            <a:r>
              <a:rPr dirty="0"/>
              <a:t>a</a:t>
            </a:r>
            <a:r>
              <a:rPr dirty="0" spc="-30"/>
              <a:t> </a:t>
            </a:r>
            <a:r>
              <a:rPr dirty="0"/>
              <a:t>years-long</a:t>
            </a:r>
            <a:r>
              <a:rPr dirty="0" spc="-50"/>
              <a:t> </a:t>
            </a:r>
            <a:r>
              <a:rPr dirty="0"/>
              <a:t>trend</a:t>
            </a:r>
            <a:r>
              <a:rPr dirty="0" spc="-40"/>
              <a:t> </a:t>
            </a:r>
            <a:r>
              <a:rPr dirty="0"/>
              <a:t>away</a:t>
            </a:r>
            <a:r>
              <a:rPr dirty="0" spc="-30"/>
              <a:t> </a:t>
            </a:r>
            <a:r>
              <a:rPr dirty="0"/>
              <a:t>from</a:t>
            </a:r>
            <a:r>
              <a:rPr dirty="0" spc="-30"/>
              <a:t> </a:t>
            </a:r>
            <a:r>
              <a:rPr dirty="0" spc="-20"/>
              <a:t>cars</a:t>
            </a:r>
          </a:p>
        </p:txBody>
      </p:sp>
      <p:sp>
        <p:nvSpPr>
          <p:cNvPr id="8" name="object 8" descr=""/>
          <p:cNvSpPr/>
          <p:nvPr/>
        </p:nvSpPr>
        <p:spPr>
          <a:xfrm>
            <a:off x="586740" y="1565147"/>
            <a:ext cx="11017250" cy="0"/>
          </a:xfrm>
          <a:custGeom>
            <a:avLst/>
            <a:gdLst/>
            <a:ahLst/>
            <a:cxnLst/>
            <a:rect l="l" t="t" r="r" b="b"/>
            <a:pathLst>
              <a:path w="11017250" h="0">
                <a:moveTo>
                  <a:pt x="0" y="0"/>
                </a:moveTo>
                <a:lnTo>
                  <a:pt x="1101725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574649" y="1316456"/>
            <a:ext cx="5618480" cy="48831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best-</a:t>
            </a:r>
            <a:r>
              <a:rPr dirty="0" sz="1400" b="1">
                <a:latin typeface="Arial"/>
                <a:cs typeface="Arial"/>
              </a:rPr>
              <a:t>selling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cars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US</a:t>
            </a:r>
            <a:r>
              <a:rPr dirty="0" sz="1400" spc="-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are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mostly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pickup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trucks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20" b="1">
                <a:latin typeface="Arial"/>
                <a:cs typeface="Arial"/>
              </a:rPr>
              <a:t> SUVs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400" spc="-50">
                <a:latin typeface="Arial MT"/>
                <a:cs typeface="Arial MT"/>
              </a:rPr>
              <a:t>Top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10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best-selling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cars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#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sold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881883" y="1929383"/>
            <a:ext cx="7665720" cy="3629025"/>
            <a:chOff x="2881883" y="1929383"/>
            <a:chExt cx="7665720" cy="3629025"/>
          </a:xfrm>
        </p:grpSpPr>
        <p:sp>
          <p:nvSpPr>
            <p:cNvPr id="11" name="object 11" descr=""/>
            <p:cNvSpPr/>
            <p:nvPr/>
          </p:nvSpPr>
          <p:spPr>
            <a:xfrm>
              <a:off x="2886456" y="2010168"/>
              <a:ext cx="7661275" cy="927100"/>
            </a:xfrm>
            <a:custGeom>
              <a:avLst/>
              <a:gdLst/>
              <a:ahLst/>
              <a:cxnLst/>
              <a:rect l="l" t="t" r="r" b="b"/>
              <a:pathLst>
                <a:path w="7661275" h="927100">
                  <a:moveTo>
                    <a:pt x="4523232" y="725424"/>
                  </a:moveTo>
                  <a:lnTo>
                    <a:pt x="0" y="725424"/>
                  </a:lnTo>
                  <a:lnTo>
                    <a:pt x="0" y="926579"/>
                  </a:lnTo>
                  <a:lnTo>
                    <a:pt x="4523232" y="926579"/>
                  </a:lnTo>
                  <a:lnTo>
                    <a:pt x="4523232" y="725424"/>
                  </a:lnTo>
                  <a:close/>
                </a:path>
                <a:path w="7661275" h="927100">
                  <a:moveTo>
                    <a:pt x="4933188" y="362712"/>
                  </a:moveTo>
                  <a:lnTo>
                    <a:pt x="0" y="362712"/>
                  </a:lnTo>
                  <a:lnTo>
                    <a:pt x="0" y="563867"/>
                  </a:lnTo>
                  <a:lnTo>
                    <a:pt x="4933188" y="563867"/>
                  </a:lnTo>
                  <a:lnTo>
                    <a:pt x="4933188" y="362712"/>
                  </a:lnTo>
                  <a:close/>
                </a:path>
                <a:path w="7661275" h="927100">
                  <a:moveTo>
                    <a:pt x="7661148" y="0"/>
                  </a:moveTo>
                  <a:lnTo>
                    <a:pt x="0" y="0"/>
                  </a:lnTo>
                  <a:lnTo>
                    <a:pt x="0" y="201155"/>
                  </a:lnTo>
                  <a:lnTo>
                    <a:pt x="7661148" y="201155"/>
                  </a:lnTo>
                  <a:lnTo>
                    <a:pt x="7661148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886456" y="4186427"/>
              <a:ext cx="2893060" cy="1290955"/>
            </a:xfrm>
            <a:custGeom>
              <a:avLst/>
              <a:gdLst/>
              <a:ahLst/>
              <a:cxnLst/>
              <a:rect l="l" t="t" r="r" b="b"/>
              <a:pathLst>
                <a:path w="2893060" h="1290954">
                  <a:moveTo>
                    <a:pt x="2558796" y="1089660"/>
                  </a:moveTo>
                  <a:lnTo>
                    <a:pt x="0" y="1089660"/>
                  </a:lnTo>
                  <a:lnTo>
                    <a:pt x="0" y="1290828"/>
                  </a:lnTo>
                  <a:lnTo>
                    <a:pt x="2558796" y="1290828"/>
                  </a:lnTo>
                  <a:lnTo>
                    <a:pt x="2558796" y="1089660"/>
                  </a:lnTo>
                  <a:close/>
                </a:path>
                <a:path w="2893060" h="1290954">
                  <a:moveTo>
                    <a:pt x="2744724" y="726948"/>
                  </a:moveTo>
                  <a:lnTo>
                    <a:pt x="0" y="726948"/>
                  </a:lnTo>
                  <a:lnTo>
                    <a:pt x="0" y="928116"/>
                  </a:lnTo>
                  <a:lnTo>
                    <a:pt x="2744724" y="928116"/>
                  </a:lnTo>
                  <a:lnTo>
                    <a:pt x="2744724" y="726948"/>
                  </a:lnTo>
                  <a:close/>
                </a:path>
                <a:path w="2893060" h="1290954">
                  <a:moveTo>
                    <a:pt x="2892539" y="0"/>
                  </a:moveTo>
                  <a:lnTo>
                    <a:pt x="0" y="0"/>
                  </a:lnTo>
                  <a:lnTo>
                    <a:pt x="0" y="202692"/>
                  </a:lnTo>
                  <a:lnTo>
                    <a:pt x="2892539" y="202692"/>
                  </a:lnTo>
                  <a:lnTo>
                    <a:pt x="2892539" y="0"/>
                  </a:lnTo>
                  <a:close/>
                </a:path>
              </a:pathLst>
            </a:custGeom>
            <a:solidFill>
              <a:srgbClr val="7E8F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886456" y="3098291"/>
              <a:ext cx="3598545" cy="1653539"/>
            </a:xfrm>
            <a:custGeom>
              <a:avLst/>
              <a:gdLst/>
              <a:ahLst/>
              <a:cxnLst/>
              <a:rect l="l" t="t" r="r" b="b"/>
              <a:pathLst>
                <a:path w="3598545" h="1653539">
                  <a:moveTo>
                    <a:pt x="2802636" y="1450848"/>
                  </a:moveTo>
                  <a:lnTo>
                    <a:pt x="0" y="1450848"/>
                  </a:lnTo>
                  <a:lnTo>
                    <a:pt x="0" y="1653540"/>
                  </a:lnTo>
                  <a:lnTo>
                    <a:pt x="2802636" y="1653540"/>
                  </a:lnTo>
                  <a:lnTo>
                    <a:pt x="2802636" y="1450848"/>
                  </a:lnTo>
                  <a:close/>
                </a:path>
                <a:path w="3598545" h="1653539">
                  <a:moveTo>
                    <a:pt x="3345180" y="725424"/>
                  </a:moveTo>
                  <a:lnTo>
                    <a:pt x="0" y="725424"/>
                  </a:lnTo>
                  <a:lnTo>
                    <a:pt x="0" y="926592"/>
                  </a:lnTo>
                  <a:lnTo>
                    <a:pt x="3345180" y="926592"/>
                  </a:lnTo>
                  <a:lnTo>
                    <a:pt x="3345180" y="725424"/>
                  </a:lnTo>
                  <a:close/>
                </a:path>
                <a:path w="3598545" h="1653539">
                  <a:moveTo>
                    <a:pt x="3471672" y="362712"/>
                  </a:moveTo>
                  <a:lnTo>
                    <a:pt x="0" y="362712"/>
                  </a:lnTo>
                  <a:lnTo>
                    <a:pt x="0" y="563880"/>
                  </a:lnTo>
                  <a:lnTo>
                    <a:pt x="3471672" y="563880"/>
                  </a:lnTo>
                  <a:lnTo>
                    <a:pt x="3471672" y="362712"/>
                  </a:lnTo>
                  <a:close/>
                </a:path>
                <a:path w="3598545" h="1653539">
                  <a:moveTo>
                    <a:pt x="3598164" y="0"/>
                  </a:moveTo>
                  <a:lnTo>
                    <a:pt x="0" y="0"/>
                  </a:lnTo>
                  <a:lnTo>
                    <a:pt x="0" y="201168"/>
                  </a:lnTo>
                  <a:lnTo>
                    <a:pt x="3598164" y="201168"/>
                  </a:lnTo>
                  <a:lnTo>
                    <a:pt x="3598164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886455" y="1929383"/>
              <a:ext cx="0" cy="3629025"/>
            </a:xfrm>
            <a:custGeom>
              <a:avLst/>
              <a:gdLst/>
              <a:ahLst/>
              <a:cxnLst/>
              <a:rect l="l" t="t" r="r" b="b"/>
              <a:pathLst>
                <a:path w="0" h="3629025">
                  <a:moveTo>
                    <a:pt x="0" y="0"/>
                  </a:moveTo>
                  <a:lnTo>
                    <a:pt x="0" y="362864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593851" y="1984629"/>
            <a:ext cx="2188845" cy="16910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Ford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F-series</a:t>
            </a:r>
            <a:endParaRPr sz="14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170"/>
              </a:spcBef>
            </a:pPr>
            <a:r>
              <a:rPr dirty="0" sz="1400">
                <a:latin typeface="Arial MT"/>
                <a:cs typeface="Arial MT"/>
              </a:rPr>
              <a:t>Chevrolet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Silverado</a:t>
            </a:r>
            <a:endParaRPr sz="1400">
              <a:latin typeface="Arial MT"/>
              <a:cs typeface="Arial MT"/>
            </a:endParaRPr>
          </a:p>
          <a:p>
            <a:pPr algn="r" marL="1139825" marR="5080" indent="88900">
              <a:lnSpc>
                <a:spcPct val="169700"/>
              </a:lnSpc>
              <a:spcBef>
                <a:spcPts val="10"/>
              </a:spcBef>
            </a:pPr>
            <a:r>
              <a:rPr dirty="0" sz="1400">
                <a:latin typeface="Arial MT"/>
                <a:cs typeface="Arial MT"/>
              </a:rPr>
              <a:t>Dodge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Ram Toyota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Rav4</a:t>
            </a:r>
            <a:endParaRPr sz="14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1185"/>
              </a:spcBef>
            </a:pPr>
            <a:r>
              <a:rPr dirty="0" sz="1400">
                <a:latin typeface="Arial MT"/>
                <a:cs typeface="Arial MT"/>
              </a:rPr>
              <a:t>Nissan </a:t>
            </a:r>
            <a:r>
              <a:rPr dirty="0" sz="1400" spc="-10">
                <a:latin typeface="Arial MT"/>
                <a:cs typeface="Arial MT"/>
              </a:rPr>
              <a:t>Rogue/Rogue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Sport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523735" y="3062477"/>
            <a:ext cx="67119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427,170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306830" y="3799713"/>
            <a:ext cx="1477645" cy="1691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5295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Honda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CR-</a:t>
            </a:r>
            <a:r>
              <a:rPr dirty="0" sz="1400" spc="-50">
                <a:latin typeface="Arial MT"/>
                <a:cs typeface="Arial MT"/>
              </a:rPr>
              <a:t>V</a:t>
            </a:r>
            <a:endParaRPr sz="1400">
              <a:latin typeface="Arial MT"/>
              <a:cs typeface="Arial MT"/>
            </a:endParaRPr>
          </a:p>
          <a:p>
            <a:pPr algn="r" marL="12700" marR="5080" indent="356870">
              <a:lnSpc>
                <a:spcPts val="2860"/>
              </a:lnSpc>
              <a:spcBef>
                <a:spcPts val="285"/>
              </a:spcBef>
            </a:pPr>
            <a:r>
              <a:rPr dirty="0" sz="1400" spc="-25">
                <a:latin typeface="Arial MT"/>
                <a:cs typeface="Arial MT"/>
              </a:rPr>
              <a:t>Toyota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Camry </a:t>
            </a:r>
            <a:r>
              <a:rPr dirty="0" sz="1400">
                <a:latin typeface="Arial MT"/>
                <a:cs typeface="Arial MT"/>
              </a:rPr>
              <a:t>Chevrolet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Equinox</a:t>
            </a:r>
            <a:endParaRPr sz="1400">
              <a:latin typeface="Arial MT"/>
              <a:cs typeface="Arial MT"/>
            </a:endParaRPr>
          </a:p>
          <a:p>
            <a:pPr algn="r" marR="8255">
              <a:lnSpc>
                <a:spcPct val="100000"/>
              </a:lnSpc>
              <a:spcBef>
                <a:spcPts val="880"/>
              </a:spcBef>
            </a:pPr>
            <a:r>
              <a:rPr dirty="0" sz="1400">
                <a:latin typeface="Arial MT"/>
                <a:cs typeface="Arial MT"/>
              </a:rPr>
              <a:t>Honda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Civic</a:t>
            </a:r>
            <a:endParaRPr sz="1400">
              <a:latin typeface="Arial MT"/>
              <a:cs typeface="Arial MT"/>
            </a:endParaRPr>
          </a:p>
          <a:p>
            <a:pPr algn="r" marR="54610">
              <a:lnSpc>
                <a:spcPct val="100000"/>
              </a:lnSpc>
              <a:spcBef>
                <a:spcPts val="1185"/>
              </a:spcBef>
            </a:pPr>
            <a:r>
              <a:rPr dirty="0" sz="1400" spc="-25">
                <a:latin typeface="Arial MT"/>
                <a:cs typeface="Arial MT"/>
              </a:rPr>
              <a:t>Toyota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Corolla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726938" y="4515358"/>
            <a:ext cx="6699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 MT"/>
                <a:cs typeface="Arial MT"/>
              </a:rPr>
              <a:t>332,618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269863" y="3789679"/>
            <a:ext cx="6699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 MT"/>
                <a:cs typeface="Arial MT"/>
              </a:rPr>
              <a:t>397,013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0586719" y="1974850"/>
            <a:ext cx="6699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909,330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859014" y="2337054"/>
            <a:ext cx="6699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585,581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449439" y="2700655"/>
            <a:ext cx="6699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536,980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396990" y="3426078"/>
            <a:ext cx="6565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412,110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819013" y="4151757"/>
            <a:ext cx="6699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 MT"/>
                <a:cs typeface="Arial MT"/>
              </a:rPr>
              <a:t>343,439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669660" y="4877561"/>
            <a:ext cx="6699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 MT"/>
                <a:cs typeface="Arial MT"/>
              </a:rPr>
              <a:t>325,760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2958083" y="5634228"/>
            <a:ext cx="250190" cy="187960"/>
          </a:xfrm>
          <a:custGeom>
            <a:avLst/>
            <a:gdLst/>
            <a:ahLst/>
            <a:cxnLst/>
            <a:rect l="l" t="t" r="r" b="b"/>
            <a:pathLst>
              <a:path w="250189" h="187960">
                <a:moveTo>
                  <a:pt x="249936" y="0"/>
                </a:moveTo>
                <a:lnTo>
                  <a:pt x="0" y="0"/>
                </a:lnTo>
                <a:lnTo>
                  <a:pt x="0" y="187452"/>
                </a:lnTo>
                <a:lnTo>
                  <a:pt x="249936" y="187452"/>
                </a:lnTo>
                <a:lnTo>
                  <a:pt x="249936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4416552" y="5634228"/>
            <a:ext cx="251460" cy="187960"/>
          </a:xfrm>
          <a:custGeom>
            <a:avLst/>
            <a:gdLst/>
            <a:ahLst/>
            <a:cxnLst/>
            <a:rect l="l" t="t" r="r" b="b"/>
            <a:pathLst>
              <a:path w="251460" h="187960">
                <a:moveTo>
                  <a:pt x="251460" y="0"/>
                </a:moveTo>
                <a:lnTo>
                  <a:pt x="0" y="0"/>
                </a:lnTo>
                <a:lnTo>
                  <a:pt x="0" y="187452"/>
                </a:lnTo>
                <a:lnTo>
                  <a:pt x="251460" y="187452"/>
                </a:lnTo>
                <a:lnTo>
                  <a:pt x="251460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5274564" y="5634228"/>
            <a:ext cx="251460" cy="187960"/>
          </a:xfrm>
          <a:custGeom>
            <a:avLst/>
            <a:gdLst/>
            <a:ahLst/>
            <a:cxnLst/>
            <a:rect l="l" t="t" r="r" b="b"/>
            <a:pathLst>
              <a:path w="251460" h="187960">
                <a:moveTo>
                  <a:pt x="251460" y="0"/>
                </a:moveTo>
                <a:lnTo>
                  <a:pt x="0" y="0"/>
                </a:lnTo>
                <a:lnTo>
                  <a:pt x="0" y="187452"/>
                </a:lnTo>
                <a:lnTo>
                  <a:pt x="251460" y="187452"/>
                </a:lnTo>
                <a:lnTo>
                  <a:pt x="251460" y="0"/>
                </a:lnTo>
                <a:close/>
              </a:path>
            </a:pathLst>
          </a:custGeom>
          <a:solidFill>
            <a:srgbClr val="7E8F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5484114" y="5241163"/>
            <a:ext cx="710565" cy="609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 MT"/>
                <a:cs typeface="Arial MT"/>
              </a:rPr>
              <a:t>303,732</a:t>
            </a:r>
            <a:endParaRPr sz="1400">
              <a:latin typeface="Arial MT"/>
              <a:cs typeface="Arial MT"/>
            </a:endParaRPr>
          </a:p>
          <a:p>
            <a:pPr marL="93345">
              <a:lnSpc>
                <a:spcPct val="100000"/>
              </a:lnSpc>
              <a:spcBef>
                <a:spcPts val="1235"/>
              </a:spcBef>
            </a:pPr>
            <a:r>
              <a:rPr dirty="0" sz="1400" spc="-10">
                <a:latin typeface="Arial MT"/>
                <a:cs typeface="Arial MT"/>
              </a:rPr>
              <a:t>Sedans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74649" y="6124238"/>
            <a:ext cx="550354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Capparella,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J.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Car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and</a:t>
            </a:r>
            <a:r>
              <a:rPr dirty="0" sz="1000" spc="-15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Driver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Focus2Move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Gastelu,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G.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Fox</a:t>
            </a:r>
            <a:r>
              <a:rPr dirty="0" sz="1000" spc="-30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News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77</a:t>
            </a:fld>
          </a:p>
        </p:txBody>
      </p:sp>
      <p:sp>
        <p:nvSpPr>
          <p:cNvPr id="35" name="object 35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246882" y="5610859"/>
            <a:ext cx="108521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Pickup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trucks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705858" y="5610859"/>
            <a:ext cx="48069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latin typeface="Arial MT"/>
                <a:cs typeface="Arial MT"/>
              </a:rPr>
              <a:t>SUVs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74649" y="216154"/>
            <a:ext cx="19405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MARKET</a:t>
            </a:r>
            <a:r>
              <a:rPr dirty="0" sz="1600" spc="-9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586740" y="1565147"/>
            <a:ext cx="11017250" cy="0"/>
          </a:xfrm>
          <a:custGeom>
            <a:avLst/>
            <a:gdLst/>
            <a:ahLst/>
            <a:cxnLst/>
            <a:rect l="l" t="t" r="r" b="b"/>
            <a:pathLst>
              <a:path w="11017250" h="0">
                <a:moveTo>
                  <a:pt x="0" y="0"/>
                </a:moveTo>
                <a:lnTo>
                  <a:pt x="1101725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74649" y="754456"/>
            <a:ext cx="5930265" cy="1050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China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is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2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leading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position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2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field</a:t>
            </a:r>
            <a:r>
              <a:rPr dirty="0" sz="2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2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e-</a:t>
            </a:r>
            <a:r>
              <a:rPr dirty="0" sz="2000" spc="-10">
                <a:solidFill>
                  <a:srgbClr val="232852"/>
                </a:solidFill>
                <a:latin typeface="Arial MT"/>
                <a:cs typeface="Arial MT"/>
              </a:rPr>
              <a:t>mobility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dirty="0" sz="1400" b="1">
                <a:latin typeface="Arial"/>
                <a:cs typeface="Arial"/>
              </a:rPr>
              <a:t>China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leading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position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field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e-</a:t>
            </a:r>
            <a:r>
              <a:rPr dirty="0" sz="1400" spc="-10" b="1">
                <a:latin typeface="Arial"/>
                <a:cs typeface="Arial"/>
              </a:rPr>
              <a:t>mobility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400">
                <a:latin typeface="Arial MT"/>
                <a:cs typeface="Arial MT"/>
              </a:rPr>
              <a:t>Leading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countries,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Roland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Berger’s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E-mobility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Index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574291" y="1944623"/>
            <a:ext cx="9509760" cy="3665220"/>
            <a:chOff x="1574291" y="1944623"/>
            <a:chExt cx="9509760" cy="3665220"/>
          </a:xfrm>
        </p:grpSpPr>
        <p:sp>
          <p:nvSpPr>
            <p:cNvPr id="10" name="object 10" descr=""/>
            <p:cNvSpPr/>
            <p:nvPr/>
          </p:nvSpPr>
          <p:spPr>
            <a:xfrm>
              <a:off x="1578864" y="2080259"/>
              <a:ext cx="2529840" cy="3394075"/>
            </a:xfrm>
            <a:custGeom>
              <a:avLst/>
              <a:gdLst/>
              <a:ahLst/>
              <a:cxnLst/>
              <a:rect l="l" t="t" r="r" b="b"/>
              <a:pathLst>
                <a:path w="2529840" h="3394075">
                  <a:moveTo>
                    <a:pt x="784860" y="0"/>
                  </a:moveTo>
                  <a:lnTo>
                    <a:pt x="0" y="0"/>
                  </a:lnTo>
                  <a:lnTo>
                    <a:pt x="0" y="339852"/>
                  </a:lnTo>
                  <a:lnTo>
                    <a:pt x="784860" y="339852"/>
                  </a:lnTo>
                  <a:lnTo>
                    <a:pt x="784860" y="0"/>
                  </a:lnTo>
                  <a:close/>
                </a:path>
                <a:path w="2529840" h="3394075">
                  <a:moveTo>
                    <a:pt x="1569720" y="1222248"/>
                  </a:moveTo>
                  <a:lnTo>
                    <a:pt x="0" y="1222248"/>
                  </a:lnTo>
                  <a:lnTo>
                    <a:pt x="0" y="1562100"/>
                  </a:lnTo>
                  <a:lnTo>
                    <a:pt x="1569720" y="1562100"/>
                  </a:lnTo>
                  <a:lnTo>
                    <a:pt x="1569720" y="1222248"/>
                  </a:lnTo>
                  <a:close/>
                </a:path>
                <a:path w="2529840" h="3394075">
                  <a:moveTo>
                    <a:pt x="1569720" y="611124"/>
                  </a:moveTo>
                  <a:lnTo>
                    <a:pt x="0" y="611124"/>
                  </a:lnTo>
                  <a:lnTo>
                    <a:pt x="0" y="950976"/>
                  </a:lnTo>
                  <a:lnTo>
                    <a:pt x="1569720" y="950976"/>
                  </a:lnTo>
                  <a:lnTo>
                    <a:pt x="1569720" y="611124"/>
                  </a:lnTo>
                  <a:close/>
                </a:path>
                <a:path w="2529840" h="3394075">
                  <a:moveTo>
                    <a:pt x="1831848" y="2444496"/>
                  </a:moveTo>
                  <a:lnTo>
                    <a:pt x="0" y="2444496"/>
                  </a:lnTo>
                  <a:lnTo>
                    <a:pt x="0" y="2782824"/>
                  </a:lnTo>
                  <a:lnTo>
                    <a:pt x="1831848" y="2782824"/>
                  </a:lnTo>
                  <a:lnTo>
                    <a:pt x="1831848" y="2444496"/>
                  </a:lnTo>
                  <a:close/>
                </a:path>
                <a:path w="2529840" h="3394075">
                  <a:moveTo>
                    <a:pt x="1918716" y="1833372"/>
                  </a:moveTo>
                  <a:lnTo>
                    <a:pt x="0" y="1833372"/>
                  </a:lnTo>
                  <a:lnTo>
                    <a:pt x="0" y="2171700"/>
                  </a:lnTo>
                  <a:lnTo>
                    <a:pt x="1918716" y="2171700"/>
                  </a:lnTo>
                  <a:lnTo>
                    <a:pt x="1918716" y="1833372"/>
                  </a:lnTo>
                  <a:close/>
                </a:path>
                <a:path w="2529840" h="3394075">
                  <a:moveTo>
                    <a:pt x="2529840" y="3054096"/>
                  </a:moveTo>
                  <a:lnTo>
                    <a:pt x="0" y="3054096"/>
                  </a:lnTo>
                  <a:lnTo>
                    <a:pt x="0" y="3393948"/>
                  </a:lnTo>
                  <a:lnTo>
                    <a:pt x="2529840" y="3393948"/>
                  </a:lnTo>
                  <a:lnTo>
                    <a:pt x="2529840" y="3054096"/>
                  </a:lnTo>
                  <a:close/>
                </a:path>
              </a:pathLst>
            </a:custGeom>
            <a:solidFill>
              <a:srgbClr val="297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363724" y="2080259"/>
              <a:ext cx="4796155" cy="3394075"/>
            </a:xfrm>
            <a:custGeom>
              <a:avLst/>
              <a:gdLst/>
              <a:ahLst/>
              <a:cxnLst/>
              <a:rect l="l" t="t" r="r" b="b"/>
              <a:pathLst>
                <a:path w="4796155" h="3394075">
                  <a:moveTo>
                    <a:pt x="3052572" y="3054096"/>
                  </a:moveTo>
                  <a:lnTo>
                    <a:pt x="1744980" y="3054096"/>
                  </a:lnTo>
                  <a:lnTo>
                    <a:pt x="1744980" y="3393948"/>
                  </a:lnTo>
                  <a:lnTo>
                    <a:pt x="3052572" y="3393948"/>
                  </a:lnTo>
                  <a:lnTo>
                    <a:pt x="3052572" y="3054096"/>
                  </a:lnTo>
                  <a:close/>
                </a:path>
                <a:path w="4796155" h="3394075">
                  <a:moveTo>
                    <a:pt x="3750564" y="1833372"/>
                  </a:moveTo>
                  <a:lnTo>
                    <a:pt x="1133856" y="1833372"/>
                  </a:lnTo>
                  <a:lnTo>
                    <a:pt x="1133856" y="2171700"/>
                  </a:lnTo>
                  <a:lnTo>
                    <a:pt x="3750564" y="2171700"/>
                  </a:lnTo>
                  <a:lnTo>
                    <a:pt x="3750564" y="1833372"/>
                  </a:lnTo>
                  <a:close/>
                </a:path>
                <a:path w="4796155" h="3394075">
                  <a:moveTo>
                    <a:pt x="4360164" y="2444496"/>
                  </a:moveTo>
                  <a:lnTo>
                    <a:pt x="1046988" y="2444496"/>
                  </a:lnTo>
                  <a:lnTo>
                    <a:pt x="1046988" y="2782824"/>
                  </a:lnTo>
                  <a:lnTo>
                    <a:pt x="4360164" y="2782824"/>
                  </a:lnTo>
                  <a:lnTo>
                    <a:pt x="4360164" y="2444496"/>
                  </a:lnTo>
                  <a:close/>
                </a:path>
                <a:path w="4796155" h="3394075">
                  <a:moveTo>
                    <a:pt x="4360164" y="0"/>
                  </a:moveTo>
                  <a:lnTo>
                    <a:pt x="0" y="0"/>
                  </a:lnTo>
                  <a:lnTo>
                    <a:pt x="0" y="339852"/>
                  </a:lnTo>
                  <a:lnTo>
                    <a:pt x="4360164" y="339852"/>
                  </a:lnTo>
                  <a:lnTo>
                    <a:pt x="4360164" y="0"/>
                  </a:lnTo>
                  <a:close/>
                </a:path>
                <a:path w="4796155" h="3394075">
                  <a:moveTo>
                    <a:pt x="4535424" y="1222248"/>
                  </a:moveTo>
                  <a:lnTo>
                    <a:pt x="784860" y="1222248"/>
                  </a:lnTo>
                  <a:lnTo>
                    <a:pt x="784860" y="1562100"/>
                  </a:lnTo>
                  <a:lnTo>
                    <a:pt x="4535424" y="1562100"/>
                  </a:lnTo>
                  <a:lnTo>
                    <a:pt x="4535424" y="1222248"/>
                  </a:lnTo>
                  <a:close/>
                </a:path>
                <a:path w="4796155" h="3394075">
                  <a:moveTo>
                    <a:pt x="4796028" y="611124"/>
                  </a:moveTo>
                  <a:lnTo>
                    <a:pt x="784860" y="611124"/>
                  </a:lnTo>
                  <a:lnTo>
                    <a:pt x="784860" y="950976"/>
                  </a:lnTo>
                  <a:lnTo>
                    <a:pt x="4796028" y="950976"/>
                  </a:lnTo>
                  <a:lnTo>
                    <a:pt x="4796028" y="611124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416296" y="2080259"/>
              <a:ext cx="5668010" cy="3394075"/>
            </a:xfrm>
            <a:custGeom>
              <a:avLst/>
              <a:gdLst/>
              <a:ahLst/>
              <a:cxnLst/>
              <a:rect l="l" t="t" r="r" b="b"/>
              <a:pathLst>
                <a:path w="5668009" h="3394075">
                  <a:moveTo>
                    <a:pt x="4011168" y="2444496"/>
                  </a:moveTo>
                  <a:lnTo>
                    <a:pt x="1307592" y="2444496"/>
                  </a:lnTo>
                  <a:lnTo>
                    <a:pt x="1307592" y="2782824"/>
                  </a:lnTo>
                  <a:lnTo>
                    <a:pt x="4011168" y="2782824"/>
                  </a:lnTo>
                  <a:lnTo>
                    <a:pt x="4011168" y="2444496"/>
                  </a:lnTo>
                  <a:close/>
                </a:path>
                <a:path w="5668009" h="3394075">
                  <a:moveTo>
                    <a:pt x="4360164" y="3054096"/>
                  </a:moveTo>
                  <a:lnTo>
                    <a:pt x="0" y="3054096"/>
                  </a:lnTo>
                  <a:lnTo>
                    <a:pt x="0" y="3393948"/>
                  </a:lnTo>
                  <a:lnTo>
                    <a:pt x="4360164" y="3393948"/>
                  </a:lnTo>
                  <a:lnTo>
                    <a:pt x="4360164" y="3054096"/>
                  </a:lnTo>
                  <a:close/>
                </a:path>
                <a:path w="5668009" h="3394075">
                  <a:moveTo>
                    <a:pt x="5056632" y="1833372"/>
                  </a:moveTo>
                  <a:lnTo>
                    <a:pt x="697992" y="1833372"/>
                  </a:lnTo>
                  <a:lnTo>
                    <a:pt x="697992" y="2171700"/>
                  </a:lnTo>
                  <a:lnTo>
                    <a:pt x="5056632" y="2171700"/>
                  </a:lnTo>
                  <a:lnTo>
                    <a:pt x="5056632" y="1833372"/>
                  </a:lnTo>
                  <a:close/>
                </a:path>
                <a:path w="5668009" h="3394075">
                  <a:moveTo>
                    <a:pt x="5145024" y="1222248"/>
                  </a:moveTo>
                  <a:lnTo>
                    <a:pt x="1482852" y="1222248"/>
                  </a:lnTo>
                  <a:lnTo>
                    <a:pt x="1482852" y="1562100"/>
                  </a:lnTo>
                  <a:lnTo>
                    <a:pt x="5145024" y="1562100"/>
                  </a:lnTo>
                  <a:lnTo>
                    <a:pt x="5145024" y="1222248"/>
                  </a:lnTo>
                  <a:close/>
                </a:path>
                <a:path w="5668009" h="3394075">
                  <a:moveTo>
                    <a:pt x="5667756" y="611124"/>
                  </a:moveTo>
                  <a:lnTo>
                    <a:pt x="1743456" y="611124"/>
                  </a:lnTo>
                  <a:lnTo>
                    <a:pt x="1743456" y="950976"/>
                  </a:lnTo>
                  <a:lnTo>
                    <a:pt x="5667756" y="950976"/>
                  </a:lnTo>
                  <a:lnTo>
                    <a:pt x="5667756" y="611124"/>
                  </a:lnTo>
                  <a:close/>
                </a:path>
                <a:path w="5668009" h="3394075">
                  <a:moveTo>
                    <a:pt x="5667756" y="0"/>
                  </a:moveTo>
                  <a:lnTo>
                    <a:pt x="1307592" y="0"/>
                  </a:lnTo>
                  <a:lnTo>
                    <a:pt x="1307592" y="339852"/>
                  </a:lnTo>
                  <a:lnTo>
                    <a:pt x="5667756" y="339852"/>
                  </a:lnTo>
                  <a:lnTo>
                    <a:pt x="5667756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578863" y="1944623"/>
              <a:ext cx="0" cy="3665220"/>
            </a:xfrm>
            <a:custGeom>
              <a:avLst/>
              <a:gdLst/>
              <a:ahLst/>
              <a:cxnLst/>
              <a:rect l="l" t="t" r="r" b="b"/>
              <a:pathLst>
                <a:path w="0" h="3665220">
                  <a:moveTo>
                    <a:pt x="0" y="0"/>
                  </a:moveTo>
                  <a:lnTo>
                    <a:pt x="0" y="366522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616102" y="4585842"/>
            <a:ext cx="873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South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Korea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854454" y="2132203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0.9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788145" y="2132203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5.0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426458" y="2132203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5.0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688585" y="3966209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3.0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63600" y="2753359"/>
            <a:ext cx="6267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U.S.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065682" y="2141982"/>
            <a:ext cx="4241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China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176641" y="3966209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5.0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246502" y="2743327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1.8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005443" y="2743327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4.5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037835" y="2743327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4.6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376932" y="4575809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2.1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613393" y="3354704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4.2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907660" y="3354704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4.3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246502" y="3354704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1.8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048003" y="3364738"/>
            <a:ext cx="44195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Japan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421127" y="3966209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2.2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836777" y="3975861"/>
            <a:ext cx="6546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Germany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950333" y="4575809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3.8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959090" y="4575809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3.1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479538" y="5187188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5.0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9462643" y="4575809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9.0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645533" y="5187188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1.5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726182" y="5187188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2.9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0596498" y="3354704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10.3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989177" y="5196966"/>
            <a:ext cx="5003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France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1120373" y="2132203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10.9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9811893" y="5187188"/>
            <a:ext cx="238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9.4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1120373" y="2743327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10.9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0510519" y="3966209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10.2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1639823" y="5675376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4" h="160020">
                <a:moveTo>
                  <a:pt x="214884" y="0"/>
                </a:moveTo>
                <a:lnTo>
                  <a:pt x="0" y="0"/>
                </a:lnTo>
                <a:lnTo>
                  <a:pt x="0" y="160020"/>
                </a:lnTo>
                <a:lnTo>
                  <a:pt x="214884" y="160020"/>
                </a:lnTo>
                <a:lnTo>
                  <a:pt x="214884" y="0"/>
                </a:lnTo>
                <a:close/>
              </a:path>
            </a:pathLst>
          </a:custGeom>
          <a:solidFill>
            <a:srgbClr val="297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2773679" y="5675376"/>
            <a:ext cx="213360" cy="160020"/>
          </a:xfrm>
          <a:custGeom>
            <a:avLst/>
            <a:gdLst/>
            <a:ahLst/>
            <a:cxnLst/>
            <a:rect l="l" t="t" r="r" b="b"/>
            <a:pathLst>
              <a:path w="213360" h="160020">
                <a:moveTo>
                  <a:pt x="213360" y="0"/>
                </a:moveTo>
                <a:lnTo>
                  <a:pt x="0" y="0"/>
                </a:lnTo>
                <a:lnTo>
                  <a:pt x="0" y="160020"/>
                </a:lnTo>
                <a:lnTo>
                  <a:pt x="213360" y="160020"/>
                </a:lnTo>
                <a:lnTo>
                  <a:pt x="213360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574649" y="5653836"/>
            <a:ext cx="30213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0325">
              <a:lnSpc>
                <a:spcPct val="100000"/>
              </a:lnSpc>
              <a:spcBef>
                <a:spcPts val="100"/>
              </a:spcBef>
              <a:tabLst>
                <a:tab pos="2463800" algn="l"/>
              </a:tabLst>
            </a:pPr>
            <a:r>
              <a:rPr dirty="0" sz="1200" spc="-10">
                <a:latin typeface="Arial MT"/>
                <a:cs typeface="Arial MT"/>
              </a:rPr>
              <a:t>Technology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Industry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Roland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Berger’s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E-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mobility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Index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2018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3681984" y="5675376"/>
            <a:ext cx="213360" cy="160020"/>
          </a:xfrm>
          <a:custGeom>
            <a:avLst/>
            <a:gdLst/>
            <a:ahLst/>
            <a:cxnLst/>
            <a:rect l="l" t="t" r="r" b="b"/>
            <a:pathLst>
              <a:path w="213360" h="160020">
                <a:moveTo>
                  <a:pt x="213360" y="0"/>
                </a:moveTo>
                <a:lnTo>
                  <a:pt x="0" y="0"/>
                </a:lnTo>
                <a:lnTo>
                  <a:pt x="0" y="160020"/>
                </a:lnTo>
                <a:lnTo>
                  <a:pt x="213360" y="160020"/>
                </a:lnTo>
                <a:lnTo>
                  <a:pt x="213360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 txBox="1"/>
          <p:nvPr/>
        </p:nvSpPr>
        <p:spPr>
          <a:xfrm>
            <a:off x="3934459" y="5653836"/>
            <a:ext cx="49149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Market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1348466" y="6461347"/>
            <a:ext cx="23431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|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35">
                <a:latin typeface="Arial MT"/>
                <a:cs typeface="Arial MT"/>
              </a:rPr>
              <a:t>78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574649" y="216154"/>
            <a:ext cx="1940560" cy="2692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MARKET</a:t>
            </a:r>
            <a:r>
              <a:rPr dirty="0" sz="1600" spc="-9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1919027" y="2438147"/>
            <a:ext cx="9328150" cy="4325620"/>
            <a:chOff x="1919027" y="2438147"/>
            <a:chExt cx="9328150" cy="432562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26495" y="6373366"/>
              <a:ext cx="420623" cy="39014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9027" y="2438147"/>
              <a:ext cx="8540649" cy="385038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610100" y="5320283"/>
              <a:ext cx="1696720" cy="984885"/>
            </a:xfrm>
            <a:custGeom>
              <a:avLst/>
              <a:gdLst/>
              <a:ahLst/>
              <a:cxnLst/>
              <a:rect l="l" t="t" r="r" b="b"/>
              <a:pathLst>
                <a:path w="1696720" h="984885">
                  <a:moveTo>
                    <a:pt x="1696212" y="0"/>
                  </a:moveTo>
                  <a:lnTo>
                    <a:pt x="0" y="0"/>
                  </a:lnTo>
                  <a:lnTo>
                    <a:pt x="0" y="984503"/>
                  </a:lnTo>
                  <a:lnTo>
                    <a:pt x="1696212" y="984503"/>
                  </a:lnTo>
                  <a:lnTo>
                    <a:pt x="169621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610100" y="5320283"/>
              <a:ext cx="1696720" cy="984885"/>
            </a:xfrm>
            <a:custGeom>
              <a:avLst/>
              <a:gdLst/>
              <a:ahLst/>
              <a:cxnLst/>
              <a:rect l="l" t="t" r="r" b="b"/>
              <a:pathLst>
                <a:path w="1696720" h="984885">
                  <a:moveTo>
                    <a:pt x="0" y="984503"/>
                  </a:moveTo>
                  <a:lnTo>
                    <a:pt x="1696212" y="984503"/>
                  </a:lnTo>
                  <a:lnTo>
                    <a:pt x="1696212" y="0"/>
                  </a:lnTo>
                  <a:lnTo>
                    <a:pt x="0" y="0"/>
                  </a:lnTo>
                  <a:lnTo>
                    <a:pt x="0" y="984503"/>
                  </a:lnTo>
                  <a:close/>
                </a:path>
              </a:pathLst>
            </a:custGeom>
            <a:ln w="12192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177282" y="5350255"/>
            <a:ext cx="57277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-10" b="1">
                <a:latin typeface="Arial"/>
                <a:cs typeface="Arial"/>
              </a:rPr>
              <a:t>LEGEND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553212" y="1409699"/>
            <a:ext cx="11174095" cy="4962525"/>
          </a:xfrm>
          <a:custGeom>
            <a:avLst/>
            <a:gdLst/>
            <a:ahLst/>
            <a:cxnLst/>
            <a:rect l="l" t="t" r="r" b="b"/>
            <a:pathLst>
              <a:path w="11174095" h="4962525">
                <a:moveTo>
                  <a:pt x="2831592" y="129552"/>
                </a:moveTo>
                <a:lnTo>
                  <a:pt x="0" y="129552"/>
                </a:lnTo>
                <a:lnTo>
                  <a:pt x="0" y="1853184"/>
                </a:lnTo>
                <a:lnTo>
                  <a:pt x="2831592" y="1853184"/>
                </a:lnTo>
                <a:lnTo>
                  <a:pt x="2831592" y="129552"/>
                </a:lnTo>
                <a:close/>
              </a:path>
              <a:path w="11174095" h="4962525">
                <a:moveTo>
                  <a:pt x="3273552" y="2999232"/>
                </a:moveTo>
                <a:lnTo>
                  <a:pt x="18288" y="2999232"/>
                </a:lnTo>
                <a:lnTo>
                  <a:pt x="18288" y="4547616"/>
                </a:lnTo>
                <a:lnTo>
                  <a:pt x="3273552" y="4547616"/>
                </a:lnTo>
                <a:lnTo>
                  <a:pt x="3273552" y="2999232"/>
                </a:lnTo>
                <a:close/>
              </a:path>
              <a:path w="11174095" h="4962525">
                <a:moveTo>
                  <a:pt x="6614160" y="0"/>
                </a:moveTo>
                <a:lnTo>
                  <a:pt x="3781044" y="0"/>
                </a:lnTo>
                <a:lnTo>
                  <a:pt x="3781044" y="1592580"/>
                </a:lnTo>
                <a:lnTo>
                  <a:pt x="6614160" y="1592580"/>
                </a:lnTo>
                <a:lnTo>
                  <a:pt x="6614160" y="0"/>
                </a:lnTo>
                <a:close/>
              </a:path>
              <a:path w="11174095" h="4962525">
                <a:moveTo>
                  <a:pt x="11173968" y="3130296"/>
                </a:moveTo>
                <a:lnTo>
                  <a:pt x="7787640" y="3130296"/>
                </a:lnTo>
                <a:lnTo>
                  <a:pt x="7787640" y="4962144"/>
                </a:lnTo>
                <a:lnTo>
                  <a:pt x="11173968" y="4962144"/>
                </a:lnTo>
                <a:lnTo>
                  <a:pt x="11173968" y="3130296"/>
                </a:lnTo>
                <a:close/>
              </a:path>
              <a:path w="11174095" h="4962525">
                <a:moveTo>
                  <a:pt x="11173968" y="38100"/>
                </a:moveTo>
                <a:lnTo>
                  <a:pt x="8340852" y="38100"/>
                </a:lnTo>
                <a:lnTo>
                  <a:pt x="8340852" y="1764792"/>
                </a:lnTo>
                <a:lnTo>
                  <a:pt x="11173968" y="1764792"/>
                </a:lnTo>
                <a:lnTo>
                  <a:pt x="11173968" y="38100"/>
                </a:lnTo>
                <a:close/>
              </a:path>
            </a:pathLst>
          </a:custGeom>
          <a:solidFill>
            <a:srgbClr val="D3E4F7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574649" y="216154"/>
            <a:ext cx="9574530" cy="1167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MARKET</a:t>
            </a:r>
            <a:r>
              <a:rPr dirty="0" sz="1600" spc="-9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9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An</a:t>
            </a:r>
            <a:r>
              <a:rPr dirty="0" sz="2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overview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car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markets</a:t>
            </a:r>
            <a:r>
              <a:rPr dirty="0" sz="20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2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2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EV</a:t>
            </a:r>
            <a:r>
              <a:rPr dirty="0" sz="2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segment</a:t>
            </a:r>
            <a:r>
              <a:rPr dirty="0" sz="20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2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various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regions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from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2012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–</a:t>
            </a:r>
            <a:r>
              <a:rPr dirty="0" sz="2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2017</a:t>
            </a:r>
            <a:endParaRPr sz="2000">
              <a:latin typeface="Arial MT"/>
              <a:cs typeface="Arial MT"/>
            </a:endParaRPr>
          </a:p>
          <a:p>
            <a:pPr marL="73025">
              <a:lnSpc>
                <a:spcPct val="100000"/>
              </a:lnSpc>
              <a:spcBef>
                <a:spcPts val="665"/>
              </a:spcBef>
            </a:pPr>
            <a:r>
              <a:rPr dirty="0" sz="1400">
                <a:latin typeface="Arial MT"/>
                <a:cs typeface="Arial MT"/>
              </a:rPr>
              <a:t>Global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registration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sales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by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region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74649" y="5929985"/>
            <a:ext cx="18770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OICA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IEA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8894064" y="1441703"/>
            <a:ext cx="2832735" cy="0"/>
          </a:xfrm>
          <a:custGeom>
            <a:avLst/>
            <a:gdLst/>
            <a:ahLst/>
            <a:cxnLst/>
            <a:rect l="l" t="t" r="r" b="b"/>
            <a:pathLst>
              <a:path w="2832734" h="0">
                <a:moveTo>
                  <a:pt x="0" y="0"/>
                </a:moveTo>
                <a:lnTo>
                  <a:pt x="2832354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651763" y="1567434"/>
            <a:ext cx="18319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USA</a:t>
            </a:r>
            <a:r>
              <a:rPr dirty="0" sz="1600" spc="-6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–</a:t>
            </a:r>
            <a:r>
              <a:rPr dirty="0" sz="1600" spc="-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EV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segment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571500" y="4399788"/>
            <a:ext cx="3493135" cy="0"/>
          </a:xfrm>
          <a:custGeom>
            <a:avLst/>
            <a:gdLst/>
            <a:ahLst/>
            <a:cxnLst/>
            <a:rect l="l" t="t" r="r" b="b"/>
            <a:pathLst>
              <a:path w="3493135" h="0">
                <a:moveTo>
                  <a:pt x="0" y="0"/>
                </a:moveTo>
                <a:lnTo>
                  <a:pt x="349288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553008" y="4424248"/>
            <a:ext cx="325310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OTHER</a:t>
            </a:r>
            <a:r>
              <a:rPr dirty="0" sz="1600" spc="-7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AMERICAS</a:t>
            </a:r>
            <a:r>
              <a:rPr dirty="0" sz="1600" spc="3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–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EV</a:t>
            </a:r>
            <a:r>
              <a:rPr dirty="0" sz="1600" spc="-3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segment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417314" y="1394586"/>
            <a:ext cx="22682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EUROPE</a:t>
            </a:r>
            <a:r>
              <a:rPr dirty="0" sz="1600" spc="-2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–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EV</a:t>
            </a:r>
            <a:r>
              <a:rPr dirty="0" sz="1600" spc="-1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segment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909431" y="1442973"/>
            <a:ext cx="20459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CHINA</a:t>
            </a:r>
            <a:r>
              <a:rPr dirty="0" sz="1600" spc="-6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–</a:t>
            </a:r>
            <a:r>
              <a:rPr dirty="0" sz="1600" spc="1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EV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 segment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4712208" y="2631694"/>
            <a:ext cx="4421505" cy="3552825"/>
            <a:chOff x="4712208" y="2631694"/>
            <a:chExt cx="4421505" cy="3552825"/>
          </a:xfrm>
        </p:grpSpPr>
        <p:sp>
          <p:nvSpPr>
            <p:cNvPr id="22" name="object 22" descr=""/>
            <p:cNvSpPr/>
            <p:nvPr/>
          </p:nvSpPr>
          <p:spPr>
            <a:xfrm>
              <a:off x="4718304" y="5713476"/>
              <a:ext cx="332740" cy="198120"/>
            </a:xfrm>
            <a:custGeom>
              <a:avLst/>
              <a:gdLst/>
              <a:ahLst/>
              <a:cxnLst/>
              <a:rect l="l" t="t" r="r" b="b"/>
              <a:pathLst>
                <a:path w="332739" h="198120">
                  <a:moveTo>
                    <a:pt x="332232" y="0"/>
                  </a:moveTo>
                  <a:lnTo>
                    <a:pt x="0" y="0"/>
                  </a:lnTo>
                  <a:lnTo>
                    <a:pt x="0" y="198120"/>
                  </a:lnTo>
                  <a:lnTo>
                    <a:pt x="332232" y="198120"/>
                  </a:lnTo>
                  <a:lnTo>
                    <a:pt x="332232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712208" y="5987796"/>
              <a:ext cx="332740" cy="196850"/>
            </a:xfrm>
            <a:custGeom>
              <a:avLst/>
              <a:gdLst/>
              <a:ahLst/>
              <a:cxnLst/>
              <a:rect l="l" t="t" r="r" b="b"/>
              <a:pathLst>
                <a:path w="332739" h="196850">
                  <a:moveTo>
                    <a:pt x="332232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332232" y="196595"/>
                  </a:lnTo>
                  <a:lnTo>
                    <a:pt x="332232" y="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327392" y="2638044"/>
              <a:ext cx="1800225" cy="1800225"/>
            </a:xfrm>
            <a:custGeom>
              <a:avLst/>
              <a:gdLst/>
              <a:ahLst/>
              <a:cxnLst/>
              <a:rect l="l" t="t" r="r" b="b"/>
              <a:pathLst>
                <a:path w="1800225" h="1800225">
                  <a:moveTo>
                    <a:pt x="899922" y="0"/>
                  </a:moveTo>
                  <a:lnTo>
                    <a:pt x="852133" y="1247"/>
                  </a:lnTo>
                  <a:lnTo>
                    <a:pt x="804994" y="4948"/>
                  </a:lnTo>
                  <a:lnTo>
                    <a:pt x="758566" y="11041"/>
                  </a:lnTo>
                  <a:lnTo>
                    <a:pt x="712911" y="19463"/>
                  </a:lnTo>
                  <a:lnTo>
                    <a:pt x="668092" y="30152"/>
                  </a:lnTo>
                  <a:lnTo>
                    <a:pt x="624171" y="43046"/>
                  </a:lnTo>
                  <a:lnTo>
                    <a:pt x="581211" y="58083"/>
                  </a:lnTo>
                  <a:lnTo>
                    <a:pt x="539272" y="75199"/>
                  </a:lnTo>
                  <a:lnTo>
                    <a:pt x="498418" y="94334"/>
                  </a:lnTo>
                  <a:lnTo>
                    <a:pt x="458711" y="115425"/>
                  </a:lnTo>
                  <a:lnTo>
                    <a:pt x="420213" y="138409"/>
                  </a:lnTo>
                  <a:lnTo>
                    <a:pt x="382987" y="163225"/>
                  </a:lnTo>
                  <a:lnTo>
                    <a:pt x="347094" y="189810"/>
                  </a:lnTo>
                  <a:lnTo>
                    <a:pt x="312597" y="218102"/>
                  </a:lnTo>
                  <a:lnTo>
                    <a:pt x="279557" y="248038"/>
                  </a:lnTo>
                  <a:lnTo>
                    <a:pt x="248038" y="279557"/>
                  </a:lnTo>
                  <a:lnTo>
                    <a:pt x="218102" y="312597"/>
                  </a:lnTo>
                  <a:lnTo>
                    <a:pt x="189810" y="347094"/>
                  </a:lnTo>
                  <a:lnTo>
                    <a:pt x="163225" y="382987"/>
                  </a:lnTo>
                  <a:lnTo>
                    <a:pt x="138409" y="420213"/>
                  </a:lnTo>
                  <a:lnTo>
                    <a:pt x="115425" y="458711"/>
                  </a:lnTo>
                  <a:lnTo>
                    <a:pt x="94334" y="498418"/>
                  </a:lnTo>
                  <a:lnTo>
                    <a:pt x="75199" y="539272"/>
                  </a:lnTo>
                  <a:lnTo>
                    <a:pt x="58083" y="581211"/>
                  </a:lnTo>
                  <a:lnTo>
                    <a:pt x="43046" y="624171"/>
                  </a:lnTo>
                  <a:lnTo>
                    <a:pt x="30152" y="668092"/>
                  </a:lnTo>
                  <a:lnTo>
                    <a:pt x="19463" y="712911"/>
                  </a:lnTo>
                  <a:lnTo>
                    <a:pt x="11041" y="758566"/>
                  </a:lnTo>
                  <a:lnTo>
                    <a:pt x="4948" y="804994"/>
                  </a:lnTo>
                  <a:lnTo>
                    <a:pt x="1247" y="852133"/>
                  </a:lnTo>
                  <a:lnTo>
                    <a:pt x="0" y="899921"/>
                  </a:lnTo>
                  <a:lnTo>
                    <a:pt x="1247" y="947710"/>
                  </a:lnTo>
                  <a:lnTo>
                    <a:pt x="4948" y="994849"/>
                  </a:lnTo>
                  <a:lnTo>
                    <a:pt x="11041" y="1041277"/>
                  </a:lnTo>
                  <a:lnTo>
                    <a:pt x="19463" y="1086932"/>
                  </a:lnTo>
                  <a:lnTo>
                    <a:pt x="30152" y="1131751"/>
                  </a:lnTo>
                  <a:lnTo>
                    <a:pt x="43046" y="1175672"/>
                  </a:lnTo>
                  <a:lnTo>
                    <a:pt x="58083" y="1218632"/>
                  </a:lnTo>
                  <a:lnTo>
                    <a:pt x="75199" y="1260571"/>
                  </a:lnTo>
                  <a:lnTo>
                    <a:pt x="94334" y="1301425"/>
                  </a:lnTo>
                  <a:lnTo>
                    <a:pt x="115425" y="1341132"/>
                  </a:lnTo>
                  <a:lnTo>
                    <a:pt x="138409" y="1379630"/>
                  </a:lnTo>
                  <a:lnTo>
                    <a:pt x="163225" y="1416856"/>
                  </a:lnTo>
                  <a:lnTo>
                    <a:pt x="189810" y="1452749"/>
                  </a:lnTo>
                  <a:lnTo>
                    <a:pt x="218102" y="1487246"/>
                  </a:lnTo>
                  <a:lnTo>
                    <a:pt x="248038" y="1520286"/>
                  </a:lnTo>
                  <a:lnTo>
                    <a:pt x="279557" y="1551805"/>
                  </a:lnTo>
                  <a:lnTo>
                    <a:pt x="312597" y="1581741"/>
                  </a:lnTo>
                  <a:lnTo>
                    <a:pt x="347094" y="1610033"/>
                  </a:lnTo>
                  <a:lnTo>
                    <a:pt x="382987" y="1636618"/>
                  </a:lnTo>
                  <a:lnTo>
                    <a:pt x="420213" y="1661434"/>
                  </a:lnTo>
                  <a:lnTo>
                    <a:pt x="458711" y="1684418"/>
                  </a:lnTo>
                  <a:lnTo>
                    <a:pt x="498418" y="1705509"/>
                  </a:lnTo>
                  <a:lnTo>
                    <a:pt x="539272" y="1724644"/>
                  </a:lnTo>
                  <a:lnTo>
                    <a:pt x="581211" y="1741760"/>
                  </a:lnTo>
                  <a:lnTo>
                    <a:pt x="624171" y="1756797"/>
                  </a:lnTo>
                  <a:lnTo>
                    <a:pt x="668092" y="1769691"/>
                  </a:lnTo>
                  <a:lnTo>
                    <a:pt x="712911" y="1780380"/>
                  </a:lnTo>
                  <a:lnTo>
                    <a:pt x="758566" y="1788802"/>
                  </a:lnTo>
                  <a:lnTo>
                    <a:pt x="804994" y="1794895"/>
                  </a:lnTo>
                  <a:lnTo>
                    <a:pt x="852133" y="1798596"/>
                  </a:lnTo>
                  <a:lnTo>
                    <a:pt x="899922" y="1799843"/>
                  </a:lnTo>
                  <a:lnTo>
                    <a:pt x="947710" y="1798596"/>
                  </a:lnTo>
                  <a:lnTo>
                    <a:pt x="994849" y="1794895"/>
                  </a:lnTo>
                  <a:lnTo>
                    <a:pt x="1041277" y="1788802"/>
                  </a:lnTo>
                  <a:lnTo>
                    <a:pt x="1086932" y="1780380"/>
                  </a:lnTo>
                  <a:lnTo>
                    <a:pt x="1131751" y="1769691"/>
                  </a:lnTo>
                  <a:lnTo>
                    <a:pt x="1175672" y="1756797"/>
                  </a:lnTo>
                  <a:lnTo>
                    <a:pt x="1218632" y="1741760"/>
                  </a:lnTo>
                  <a:lnTo>
                    <a:pt x="1260571" y="1724644"/>
                  </a:lnTo>
                  <a:lnTo>
                    <a:pt x="1301425" y="1705509"/>
                  </a:lnTo>
                  <a:lnTo>
                    <a:pt x="1341132" y="1684418"/>
                  </a:lnTo>
                  <a:lnTo>
                    <a:pt x="1379630" y="1661434"/>
                  </a:lnTo>
                  <a:lnTo>
                    <a:pt x="1416856" y="1636618"/>
                  </a:lnTo>
                  <a:lnTo>
                    <a:pt x="1452749" y="1610033"/>
                  </a:lnTo>
                  <a:lnTo>
                    <a:pt x="1487246" y="1581741"/>
                  </a:lnTo>
                  <a:lnTo>
                    <a:pt x="1520286" y="1551805"/>
                  </a:lnTo>
                  <a:lnTo>
                    <a:pt x="1551805" y="1520286"/>
                  </a:lnTo>
                  <a:lnTo>
                    <a:pt x="1581741" y="1487246"/>
                  </a:lnTo>
                  <a:lnTo>
                    <a:pt x="1610033" y="1452749"/>
                  </a:lnTo>
                  <a:lnTo>
                    <a:pt x="1636618" y="1416856"/>
                  </a:lnTo>
                  <a:lnTo>
                    <a:pt x="1661434" y="1379630"/>
                  </a:lnTo>
                  <a:lnTo>
                    <a:pt x="1684418" y="1341132"/>
                  </a:lnTo>
                  <a:lnTo>
                    <a:pt x="1705509" y="1301425"/>
                  </a:lnTo>
                  <a:lnTo>
                    <a:pt x="1724644" y="1260571"/>
                  </a:lnTo>
                  <a:lnTo>
                    <a:pt x="1741760" y="1218632"/>
                  </a:lnTo>
                  <a:lnTo>
                    <a:pt x="1756797" y="1175672"/>
                  </a:lnTo>
                  <a:lnTo>
                    <a:pt x="1769691" y="1131751"/>
                  </a:lnTo>
                  <a:lnTo>
                    <a:pt x="1780380" y="1086932"/>
                  </a:lnTo>
                  <a:lnTo>
                    <a:pt x="1788802" y="1041277"/>
                  </a:lnTo>
                  <a:lnTo>
                    <a:pt x="1794895" y="994849"/>
                  </a:lnTo>
                  <a:lnTo>
                    <a:pt x="1798596" y="947710"/>
                  </a:lnTo>
                  <a:lnTo>
                    <a:pt x="1799843" y="899921"/>
                  </a:lnTo>
                  <a:lnTo>
                    <a:pt x="1798596" y="852133"/>
                  </a:lnTo>
                  <a:lnTo>
                    <a:pt x="1794895" y="804994"/>
                  </a:lnTo>
                  <a:lnTo>
                    <a:pt x="1788802" y="758566"/>
                  </a:lnTo>
                  <a:lnTo>
                    <a:pt x="1780380" y="712911"/>
                  </a:lnTo>
                  <a:lnTo>
                    <a:pt x="1769691" y="668092"/>
                  </a:lnTo>
                  <a:lnTo>
                    <a:pt x="1756797" y="624171"/>
                  </a:lnTo>
                  <a:lnTo>
                    <a:pt x="1741760" y="581211"/>
                  </a:lnTo>
                  <a:lnTo>
                    <a:pt x="1724644" y="539272"/>
                  </a:lnTo>
                  <a:lnTo>
                    <a:pt x="1705509" y="498418"/>
                  </a:lnTo>
                  <a:lnTo>
                    <a:pt x="1684418" y="458711"/>
                  </a:lnTo>
                  <a:lnTo>
                    <a:pt x="1661434" y="420213"/>
                  </a:lnTo>
                  <a:lnTo>
                    <a:pt x="1636618" y="382987"/>
                  </a:lnTo>
                  <a:lnTo>
                    <a:pt x="1610033" y="347094"/>
                  </a:lnTo>
                  <a:lnTo>
                    <a:pt x="1581741" y="312597"/>
                  </a:lnTo>
                  <a:lnTo>
                    <a:pt x="1551805" y="279557"/>
                  </a:lnTo>
                  <a:lnTo>
                    <a:pt x="1520286" y="248038"/>
                  </a:lnTo>
                  <a:lnTo>
                    <a:pt x="1487246" y="218102"/>
                  </a:lnTo>
                  <a:lnTo>
                    <a:pt x="1452749" y="189810"/>
                  </a:lnTo>
                  <a:lnTo>
                    <a:pt x="1416856" y="163225"/>
                  </a:lnTo>
                  <a:lnTo>
                    <a:pt x="1379630" y="138409"/>
                  </a:lnTo>
                  <a:lnTo>
                    <a:pt x="1341132" y="115425"/>
                  </a:lnTo>
                  <a:lnTo>
                    <a:pt x="1301425" y="94334"/>
                  </a:lnTo>
                  <a:lnTo>
                    <a:pt x="1260571" y="75199"/>
                  </a:lnTo>
                  <a:lnTo>
                    <a:pt x="1218632" y="58083"/>
                  </a:lnTo>
                  <a:lnTo>
                    <a:pt x="1175672" y="43046"/>
                  </a:lnTo>
                  <a:lnTo>
                    <a:pt x="1131751" y="30152"/>
                  </a:lnTo>
                  <a:lnTo>
                    <a:pt x="1086932" y="19463"/>
                  </a:lnTo>
                  <a:lnTo>
                    <a:pt x="1041277" y="11041"/>
                  </a:lnTo>
                  <a:lnTo>
                    <a:pt x="994849" y="4948"/>
                  </a:lnTo>
                  <a:lnTo>
                    <a:pt x="947710" y="1247"/>
                  </a:lnTo>
                  <a:lnTo>
                    <a:pt x="899922" y="0"/>
                  </a:lnTo>
                  <a:close/>
                </a:path>
              </a:pathLst>
            </a:custGeom>
            <a:solidFill>
              <a:srgbClr val="4966AC">
                <a:alpha val="6705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327392" y="2638044"/>
              <a:ext cx="1800225" cy="1800225"/>
            </a:xfrm>
            <a:custGeom>
              <a:avLst/>
              <a:gdLst/>
              <a:ahLst/>
              <a:cxnLst/>
              <a:rect l="l" t="t" r="r" b="b"/>
              <a:pathLst>
                <a:path w="1800225" h="1800225">
                  <a:moveTo>
                    <a:pt x="0" y="899921"/>
                  </a:moveTo>
                  <a:lnTo>
                    <a:pt x="1247" y="852133"/>
                  </a:lnTo>
                  <a:lnTo>
                    <a:pt x="4948" y="804994"/>
                  </a:lnTo>
                  <a:lnTo>
                    <a:pt x="11041" y="758566"/>
                  </a:lnTo>
                  <a:lnTo>
                    <a:pt x="19463" y="712911"/>
                  </a:lnTo>
                  <a:lnTo>
                    <a:pt x="30152" y="668092"/>
                  </a:lnTo>
                  <a:lnTo>
                    <a:pt x="43046" y="624171"/>
                  </a:lnTo>
                  <a:lnTo>
                    <a:pt x="58083" y="581211"/>
                  </a:lnTo>
                  <a:lnTo>
                    <a:pt x="75199" y="539272"/>
                  </a:lnTo>
                  <a:lnTo>
                    <a:pt x="94334" y="498418"/>
                  </a:lnTo>
                  <a:lnTo>
                    <a:pt x="115425" y="458711"/>
                  </a:lnTo>
                  <a:lnTo>
                    <a:pt x="138409" y="420213"/>
                  </a:lnTo>
                  <a:lnTo>
                    <a:pt x="163225" y="382987"/>
                  </a:lnTo>
                  <a:lnTo>
                    <a:pt x="189810" y="347094"/>
                  </a:lnTo>
                  <a:lnTo>
                    <a:pt x="218102" y="312597"/>
                  </a:lnTo>
                  <a:lnTo>
                    <a:pt x="248038" y="279557"/>
                  </a:lnTo>
                  <a:lnTo>
                    <a:pt x="279557" y="248038"/>
                  </a:lnTo>
                  <a:lnTo>
                    <a:pt x="312597" y="218102"/>
                  </a:lnTo>
                  <a:lnTo>
                    <a:pt x="347094" y="189810"/>
                  </a:lnTo>
                  <a:lnTo>
                    <a:pt x="382987" y="163225"/>
                  </a:lnTo>
                  <a:lnTo>
                    <a:pt x="420213" y="138409"/>
                  </a:lnTo>
                  <a:lnTo>
                    <a:pt x="458711" y="115425"/>
                  </a:lnTo>
                  <a:lnTo>
                    <a:pt x="498418" y="94334"/>
                  </a:lnTo>
                  <a:lnTo>
                    <a:pt x="539272" y="75199"/>
                  </a:lnTo>
                  <a:lnTo>
                    <a:pt x="581211" y="58083"/>
                  </a:lnTo>
                  <a:lnTo>
                    <a:pt x="624171" y="43046"/>
                  </a:lnTo>
                  <a:lnTo>
                    <a:pt x="668092" y="30152"/>
                  </a:lnTo>
                  <a:lnTo>
                    <a:pt x="712911" y="19463"/>
                  </a:lnTo>
                  <a:lnTo>
                    <a:pt x="758566" y="11041"/>
                  </a:lnTo>
                  <a:lnTo>
                    <a:pt x="804994" y="4948"/>
                  </a:lnTo>
                  <a:lnTo>
                    <a:pt x="852133" y="1247"/>
                  </a:lnTo>
                  <a:lnTo>
                    <a:pt x="899922" y="0"/>
                  </a:lnTo>
                  <a:lnTo>
                    <a:pt x="947710" y="1247"/>
                  </a:lnTo>
                  <a:lnTo>
                    <a:pt x="994849" y="4948"/>
                  </a:lnTo>
                  <a:lnTo>
                    <a:pt x="1041277" y="11041"/>
                  </a:lnTo>
                  <a:lnTo>
                    <a:pt x="1086932" y="19463"/>
                  </a:lnTo>
                  <a:lnTo>
                    <a:pt x="1131751" y="30152"/>
                  </a:lnTo>
                  <a:lnTo>
                    <a:pt x="1175672" y="43046"/>
                  </a:lnTo>
                  <a:lnTo>
                    <a:pt x="1218632" y="58083"/>
                  </a:lnTo>
                  <a:lnTo>
                    <a:pt x="1260571" y="75199"/>
                  </a:lnTo>
                  <a:lnTo>
                    <a:pt x="1301425" y="94334"/>
                  </a:lnTo>
                  <a:lnTo>
                    <a:pt x="1341132" y="115425"/>
                  </a:lnTo>
                  <a:lnTo>
                    <a:pt x="1379630" y="138409"/>
                  </a:lnTo>
                  <a:lnTo>
                    <a:pt x="1416856" y="163225"/>
                  </a:lnTo>
                  <a:lnTo>
                    <a:pt x="1452749" y="189810"/>
                  </a:lnTo>
                  <a:lnTo>
                    <a:pt x="1487246" y="218102"/>
                  </a:lnTo>
                  <a:lnTo>
                    <a:pt x="1520286" y="248038"/>
                  </a:lnTo>
                  <a:lnTo>
                    <a:pt x="1551805" y="279557"/>
                  </a:lnTo>
                  <a:lnTo>
                    <a:pt x="1581741" y="312597"/>
                  </a:lnTo>
                  <a:lnTo>
                    <a:pt x="1610033" y="347094"/>
                  </a:lnTo>
                  <a:lnTo>
                    <a:pt x="1636618" y="382987"/>
                  </a:lnTo>
                  <a:lnTo>
                    <a:pt x="1661434" y="420213"/>
                  </a:lnTo>
                  <a:lnTo>
                    <a:pt x="1684418" y="458711"/>
                  </a:lnTo>
                  <a:lnTo>
                    <a:pt x="1705509" y="498418"/>
                  </a:lnTo>
                  <a:lnTo>
                    <a:pt x="1724644" y="539272"/>
                  </a:lnTo>
                  <a:lnTo>
                    <a:pt x="1741760" y="581211"/>
                  </a:lnTo>
                  <a:lnTo>
                    <a:pt x="1756797" y="624171"/>
                  </a:lnTo>
                  <a:lnTo>
                    <a:pt x="1769691" y="668092"/>
                  </a:lnTo>
                  <a:lnTo>
                    <a:pt x="1780380" y="712911"/>
                  </a:lnTo>
                  <a:lnTo>
                    <a:pt x="1788802" y="758566"/>
                  </a:lnTo>
                  <a:lnTo>
                    <a:pt x="1794895" y="804994"/>
                  </a:lnTo>
                  <a:lnTo>
                    <a:pt x="1798596" y="852133"/>
                  </a:lnTo>
                  <a:lnTo>
                    <a:pt x="1799843" y="899921"/>
                  </a:lnTo>
                  <a:lnTo>
                    <a:pt x="1798596" y="947710"/>
                  </a:lnTo>
                  <a:lnTo>
                    <a:pt x="1794895" y="994849"/>
                  </a:lnTo>
                  <a:lnTo>
                    <a:pt x="1788802" y="1041277"/>
                  </a:lnTo>
                  <a:lnTo>
                    <a:pt x="1780380" y="1086932"/>
                  </a:lnTo>
                  <a:lnTo>
                    <a:pt x="1769691" y="1131751"/>
                  </a:lnTo>
                  <a:lnTo>
                    <a:pt x="1756797" y="1175672"/>
                  </a:lnTo>
                  <a:lnTo>
                    <a:pt x="1741760" y="1218632"/>
                  </a:lnTo>
                  <a:lnTo>
                    <a:pt x="1724644" y="1260571"/>
                  </a:lnTo>
                  <a:lnTo>
                    <a:pt x="1705509" y="1301425"/>
                  </a:lnTo>
                  <a:lnTo>
                    <a:pt x="1684418" y="1341132"/>
                  </a:lnTo>
                  <a:lnTo>
                    <a:pt x="1661434" y="1379630"/>
                  </a:lnTo>
                  <a:lnTo>
                    <a:pt x="1636618" y="1416856"/>
                  </a:lnTo>
                  <a:lnTo>
                    <a:pt x="1610033" y="1452749"/>
                  </a:lnTo>
                  <a:lnTo>
                    <a:pt x="1581741" y="1487246"/>
                  </a:lnTo>
                  <a:lnTo>
                    <a:pt x="1551805" y="1520286"/>
                  </a:lnTo>
                  <a:lnTo>
                    <a:pt x="1520286" y="1551805"/>
                  </a:lnTo>
                  <a:lnTo>
                    <a:pt x="1487246" y="1581741"/>
                  </a:lnTo>
                  <a:lnTo>
                    <a:pt x="1452749" y="1610033"/>
                  </a:lnTo>
                  <a:lnTo>
                    <a:pt x="1416856" y="1636618"/>
                  </a:lnTo>
                  <a:lnTo>
                    <a:pt x="1379630" y="1661434"/>
                  </a:lnTo>
                  <a:lnTo>
                    <a:pt x="1341132" y="1684418"/>
                  </a:lnTo>
                  <a:lnTo>
                    <a:pt x="1301425" y="1705509"/>
                  </a:lnTo>
                  <a:lnTo>
                    <a:pt x="1260571" y="1724644"/>
                  </a:lnTo>
                  <a:lnTo>
                    <a:pt x="1218632" y="1741760"/>
                  </a:lnTo>
                  <a:lnTo>
                    <a:pt x="1175672" y="1756797"/>
                  </a:lnTo>
                  <a:lnTo>
                    <a:pt x="1131751" y="1769691"/>
                  </a:lnTo>
                  <a:lnTo>
                    <a:pt x="1086932" y="1780380"/>
                  </a:lnTo>
                  <a:lnTo>
                    <a:pt x="1041277" y="1788802"/>
                  </a:lnTo>
                  <a:lnTo>
                    <a:pt x="994849" y="1794895"/>
                  </a:lnTo>
                  <a:lnTo>
                    <a:pt x="947710" y="1798596"/>
                  </a:lnTo>
                  <a:lnTo>
                    <a:pt x="899922" y="1799843"/>
                  </a:lnTo>
                  <a:lnTo>
                    <a:pt x="852133" y="1798596"/>
                  </a:lnTo>
                  <a:lnTo>
                    <a:pt x="804994" y="1794895"/>
                  </a:lnTo>
                  <a:lnTo>
                    <a:pt x="758566" y="1788802"/>
                  </a:lnTo>
                  <a:lnTo>
                    <a:pt x="712911" y="1780380"/>
                  </a:lnTo>
                  <a:lnTo>
                    <a:pt x="668092" y="1769691"/>
                  </a:lnTo>
                  <a:lnTo>
                    <a:pt x="624171" y="1756797"/>
                  </a:lnTo>
                  <a:lnTo>
                    <a:pt x="581211" y="1741760"/>
                  </a:lnTo>
                  <a:lnTo>
                    <a:pt x="539272" y="1724644"/>
                  </a:lnTo>
                  <a:lnTo>
                    <a:pt x="498418" y="1705509"/>
                  </a:lnTo>
                  <a:lnTo>
                    <a:pt x="458711" y="1684418"/>
                  </a:lnTo>
                  <a:lnTo>
                    <a:pt x="420213" y="1661434"/>
                  </a:lnTo>
                  <a:lnTo>
                    <a:pt x="382987" y="1636618"/>
                  </a:lnTo>
                  <a:lnTo>
                    <a:pt x="347094" y="1610033"/>
                  </a:lnTo>
                  <a:lnTo>
                    <a:pt x="312597" y="1581741"/>
                  </a:lnTo>
                  <a:lnTo>
                    <a:pt x="279557" y="1551805"/>
                  </a:lnTo>
                  <a:lnTo>
                    <a:pt x="248038" y="1520286"/>
                  </a:lnTo>
                  <a:lnTo>
                    <a:pt x="218102" y="1487246"/>
                  </a:lnTo>
                  <a:lnTo>
                    <a:pt x="189810" y="1452749"/>
                  </a:lnTo>
                  <a:lnTo>
                    <a:pt x="163225" y="1416856"/>
                  </a:lnTo>
                  <a:lnTo>
                    <a:pt x="138409" y="1379630"/>
                  </a:lnTo>
                  <a:lnTo>
                    <a:pt x="115425" y="1341132"/>
                  </a:lnTo>
                  <a:lnTo>
                    <a:pt x="94334" y="1301425"/>
                  </a:lnTo>
                  <a:lnTo>
                    <a:pt x="75199" y="1260571"/>
                  </a:lnTo>
                  <a:lnTo>
                    <a:pt x="58083" y="1218632"/>
                  </a:lnTo>
                  <a:lnTo>
                    <a:pt x="43046" y="1175672"/>
                  </a:lnTo>
                  <a:lnTo>
                    <a:pt x="30152" y="1131751"/>
                  </a:lnTo>
                  <a:lnTo>
                    <a:pt x="19463" y="1086932"/>
                  </a:lnTo>
                  <a:lnTo>
                    <a:pt x="11041" y="1041277"/>
                  </a:lnTo>
                  <a:lnTo>
                    <a:pt x="4948" y="994849"/>
                  </a:lnTo>
                  <a:lnTo>
                    <a:pt x="1247" y="947710"/>
                  </a:lnTo>
                  <a:lnTo>
                    <a:pt x="0" y="899921"/>
                  </a:lnTo>
                  <a:close/>
                </a:path>
              </a:pathLst>
            </a:custGeom>
            <a:ln w="12192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7781290" y="3152394"/>
            <a:ext cx="89916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29.1m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+8.6%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7007097" y="4751578"/>
            <a:ext cx="1308100" cy="1308100"/>
            <a:chOff x="7007097" y="4751578"/>
            <a:chExt cx="1308100" cy="1308100"/>
          </a:xfrm>
        </p:grpSpPr>
        <p:sp>
          <p:nvSpPr>
            <p:cNvPr id="28" name="object 28" descr=""/>
            <p:cNvSpPr/>
            <p:nvPr/>
          </p:nvSpPr>
          <p:spPr>
            <a:xfrm>
              <a:off x="7013447" y="4757928"/>
              <a:ext cx="1295400" cy="1295400"/>
            </a:xfrm>
            <a:custGeom>
              <a:avLst/>
              <a:gdLst/>
              <a:ahLst/>
              <a:cxnLst/>
              <a:rect l="l" t="t" r="r" b="b"/>
              <a:pathLst>
                <a:path w="1295400" h="1295400">
                  <a:moveTo>
                    <a:pt x="647700" y="0"/>
                  </a:moveTo>
                  <a:lnTo>
                    <a:pt x="599355" y="1776"/>
                  </a:lnTo>
                  <a:lnTo>
                    <a:pt x="551977" y="7021"/>
                  </a:lnTo>
                  <a:lnTo>
                    <a:pt x="505690" y="15611"/>
                  </a:lnTo>
                  <a:lnTo>
                    <a:pt x="460619" y="27419"/>
                  </a:lnTo>
                  <a:lnTo>
                    <a:pt x="416889" y="42321"/>
                  </a:lnTo>
                  <a:lnTo>
                    <a:pt x="374626" y="60191"/>
                  </a:lnTo>
                  <a:lnTo>
                    <a:pt x="333955" y="80905"/>
                  </a:lnTo>
                  <a:lnTo>
                    <a:pt x="295001" y="104337"/>
                  </a:lnTo>
                  <a:lnTo>
                    <a:pt x="257888" y="130362"/>
                  </a:lnTo>
                  <a:lnTo>
                    <a:pt x="222743" y="158854"/>
                  </a:lnTo>
                  <a:lnTo>
                    <a:pt x="189690" y="189690"/>
                  </a:lnTo>
                  <a:lnTo>
                    <a:pt x="158854" y="222743"/>
                  </a:lnTo>
                  <a:lnTo>
                    <a:pt x="130362" y="257888"/>
                  </a:lnTo>
                  <a:lnTo>
                    <a:pt x="104337" y="295001"/>
                  </a:lnTo>
                  <a:lnTo>
                    <a:pt x="80905" y="333955"/>
                  </a:lnTo>
                  <a:lnTo>
                    <a:pt x="60191" y="374626"/>
                  </a:lnTo>
                  <a:lnTo>
                    <a:pt x="42321" y="416889"/>
                  </a:lnTo>
                  <a:lnTo>
                    <a:pt x="27419" y="460619"/>
                  </a:lnTo>
                  <a:lnTo>
                    <a:pt x="15611" y="505690"/>
                  </a:lnTo>
                  <a:lnTo>
                    <a:pt x="7021" y="551977"/>
                  </a:lnTo>
                  <a:lnTo>
                    <a:pt x="1776" y="599355"/>
                  </a:lnTo>
                  <a:lnTo>
                    <a:pt x="0" y="647700"/>
                  </a:lnTo>
                  <a:lnTo>
                    <a:pt x="1776" y="696037"/>
                  </a:lnTo>
                  <a:lnTo>
                    <a:pt x="7021" y="743410"/>
                  </a:lnTo>
                  <a:lnTo>
                    <a:pt x="15611" y="789693"/>
                  </a:lnTo>
                  <a:lnTo>
                    <a:pt x="27419" y="834761"/>
                  </a:lnTo>
                  <a:lnTo>
                    <a:pt x="42321" y="878489"/>
                  </a:lnTo>
                  <a:lnTo>
                    <a:pt x="60191" y="920751"/>
                  </a:lnTo>
                  <a:lnTo>
                    <a:pt x="80905" y="961421"/>
                  </a:lnTo>
                  <a:lnTo>
                    <a:pt x="104337" y="1000376"/>
                  </a:lnTo>
                  <a:lnTo>
                    <a:pt x="130362" y="1037489"/>
                  </a:lnTo>
                  <a:lnTo>
                    <a:pt x="158854" y="1072636"/>
                  </a:lnTo>
                  <a:lnTo>
                    <a:pt x="189690" y="1105690"/>
                  </a:lnTo>
                  <a:lnTo>
                    <a:pt x="222743" y="1136527"/>
                  </a:lnTo>
                  <a:lnTo>
                    <a:pt x="257888" y="1165022"/>
                  </a:lnTo>
                  <a:lnTo>
                    <a:pt x="295001" y="1191049"/>
                  </a:lnTo>
                  <a:lnTo>
                    <a:pt x="333955" y="1214484"/>
                  </a:lnTo>
                  <a:lnTo>
                    <a:pt x="374626" y="1235200"/>
                  </a:lnTo>
                  <a:lnTo>
                    <a:pt x="416889" y="1253072"/>
                  </a:lnTo>
                  <a:lnTo>
                    <a:pt x="460619" y="1267976"/>
                  </a:lnTo>
                  <a:lnTo>
                    <a:pt x="505690" y="1279786"/>
                  </a:lnTo>
                  <a:lnTo>
                    <a:pt x="551977" y="1288377"/>
                  </a:lnTo>
                  <a:lnTo>
                    <a:pt x="599355" y="1293623"/>
                  </a:lnTo>
                  <a:lnTo>
                    <a:pt x="647700" y="1295400"/>
                  </a:lnTo>
                  <a:lnTo>
                    <a:pt x="696044" y="1293623"/>
                  </a:lnTo>
                  <a:lnTo>
                    <a:pt x="743422" y="1288377"/>
                  </a:lnTo>
                  <a:lnTo>
                    <a:pt x="789709" y="1279786"/>
                  </a:lnTo>
                  <a:lnTo>
                    <a:pt x="834780" y="1267976"/>
                  </a:lnTo>
                  <a:lnTo>
                    <a:pt x="878510" y="1253072"/>
                  </a:lnTo>
                  <a:lnTo>
                    <a:pt x="920773" y="1235200"/>
                  </a:lnTo>
                  <a:lnTo>
                    <a:pt x="961444" y="1214484"/>
                  </a:lnTo>
                  <a:lnTo>
                    <a:pt x="1000398" y="1191049"/>
                  </a:lnTo>
                  <a:lnTo>
                    <a:pt x="1037511" y="1165022"/>
                  </a:lnTo>
                  <a:lnTo>
                    <a:pt x="1072656" y="1136527"/>
                  </a:lnTo>
                  <a:lnTo>
                    <a:pt x="1105709" y="1105690"/>
                  </a:lnTo>
                  <a:lnTo>
                    <a:pt x="1136545" y="1072636"/>
                  </a:lnTo>
                  <a:lnTo>
                    <a:pt x="1165037" y="1037489"/>
                  </a:lnTo>
                  <a:lnTo>
                    <a:pt x="1191062" y="1000376"/>
                  </a:lnTo>
                  <a:lnTo>
                    <a:pt x="1214494" y="961421"/>
                  </a:lnTo>
                  <a:lnTo>
                    <a:pt x="1235208" y="920751"/>
                  </a:lnTo>
                  <a:lnTo>
                    <a:pt x="1253078" y="878489"/>
                  </a:lnTo>
                  <a:lnTo>
                    <a:pt x="1267980" y="834761"/>
                  </a:lnTo>
                  <a:lnTo>
                    <a:pt x="1279788" y="789693"/>
                  </a:lnTo>
                  <a:lnTo>
                    <a:pt x="1288378" y="743410"/>
                  </a:lnTo>
                  <a:lnTo>
                    <a:pt x="1293623" y="696037"/>
                  </a:lnTo>
                  <a:lnTo>
                    <a:pt x="1295400" y="647700"/>
                  </a:lnTo>
                  <a:lnTo>
                    <a:pt x="1293623" y="599355"/>
                  </a:lnTo>
                  <a:lnTo>
                    <a:pt x="1288378" y="551977"/>
                  </a:lnTo>
                  <a:lnTo>
                    <a:pt x="1279788" y="505690"/>
                  </a:lnTo>
                  <a:lnTo>
                    <a:pt x="1267980" y="460619"/>
                  </a:lnTo>
                  <a:lnTo>
                    <a:pt x="1253078" y="416889"/>
                  </a:lnTo>
                  <a:lnTo>
                    <a:pt x="1235208" y="374626"/>
                  </a:lnTo>
                  <a:lnTo>
                    <a:pt x="1214494" y="333955"/>
                  </a:lnTo>
                  <a:lnTo>
                    <a:pt x="1191062" y="295001"/>
                  </a:lnTo>
                  <a:lnTo>
                    <a:pt x="1165037" y="257888"/>
                  </a:lnTo>
                  <a:lnTo>
                    <a:pt x="1136545" y="222743"/>
                  </a:lnTo>
                  <a:lnTo>
                    <a:pt x="1105709" y="189690"/>
                  </a:lnTo>
                  <a:lnTo>
                    <a:pt x="1072656" y="158854"/>
                  </a:lnTo>
                  <a:lnTo>
                    <a:pt x="1037511" y="130362"/>
                  </a:lnTo>
                  <a:lnTo>
                    <a:pt x="1000398" y="104337"/>
                  </a:lnTo>
                  <a:lnTo>
                    <a:pt x="961444" y="80905"/>
                  </a:lnTo>
                  <a:lnTo>
                    <a:pt x="920773" y="60191"/>
                  </a:lnTo>
                  <a:lnTo>
                    <a:pt x="878510" y="42321"/>
                  </a:lnTo>
                  <a:lnTo>
                    <a:pt x="834780" y="27419"/>
                  </a:lnTo>
                  <a:lnTo>
                    <a:pt x="789709" y="15611"/>
                  </a:lnTo>
                  <a:lnTo>
                    <a:pt x="743422" y="7021"/>
                  </a:lnTo>
                  <a:lnTo>
                    <a:pt x="696044" y="1776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4966AC">
                <a:alpha val="6705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013447" y="4757928"/>
              <a:ext cx="1295400" cy="1295400"/>
            </a:xfrm>
            <a:custGeom>
              <a:avLst/>
              <a:gdLst/>
              <a:ahLst/>
              <a:cxnLst/>
              <a:rect l="l" t="t" r="r" b="b"/>
              <a:pathLst>
                <a:path w="1295400" h="1295400">
                  <a:moveTo>
                    <a:pt x="0" y="647700"/>
                  </a:moveTo>
                  <a:lnTo>
                    <a:pt x="1776" y="599355"/>
                  </a:lnTo>
                  <a:lnTo>
                    <a:pt x="7021" y="551977"/>
                  </a:lnTo>
                  <a:lnTo>
                    <a:pt x="15611" y="505690"/>
                  </a:lnTo>
                  <a:lnTo>
                    <a:pt x="27419" y="460619"/>
                  </a:lnTo>
                  <a:lnTo>
                    <a:pt x="42321" y="416889"/>
                  </a:lnTo>
                  <a:lnTo>
                    <a:pt x="60191" y="374626"/>
                  </a:lnTo>
                  <a:lnTo>
                    <a:pt x="80905" y="333955"/>
                  </a:lnTo>
                  <a:lnTo>
                    <a:pt x="104337" y="295001"/>
                  </a:lnTo>
                  <a:lnTo>
                    <a:pt x="130362" y="257888"/>
                  </a:lnTo>
                  <a:lnTo>
                    <a:pt x="158854" y="222743"/>
                  </a:lnTo>
                  <a:lnTo>
                    <a:pt x="189690" y="189690"/>
                  </a:lnTo>
                  <a:lnTo>
                    <a:pt x="222743" y="158854"/>
                  </a:lnTo>
                  <a:lnTo>
                    <a:pt x="257888" y="130362"/>
                  </a:lnTo>
                  <a:lnTo>
                    <a:pt x="295001" y="104337"/>
                  </a:lnTo>
                  <a:lnTo>
                    <a:pt x="333955" y="80905"/>
                  </a:lnTo>
                  <a:lnTo>
                    <a:pt x="374626" y="60191"/>
                  </a:lnTo>
                  <a:lnTo>
                    <a:pt x="416889" y="42321"/>
                  </a:lnTo>
                  <a:lnTo>
                    <a:pt x="460619" y="27419"/>
                  </a:lnTo>
                  <a:lnTo>
                    <a:pt x="505690" y="15611"/>
                  </a:lnTo>
                  <a:lnTo>
                    <a:pt x="551977" y="7021"/>
                  </a:lnTo>
                  <a:lnTo>
                    <a:pt x="599355" y="1776"/>
                  </a:lnTo>
                  <a:lnTo>
                    <a:pt x="647700" y="0"/>
                  </a:lnTo>
                  <a:lnTo>
                    <a:pt x="696044" y="1776"/>
                  </a:lnTo>
                  <a:lnTo>
                    <a:pt x="743422" y="7021"/>
                  </a:lnTo>
                  <a:lnTo>
                    <a:pt x="789709" y="15611"/>
                  </a:lnTo>
                  <a:lnTo>
                    <a:pt x="834780" y="27419"/>
                  </a:lnTo>
                  <a:lnTo>
                    <a:pt x="878510" y="42321"/>
                  </a:lnTo>
                  <a:lnTo>
                    <a:pt x="920773" y="60191"/>
                  </a:lnTo>
                  <a:lnTo>
                    <a:pt x="961444" y="80905"/>
                  </a:lnTo>
                  <a:lnTo>
                    <a:pt x="1000398" y="104337"/>
                  </a:lnTo>
                  <a:lnTo>
                    <a:pt x="1037511" y="130362"/>
                  </a:lnTo>
                  <a:lnTo>
                    <a:pt x="1072656" y="158854"/>
                  </a:lnTo>
                  <a:lnTo>
                    <a:pt x="1105709" y="189690"/>
                  </a:lnTo>
                  <a:lnTo>
                    <a:pt x="1136545" y="222743"/>
                  </a:lnTo>
                  <a:lnTo>
                    <a:pt x="1165037" y="257888"/>
                  </a:lnTo>
                  <a:lnTo>
                    <a:pt x="1191062" y="295001"/>
                  </a:lnTo>
                  <a:lnTo>
                    <a:pt x="1214494" y="333955"/>
                  </a:lnTo>
                  <a:lnTo>
                    <a:pt x="1235208" y="374626"/>
                  </a:lnTo>
                  <a:lnTo>
                    <a:pt x="1253078" y="416889"/>
                  </a:lnTo>
                  <a:lnTo>
                    <a:pt x="1267980" y="460619"/>
                  </a:lnTo>
                  <a:lnTo>
                    <a:pt x="1279788" y="505690"/>
                  </a:lnTo>
                  <a:lnTo>
                    <a:pt x="1288378" y="551977"/>
                  </a:lnTo>
                  <a:lnTo>
                    <a:pt x="1293623" y="599355"/>
                  </a:lnTo>
                  <a:lnTo>
                    <a:pt x="1295400" y="647700"/>
                  </a:lnTo>
                  <a:lnTo>
                    <a:pt x="1293623" y="696037"/>
                  </a:lnTo>
                  <a:lnTo>
                    <a:pt x="1288378" y="743410"/>
                  </a:lnTo>
                  <a:lnTo>
                    <a:pt x="1279788" y="789693"/>
                  </a:lnTo>
                  <a:lnTo>
                    <a:pt x="1267980" y="834761"/>
                  </a:lnTo>
                  <a:lnTo>
                    <a:pt x="1253078" y="878489"/>
                  </a:lnTo>
                  <a:lnTo>
                    <a:pt x="1235208" y="920751"/>
                  </a:lnTo>
                  <a:lnTo>
                    <a:pt x="1214494" y="961421"/>
                  </a:lnTo>
                  <a:lnTo>
                    <a:pt x="1191062" y="1000376"/>
                  </a:lnTo>
                  <a:lnTo>
                    <a:pt x="1165037" y="1037489"/>
                  </a:lnTo>
                  <a:lnTo>
                    <a:pt x="1136545" y="1072636"/>
                  </a:lnTo>
                  <a:lnTo>
                    <a:pt x="1105709" y="1105690"/>
                  </a:lnTo>
                  <a:lnTo>
                    <a:pt x="1072656" y="1136527"/>
                  </a:lnTo>
                  <a:lnTo>
                    <a:pt x="1037511" y="1165022"/>
                  </a:lnTo>
                  <a:lnTo>
                    <a:pt x="1000398" y="1191049"/>
                  </a:lnTo>
                  <a:lnTo>
                    <a:pt x="961444" y="1214484"/>
                  </a:lnTo>
                  <a:lnTo>
                    <a:pt x="920773" y="1235200"/>
                  </a:lnTo>
                  <a:lnTo>
                    <a:pt x="878510" y="1253072"/>
                  </a:lnTo>
                  <a:lnTo>
                    <a:pt x="834780" y="1267976"/>
                  </a:lnTo>
                  <a:lnTo>
                    <a:pt x="789709" y="1279786"/>
                  </a:lnTo>
                  <a:lnTo>
                    <a:pt x="743422" y="1288377"/>
                  </a:lnTo>
                  <a:lnTo>
                    <a:pt x="696044" y="1293623"/>
                  </a:lnTo>
                  <a:lnTo>
                    <a:pt x="647700" y="1295400"/>
                  </a:lnTo>
                  <a:lnTo>
                    <a:pt x="599355" y="1293623"/>
                  </a:lnTo>
                  <a:lnTo>
                    <a:pt x="551977" y="1288377"/>
                  </a:lnTo>
                  <a:lnTo>
                    <a:pt x="505690" y="1279786"/>
                  </a:lnTo>
                  <a:lnTo>
                    <a:pt x="460619" y="1267976"/>
                  </a:lnTo>
                  <a:lnTo>
                    <a:pt x="416889" y="1253072"/>
                  </a:lnTo>
                  <a:lnTo>
                    <a:pt x="374626" y="1235200"/>
                  </a:lnTo>
                  <a:lnTo>
                    <a:pt x="333955" y="1214484"/>
                  </a:lnTo>
                  <a:lnTo>
                    <a:pt x="295001" y="1191049"/>
                  </a:lnTo>
                  <a:lnTo>
                    <a:pt x="257888" y="1165022"/>
                  </a:lnTo>
                  <a:lnTo>
                    <a:pt x="222743" y="1136527"/>
                  </a:lnTo>
                  <a:lnTo>
                    <a:pt x="189690" y="1105690"/>
                  </a:lnTo>
                  <a:lnTo>
                    <a:pt x="158854" y="1072636"/>
                  </a:lnTo>
                  <a:lnTo>
                    <a:pt x="130362" y="1037489"/>
                  </a:lnTo>
                  <a:lnTo>
                    <a:pt x="104337" y="1000376"/>
                  </a:lnTo>
                  <a:lnTo>
                    <a:pt x="80905" y="961421"/>
                  </a:lnTo>
                  <a:lnTo>
                    <a:pt x="60191" y="920751"/>
                  </a:lnTo>
                  <a:lnTo>
                    <a:pt x="42321" y="878489"/>
                  </a:lnTo>
                  <a:lnTo>
                    <a:pt x="27419" y="834761"/>
                  </a:lnTo>
                  <a:lnTo>
                    <a:pt x="15611" y="789693"/>
                  </a:lnTo>
                  <a:lnTo>
                    <a:pt x="7021" y="743410"/>
                  </a:lnTo>
                  <a:lnTo>
                    <a:pt x="1776" y="696037"/>
                  </a:lnTo>
                  <a:lnTo>
                    <a:pt x="0" y="647700"/>
                  </a:lnTo>
                  <a:close/>
                </a:path>
              </a:pathLst>
            </a:custGeom>
            <a:ln w="12192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7395209" y="5174360"/>
            <a:ext cx="53784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20.9m</a:t>
            </a:r>
            <a:endParaRPr sz="14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+0.5%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4737861" y="3020314"/>
            <a:ext cx="1308100" cy="1310005"/>
            <a:chOff x="4737861" y="3020314"/>
            <a:chExt cx="1308100" cy="1310005"/>
          </a:xfrm>
        </p:grpSpPr>
        <p:sp>
          <p:nvSpPr>
            <p:cNvPr id="32" name="object 32" descr=""/>
            <p:cNvSpPr/>
            <p:nvPr/>
          </p:nvSpPr>
          <p:spPr>
            <a:xfrm>
              <a:off x="4744211" y="3026664"/>
              <a:ext cx="1295400" cy="1297305"/>
            </a:xfrm>
            <a:custGeom>
              <a:avLst/>
              <a:gdLst/>
              <a:ahLst/>
              <a:cxnLst/>
              <a:rect l="l" t="t" r="r" b="b"/>
              <a:pathLst>
                <a:path w="1295400" h="1297304">
                  <a:moveTo>
                    <a:pt x="647700" y="0"/>
                  </a:moveTo>
                  <a:lnTo>
                    <a:pt x="599355" y="1778"/>
                  </a:lnTo>
                  <a:lnTo>
                    <a:pt x="551977" y="7030"/>
                  </a:lnTo>
                  <a:lnTo>
                    <a:pt x="505690" y="15631"/>
                  </a:lnTo>
                  <a:lnTo>
                    <a:pt x="460619" y="27454"/>
                  </a:lnTo>
                  <a:lnTo>
                    <a:pt x="416889" y="42375"/>
                  </a:lnTo>
                  <a:lnTo>
                    <a:pt x="374626" y="60268"/>
                  </a:lnTo>
                  <a:lnTo>
                    <a:pt x="333955" y="81008"/>
                  </a:lnTo>
                  <a:lnTo>
                    <a:pt x="295001" y="104470"/>
                  </a:lnTo>
                  <a:lnTo>
                    <a:pt x="257888" y="130527"/>
                  </a:lnTo>
                  <a:lnTo>
                    <a:pt x="222743" y="159055"/>
                  </a:lnTo>
                  <a:lnTo>
                    <a:pt x="189690" y="189928"/>
                  </a:lnTo>
                  <a:lnTo>
                    <a:pt x="158854" y="223021"/>
                  </a:lnTo>
                  <a:lnTo>
                    <a:pt x="130362" y="258209"/>
                  </a:lnTo>
                  <a:lnTo>
                    <a:pt x="104337" y="295365"/>
                  </a:lnTo>
                  <a:lnTo>
                    <a:pt x="80905" y="334366"/>
                  </a:lnTo>
                  <a:lnTo>
                    <a:pt x="60191" y="375084"/>
                  </a:lnTo>
                  <a:lnTo>
                    <a:pt x="42321" y="417396"/>
                  </a:lnTo>
                  <a:lnTo>
                    <a:pt x="27419" y="461176"/>
                  </a:lnTo>
                  <a:lnTo>
                    <a:pt x="15611" y="506297"/>
                  </a:lnTo>
                  <a:lnTo>
                    <a:pt x="7021" y="552636"/>
                  </a:lnTo>
                  <a:lnTo>
                    <a:pt x="1776" y="600065"/>
                  </a:lnTo>
                  <a:lnTo>
                    <a:pt x="0" y="648462"/>
                  </a:lnTo>
                  <a:lnTo>
                    <a:pt x="1776" y="696858"/>
                  </a:lnTo>
                  <a:lnTo>
                    <a:pt x="7021" y="744287"/>
                  </a:lnTo>
                  <a:lnTo>
                    <a:pt x="15611" y="790626"/>
                  </a:lnTo>
                  <a:lnTo>
                    <a:pt x="27419" y="835747"/>
                  </a:lnTo>
                  <a:lnTo>
                    <a:pt x="42321" y="879527"/>
                  </a:lnTo>
                  <a:lnTo>
                    <a:pt x="60191" y="921839"/>
                  </a:lnTo>
                  <a:lnTo>
                    <a:pt x="80905" y="962557"/>
                  </a:lnTo>
                  <a:lnTo>
                    <a:pt x="104337" y="1001558"/>
                  </a:lnTo>
                  <a:lnTo>
                    <a:pt x="130362" y="1038714"/>
                  </a:lnTo>
                  <a:lnTo>
                    <a:pt x="158854" y="1073902"/>
                  </a:lnTo>
                  <a:lnTo>
                    <a:pt x="189690" y="1106995"/>
                  </a:lnTo>
                  <a:lnTo>
                    <a:pt x="222743" y="1137868"/>
                  </a:lnTo>
                  <a:lnTo>
                    <a:pt x="257888" y="1166396"/>
                  </a:lnTo>
                  <a:lnTo>
                    <a:pt x="295001" y="1192453"/>
                  </a:lnTo>
                  <a:lnTo>
                    <a:pt x="333955" y="1215915"/>
                  </a:lnTo>
                  <a:lnTo>
                    <a:pt x="374626" y="1236655"/>
                  </a:lnTo>
                  <a:lnTo>
                    <a:pt x="416889" y="1254548"/>
                  </a:lnTo>
                  <a:lnTo>
                    <a:pt x="460619" y="1269469"/>
                  </a:lnTo>
                  <a:lnTo>
                    <a:pt x="505690" y="1281292"/>
                  </a:lnTo>
                  <a:lnTo>
                    <a:pt x="551977" y="1289893"/>
                  </a:lnTo>
                  <a:lnTo>
                    <a:pt x="599355" y="1295145"/>
                  </a:lnTo>
                  <a:lnTo>
                    <a:pt x="647700" y="1296924"/>
                  </a:lnTo>
                  <a:lnTo>
                    <a:pt x="696044" y="1295145"/>
                  </a:lnTo>
                  <a:lnTo>
                    <a:pt x="743422" y="1289893"/>
                  </a:lnTo>
                  <a:lnTo>
                    <a:pt x="789709" y="1281292"/>
                  </a:lnTo>
                  <a:lnTo>
                    <a:pt x="834780" y="1269469"/>
                  </a:lnTo>
                  <a:lnTo>
                    <a:pt x="878510" y="1254548"/>
                  </a:lnTo>
                  <a:lnTo>
                    <a:pt x="920773" y="1236655"/>
                  </a:lnTo>
                  <a:lnTo>
                    <a:pt x="961444" y="1215915"/>
                  </a:lnTo>
                  <a:lnTo>
                    <a:pt x="1000398" y="1192453"/>
                  </a:lnTo>
                  <a:lnTo>
                    <a:pt x="1037511" y="1166396"/>
                  </a:lnTo>
                  <a:lnTo>
                    <a:pt x="1072656" y="1137868"/>
                  </a:lnTo>
                  <a:lnTo>
                    <a:pt x="1105709" y="1106995"/>
                  </a:lnTo>
                  <a:lnTo>
                    <a:pt x="1136545" y="1073902"/>
                  </a:lnTo>
                  <a:lnTo>
                    <a:pt x="1165037" y="1038714"/>
                  </a:lnTo>
                  <a:lnTo>
                    <a:pt x="1191062" y="1001558"/>
                  </a:lnTo>
                  <a:lnTo>
                    <a:pt x="1214494" y="962557"/>
                  </a:lnTo>
                  <a:lnTo>
                    <a:pt x="1235208" y="921839"/>
                  </a:lnTo>
                  <a:lnTo>
                    <a:pt x="1253078" y="879527"/>
                  </a:lnTo>
                  <a:lnTo>
                    <a:pt x="1267980" y="835747"/>
                  </a:lnTo>
                  <a:lnTo>
                    <a:pt x="1279788" y="790626"/>
                  </a:lnTo>
                  <a:lnTo>
                    <a:pt x="1288378" y="744287"/>
                  </a:lnTo>
                  <a:lnTo>
                    <a:pt x="1293623" y="696858"/>
                  </a:lnTo>
                  <a:lnTo>
                    <a:pt x="1295400" y="648462"/>
                  </a:lnTo>
                  <a:lnTo>
                    <a:pt x="1293623" y="600065"/>
                  </a:lnTo>
                  <a:lnTo>
                    <a:pt x="1288378" y="552636"/>
                  </a:lnTo>
                  <a:lnTo>
                    <a:pt x="1279788" y="506297"/>
                  </a:lnTo>
                  <a:lnTo>
                    <a:pt x="1267980" y="461176"/>
                  </a:lnTo>
                  <a:lnTo>
                    <a:pt x="1253078" y="417396"/>
                  </a:lnTo>
                  <a:lnTo>
                    <a:pt x="1235208" y="375084"/>
                  </a:lnTo>
                  <a:lnTo>
                    <a:pt x="1214494" y="334366"/>
                  </a:lnTo>
                  <a:lnTo>
                    <a:pt x="1191062" y="295365"/>
                  </a:lnTo>
                  <a:lnTo>
                    <a:pt x="1165037" y="258209"/>
                  </a:lnTo>
                  <a:lnTo>
                    <a:pt x="1136545" y="223021"/>
                  </a:lnTo>
                  <a:lnTo>
                    <a:pt x="1105709" y="189928"/>
                  </a:lnTo>
                  <a:lnTo>
                    <a:pt x="1072656" y="159055"/>
                  </a:lnTo>
                  <a:lnTo>
                    <a:pt x="1037511" y="130527"/>
                  </a:lnTo>
                  <a:lnTo>
                    <a:pt x="1000398" y="104470"/>
                  </a:lnTo>
                  <a:lnTo>
                    <a:pt x="961444" y="81008"/>
                  </a:lnTo>
                  <a:lnTo>
                    <a:pt x="920773" y="60268"/>
                  </a:lnTo>
                  <a:lnTo>
                    <a:pt x="878510" y="42375"/>
                  </a:lnTo>
                  <a:lnTo>
                    <a:pt x="834780" y="27454"/>
                  </a:lnTo>
                  <a:lnTo>
                    <a:pt x="789709" y="15631"/>
                  </a:lnTo>
                  <a:lnTo>
                    <a:pt x="743422" y="7030"/>
                  </a:lnTo>
                  <a:lnTo>
                    <a:pt x="696044" y="1778"/>
                  </a:lnTo>
                  <a:lnTo>
                    <a:pt x="647700" y="0"/>
                  </a:lnTo>
                  <a:close/>
                </a:path>
              </a:pathLst>
            </a:custGeom>
            <a:solidFill>
              <a:srgbClr val="4966AC">
                <a:alpha val="6705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4744211" y="3026664"/>
              <a:ext cx="1295400" cy="1297305"/>
            </a:xfrm>
            <a:custGeom>
              <a:avLst/>
              <a:gdLst/>
              <a:ahLst/>
              <a:cxnLst/>
              <a:rect l="l" t="t" r="r" b="b"/>
              <a:pathLst>
                <a:path w="1295400" h="1297304">
                  <a:moveTo>
                    <a:pt x="0" y="648462"/>
                  </a:moveTo>
                  <a:lnTo>
                    <a:pt x="1776" y="600065"/>
                  </a:lnTo>
                  <a:lnTo>
                    <a:pt x="7021" y="552636"/>
                  </a:lnTo>
                  <a:lnTo>
                    <a:pt x="15611" y="506297"/>
                  </a:lnTo>
                  <a:lnTo>
                    <a:pt x="27419" y="461176"/>
                  </a:lnTo>
                  <a:lnTo>
                    <a:pt x="42321" y="417396"/>
                  </a:lnTo>
                  <a:lnTo>
                    <a:pt x="60191" y="375084"/>
                  </a:lnTo>
                  <a:lnTo>
                    <a:pt x="80905" y="334366"/>
                  </a:lnTo>
                  <a:lnTo>
                    <a:pt x="104337" y="295365"/>
                  </a:lnTo>
                  <a:lnTo>
                    <a:pt x="130362" y="258209"/>
                  </a:lnTo>
                  <a:lnTo>
                    <a:pt x="158854" y="223021"/>
                  </a:lnTo>
                  <a:lnTo>
                    <a:pt x="189690" y="189928"/>
                  </a:lnTo>
                  <a:lnTo>
                    <a:pt x="222743" y="159055"/>
                  </a:lnTo>
                  <a:lnTo>
                    <a:pt x="257888" y="130527"/>
                  </a:lnTo>
                  <a:lnTo>
                    <a:pt x="295001" y="104470"/>
                  </a:lnTo>
                  <a:lnTo>
                    <a:pt x="333955" y="81008"/>
                  </a:lnTo>
                  <a:lnTo>
                    <a:pt x="374626" y="60268"/>
                  </a:lnTo>
                  <a:lnTo>
                    <a:pt x="416889" y="42375"/>
                  </a:lnTo>
                  <a:lnTo>
                    <a:pt x="460619" y="27454"/>
                  </a:lnTo>
                  <a:lnTo>
                    <a:pt x="505690" y="15631"/>
                  </a:lnTo>
                  <a:lnTo>
                    <a:pt x="551977" y="7030"/>
                  </a:lnTo>
                  <a:lnTo>
                    <a:pt x="599355" y="1778"/>
                  </a:lnTo>
                  <a:lnTo>
                    <a:pt x="647700" y="0"/>
                  </a:lnTo>
                  <a:lnTo>
                    <a:pt x="696044" y="1778"/>
                  </a:lnTo>
                  <a:lnTo>
                    <a:pt x="743422" y="7030"/>
                  </a:lnTo>
                  <a:lnTo>
                    <a:pt x="789709" y="15631"/>
                  </a:lnTo>
                  <a:lnTo>
                    <a:pt x="834780" y="27454"/>
                  </a:lnTo>
                  <a:lnTo>
                    <a:pt x="878510" y="42375"/>
                  </a:lnTo>
                  <a:lnTo>
                    <a:pt x="920773" y="60268"/>
                  </a:lnTo>
                  <a:lnTo>
                    <a:pt x="961444" y="81008"/>
                  </a:lnTo>
                  <a:lnTo>
                    <a:pt x="1000398" y="104470"/>
                  </a:lnTo>
                  <a:lnTo>
                    <a:pt x="1037511" y="130527"/>
                  </a:lnTo>
                  <a:lnTo>
                    <a:pt x="1072656" y="159055"/>
                  </a:lnTo>
                  <a:lnTo>
                    <a:pt x="1105709" y="189928"/>
                  </a:lnTo>
                  <a:lnTo>
                    <a:pt x="1136545" y="223021"/>
                  </a:lnTo>
                  <a:lnTo>
                    <a:pt x="1165037" y="258209"/>
                  </a:lnTo>
                  <a:lnTo>
                    <a:pt x="1191062" y="295365"/>
                  </a:lnTo>
                  <a:lnTo>
                    <a:pt x="1214494" y="334366"/>
                  </a:lnTo>
                  <a:lnTo>
                    <a:pt x="1235208" y="375084"/>
                  </a:lnTo>
                  <a:lnTo>
                    <a:pt x="1253078" y="417396"/>
                  </a:lnTo>
                  <a:lnTo>
                    <a:pt x="1267980" y="461176"/>
                  </a:lnTo>
                  <a:lnTo>
                    <a:pt x="1279788" y="506297"/>
                  </a:lnTo>
                  <a:lnTo>
                    <a:pt x="1288378" y="552636"/>
                  </a:lnTo>
                  <a:lnTo>
                    <a:pt x="1293623" y="600065"/>
                  </a:lnTo>
                  <a:lnTo>
                    <a:pt x="1295400" y="648462"/>
                  </a:lnTo>
                  <a:lnTo>
                    <a:pt x="1293623" y="696858"/>
                  </a:lnTo>
                  <a:lnTo>
                    <a:pt x="1288378" y="744287"/>
                  </a:lnTo>
                  <a:lnTo>
                    <a:pt x="1279788" y="790626"/>
                  </a:lnTo>
                  <a:lnTo>
                    <a:pt x="1267980" y="835747"/>
                  </a:lnTo>
                  <a:lnTo>
                    <a:pt x="1253078" y="879527"/>
                  </a:lnTo>
                  <a:lnTo>
                    <a:pt x="1235208" y="921839"/>
                  </a:lnTo>
                  <a:lnTo>
                    <a:pt x="1214494" y="962557"/>
                  </a:lnTo>
                  <a:lnTo>
                    <a:pt x="1191062" y="1001558"/>
                  </a:lnTo>
                  <a:lnTo>
                    <a:pt x="1165037" y="1038714"/>
                  </a:lnTo>
                  <a:lnTo>
                    <a:pt x="1136545" y="1073902"/>
                  </a:lnTo>
                  <a:lnTo>
                    <a:pt x="1105709" y="1106995"/>
                  </a:lnTo>
                  <a:lnTo>
                    <a:pt x="1072656" y="1137868"/>
                  </a:lnTo>
                  <a:lnTo>
                    <a:pt x="1037511" y="1166396"/>
                  </a:lnTo>
                  <a:lnTo>
                    <a:pt x="1000398" y="1192453"/>
                  </a:lnTo>
                  <a:lnTo>
                    <a:pt x="961444" y="1215915"/>
                  </a:lnTo>
                  <a:lnTo>
                    <a:pt x="920773" y="1236655"/>
                  </a:lnTo>
                  <a:lnTo>
                    <a:pt x="878510" y="1254548"/>
                  </a:lnTo>
                  <a:lnTo>
                    <a:pt x="834780" y="1269469"/>
                  </a:lnTo>
                  <a:lnTo>
                    <a:pt x="789709" y="1281292"/>
                  </a:lnTo>
                  <a:lnTo>
                    <a:pt x="743422" y="1289893"/>
                  </a:lnTo>
                  <a:lnTo>
                    <a:pt x="696044" y="1295145"/>
                  </a:lnTo>
                  <a:lnTo>
                    <a:pt x="647700" y="1296924"/>
                  </a:lnTo>
                  <a:lnTo>
                    <a:pt x="599355" y="1295145"/>
                  </a:lnTo>
                  <a:lnTo>
                    <a:pt x="551977" y="1289893"/>
                  </a:lnTo>
                  <a:lnTo>
                    <a:pt x="505690" y="1281292"/>
                  </a:lnTo>
                  <a:lnTo>
                    <a:pt x="460619" y="1269469"/>
                  </a:lnTo>
                  <a:lnTo>
                    <a:pt x="416889" y="1254548"/>
                  </a:lnTo>
                  <a:lnTo>
                    <a:pt x="374626" y="1236655"/>
                  </a:lnTo>
                  <a:lnTo>
                    <a:pt x="333955" y="1215915"/>
                  </a:lnTo>
                  <a:lnTo>
                    <a:pt x="295001" y="1192453"/>
                  </a:lnTo>
                  <a:lnTo>
                    <a:pt x="257888" y="1166396"/>
                  </a:lnTo>
                  <a:lnTo>
                    <a:pt x="222743" y="1137868"/>
                  </a:lnTo>
                  <a:lnTo>
                    <a:pt x="189690" y="1106995"/>
                  </a:lnTo>
                  <a:lnTo>
                    <a:pt x="158854" y="1073902"/>
                  </a:lnTo>
                  <a:lnTo>
                    <a:pt x="130362" y="1038714"/>
                  </a:lnTo>
                  <a:lnTo>
                    <a:pt x="104337" y="1001558"/>
                  </a:lnTo>
                  <a:lnTo>
                    <a:pt x="80905" y="962557"/>
                  </a:lnTo>
                  <a:lnTo>
                    <a:pt x="60191" y="921839"/>
                  </a:lnTo>
                  <a:lnTo>
                    <a:pt x="42321" y="879527"/>
                  </a:lnTo>
                  <a:lnTo>
                    <a:pt x="27419" y="835747"/>
                  </a:lnTo>
                  <a:lnTo>
                    <a:pt x="15611" y="790626"/>
                  </a:lnTo>
                  <a:lnTo>
                    <a:pt x="7021" y="744287"/>
                  </a:lnTo>
                  <a:lnTo>
                    <a:pt x="1776" y="696858"/>
                  </a:lnTo>
                  <a:lnTo>
                    <a:pt x="0" y="648462"/>
                  </a:lnTo>
                  <a:close/>
                </a:path>
              </a:pathLst>
            </a:custGeom>
            <a:ln w="12191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5091429" y="3414522"/>
            <a:ext cx="60642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20.9m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+2.3%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5480050" y="4535296"/>
            <a:ext cx="6250305" cy="1730375"/>
            <a:chOff x="5480050" y="4535296"/>
            <a:chExt cx="6250305" cy="1730375"/>
          </a:xfrm>
        </p:grpSpPr>
        <p:sp>
          <p:nvSpPr>
            <p:cNvPr id="36" name="object 36" descr=""/>
            <p:cNvSpPr/>
            <p:nvPr/>
          </p:nvSpPr>
          <p:spPr>
            <a:xfrm>
              <a:off x="7661148" y="4538471"/>
              <a:ext cx="4066540" cy="0"/>
            </a:xfrm>
            <a:custGeom>
              <a:avLst/>
              <a:gdLst/>
              <a:ahLst/>
              <a:cxnLst/>
              <a:rect l="l" t="t" r="r" b="b"/>
              <a:pathLst>
                <a:path w="4066540" h="0">
                  <a:moveTo>
                    <a:pt x="0" y="0"/>
                  </a:moveTo>
                  <a:lnTo>
                    <a:pt x="4066031" y="0"/>
                  </a:lnTo>
                </a:path>
              </a:pathLst>
            </a:custGeom>
            <a:ln w="6096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486400" y="5503163"/>
              <a:ext cx="756285" cy="756285"/>
            </a:xfrm>
            <a:custGeom>
              <a:avLst/>
              <a:gdLst/>
              <a:ahLst/>
              <a:cxnLst/>
              <a:rect l="l" t="t" r="r" b="b"/>
              <a:pathLst>
                <a:path w="756285" h="756285">
                  <a:moveTo>
                    <a:pt x="377951" y="0"/>
                  </a:moveTo>
                  <a:lnTo>
                    <a:pt x="330532" y="2944"/>
                  </a:lnTo>
                  <a:lnTo>
                    <a:pt x="284873" y="11542"/>
                  </a:lnTo>
                  <a:lnTo>
                    <a:pt x="241328" y="25440"/>
                  </a:lnTo>
                  <a:lnTo>
                    <a:pt x="200252" y="44282"/>
                  </a:lnTo>
                  <a:lnTo>
                    <a:pt x="161997" y="67716"/>
                  </a:lnTo>
                  <a:lnTo>
                    <a:pt x="126918" y="95386"/>
                  </a:lnTo>
                  <a:lnTo>
                    <a:pt x="95368" y="126939"/>
                  </a:lnTo>
                  <a:lnTo>
                    <a:pt x="67702" y="162019"/>
                  </a:lnTo>
                  <a:lnTo>
                    <a:pt x="44272" y="200274"/>
                  </a:lnTo>
                  <a:lnTo>
                    <a:pt x="25434" y="241349"/>
                  </a:lnTo>
                  <a:lnTo>
                    <a:pt x="11539" y="284890"/>
                  </a:lnTo>
                  <a:lnTo>
                    <a:pt x="2943" y="330542"/>
                  </a:lnTo>
                  <a:lnTo>
                    <a:pt x="0" y="377952"/>
                  </a:lnTo>
                  <a:lnTo>
                    <a:pt x="2943" y="425361"/>
                  </a:lnTo>
                  <a:lnTo>
                    <a:pt x="11539" y="471013"/>
                  </a:lnTo>
                  <a:lnTo>
                    <a:pt x="25434" y="514554"/>
                  </a:lnTo>
                  <a:lnTo>
                    <a:pt x="44272" y="555629"/>
                  </a:lnTo>
                  <a:lnTo>
                    <a:pt x="67702" y="593884"/>
                  </a:lnTo>
                  <a:lnTo>
                    <a:pt x="95368" y="628964"/>
                  </a:lnTo>
                  <a:lnTo>
                    <a:pt x="126918" y="660517"/>
                  </a:lnTo>
                  <a:lnTo>
                    <a:pt x="161997" y="688187"/>
                  </a:lnTo>
                  <a:lnTo>
                    <a:pt x="200252" y="711621"/>
                  </a:lnTo>
                  <a:lnTo>
                    <a:pt x="241328" y="730463"/>
                  </a:lnTo>
                  <a:lnTo>
                    <a:pt x="284873" y="744361"/>
                  </a:lnTo>
                  <a:lnTo>
                    <a:pt x="330532" y="752959"/>
                  </a:lnTo>
                  <a:lnTo>
                    <a:pt x="377951" y="755904"/>
                  </a:lnTo>
                  <a:lnTo>
                    <a:pt x="425371" y="752959"/>
                  </a:lnTo>
                  <a:lnTo>
                    <a:pt x="471030" y="744361"/>
                  </a:lnTo>
                  <a:lnTo>
                    <a:pt x="514575" y="730463"/>
                  </a:lnTo>
                  <a:lnTo>
                    <a:pt x="555651" y="711621"/>
                  </a:lnTo>
                  <a:lnTo>
                    <a:pt x="593906" y="688187"/>
                  </a:lnTo>
                  <a:lnTo>
                    <a:pt x="628985" y="660517"/>
                  </a:lnTo>
                  <a:lnTo>
                    <a:pt x="660535" y="628964"/>
                  </a:lnTo>
                  <a:lnTo>
                    <a:pt x="688201" y="593884"/>
                  </a:lnTo>
                  <a:lnTo>
                    <a:pt x="711631" y="555629"/>
                  </a:lnTo>
                  <a:lnTo>
                    <a:pt x="730469" y="514554"/>
                  </a:lnTo>
                  <a:lnTo>
                    <a:pt x="744364" y="471013"/>
                  </a:lnTo>
                  <a:lnTo>
                    <a:pt x="752960" y="425361"/>
                  </a:lnTo>
                  <a:lnTo>
                    <a:pt x="755903" y="377952"/>
                  </a:lnTo>
                  <a:lnTo>
                    <a:pt x="752960" y="330542"/>
                  </a:lnTo>
                  <a:lnTo>
                    <a:pt x="744364" y="284890"/>
                  </a:lnTo>
                  <a:lnTo>
                    <a:pt x="730469" y="241349"/>
                  </a:lnTo>
                  <a:lnTo>
                    <a:pt x="711631" y="200274"/>
                  </a:lnTo>
                  <a:lnTo>
                    <a:pt x="688201" y="162019"/>
                  </a:lnTo>
                  <a:lnTo>
                    <a:pt x="660535" y="126939"/>
                  </a:lnTo>
                  <a:lnTo>
                    <a:pt x="628985" y="95386"/>
                  </a:lnTo>
                  <a:lnTo>
                    <a:pt x="593906" y="67716"/>
                  </a:lnTo>
                  <a:lnTo>
                    <a:pt x="555651" y="44282"/>
                  </a:lnTo>
                  <a:lnTo>
                    <a:pt x="514575" y="25440"/>
                  </a:lnTo>
                  <a:lnTo>
                    <a:pt x="471030" y="11542"/>
                  </a:lnTo>
                  <a:lnTo>
                    <a:pt x="425371" y="2944"/>
                  </a:lnTo>
                  <a:lnTo>
                    <a:pt x="377951" y="0"/>
                  </a:lnTo>
                  <a:close/>
                </a:path>
              </a:pathLst>
            </a:custGeom>
            <a:solidFill>
              <a:srgbClr val="4966AC">
                <a:alpha val="6705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486400" y="5503163"/>
              <a:ext cx="756285" cy="756285"/>
            </a:xfrm>
            <a:custGeom>
              <a:avLst/>
              <a:gdLst/>
              <a:ahLst/>
              <a:cxnLst/>
              <a:rect l="l" t="t" r="r" b="b"/>
              <a:pathLst>
                <a:path w="756285" h="756285">
                  <a:moveTo>
                    <a:pt x="0" y="377952"/>
                  </a:moveTo>
                  <a:lnTo>
                    <a:pt x="2943" y="330542"/>
                  </a:lnTo>
                  <a:lnTo>
                    <a:pt x="11539" y="284890"/>
                  </a:lnTo>
                  <a:lnTo>
                    <a:pt x="25434" y="241349"/>
                  </a:lnTo>
                  <a:lnTo>
                    <a:pt x="44272" y="200274"/>
                  </a:lnTo>
                  <a:lnTo>
                    <a:pt x="67702" y="162019"/>
                  </a:lnTo>
                  <a:lnTo>
                    <a:pt x="95368" y="126939"/>
                  </a:lnTo>
                  <a:lnTo>
                    <a:pt x="126918" y="95386"/>
                  </a:lnTo>
                  <a:lnTo>
                    <a:pt x="161997" y="67716"/>
                  </a:lnTo>
                  <a:lnTo>
                    <a:pt x="200252" y="44282"/>
                  </a:lnTo>
                  <a:lnTo>
                    <a:pt x="241328" y="25440"/>
                  </a:lnTo>
                  <a:lnTo>
                    <a:pt x="284873" y="11542"/>
                  </a:lnTo>
                  <a:lnTo>
                    <a:pt x="330532" y="2944"/>
                  </a:lnTo>
                  <a:lnTo>
                    <a:pt x="377951" y="0"/>
                  </a:lnTo>
                  <a:lnTo>
                    <a:pt x="425371" y="2944"/>
                  </a:lnTo>
                  <a:lnTo>
                    <a:pt x="471030" y="11542"/>
                  </a:lnTo>
                  <a:lnTo>
                    <a:pt x="514575" y="25440"/>
                  </a:lnTo>
                  <a:lnTo>
                    <a:pt x="555651" y="44282"/>
                  </a:lnTo>
                  <a:lnTo>
                    <a:pt x="593906" y="67716"/>
                  </a:lnTo>
                  <a:lnTo>
                    <a:pt x="628985" y="95386"/>
                  </a:lnTo>
                  <a:lnTo>
                    <a:pt x="660535" y="126939"/>
                  </a:lnTo>
                  <a:lnTo>
                    <a:pt x="688201" y="162019"/>
                  </a:lnTo>
                  <a:lnTo>
                    <a:pt x="711631" y="200274"/>
                  </a:lnTo>
                  <a:lnTo>
                    <a:pt x="730469" y="241349"/>
                  </a:lnTo>
                  <a:lnTo>
                    <a:pt x="744364" y="284890"/>
                  </a:lnTo>
                  <a:lnTo>
                    <a:pt x="752960" y="330542"/>
                  </a:lnTo>
                  <a:lnTo>
                    <a:pt x="755903" y="377952"/>
                  </a:lnTo>
                  <a:lnTo>
                    <a:pt x="752960" y="425361"/>
                  </a:lnTo>
                  <a:lnTo>
                    <a:pt x="744364" y="471013"/>
                  </a:lnTo>
                  <a:lnTo>
                    <a:pt x="730469" y="514554"/>
                  </a:lnTo>
                  <a:lnTo>
                    <a:pt x="711631" y="555629"/>
                  </a:lnTo>
                  <a:lnTo>
                    <a:pt x="688201" y="593884"/>
                  </a:lnTo>
                  <a:lnTo>
                    <a:pt x="660535" y="628964"/>
                  </a:lnTo>
                  <a:lnTo>
                    <a:pt x="628985" y="660517"/>
                  </a:lnTo>
                  <a:lnTo>
                    <a:pt x="593906" y="688187"/>
                  </a:lnTo>
                  <a:lnTo>
                    <a:pt x="555651" y="711621"/>
                  </a:lnTo>
                  <a:lnTo>
                    <a:pt x="514575" y="730463"/>
                  </a:lnTo>
                  <a:lnTo>
                    <a:pt x="471030" y="744361"/>
                  </a:lnTo>
                  <a:lnTo>
                    <a:pt x="425371" y="752959"/>
                  </a:lnTo>
                  <a:lnTo>
                    <a:pt x="377951" y="755904"/>
                  </a:lnTo>
                  <a:lnTo>
                    <a:pt x="330532" y="752959"/>
                  </a:lnTo>
                  <a:lnTo>
                    <a:pt x="284873" y="744361"/>
                  </a:lnTo>
                  <a:lnTo>
                    <a:pt x="241328" y="730463"/>
                  </a:lnTo>
                  <a:lnTo>
                    <a:pt x="200252" y="711621"/>
                  </a:lnTo>
                  <a:lnTo>
                    <a:pt x="161997" y="688187"/>
                  </a:lnTo>
                  <a:lnTo>
                    <a:pt x="126918" y="660517"/>
                  </a:lnTo>
                  <a:lnTo>
                    <a:pt x="95368" y="628964"/>
                  </a:lnTo>
                  <a:lnTo>
                    <a:pt x="67702" y="593884"/>
                  </a:lnTo>
                  <a:lnTo>
                    <a:pt x="44272" y="555629"/>
                  </a:lnTo>
                  <a:lnTo>
                    <a:pt x="25434" y="514554"/>
                  </a:lnTo>
                  <a:lnTo>
                    <a:pt x="11539" y="471013"/>
                  </a:lnTo>
                  <a:lnTo>
                    <a:pt x="2943" y="425361"/>
                  </a:lnTo>
                  <a:lnTo>
                    <a:pt x="0" y="377952"/>
                  </a:lnTo>
                  <a:close/>
                </a:path>
              </a:pathLst>
            </a:custGeom>
            <a:ln w="12192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5574029" y="5661152"/>
            <a:ext cx="594360" cy="464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715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900">
              <a:latin typeface="Arial"/>
              <a:cs typeface="Arial"/>
            </a:endParaRPr>
          </a:p>
          <a:p>
            <a:pPr algn="ctr" marR="6985">
              <a:lnSpc>
                <a:spcPct val="100000"/>
              </a:lnSpc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Sales</a:t>
            </a:r>
            <a:endParaRPr sz="900">
              <a:latin typeface="Arial"/>
              <a:cs typeface="Arial"/>
            </a:endParaRPr>
          </a:p>
          <a:p>
            <a:pPr algn="ctr" marR="5080">
              <a:lnSpc>
                <a:spcPct val="100000"/>
              </a:lnSpc>
              <a:spcBef>
                <a:spcPts val="215"/>
              </a:spcBef>
            </a:pPr>
            <a:r>
              <a:rPr dirty="0" baseline="12345" sz="1350" spc="-15" b="1">
                <a:solidFill>
                  <a:srgbClr val="FFFFFF"/>
                </a:solidFill>
                <a:latin typeface="Arial"/>
                <a:cs typeface="Arial"/>
              </a:rPr>
              <a:t>CAGR</a:t>
            </a:r>
            <a:r>
              <a:rPr dirty="0" sz="600" spc="-10" b="1">
                <a:solidFill>
                  <a:srgbClr val="FFFFFF"/>
                </a:solidFill>
                <a:latin typeface="Arial"/>
                <a:cs typeface="Arial"/>
              </a:rPr>
              <a:t>12-</a:t>
            </a:r>
            <a:r>
              <a:rPr dirty="0" sz="600" spc="-25" b="1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3821938" y="4675378"/>
            <a:ext cx="517525" cy="515620"/>
            <a:chOff x="3821938" y="4675378"/>
            <a:chExt cx="517525" cy="515620"/>
          </a:xfrm>
        </p:grpSpPr>
        <p:sp>
          <p:nvSpPr>
            <p:cNvPr id="41" name="object 41" descr=""/>
            <p:cNvSpPr/>
            <p:nvPr/>
          </p:nvSpPr>
          <p:spPr>
            <a:xfrm>
              <a:off x="3828288" y="4681728"/>
              <a:ext cx="504825" cy="502920"/>
            </a:xfrm>
            <a:custGeom>
              <a:avLst/>
              <a:gdLst/>
              <a:ahLst/>
              <a:cxnLst/>
              <a:rect l="l" t="t" r="r" b="b"/>
              <a:pathLst>
                <a:path w="504825" h="502920">
                  <a:moveTo>
                    <a:pt x="252222" y="0"/>
                  </a:moveTo>
                  <a:lnTo>
                    <a:pt x="206879" y="4049"/>
                  </a:lnTo>
                  <a:lnTo>
                    <a:pt x="164205" y="15725"/>
                  </a:lnTo>
                  <a:lnTo>
                    <a:pt x="124911" y="34318"/>
                  </a:lnTo>
                  <a:lnTo>
                    <a:pt x="89710" y="59120"/>
                  </a:lnTo>
                  <a:lnTo>
                    <a:pt x="59312" y="89422"/>
                  </a:lnTo>
                  <a:lnTo>
                    <a:pt x="34431" y="124516"/>
                  </a:lnTo>
                  <a:lnTo>
                    <a:pt x="15777" y="163693"/>
                  </a:lnTo>
                  <a:lnTo>
                    <a:pt x="4062" y="206243"/>
                  </a:lnTo>
                  <a:lnTo>
                    <a:pt x="0" y="251460"/>
                  </a:lnTo>
                  <a:lnTo>
                    <a:pt x="4062" y="296676"/>
                  </a:lnTo>
                  <a:lnTo>
                    <a:pt x="15777" y="339226"/>
                  </a:lnTo>
                  <a:lnTo>
                    <a:pt x="34431" y="378403"/>
                  </a:lnTo>
                  <a:lnTo>
                    <a:pt x="59312" y="413497"/>
                  </a:lnTo>
                  <a:lnTo>
                    <a:pt x="89710" y="443799"/>
                  </a:lnTo>
                  <a:lnTo>
                    <a:pt x="124911" y="468601"/>
                  </a:lnTo>
                  <a:lnTo>
                    <a:pt x="164205" y="487194"/>
                  </a:lnTo>
                  <a:lnTo>
                    <a:pt x="206879" y="498870"/>
                  </a:lnTo>
                  <a:lnTo>
                    <a:pt x="252222" y="502920"/>
                  </a:lnTo>
                  <a:lnTo>
                    <a:pt x="297564" y="498870"/>
                  </a:lnTo>
                  <a:lnTo>
                    <a:pt x="340238" y="487194"/>
                  </a:lnTo>
                  <a:lnTo>
                    <a:pt x="379532" y="468601"/>
                  </a:lnTo>
                  <a:lnTo>
                    <a:pt x="414733" y="443799"/>
                  </a:lnTo>
                  <a:lnTo>
                    <a:pt x="445131" y="413497"/>
                  </a:lnTo>
                  <a:lnTo>
                    <a:pt x="470012" y="378403"/>
                  </a:lnTo>
                  <a:lnTo>
                    <a:pt x="488666" y="339226"/>
                  </a:lnTo>
                  <a:lnTo>
                    <a:pt x="500381" y="296676"/>
                  </a:lnTo>
                  <a:lnTo>
                    <a:pt x="504444" y="251460"/>
                  </a:lnTo>
                  <a:lnTo>
                    <a:pt x="500381" y="206243"/>
                  </a:lnTo>
                  <a:lnTo>
                    <a:pt x="488666" y="163693"/>
                  </a:lnTo>
                  <a:lnTo>
                    <a:pt x="470012" y="124516"/>
                  </a:lnTo>
                  <a:lnTo>
                    <a:pt x="445131" y="89422"/>
                  </a:lnTo>
                  <a:lnTo>
                    <a:pt x="414733" y="59120"/>
                  </a:lnTo>
                  <a:lnTo>
                    <a:pt x="379532" y="34318"/>
                  </a:lnTo>
                  <a:lnTo>
                    <a:pt x="340238" y="15725"/>
                  </a:lnTo>
                  <a:lnTo>
                    <a:pt x="297564" y="4049"/>
                  </a:lnTo>
                  <a:lnTo>
                    <a:pt x="252222" y="0"/>
                  </a:lnTo>
                  <a:close/>
                </a:path>
              </a:pathLst>
            </a:custGeom>
            <a:solidFill>
              <a:srgbClr val="4966AC">
                <a:alpha val="6705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828288" y="4681728"/>
              <a:ext cx="504825" cy="502920"/>
            </a:xfrm>
            <a:custGeom>
              <a:avLst/>
              <a:gdLst/>
              <a:ahLst/>
              <a:cxnLst/>
              <a:rect l="l" t="t" r="r" b="b"/>
              <a:pathLst>
                <a:path w="504825" h="502920">
                  <a:moveTo>
                    <a:pt x="0" y="251460"/>
                  </a:moveTo>
                  <a:lnTo>
                    <a:pt x="4062" y="206243"/>
                  </a:lnTo>
                  <a:lnTo>
                    <a:pt x="15777" y="163693"/>
                  </a:lnTo>
                  <a:lnTo>
                    <a:pt x="34431" y="124516"/>
                  </a:lnTo>
                  <a:lnTo>
                    <a:pt x="59312" y="89422"/>
                  </a:lnTo>
                  <a:lnTo>
                    <a:pt x="89710" y="59120"/>
                  </a:lnTo>
                  <a:lnTo>
                    <a:pt x="124911" y="34318"/>
                  </a:lnTo>
                  <a:lnTo>
                    <a:pt x="164205" y="15725"/>
                  </a:lnTo>
                  <a:lnTo>
                    <a:pt x="206879" y="4049"/>
                  </a:lnTo>
                  <a:lnTo>
                    <a:pt x="252222" y="0"/>
                  </a:lnTo>
                  <a:lnTo>
                    <a:pt x="297564" y="4049"/>
                  </a:lnTo>
                  <a:lnTo>
                    <a:pt x="340238" y="15725"/>
                  </a:lnTo>
                  <a:lnTo>
                    <a:pt x="379532" y="34318"/>
                  </a:lnTo>
                  <a:lnTo>
                    <a:pt x="414733" y="59120"/>
                  </a:lnTo>
                  <a:lnTo>
                    <a:pt x="445131" y="89422"/>
                  </a:lnTo>
                  <a:lnTo>
                    <a:pt x="470012" y="124516"/>
                  </a:lnTo>
                  <a:lnTo>
                    <a:pt x="488666" y="163693"/>
                  </a:lnTo>
                  <a:lnTo>
                    <a:pt x="500381" y="206243"/>
                  </a:lnTo>
                  <a:lnTo>
                    <a:pt x="504444" y="251460"/>
                  </a:lnTo>
                  <a:lnTo>
                    <a:pt x="500381" y="296676"/>
                  </a:lnTo>
                  <a:lnTo>
                    <a:pt x="488666" y="339226"/>
                  </a:lnTo>
                  <a:lnTo>
                    <a:pt x="470012" y="378403"/>
                  </a:lnTo>
                  <a:lnTo>
                    <a:pt x="445131" y="413497"/>
                  </a:lnTo>
                  <a:lnTo>
                    <a:pt x="414733" y="443799"/>
                  </a:lnTo>
                  <a:lnTo>
                    <a:pt x="379532" y="468601"/>
                  </a:lnTo>
                  <a:lnTo>
                    <a:pt x="340238" y="487194"/>
                  </a:lnTo>
                  <a:lnTo>
                    <a:pt x="297564" y="498870"/>
                  </a:lnTo>
                  <a:lnTo>
                    <a:pt x="252222" y="502920"/>
                  </a:lnTo>
                  <a:lnTo>
                    <a:pt x="206879" y="498870"/>
                  </a:lnTo>
                  <a:lnTo>
                    <a:pt x="164205" y="487194"/>
                  </a:lnTo>
                  <a:lnTo>
                    <a:pt x="124911" y="468601"/>
                  </a:lnTo>
                  <a:lnTo>
                    <a:pt x="89710" y="443799"/>
                  </a:lnTo>
                  <a:lnTo>
                    <a:pt x="59312" y="413497"/>
                  </a:lnTo>
                  <a:lnTo>
                    <a:pt x="34431" y="378403"/>
                  </a:lnTo>
                  <a:lnTo>
                    <a:pt x="15777" y="339226"/>
                  </a:lnTo>
                  <a:lnTo>
                    <a:pt x="4062" y="296676"/>
                  </a:lnTo>
                  <a:lnTo>
                    <a:pt x="0" y="251460"/>
                  </a:lnTo>
                  <a:close/>
                </a:path>
              </a:pathLst>
            </a:custGeom>
            <a:ln w="12191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3919220" y="4781169"/>
            <a:ext cx="3251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209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8.2m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1.6%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3374009" y="1406525"/>
            <a:ext cx="7573645" cy="2213610"/>
            <a:chOff x="3374009" y="1406525"/>
            <a:chExt cx="7573645" cy="2213610"/>
          </a:xfrm>
        </p:grpSpPr>
        <p:sp>
          <p:nvSpPr>
            <p:cNvPr id="45" name="object 45" descr=""/>
            <p:cNvSpPr/>
            <p:nvPr/>
          </p:nvSpPr>
          <p:spPr>
            <a:xfrm>
              <a:off x="3377184" y="1409700"/>
              <a:ext cx="5516880" cy="2207260"/>
            </a:xfrm>
            <a:custGeom>
              <a:avLst/>
              <a:gdLst/>
              <a:ahLst/>
              <a:cxnLst/>
              <a:rect l="l" t="t" r="r" b="b"/>
              <a:pathLst>
                <a:path w="5516880" h="2207260">
                  <a:moveTo>
                    <a:pt x="5516625" y="36575"/>
                  </a:moveTo>
                  <a:lnTo>
                    <a:pt x="4870704" y="1214120"/>
                  </a:lnTo>
                </a:path>
                <a:path w="5516880" h="2207260">
                  <a:moveTo>
                    <a:pt x="0" y="126491"/>
                  </a:moveTo>
                  <a:lnTo>
                    <a:pt x="0" y="1765427"/>
                  </a:lnTo>
                </a:path>
                <a:path w="5516880" h="2207260">
                  <a:moveTo>
                    <a:pt x="955548" y="0"/>
                  </a:moveTo>
                  <a:lnTo>
                    <a:pt x="955548" y="2207260"/>
                  </a:lnTo>
                </a:path>
              </a:pathLst>
            </a:custGeom>
            <a:ln w="6096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9435084" y="2753867"/>
              <a:ext cx="1464945" cy="91440"/>
            </a:xfrm>
            <a:custGeom>
              <a:avLst/>
              <a:gdLst/>
              <a:ahLst/>
              <a:cxnLst/>
              <a:rect l="l" t="t" r="r" b="b"/>
              <a:pathLst>
                <a:path w="1464945" h="91439">
                  <a:moveTo>
                    <a:pt x="172212" y="89916"/>
                  </a:moveTo>
                  <a:lnTo>
                    <a:pt x="0" y="89916"/>
                  </a:lnTo>
                  <a:lnTo>
                    <a:pt x="0" y="91440"/>
                  </a:lnTo>
                  <a:lnTo>
                    <a:pt x="172212" y="91440"/>
                  </a:lnTo>
                  <a:lnTo>
                    <a:pt x="172212" y="89916"/>
                  </a:lnTo>
                  <a:close/>
                </a:path>
                <a:path w="1464945" h="91439">
                  <a:moveTo>
                    <a:pt x="429768" y="89916"/>
                  </a:moveTo>
                  <a:lnTo>
                    <a:pt x="257556" y="89916"/>
                  </a:lnTo>
                  <a:lnTo>
                    <a:pt x="257556" y="91440"/>
                  </a:lnTo>
                  <a:lnTo>
                    <a:pt x="429768" y="91440"/>
                  </a:lnTo>
                  <a:lnTo>
                    <a:pt x="429768" y="89916"/>
                  </a:lnTo>
                  <a:close/>
                </a:path>
                <a:path w="1464945" h="91439">
                  <a:moveTo>
                    <a:pt x="688848" y="71628"/>
                  </a:moveTo>
                  <a:lnTo>
                    <a:pt x="516636" y="71628"/>
                  </a:lnTo>
                  <a:lnTo>
                    <a:pt x="516636" y="91440"/>
                  </a:lnTo>
                  <a:lnTo>
                    <a:pt x="688848" y="91440"/>
                  </a:lnTo>
                  <a:lnTo>
                    <a:pt x="688848" y="71628"/>
                  </a:lnTo>
                  <a:close/>
                </a:path>
                <a:path w="1464945" h="91439">
                  <a:moveTo>
                    <a:pt x="947928" y="41148"/>
                  </a:moveTo>
                  <a:lnTo>
                    <a:pt x="775716" y="41148"/>
                  </a:lnTo>
                  <a:lnTo>
                    <a:pt x="775716" y="91440"/>
                  </a:lnTo>
                  <a:lnTo>
                    <a:pt x="947928" y="91440"/>
                  </a:lnTo>
                  <a:lnTo>
                    <a:pt x="947928" y="41148"/>
                  </a:lnTo>
                  <a:close/>
                </a:path>
                <a:path w="1464945" h="91439">
                  <a:moveTo>
                    <a:pt x="1205484" y="25908"/>
                  </a:moveTo>
                  <a:lnTo>
                    <a:pt x="1033272" y="25908"/>
                  </a:lnTo>
                  <a:lnTo>
                    <a:pt x="1033272" y="91440"/>
                  </a:lnTo>
                  <a:lnTo>
                    <a:pt x="1205484" y="91440"/>
                  </a:lnTo>
                  <a:lnTo>
                    <a:pt x="1205484" y="25908"/>
                  </a:lnTo>
                  <a:close/>
                </a:path>
                <a:path w="1464945" h="91439">
                  <a:moveTo>
                    <a:pt x="1464564" y="0"/>
                  </a:moveTo>
                  <a:lnTo>
                    <a:pt x="1292352" y="0"/>
                  </a:lnTo>
                  <a:lnTo>
                    <a:pt x="1292352" y="91440"/>
                  </a:lnTo>
                  <a:lnTo>
                    <a:pt x="1464564" y="91440"/>
                  </a:lnTo>
                  <a:lnTo>
                    <a:pt x="1464564" y="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9435084" y="2362199"/>
              <a:ext cx="1464945" cy="483234"/>
            </a:xfrm>
            <a:custGeom>
              <a:avLst/>
              <a:gdLst/>
              <a:ahLst/>
              <a:cxnLst/>
              <a:rect l="l" t="t" r="r" b="b"/>
              <a:pathLst>
                <a:path w="1464945" h="483235">
                  <a:moveTo>
                    <a:pt x="172212" y="475488"/>
                  </a:moveTo>
                  <a:lnTo>
                    <a:pt x="0" y="475488"/>
                  </a:lnTo>
                  <a:lnTo>
                    <a:pt x="0" y="483108"/>
                  </a:lnTo>
                  <a:lnTo>
                    <a:pt x="172212" y="483108"/>
                  </a:lnTo>
                  <a:lnTo>
                    <a:pt x="172212" y="475488"/>
                  </a:lnTo>
                  <a:close/>
                </a:path>
                <a:path w="1464945" h="483235">
                  <a:moveTo>
                    <a:pt x="429768" y="470916"/>
                  </a:moveTo>
                  <a:lnTo>
                    <a:pt x="257556" y="470916"/>
                  </a:lnTo>
                  <a:lnTo>
                    <a:pt x="257556" y="483108"/>
                  </a:lnTo>
                  <a:lnTo>
                    <a:pt x="429768" y="483108"/>
                  </a:lnTo>
                  <a:lnTo>
                    <a:pt x="429768" y="470916"/>
                  </a:lnTo>
                  <a:close/>
                </a:path>
                <a:path w="1464945" h="483235">
                  <a:moveTo>
                    <a:pt x="688848" y="422148"/>
                  </a:moveTo>
                  <a:lnTo>
                    <a:pt x="516636" y="422148"/>
                  </a:lnTo>
                  <a:lnTo>
                    <a:pt x="516636" y="463296"/>
                  </a:lnTo>
                  <a:lnTo>
                    <a:pt x="688848" y="463296"/>
                  </a:lnTo>
                  <a:lnTo>
                    <a:pt x="688848" y="422148"/>
                  </a:lnTo>
                  <a:close/>
                </a:path>
                <a:path w="1464945" h="483235">
                  <a:moveTo>
                    <a:pt x="947928" y="310896"/>
                  </a:moveTo>
                  <a:lnTo>
                    <a:pt x="775716" y="310896"/>
                  </a:lnTo>
                  <a:lnTo>
                    <a:pt x="775716" y="432816"/>
                  </a:lnTo>
                  <a:lnTo>
                    <a:pt x="947928" y="432816"/>
                  </a:lnTo>
                  <a:lnTo>
                    <a:pt x="947928" y="310896"/>
                  </a:lnTo>
                  <a:close/>
                </a:path>
                <a:path w="1464945" h="483235">
                  <a:moveTo>
                    <a:pt x="1205484" y="202692"/>
                  </a:moveTo>
                  <a:lnTo>
                    <a:pt x="1033272" y="202692"/>
                  </a:lnTo>
                  <a:lnTo>
                    <a:pt x="1033272" y="417576"/>
                  </a:lnTo>
                  <a:lnTo>
                    <a:pt x="1205484" y="417576"/>
                  </a:lnTo>
                  <a:lnTo>
                    <a:pt x="1205484" y="202692"/>
                  </a:lnTo>
                  <a:close/>
                </a:path>
                <a:path w="1464945" h="483235">
                  <a:moveTo>
                    <a:pt x="1464564" y="0"/>
                  </a:moveTo>
                  <a:lnTo>
                    <a:pt x="1292352" y="0"/>
                  </a:lnTo>
                  <a:lnTo>
                    <a:pt x="1292352" y="391668"/>
                  </a:lnTo>
                  <a:lnTo>
                    <a:pt x="1464564" y="391668"/>
                  </a:lnTo>
                  <a:lnTo>
                    <a:pt x="1464564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9392412" y="2845308"/>
              <a:ext cx="1550035" cy="0"/>
            </a:xfrm>
            <a:custGeom>
              <a:avLst/>
              <a:gdLst/>
              <a:ahLst/>
              <a:cxnLst/>
              <a:rect l="l" t="t" r="r" b="b"/>
              <a:pathLst>
                <a:path w="1550034" h="0">
                  <a:moveTo>
                    <a:pt x="0" y="0"/>
                  </a:moveTo>
                  <a:lnTo>
                    <a:pt x="1549908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5088001" y="5728817"/>
            <a:ext cx="32448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525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252525"/>
                </a:solidFill>
                <a:latin typeface="Arial MT"/>
                <a:cs typeface="Arial MT"/>
              </a:rPr>
              <a:t>BEV</a:t>
            </a: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r>
              <a:rPr dirty="0" sz="900" spc="-20">
                <a:solidFill>
                  <a:srgbClr val="252525"/>
                </a:solidFill>
                <a:latin typeface="Arial MT"/>
                <a:cs typeface="Arial MT"/>
              </a:rPr>
              <a:t>PHEV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9091041" y="2392172"/>
            <a:ext cx="216535" cy="527050"/>
          </a:xfrm>
          <a:prstGeom prst="rect">
            <a:avLst/>
          </a:prstGeom>
        </p:spPr>
        <p:txBody>
          <a:bodyPr wrap="square" lIns="0" tIns="42544" rIns="0" bIns="0" rtlCol="0" vert="horz">
            <a:spAutoFit/>
          </a:bodyPr>
          <a:lstStyle/>
          <a:p>
            <a:pPr algn="r" marR="5715">
              <a:lnSpc>
                <a:spcPct val="100000"/>
              </a:lnSpc>
              <a:spcBef>
                <a:spcPts val="334"/>
              </a:spcBef>
            </a:pPr>
            <a:r>
              <a:rPr dirty="0" sz="900" spc="-25">
                <a:solidFill>
                  <a:srgbClr val="585858"/>
                </a:solidFill>
                <a:latin typeface="Arial MT"/>
                <a:cs typeface="Arial MT"/>
              </a:rPr>
              <a:t>400</a:t>
            </a:r>
            <a:endParaRPr sz="900">
              <a:latin typeface="Arial MT"/>
              <a:cs typeface="Arial MT"/>
            </a:endParaRPr>
          </a:p>
          <a:p>
            <a:pPr algn="r" marR="5715">
              <a:lnSpc>
                <a:spcPct val="100000"/>
              </a:lnSpc>
              <a:spcBef>
                <a:spcPts val="234"/>
              </a:spcBef>
            </a:pPr>
            <a:r>
              <a:rPr dirty="0" sz="900" spc="-25">
                <a:solidFill>
                  <a:srgbClr val="585858"/>
                </a:solidFill>
                <a:latin typeface="Arial MT"/>
                <a:cs typeface="Arial MT"/>
              </a:rPr>
              <a:t>200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235"/>
              </a:spcBef>
            </a:pPr>
            <a:r>
              <a:rPr dirty="0" sz="900" spc="-50">
                <a:solidFill>
                  <a:srgbClr val="585858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884031" y="1686814"/>
            <a:ext cx="1643380" cy="730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448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324485" algn="l"/>
              </a:tabLst>
            </a:pP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Market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share: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2%</a:t>
            </a:r>
            <a:endParaRPr sz="1200">
              <a:latin typeface="Arial MT"/>
              <a:cs typeface="Arial MT"/>
            </a:endParaRPr>
          </a:p>
          <a:p>
            <a:pPr marL="324485" indent="-286385">
              <a:lnSpc>
                <a:spcPct val="100000"/>
              </a:lnSpc>
              <a:buChar char="•"/>
              <a:tabLst>
                <a:tab pos="324485" algn="l"/>
              </a:tabLst>
            </a:pP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CAGR</a:t>
            </a:r>
            <a:r>
              <a:rPr dirty="0" baseline="-20833" sz="1200" spc="-15">
                <a:solidFill>
                  <a:srgbClr val="232852"/>
                </a:solidFill>
                <a:latin typeface="Arial MT"/>
                <a:cs typeface="Arial MT"/>
              </a:rPr>
              <a:t>12-</a:t>
            </a:r>
            <a:r>
              <a:rPr dirty="0" baseline="-20833" sz="1200">
                <a:solidFill>
                  <a:srgbClr val="232852"/>
                </a:solidFill>
                <a:latin typeface="Arial MT"/>
                <a:cs typeface="Arial MT"/>
              </a:rPr>
              <a:t>17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:</a:t>
            </a:r>
            <a:r>
              <a:rPr dirty="0" sz="1200" spc="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+126%</a:t>
            </a:r>
            <a:endParaRPr sz="1200">
              <a:latin typeface="Arial MT"/>
              <a:cs typeface="Arial MT"/>
            </a:endParaRPr>
          </a:p>
          <a:p>
            <a:pPr marL="219710">
              <a:lnSpc>
                <a:spcPct val="100000"/>
              </a:lnSpc>
              <a:spcBef>
                <a:spcPts val="275"/>
              </a:spcBef>
            </a:pPr>
            <a:r>
              <a:rPr dirty="0" sz="900" spc="-25">
                <a:solidFill>
                  <a:srgbClr val="585858"/>
                </a:solidFill>
                <a:latin typeface="Arial MT"/>
                <a:cs typeface="Arial MT"/>
              </a:rPr>
              <a:t>800</a:t>
            </a:r>
            <a:endParaRPr sz="900">
              <a:latin typeface="Arial MT"/>
              <a:cs typeface="Arial MT"/>
            </a:endParaRPr>
          </a:p>
          <a:p>
            <a:pPr marL="219710">
              <a:lnSpc>
                <a:spcPct val="100000"/>
              </a:lnSpc>
              <a:spcBef>
                <a:spcPts val="235"/>
              </a:spcBef>
            </a:pPr>
            <a:r>
              <a:rPr dirty="0" sz="900" spc="-25">
                <a:solidFill>
                  <a:srgbClr val="585858"/>
                </a:solidFill>
                <a:latin typeface="Arial MT"/>
                <a:cs typeface="Arial MT"/>
              </a:rPr>
              <a:t>600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9382125" y="2892044"/>
            <a:ext cx="15722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85858"/>
                </a:solidFill>
                <a:latin typeface="Arial MT"/>
                <a:cs typeface="Arial MT"/>
              </a:rPr>
              <a:t>201220132014201520162017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8924830" y="2204719"/>
            <a:ext cx="153670" cy="59245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 spc="-10">
                <a:solidFill>
                  <a:srgbClr val="585858"/>
                </a:solidFill>
                <a:latin typeface="Arial MT"/>
                <a:cs typeface="Arial MT"/>
              </a:rPr>
              <a:t>Thousands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11009376" y="2410967"/>
            <a:ext cx="582295" cy="173990"/>
          </a:xfrm>
          <a:custGeom>
            <a:avLst/>
            <a:gdLst/>
            <a:ahLst/>
            <a:cxnLst/>
            <a:rect l="l" t="t" r="r" b="b"/>
            <a:pathLst>
              <a:path w="582295" h="173989">
                <a:moveTo>
                  <a:pt x="291083" y="0"/>
                </a:moveTo>
                <a:lnTo>
                  <a:pt x="224334" y="2292"/>
                </a:lnTo>
                <a:lnTo>
                  <a:pt x="163063" y="8824"/>
                </a:lnTo>
                <a:lnTo>
                  <a:pt x="109017" y="19074"/>
                </a:lnTo>
                <a:lnTo>
                  <a:pt x="63941" y="32523"/>
                </a:lnTo>
                <a:lnTo>
                  <a:pt x="7686" y="66940"/>
                </a:lnTo>
                <a:lnTo>
                  <a:pt x="0" y="86868"/>
                </a:lnTo>
                <a:lnTo>
                  <a:pt x="7686" y="106795"/>
                </a:lnTo>
                <a:lnTo>
                  <a:pt x="63941" y="141212"/>
                </a:lnTo>
                <a:lnTo>
                  <a:pt x="109017" y="154661"/>
                </a:lnTo>
                <a:lnTo>
                  <a:pt x="163063" y="164911"/>
                </a:lnTo>
                <a:lnTo>
                  <a:pt x="224334" y="171443"/>
                </a:lnTo>
                <a:lnTo>
                  <a:pt x="291083" y="173736"/>
                </a:lnTo>
                <a:lnTo>
                  <a:pt x="357833" y="171443"/>
                </a:lnTo>
                <a:lnTo>
                  <a:pt x="419104" y="164911"/>
                </a:lnTo>
                <a:lnTo>
                  <a:pt x="473150" y="154661"/>
                </a:lnTo>
                <a:lnTo>
                  <a:pt x="518226" y="141212"/>
                </a:lnTo>
                <a:lnTo>
                  <a:pt x="574481" y="106795"/>
                </a:lnTo>
                <a:lnTo>
                  <a:pt x="582168" y="86868"/>
                </a:lnTo>
                <a:lnTo>
                  <a:pt x="574481" y="66940"/>
                </a:lnTo>
                <a:lnTo>
                  <a:pt x="518226" y="32523"/>
                </a:lnTo>
                <a:lnTo>
                  <a:pt x="473150" y="19074"/>
                </a:lnTo>
                <a:lnTo>
                  <a:pt x="419104" y="8824"/>
                </a:lnTo>
                <a:lnTo>
                  <a:pt x="357833" y="2292"/>
                </a:lnTo>
                <a:lnTo>
                  <a:pt x="291083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11110341" y="2413761"/>
            <a:ext cx="3860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+117%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11023092" y="2673095"/>
            <a:ext cx="582295" cy="173990"/>
          </a:xfrm>
          <a:custGeom>
            <a:avLst/>
            <a:gdLst/>
            <a:ahLst/>
            <a:cxnLst/>
            <a:rect l="l" t="t" r="r" b="b"/>
            <a:pathLst>
              <a:path w="582295" h="173989">
                <a:moveTo>
                  <a:pt x="291083" y="0"/>
                </a:moveTo>
                <a:lnTo>
                  <a:pt x="224334" y="2292"/>
                </a:lnTo>
                <a:lnTo>
                  <a:pt x="163063" y="8824"/>
                </a:lnTo>
                <a:lnTo>
                  <a:pt x="109017" y="19074"/>
                </a:lnTo>
                <a:lnTo>
                  <a:pt x="63941" y="32523"/>
                </a:lnTo>
                <a:lnTo>
                  <a:pt x="7686" y="66940"/>
                </a:lnTo>
                <a:lnTo>
                  <a:pt x="0" y="86867"/>
                </a:lnTo>
                <a:lnTo>
                  <a:pt x="7686" y="106795"/>
                </a:lnTo>
                <a:lnTo>
                  <a:pt x="63941" y="141212"/>
                </a:lnTo>
                <a:lnTo>
                  <a:pt x="109017" y="154661"/>
                </a:lnTo>
                <a:lnTo>
                  <a:pt x="163063" y="164911"/>
                </a:lnTo>
                <a:lnTo>
                  <a:pt x="224334" y="171443"/>
                </a:lnTo>
                <a:lnTo>
                  <a:pt x="291083" y="173736"/>
                </a:lnTo>
                <a:lnTo>
                  <a:pt x="357833" y="171443"/>
                </a:lnTo>
                <a:lnTo>
                  <a:pt x="419104" y="164911"/>
                </a:lnTo>
                <a:lnTo>
                  <a:pt x="473150" y="154661"/>
                </a:lnTo>
                <a:lnTo>
                  <a:pt x="518226" y="141212"/>
                </a:lnTo>
                <a:lnTo>
                  <a:pt x="574481" y="106795"/>
                </a:lnTo>
                <a:lnTo>
                  <a:pt x="582167" y="86867"/>
                </a:lnTo>
                <a:lnTo>
                  <a:pt x="574481" y="66940"/>
                </a:lnTo>
                <a:lnTo>
                  <a:pt x="518226" y="32523"/>
                </a:lnTo>
                <a:lnTo>
                  <a:pt x="473150" y="19074"/>
                </a:lnTo>
                <a:lnTo>
                  <a:pt x="419104" y="8824"/>
                </a:lnTo>
                <a:lnTo>
                  <a:pt x="357833" y="2292"/>
                </a:lnTo>
                <a:lnTo>
                  <a:pt x="291083" y="0"/>
                </a:lnTo>
                <a:close/>
              </a:path>
            </a:pathLst>
          </a:custGeom>
          <a:solidFill>
            <a:srgbClr val="2328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11123803" y="2676271"/>
            <a:ext cx="3860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+236%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1063561" y="2581655"/>
            <a:ext cx="1561465" cy="447040"/>
            <a:chOff x="1063561" y="2581655"/>
            <a:chExt cx="1561465" cy="447040"/>
          </a:xfrm>
        </p:grpSpPr>
        <p:sp>
          <p:nvSpPr>
            <p:cNvPr id="59" name="object 59" descr=""/>
            <p:cNvSpPr/>
            <p:nvPr/>
          </p:nvSpPr>
          <p:spPr>
            <a:xfrm>
              <a:off x="1112520" y="2813303"/>
              <a:ext cx="1464945" cy="210820"/>
            </a:xfrm>
            <a:custGeom>
              <a:avLst/>
              <a:gdLst/>
              <a:ahLst/>
              <a:cxnLst/>
              <a:rect l="l" t="t" r="r" b="b"/>
              <a:pathLst>
                <a:path w="1464945" h="210819">
                  <a:moveTo>
                    <a:pt x="172212" y="123444"/>
                  </a:moveTo>
                  <a:lnTo>
                    <a:pt x="0" y="123444"/>
                  </a:lnTo>
                  <a:lnTo>
                    <a:pt x="0" y="210312"/>
                  </a:lnTo>
                  <a:lnTo>
                    <a:pt x="172212" y="210312"/>
                  </a:lnTo>
                  <a:lnTo>
                    <a:pt x="172212" y="123444"/>
                  </a:lnTo>
                  <a:close/>
                </a:path>
                <a:path w="1464945" h="210819">
                  <a:moveTo>
                    <a:pt x="429768" y="100584"/>
                  </a:moveTo>
                  <a:lnTo>
                    <a:pt x="257556" y="100584"/>
                  </a:lnTo>
                  <a:lnTo>
                    <a:pt x="257556" y="210312"/>
                  </a:lnTo>
                  <a:lnTo>
                    <a:pt x="429768" y="210312"/>
                  </a:lnTo>
                  <a:lnTo>
                    <a:pt x="429768" y="100584"/>
                  </a:lnTo>
                  <a:close/>
                </a:path>
                <a:path w="1464945" h="210819">
                  <a:moveTo>
                    <a:pt x="688848" y="86868"/>
                  </a:moveTo>
                  <a:lnTo>
                    <a:pt x="516636" y="86868"/>
                  </a:lnTo>
                  <a:lnTo>
                    <a:pt x="516636" y="210312"/>
                  </a:lnTo>
                  <a:lnTo>
                    <a:pt x="688848" y="210312"/>
                  </a:lnTo>
                  <a:lnTo>
                    <a:pt x="688848" y="86868"/>
                  </a:lnTo>
                  <a:close/>
                </a:path>
                <a:path w="1464945" h="210819">
                  <a:moveTo>
                    <a:pt x="946404" y="114300"/>
                  </a:moveTo>
                  <a:lnTo>
                    <a:pt x="774192" y="114300"/>
                  </a:lnTo>
                  <a:lnTo>
                    <a:pt x="774192" y="210312"/>
                  </a:lnTo>
                  <a:lnTo>
                    <a:pt x="946404" y="210312"/>
                  </a:lnTo>
                  <a:lnTo>
                    <a:pt x="946404" y="114300"/>
                  </a:lnTo>
                  <a:close/>
                </a:path>
                <a:path w="1464945" h="210819">
                  <a:moveTo>
                    <a:pt x="1205484" y="47244"/>
                  </a:moveTo>
                  <a:lnTo>
                    <a:pt x="1033272" y="47244"/>
                  </a:lnTo>
                  <a:lnTo>
                    <a:pt x="1033272" y="210312"/>
                  </a:lnTo>
                  <a:lnTo>
                    <a:pt x="1205484" y="210312"/>
                  </a:lnTo>
                  <a:lnTo>
                    <a:pt x="1205484" y="47244"/>
                  </a:lnTo>
                  <a:close/>
                </a:path>
                <a:path w="1464945" h="210819">
                  <a:moveTo>
                    <a:pt x="1464564" y="0"/>
                  </a:moveTo>
                  <a:lnTo>
                    <a:pt x="1292352" y="0"/>
                  </a:lnTo>
                  <a:lnTo>
                    <a:pt x="1292352" y="210312"/>
                  </a:lnTo>
                  <a:lnTo>
                    <a:pt x="1464564" y="210312"/>
                  </a:lnTo>
                  <a:lnTo>
                    <a:pt x="1464564" y="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112520" y="2581655"/>
              <a:ext cx="1464945" cy="355600"/>
            </a:xfrm>
            <a:custGeom>
              <a:avLst/>
              <a:gdLst/>
              <a:ahLst/>
              <a:cxnLst/>
              <a:rect l="l" t="t" r="r" b="b"/>
              <a:pathLst>
                <a:path w="1464945" h="355600">
                  <a:moveTo>
                    <a:pt x="172212" y="323088"/>
                  </a:moveTo>
                  <a:lnTo>
                    <a:pt x="0" y="323088"/>
                  </a:lnTo>
                  <a:lnTo>
                    <a:pt x="0" y="355092"/>
                  </a:lnTo>
                  <a:lnTo>
                    <a:pt x="172212" y="355092"/>
                  </a:lnTo>
                  <a:lnTo>
                    <a:pt x="172212" y="323088"/>
                  </a:lnTo>
                  <a:close/>
                </a:path>
                <a:path w="1464945" h="355600">
                  <a:moveTo>
                    <a:pt x="429768" y="225552"/>
                  </a:moveTo>
                  <a:lnTo>
                    <a:pt x="257556" y="225552"/>
                  </a:lnTo>
                  <a:lnTo>
                    <a:pt x="257556" y="332232"/>
                  </a:lnTo>
                  <a:lnTo>
                    <a:pt x="429768" y="332232"/>
                  </a:lnTo>
                  <a:lnTo>
                    <a:pt x="429768" y="225552"/>
                  </a:lnTo>
                  <a:close/>
                </a:path>
                <a:path w="1464945" h="355600">
                  <a:moveTo>
                    <a:pt x="688848" y="176784"/>
                  </a:moveTo>
                  <a:lnTo>
                    <a:pt x="516636" y="176784"/>
                  </a:lnTo>
                  <a:lnTo>
                    <a:pt x="516636" y="318516"/>
                  </a:lnTo>
                  <a:lnTo>
                    <a:pt x="688848" y="318516"/>
                  </a:lnTo>
                  <a:lnTo>
                    <a:pt x="688848" y="176784"/>
                  </a:lnTo>
                  <a:close/>
                </a:path>
                <a:path w="1464945" h="355600">
                  <a:moveTo>
                    <a:pt x="946404" y="187452"/>
                  </a:moveTo>
                  <a:lnTo>
                    <a:pt x="774192" y="187452"/>
                  </a:lnTo>
                  <a:lnTo>
                    <a:pt x="774192" y="345948"/>
                  </a:lnTo>
                  <a:lnTo>
                    <a:pt x="946404" y="345948"/>
                  </a:lnTo>
                  <a:lnTo>
                    <a:pt x="946404" y="187452"/>
                  </a:lnTo>
                  <a:close/>
                </a:path>
                <a:path w="1464945" h="355600">
                  <a:moveTo>
                    <a:pt x="1205484" y="85344"/>
                  </a:moveTo>
                  <a:lnTo>
                    <a:pt x="1033272" y="85344"/>
                  </a:lnTo>
                  <a:lnTo>
                    <a:pt x="1033272" y="278892"/>
                  </a:lnTo>
                  <a:lnTo>
                    <a:pt x="1205484" y="278892"/>
                  </a:lnTo>
                  <a:lnTo>
                    <a:pt x="1205484" y="85344"/>
                  </a:lnTo>
                  <a:close/>
                </a:path>
                <a:path w="1464945" h="355600">
                  <a:moveTo>
                    <a:pt x="1464564" y="0"/>
                  </a:moveTo>
                  <a:lnTo>
                    <a:pt x="1292352" y="0"/>
                  </a:lnTo>
                  <a:lnTo>
                    <a:pt x="1292352" y="231648"/>
                  </a:lnTo>
                  <a:lnTo>
                    <a:pt x="1464564" y="231648"/>
                  </a:lnTo>
                  <a:lnTo>
                    <a:pt x="1464564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068324" y="3023615"/>
              <a:ext cx="1551940" cy="0"/>
            </a:xfrm>
            <a:custGeom>
              <a:avLst/>
              <a:gdLst/>
              <a:ahLst/>
              <a:cxnLst/>
              <a:rect l="l" t="t" r="r" b="b"/>
              <a:pathLst>
                <a:path w="1551939" h="0">
                  <a:moveTo>
                    <a:pt x="0" y="0"/>
                  </a:moveTo>
                  <a:lnTo>
                    <a:pt x="155143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 txBox="1"/>
          <p:nvPr/>
        </p:nvSpPr>
        <p:spPr>
          <a:xfrm>
            <a:off x="767283" y="2710434"/>
            <a:ext cx="216535" cy="385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715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Arial MT"/>
                <a:cs typeface="Arial MT"/>
              </a:rPr>
              <a:t>100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670"/>
              </a:spcBef>
            </a:pPr>
            <a:r>
              <a:rPr dirty="0" sz="900" spc="-50">
                <a:solidFill>
                  <a:srgbClr val="585858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626363" y="1810969"/>
            <a:ext cx="1569720" cy="8394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448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324485" algn="l"/>
              </a:tabLst>
            </a:pP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Market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share: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1%</a:t>
            </a:r>
            <a:endParaRPr sz="1200">
              <a:latin typeface="Arial MT"/>
              <a:cs typeface="Arial MT"/>
            </a:endParaRPr>
          </a:p>
          <a:p>
            <a:pPr marL="324485" indent="-286385">
              <a:lnSpc>
                <a:spcPct val="100000"/>
              </a:lnSpc>
              <a:buChar char="•"/>
              <a:tabLst>
                <a:tab pos="324485" algn="l"/>
              </a:tabLst>
            </a:pP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CAGR</a:t>
            </a:r>
            <a:r>
              <a:rPr dirty="0" baseline="-20833" sz="1200" spc="-15">
                <a:solidFill>
                  <a:srgbClr val="232852"/>
                </a:solidFill>
                <a:latin typeface="Arial MT"/>
                <a:cs typeface="Arial MT"/>
              </a:rPr>
              <a:t>12-</a:t>
            </a:r>
            <a:r>
              <a:rPr dirty="0" baseline="-20833" sz="1200">
                <a:solidFill>
                  <a:srgbClr val="232852"/>
                </a:solidFill>
                <a:latin typeface="Arial MT"/>
                <a:cs typeface="Arial MT"/>
              </a:rPr>
              <a:t>17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:</a:t>
            </a:r>
            <a:r>
              <a:rPr dirty="0" sz="1200" spc="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+30%</a:t>
            </a:r>
            <a:endParaRPr sz="1200">
              <a:latin typeface="Arial MT"/>
              <a:cs typeface="Arial MT"/>
            </a:endParaRPr>
          </a:p>
          <a:p>
            <a:pPr marL="153035">
              <a:lnSpc>
                <a:spcPct val="100000"/>
              </a:lnSpc>
              <a:spcBef>
                <a:spcPts val="695"/>
              </a:spcBef>
            </a:pPr>
            <a:r>
              <a:rPr dirty="0" sz="900" spc="-25">
                <a:solidFill>
                  <a:srgbClr val="585858"/>
                </a:solidFill>
                <a:latin typeface="Arial MT"/>
                <a:cs typeface="Arial MT"/>
              </a:rPr>
              <a:t>300</a:t>
            </a:r>
            <a:endParaRPr sz="900">
              <a:latin typeface="Arial MT"/>
              <a:cs typeface="Arial MT"/>
            </a:endParaRPr>
          </a:p>
          <a:p>
            <a:pPr marL="153035">
              <a:lnSpc>
                <a:spcPct val="100000"/>
              </a:lnSpc>
              <a:spcBef>
                <a:spcPts val="670"/>
              </a:spcBef>
            </a:pPr>
            <a:r>
              <a:rPr dirty="0" sz="900" spc="-25">
                <a:solidFill>
                  <a:srgbClr val="585858"/>
                </a:solidFill>
                <a:latin typeface="Arial MT"/>
                <a:cs typeface="Arial MT"/>
              </a:rPr>
              <a:t>200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058367" y="3069082"/>
            <a:ext cx="15722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85858"/>
                </a:solidFill>
                <a:latin typeface="Arial MT"/>
                <a:cs typeface="Arial MT"/>
              </a:rPr>
              <a:t>201220132014201520162017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601021" y="2381504"/>
            <a:ext cx="153670" cy="59245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 spc="-10">
                <a:solidFill>
                  <a:srgbClr val="585858"/>
                </a:solidFill>
                <a:latin typeface="Arial MT"/>
                <a:cs typeface="Arial MT"/>
              </a:rPr>
              <a:t>Thousands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2686811" y="2587751"/>
            <a:ext cx="594360" cy="405765"/>
            <a:chOff x="2686811" y="2587751"/>
            <a:chExt cx="594360" cy="405765"/>
          </a:xfrm>
        </p:grpSpPr>
        <p:sp>
          <p:nvSpPr>
            <p:cNvPr id="67" name="object 67" descr=""/>
            <p:cNvSpPr/>
            <p:nvPr/>
          </p:nvSpPr>
          <p:spPr>
            <a:xfrm>
              <a:off x="2686811" y="2587751"/>
              <a:ext cx="581025" cy="173990"/>
            </a:xfrm>
            <a:custGeom>
              <a:avLst/>
              <a:gdLst/>
              <a:ahLst/>
              <a:cxnLst/>
              <a:rect l="l" t="t" r="r" b="b"/>
              <a:pathLst>
                <a:path w="581025" h="173989">
                  <a:moveTo>
                    <a:pt x="290321" y="0"/>
                  </a:moveTo>
                  <a:lnTo>
                    <a:pt x="223734" y="2292"/>
                  </a:lnTo>
                  <a:lnTo>
                    <a:pt x="162619" y="8824"/>
                  </a:lnTo>
                  <a:lnTo>
                    <a:pt x="108714" y="19074"/>
                  </a:lnTo>
                  <a:lnTo>
                    <a:pt x="63761" y="32523"/>
                  </a:lnTo>
                  <a:lnTo>
                    <a:pt x="7664" y="66940"/>
                  </a:lnTo>
                  <a:lnTo>
                    <a:pt x="0" y="86868"/>
                  </a:lnTo>
                  <a:lnTo>
                    <a:pt x="7664" y="106795"/>
                  </a:lnTo>
                  <a:lnTo>
                    <a:pt x="63761" y="141212"/>
                  </a:lnTo>
                  <a:lnTo>
                    <a:pt x="108714" y="154661"/>
                  </a:lnTo>
                  <a:lnTo>
                    <a:pt x="162619" y="164911"/>
                  </a:lnTo>
                  <a:lnTo>
                    <a:pt x="223734" y="171443"/>
                  </a:lnTo>
                  <a:lnTo>
                    <a:pt x="290321" y="173736"/>
                  </a:lnTo>
                  <a:lnTo>
                    <a:pt x="356909" y="171443"/>
                  </a:lnTo>
                  <a:lnTo>
                    <a:pt x="418024" y="164911"/>
                  </a:lnTo>
                  <a:lnTo>
                    <a:pt x="471929" y="154661"/>
                  </a:lnTo>
                  <a:lnTo>
                    <a:pt x="516882" y="141212"/>
                  </a:lnTo>
                  <a:lnTo>
                    <a:pt x="572979" y="106795"/>
                  </a:lnTo>
                  <a:lnTo>
                    <a:pt x="580643" y="86868"/>
                  </a:lnTo>
                  <a:lnTo>
                    <a:pt x="572979" y="66940"/>
                  </a:lnTo>
                  <a:lnTo>
                    <a:pt x="516882" y="32523"/>
                  </a:lnTo>
                  <a:lnTo>
                    <a:pt x="471929" y="19074"/>
                  </a:lnTo>
                  <a:lnTo>
                    <a:pt x="418024" y="8824"/>
                  </a:lnTo>
                  <a:lnTo>
                    <a:pt x="356909" y="2292"/>
                  </a:lnTo>
                  <a:lnTo>
                    <a:pt x="290321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2700527" y="2817875"/>
              <a:ext cx="581025" cy="175260"/>
            </a:xfrm>
            <a:custGeom>
              <a:avLst/>
              <a:gdLst/>
              <a:ahLst/>
              <a:cxnLst/>
              <a:rect l="l" t="t" r="r" b="b"/>
              <a:pathLst>
                <a:path w="581025" h="175260">
                  <a:moveTo>
                    <a:pt x="290322" y="0"/>
                  </a:moveTo>
                  <a:lnTo>
                    <a:pt x="223734" y="2314"/>
                  </a:lnTo>
                  <a:lnTo>
                    <a:pt x="162619" y="8908"/>
                  </a:lnTo>
                  <a:lnTo>
                    <a:pt x="108714" y="19254"/>
                  </a:lnTo>
                  <a:lnTo>
                    <a:pt x="63761" y="32825"/>
                  </a:lnTo>
                  <a:lnTo>
                    <a:pt x="7664" y="67540"/>
                  </a:lnTo>
                  <a:lnTo>
                    <a:pt x="0" y="87629"/>
                  </a:lnTo>
                  <a:lnTo>
                    <a:pt x="7664" y="107719"/>
                  </a:lnTo>
                  <a:lnTo>
                    <a:pt x="63761" y="142434"/>
                  </a:lnTo>
                  <a:lnTo>
                    <a:pt x="108714" y="156005"/>
                  </a:lnTo>
                  <a:lnTo>
                    <a:pt x="162619" y="166351"/>
                  </a:lnTo>
                  <a:lnTo>
                    <a:pt x="223734" y="172945"/>
                  </a:lnTo>
                  <a:lnTo>
                    <a:pt x="290322" y="175260"/>
                  </a:lnTo>
                  <a:lnTo>
                    <a:pt x="356909" y="172945"/>
                  </a:lnTo>
                  <a:lnTo>
                    <a:pt x="418024" y="166351"/>
                  </a:lnTo>
                  <a:lnTo>
                    <a:pt x="471929" y="156005"/>
                  </a:lnTo>
                  <a:lnTo>
                    <a:pt x="516882" y="142434"/>
                  </a:lnTo>
                  <a:lnTo>
                    <a:pt x="572979" y="107719"/>
                  </a:lnTo>
                  <a:lnTo>
                    <a:pt x="580644" y="87629"/>
                  </a:lnTo>
                  <a:lnTo>
                    <a:pt x="572979" y="67540"/>
                  </a:lnTo>
                  <a:lnTo>
                    <a:pt x="516882" y="32825"/>
                  </a:lnTo>
                  <a:lnTo>
                    <a:pt x="471929" y="19254"/>
                  </a:lnTo>
                  <a:lnTo>
                    <a:pt x="418024" y="8908"/>
                  </a:lnTo>
                  <a:lnTo>
                    <a:pt x="356909" y="2314"/>
                  </a:lnTo>
                  <a:lnTo>
                    <a:pt x="290322" y="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 descr=""/>
          <p:cNvSpPr txBox="1"/>
          <p:nvPr/>
        </p:nvSpPr>
        <p:spPr>
          <a:xfrm>
            <a:off x="2818257" y="2590927"/>
            <a:ext cx="335915" cy="393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+48%</a:t>
            </a:r>
            <a:endParaRPr sz="900">
              <a:latin typeface="Arial"/>
              <a:cs typeface="Arial"/>
            </a:endParaRPr>
          </a:p>
          <a:p>
            <a:pPr marL="26034">
              <a:lnSpc>
                <a:spcPct val="100000"/>
              </a:lnSpc>
              <a:spcBef>
                <a:spcPts val="730"/>
              </a:spcBef>
            </a:pP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+19%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0" name="object 70" descr=""/>
          <p:cNvGrpSpPr/>
          <p:nvPr/>
        </p:nvGrpSpPr>
        <p:grpSpPr>
          <a:xfrm>
            <a:off x="9163621" y="5553455"/>
            <a:ext cx="2204085" cy="535305"/>
            <a:chOff x="9163621" y="5553455"/>
            <a:chExt cx="2204085" cy="535305"/>
          </a:xfrm>
        </p:grpSpPr>
        <p:sp>
          <p:nvSpPr>
            <p:cNvPr id="71" name="object 71" descr=""/>
            <p:cNvSpPr/>
            <p:nvPr/>
          </p:nvSpPr>
          <p:spPr>
            <a:xfrm>
              <a:off x="9211056" y="5803391"/>
              <a:ext cx="1464945" cy="280670"/>
            </a:xfrm>
            <a:custGeom>
              <a:avLst/>
              <a:gdLst/>
              <a:ahLst/>
              <a:cxnLst/>
              <a:rect l="l" t="t" r="r" b="b"/>
              <a:pathLst>
                <a:path w="1464945" h="280670">
                  <a:moveTo>
                    <a:pt x="172212" y="230124"/>
                  </a:moveTo>
                  <a:lnTo>
                    <a:pt x="0" y="230124"/>
                  </a:lnTo>
                  <a:lnTo>
                    <a:pt x="0" y="280416"/>
                  </a:lnTo>
                  <a:lnTo>
                    <a:pt x="172212" y="280416"/>
                  </a:lnTo>
                  <a:lnTo>
                    <a:pt x="172212" y="230124"/>
                  </a:lnTo>
                  <a:close/>
                </a:path>
                <a:path w="1464945" h="280670">
                  <a:moveTo>
                    <a:pt x="429768" y="214884"/>
                  </a:moveTo>
                  <a:lnTo>
                    <a:pt x="257556" y="214884"/>
                  </a:lnTo>
                  <a:lnTo>
                    <a:pt x="257556" y="280416"/>
                  </a:lnTo>
                  <a:lnTo>
                    <a:pt x="429768" y="280416"/>
                  </a:lnTo>
                  <a:lnTo>
                    <a:pt x="429768" y="214884"/>
                  </a:lnTo>
                  <a:close/>
                </a:path>
                <a:path w="1464945" h="280670">
                  <a:moveTo>
                    <a:pt x="688848" y="193548"/>
                  </a:moveTo>
                  <a:lnTo>
                    <a:pt x="516636" y="193548"/>
                  </a:lnTo>
                  <a:lnTo>
                    <a:pt x="516636" y="280416"/>
                  </a:lnTo>
                  <a:lnTo>
                    <a:pt x="688848" y="280416"/>
                  </a:lnTo>
                  <a:lnTo>
                    <a:pt x="688848" y="193548"/>
                  </a:lnTo>
                  <a:close/>
                </a:path>
                <a:path w="1464945" h="280670">
                  <a:moveTo>
                    <a:pt x="947928" y="181356"/>
                  </a:moveTo>
                  <a:lnTo>
                    <a:pt x="775716" y="181356"/>
                  </a:lnTo>
                  <a:lnTo>
                    <a:pt x="775716" y="280416"/>
                  </a:lnTo>
                  <a:lnTo>
                    <a:pt x="947928" y="280416"/>
                  </a:lnTo>
                  <a:lnTo>
                    <a:pt x="947928" y="181356"/>
                  </a:lnTo>
                  <a:close/>
                </a:path>
                <a:path w="1464945" h="280670">
                  <a:moveTo>
                    <a:pt x="1205484" y="175260"/>
                  </a:moveTo>
                  <a:lnTo>
                    <a:pt x="1033272" y="175260"/>
                  </a:lnTo>
                  <a:lnTo>
                    <a:pt x="1033272" y="280416"/>
                  </a:lnTo>
                  <a:lnTo>
                    <a:pt x="1205484" y="280416"/>
                  </a:lnTo>
                  <a:lnTo>
                    <a:pt x="1205484" y="175260"/>
                  </a:lnTo>
                  <a:close/>
                </a:path>
                <a:path w="1464945" h="280670">
                  <a:moveTo>
                    <a:pt x="1464564" y="0"/>
                  </a:moveTo>
                  <a:lnTo>
                    <a:pt x="1292352" y="0"/>
                  </a:lnTo>
                  <a:lnTo>
                    <a:pt x="1292352" y="280416"/>
                  </a:lnTo>
                  <a:lnTo>
                    <a:pt x="1464564" y="280416"/>
                  </a:lnTo>
                  <a:lnTo>
                    <a:pt x="1464564" y="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9211056" y="5553455"/>
              <a:ext cx="1464945" cy="480059"/>
            </a:xfrm>
            <a:custGeom>
              <a:avLst/>
              <a:gdLst/>
              <a:ahLst/>
              <a:cxnLst/>
              <a:rect l="l" t="t" r="r" b="b"/>
              <a:pathLst>
                <a:path w="1464945" h="480060">
                  <a:moveTo>
                    <a:pt x="172212" y="399288"/>
                  </a:moveTo>
                  <a:lnTo>
                    <a:pt x="0" y="399288"/>
                  </a:lnTo>
                  <a:lnTo>
                    <a:pt x="0" y="480060"/>
                  </a:lnTo>
                  <a:lnTo>
                    <a:pt x="172212" y="480060"/>
                  </a:lnTo>
                  <a:lnTo>
                    <a:pt x="172212" y="399288"/>
                  </a:lnTo>
                  <a:close/>
                </a:path>
                <a:path w="1464945" h="480060">
                  <a:moveTo>
                    <a:pt x="429768" y="377952"/>
                  </a:moveTo>
                  <a:lnTo>
                    <a:pt x="257556" y="377952"/>
                  </a:lnTo>
                  <a:lnTo>
                    <a:pt x="257556" y="464820"/>
                  </a:lnTo>
                  <a:lnTo>
                    <a:pt x="429768" y="464820"/>
                  </a:lnTo>
                  <a:lnTo>
                    <a:pt x="429768" y="377952"/>
                  </a:lnTo>
                  <a:close/>
                </a:path>
                <a:path w="1464945" h="480060">
                  <a:moveTo>
                    <a:pt x="688848" y="329184"/>
                  </a:moveTo>
                  <a:lnTo>
                    <a:pt x="516636" y="329184"/>
                  </a:lnTo>
                  <a:lnTo>
                    <a:pt x="516636" y="443484"/>
                  </a:lnTo>
                  <a:lnTo>
                    <a:pt x="688848" y="443484"/>
                  </a:lnTo>
                  <a:lnTo>
                    <a:pt x="688848" y="329184"/>
                  </a:lnTo>
                  <a:close/>
                </a:path>
                <a:path w="1464945" h="480060">
                  <a:moveTo>
                    <a:pt x="947928" y="310896"/>
                  </a:moveTo>
                  <a:lnTo>
                    <a:pt x="775716" y="310896"/>
                  </a:lnTo>
                  <a:lnTo>
                    <a:pt x="775716" y="431292"/>
                  </a:lnTo>
                  <a:lnTo>
                    <a:pt x="947928" y="431292"/>
                  </a:lnTo>
                  <a:lnTo>
                    <a:pt x="947928" y="310896"/>
                  </a:lnTo>
                  <a:close/>
                </a:path>
                <a:path w="1464945" h="480060">
                  <a:moveTo>
                    <a:pt x="1205484" y="268224"/>
                  </a:moveTo>
                  <a:lnTo>
                    <a:pt x="1033272" y="268224"/>
                  </a:lnTo>
                  <a:lnTo>
                    <a:pt x="1033272" y="425196"/>
                  </a:lnTo>
                  <a:lnTo>
                    <a:pt x="1205484" y="425196"/>
                  </a:lnTo>
                  <a:lnTo>
                    <a:pt x="1205484" y="268224"/>
                  </a:lnTo>
                  <a:close/>
                </a:path>
                <a:path w="1464945" h="480060">
                  <a:moveTo>
                    <a:pt x="1464564" y="0"/>
                  </a:moveTo>
                  <a:lnTo>
                    <a:pt x="1292352" y="0"/>
                  </a:lnTo>
                  <a:lnTo>
                    <a:pt x="1292352" y="249936"/>
                  </a:lnTo>
                  <a:lnTo>
                    <a:pt x="1464564" y="249936"/>
                  </a:lnTo>
                  <a:lnTo>
                    <a:pt x="1464564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9168383" y="6083807"/>
              <a:ext cx="1550035" cy="0"/>
            </a:xfrm>
            <a:custGeom>
              <a:avLst/>
              <a:gdLst/>
              <a:ahLst/>
              <a:cxnLst/>
              <a:rect l="l" t="t" r="r" b="b"/>
              <a:pathLst>
                <a:path w="1550034" h="0">
                  <a:moveTo>
                    <a:pt x="0" y="0"/>
                  </a:moveTo>
                  <a:lnTo>
                    <a:pt x="1549908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10785347" y="5600699"/>
              <a:ext cx="582295" cy="175260"/>
            </a:xfrm>
            <a:custGeom>
              <a:avLst/>
              <a:gdLst/>
              <a:ahLst/>
              <a:cxnLst/>
              <a:rect l="l" t="t" r="r" b="b"/>
              <a:pathLst>
                <a:path w="582295" h="175260">
                  <a:moveTo>
                    <a:pt x="291083" y="0"/>
                  </a:moveTo>
                  <a:lnTo>
                    <a:pt x="224334" y="2314"/>
                  </a:lnTo>
                  <a:lnTo>
                    <a:pt x="163063" y="8906"/>
                  </a:lnTo>
                  <a:lnTo>
                    <a:pt x="109017" y="19250"/>
                  </a:lnTo>
                  <a:lnTo>
                    <a:pt x="63941" y="32820"/>
                  </a:lnTo>
                  <a:lnTo>
                    <a:pt x="7686" y="67536"/>
                  </a:lnTo>
                  <a:lnTo>
                    <a:pt x="0" y="87630"/>
                  </a:lnTo>
                  <a:lnTo>
                    <a:pt x="7686" y="107723"/>
                  </a:lnTo>
                  <a:lnTo>
                    <a:pt x="63941" y="142439"/>
                  </a:lnTo>
                  <a:lnTo>
                    <a:pt x="109017" y="156009"/>
                  </a:lnTo>
                  <a:lnTo>
                    <a:pt x="163063" y="166353"/>
                  </a:lnTo>
                  <a:lnTo>
                    <a:pt x="224334" y="172945"/>
                  </a:lnTo>
                  <a:lnTo>
                    <a:pt x="291083" y="175259"/>
                  </a:lnTo>
                  <a:lnTo>
                    <a:pt x="357833" y="172945"/>
                  </a:lnTo>
                  <a:lnTo>
                    <a:pt x="419104" y="166353"/>
                  </a:lnTo>
                  <a:lnTo>
                    <a:pt x="473150" y="156009"/>
                  </a:lnTo>
                  <a:lnTo>
                    <a:pt x="518226" y="142439"/>
                  </a:lnTo>
                  <a:lnTo>
                    <a:pt x="574481" y="107723"/>
                  </a:lnTo>
                  <a:lnTo>
                    <a:pt x="582168" y="87630"/>
                  </a:lnTo>
                  <a:lnTo>
                    <a:pt x="574481" y="67536"/>
                  </a:lnTo>
                  <a:lnTo>
                    <a:pt x="518226" y="32820"/>
                  </a:lnTo>
                  <a:lnTo>
                    <a:pt x="473150" y="19250"/>
                  </a:lnTo>
                  <a:lnTo>
                    <a:pt x="419104" y="8906"/>
                  </a:lnTo>
                  <a:lnTo>
                    <a:pt x="357833" y="2314"/>
                  </a:lnTo>
                  <a:lnTo>
                    <a:pt x="291083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 txBox="1"/>
          <p:nvPr/>
        </p:nvSpPr>
        <p:spPr>
          <a:xfrm>
            <a:off x="8879713" y="5549595"/>
            <a:ext cx="204470" cy="608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Arial MT"/>
                <a:cs typeface="Arial MT"/>
              </a:rPr>
              <a:t>100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675"/>
              </a:spcBef>
            </a:pPr>
            <a:r>
              <a:rPr dirty="0" sz="900" spc="-25">
                <a:solidFill>
                  <a:srgbClr val="585858"/>
                </a:solidFill>
                <a:latin typeface="Arial MT"/>
                <a:cs typeface="Arial MT"/>
              </a:rPr>
              <a:t>50</a:t>
            </a:r>
            <a:endParaRPr sz="900">
              <a:latin typeface="Arial MT"/>
              <a:cs typeface="Arial MT"/>
            </a:endParaRPr>
          </a:p>
          <a:p>
            <a:pPr algn="r" marR="5715">
              <a:lnSpc>
                <a:spcPct val="100000"/>
              </a:lnSpc>
              <a:spcBef>
                <a:spcPts val="670"/>
              </a:spcBef>
            </a:pPr>
            <a:r>
              <a:rPr dirty="0" sz="900" spc="-50">
                <a:solidFill>
                  <a:srgbClr val="585858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8455914" y="4623053"/>
            <a:ext cx="3154045" cy="866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REST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OF</a:t>
            </a:r>
            <a:r>
              <a:rPr dirty="0" sz="1600" spc="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WORLD – EV</a:t>
            </a:r>
            <a:r>
              <a:rPr dirty="0" sz="1600" spc="-2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segment</a:t>
            </a:r>
            <a:endParaRPr sz="1600">
              <a:latin typeface="Arial"/>
              <a:cs typeface="Arial"/>
            </a:endParaRPr>
          </a:p>
          <a:p>
            <a:pPr marL="311785" indent="-286385">
              <a:lnSpc>
                <a:spcPct val="100000"/>
              </a:lnSpc>
              <a:spcBef>
                <a:spcPts val="5"/>
              </a:spcBef>
              <a:buChar char="•"/>
              <a:tabLst>
                <a:tab pos="311785" algn="l"/>
              </a:tabLst>
            </a:pP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Market</a:t>
            </a:r>
            <a:r>
              <a:rPr dirty="0" sz="12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share: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less</a:t>
            </a:r>
            <a:r>
              <a:rPr dirty="0" sz="12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than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1%</a:t>
            </a:r>
            <a:endParaRPr sz="1200">
              <a:latin typeface="Arial MT"/>
              <a:cs typeface="Arial MT"/>
            </a:endParaRPr>
          </a:p>
          <a:p>
            <a:pPr marL="311785" indent="-286385">
              <a:lnSpc>
                <a:spcPct val="100000"/>
              </a:lnSpc>
              <a:buChar char="•"/>
              <a:tabLst>
                <a:tab pos="311785" algn="l"/>
              </a:tabLst>
            </a:pP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CAGR</a:t>
            </a:r>
            <a:r>
              <a:rPr dirty="0" baseline="-20833" sz="1200" spc="-15">
                <a:solidFill>
                  <a:srgbClr val="232852"/>
                </a:solidFill>
                <a:latin typeface="Arial MT"/>
                <a:cs typeface="Arial MT"/>
              </a:rPr>
              <a:t>12-</a:t>
            </a:r>
            <a:r>
              <a:rPr dirty="0" baseline="-20833" sz="1200">
                <a:solidFill>
                  <a:srgbClr val="232852"/>
                </a:solidFill>
                <a:latin typeface="Arial MT"/>
                <a:cs typeface="Arial MT"/>
              </a:rPr>
              <a:t>17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:</a:t>
            </a:r>
            <a:r>
              <a:rPr dirty="0" sz="1200" spc="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+32%</a:t>
            </a:r>
            <a:endParaRPr sz="1200">
              <a:latin typeface="Arial MT"/>
              <a:cs typeface="Arial MT"/>
            </a:endParaRPr>
          </a:p>
          <a:p>
            <a:pPr marL="423545">
              <a:lnSpc>
                <a:spcPct val="100000"/>
              </a:lnSpc>
              <a:spcBef>
                <a:spcPts val="745"/>
              </a:spcBef>
            </a:pPr>
            <a:r>
              <a:rPr dirty="0" sz="900" spc="-25">
                <a:solidFill>
                  <a:srgbClr val="585858"/>
                </a:solidFill>
                <a:latin typeface="Arial MT"/>
                <a:cs typeface="Arial MT"/>
              </a:rPr>
              <a:t>150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9171178" y="6131153"/>
            <a:ext cx="155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85858"/>
                </a:solidFill>
                <a:latin typeface="Arial MT"/>
                <a:cs typeface="Arial MT"/>
              </a:rPr>
              <a:t>201220132014201520162017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8700802" y="5443524"/>
            <a:ext cx="153670" cy="59245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 spc="-10">
                <a:solidFill>
                  <a:srgbClr val="585858"/>
                </a:solidFill>
                <a:latin typeface="Arial MT"/>
                <a:cs typeface="Arial MT"/>
              </a:rPr>
              <a:t>Thousands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10931017" y="5604764"/>
            <a:ext cx="3092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+26%</a:t>
            </a:r>
            <a:endParaRPr sz="900">
              <a:latin typeface="Arial"/>
              <a:cs typeface="Arial"/>
            </a:endParaRPr>
          </a:p>
        </p:txBody>
      </p:sp>
      <p:sp>
        <p:nvSpPr>
          <p:cNvPr id="80" name="object 80" descr=""/>
          <p:cNvSpPr/>
          <p:nvPr/>
        </p:nvSpPr>
        <p:spPr>
          <a:xfrm>
            <a:off x="10799064" y="5911596"/>
            <a:ext cx="582295" cy="173990"/>
          </a:xfrm>
          <a:custGeom>
            <a:avLst/>
            <a:gdLst/>
            <a:ahLst/>
            <a:cxnLst/>
            <a:rect l="l" t="t" r="r" b="b"/>
            <a:pathLst>
              <a:path w="582295" h="173989">
                <a:moveTo>
                  <a:pt x="291083" y="0"/>
                </a:moveTo>
                <a:lnTo>
                  <a:pt x="224334" y="2293"/>
                </a:lnTo>
                <a:lnTo>
                  <a:pt x="163063" y="8828"/>
                </a:lnTo>
                <a:lnTo>
                  <a:pt x="109017" y="19082"/>
                </a:lnTo>
                <a:lnTo>
                  <a:pt x="63941" y="32534"/>
                </a:lnTo>
                <a:lnTo>
                  <a:pt x="7686" y="66948"/>
                </a:lnTo>
                <a:lnTo>
                  <a:pt x="0" y="86867"/>
                </a:lnTo>
                <a:lnTo>
                  <a:pt x="7686" y="106787"/>
                </a:lnTo>
                <a:lnTo>
                  <a:pt x="63941" y="141201"/>
                </a:lnTo>
                <a:lnTo>
                  <a:pt x="109017" y="154653"/>
                </a:lnTo>
                <a:lnTo>
                  <a:pt x="163063" y="164907"/>
                </a:lnTo>
                <a:lnTo>
                  <a:pt x="224334" y="171442"/>
                </a:lnTo>
                <a:lnTo>
                  <a:pt x="291083" y="173735"/>
                </a:lnTo>
                <a:lnTo>
                  <a:pt x="357833" y="171442"/>
                </a:lnTo>
                <a:lnTo>
                  <a:pt x="419104" y="164907"/>
                </a:lnTo>
                <a:lnTo>
                  <a:pt x="473150" y="154653"/>
                </a:lnTo>
                <a:lnTo>
                  <a:pt x="518226" y="141201"/>
                </a:lnTo>
                <a:lnTo>
                  <a:pt x="574481" y="106787"/>
                </a:lnTo>
                <a:lnTo>
                  <a:pt x="582167" y="86867"/>
                </a:lnTo>
                <a:lnTo>
                  <a:pt x="574481" y="66948"/>
                </a:lnTo>
                <a:lnTo>
                  <a:pt x="518226" y="32534"/>
                </a:lnTo>
                <a:lnTo>
                  <a:pt x="473150" y="19082"/>
                </a:lnTo>
                <a:lnTo>
                  <a:pt x="419104" y="8828"/>
                </a:lnTo>
                <a:lnTo>
                  <a:pt x="357833" y="2293"/>
                </a:lnTo>
                <a:lnTo>
                  <a:pt x="291083" y="0"/>
                </a:lnTo>
                <a:close/>
              </a:path>
            </a:pathLst>
          </a:custGeom>
          <a:solidFill>
            <a:srgbClr val="2328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 txBox="1"/>
          <p:nvPr/>
        </p:nvSpPr>
        <p:spPr>
          <a:xfrm>
            <a:off x="10944732" y="5915355"/>
            <a:ext cx="3092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+41%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2" name="object 82" descr=""/>
          <p:cNvGrpSpPr/>
          <p:nvPr/>
        </p:nvGrpSpPr>
        <p:grpSpPr>
          <a:xfrm>
            <a:off x="1001077" y="4396613"/>
            <a:ext cx="6663690" cy="1393825"/>
            <a:chOff x="1001077" y="4396613"/>
            <a:chExt cx="6663690" cy="1393825"/>
          </a:xfrm>
        </p:grpSpPr>
        <p:sp>
          <p:nvSpPr>
            <p:cNvPr id="83" name="object 83" descr=""/>
            <p:cNvSpPr/>
            <p:nvPr/>
          </p:nvSpPr>
          <p:spPr>
            <a:xfrm>
              <a:off x="4064507" y="4399788"/>
              <a:ext cx="3596640" cy="357505"/>
            </a:xfrm>
            <a:custGeom>
              <a:avLst/>
              <a:gdLst/>
              <a:ahLst/>
              <a:cxnLst/>
              <a:rect l="l" t="t" r="r" b="b"/>
              <a:pathLst>
                <a:path w="3596640" h="357504">
                  <a:moveTo>
                    <a:pt x="3596640" y="138684"/>
                  </a:moveTo>
                  <a:lnTo>
                    <a:pt x="3596640" y="357505"/>
                  </a:lnTo>
                </a:path>
                <a:path w="3596640" h="357504">
                  <a:moveTo>
                    <a:pt x="0" y="0"/>
                  </a:moveTo>
                  <a:lnTo>
                    <a:pt x="15747" y="281686"/>
                  </a:lnTo>
                </a:path>
              </a:pathLst>
            </a:custGeom>
            <a:ln w="6096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1050036" y="5503163"/>
              <a:ext cx="1524000" cy="281940"/>
            </a:xfrm>
            <a:custGeom>
              <a:avLst/>
              <a:gdLst/>
              <a:ahLst/>
              <a:cxnLst/>
              <a:rect l="l" t="t" r="r" b="b"/>
              <a:pathLst>
                <a:path w="1524000" h="281939">
                  <a:moveTo>
                    <a:pt x="179832" y="231648"/>
                  </a:moveTo>
                  <a:lnTo>
                    <a:pt x="0" y="231648"/>
                  </a:lnTo>
                  <a:lnTo>
                    <a:pt x="0" y="281940"/>
                  </a:lnTo>
                  <a:lnTo>
                    <a:pt x="179832" y="281940"/>
                  </a:lnTo>
                  <a:lnTo>
                    <a:pt x="179832" y="231648"/>
                  </a:lnTo>
                  <a:close/>
                </a:path>
                <a:path w="1524000" h="281939">
                  <a:moveTo>
                    <a:pt x="448056" y="227076"/>
                  </a:moveTo>
                  <a:lnTo>
                    <a:pt x="269748" y="227076"/>
                  </a:lnTo>
                  <a:lnTo>
                    <a:pt x="269748" y="281940"/>
                  </a:lnTo>
                  <a:lnTo>
                    <a:pt x="448056" y="281940"/>
                  </a:lnTo>
                  <a:lnTo>
                    <a:pt x="448056" y="227076"/>
                  </a:lnTo>
                  <a:close/>
                </a:path>
                <a:path w="1524000" h="281939">
                  <a:moveTo>
                    <a:pt x="717804" y="204216"/>
                  </a:moveTo>
                  <a:lnTo>
                    <a:pt x="537972" y="204216"/>
                  </a:lnTo>
                  <a:lnTo>
                    <a:pt x="537972" y="281940"/>
                  </a:lnTo>
                  <a:lnTo>
                    <a:pt x="717804" y="281940"/>
                  </a:lnTo>
                  <a:lnTo>
                    <a:pt x="717804" y="204216"/>
                  </a:lnTo>
                  <a:close/>
                </a:path>
                <a:path w="1524000" h="281939">
                  <a:moveTo>
                    <a:pt x="986028" y="192024"/>
                  </a:moveTo>
                  <a:lnTo>
                    <a:pt x="807720" y="192024"/>
                  </a:lnTo>
                  <a:lnTo>
                    <a:pt x="807720" y="281940"/>
                  </a:lnTo>
                  <a:lnTo>
                    <a:pt x="986028" y="281940"/>
                  </a:lnTo>
                  <a:lnTo>
                    <a:pt x="986028" y="192024"/>
                  </a:lnTo>
                  <a:close/>
                </a:path>
                <a:path w="1524000" h="281939">
                  <a:moveTo>
                    <a:pt x="1255776" y="60960"/>
                  </a:moveTo>
                  <a:lnTo>
                    <a:pt x="1075944" y="60960"/>
                  </a:lnTo>
                  <a:lnTo>
                    <a:pt x="1075944" y="281940"/>
                  </a:lnTo>
                  <a:lnTo>
                    <a:pt x="1255776" y="281940"/>
                  </a:lnTo>
                  <a:lnTo>
                    <a:pt x="1255776" y="60960"/>
                  </a:lnTo>
                  <a:close/>
                </a:path>
                <a:path w="1524000" h="281939">
                  <a:moveTo>
                    <a:pt x="1524000" y="0"/>
                  </a:moveTo>
                  <a:lnTo>
                    <a:pt x="1345692" y="0"/>
                  </a:lnTo>
                  <a:lnTo>
                    <a:pt x="1345692" y="281940"/>
                  </a:lnTo>
                  <a:lnTo>
                    <a:pt x="1524000" y="28194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1050036" y="5202935"/>
              <a:ext cx="1524000" cy="532130"/>
            </a:xfrm>
            <a:custGeom>
              <a:avLst/>
              <a:gdLst/>
              <a:ahLst/>
              <a:cxnLst/>
              <a:rect l="l" t="t" r="r" b="b"/>
              <a:pathLst>
                <a:path w="1524000" h="532129">
                  <a:moveTo>
                    <a:pt x="179832" y="509016"/>
                  </a:moveTo>
                  <a:lnTo>
                    <a:pt x="0" y="509016"/>
                  </a:lnTo>
                  <a:lnTo>
                    <a:pt x="0" y="531876"/>
                  </a:lnTo>
                  <a:lnTo>
                    <a:pt x="179832" y="531876"/>
                  </a:lnTo>
                  <a:lnTo>
                    <a:pt x="179832" y="509016"/>
                  </a:lnTo>
                  <a:close/>
                </a:path>
                <a:path w="1524000" h="532129">
                  <a:moveTo>
                    <a:pt x="448056" y="472440"/>
                  </a:moveTo>
                  <a:lnTo>
                    <a:pt x="269748" y="472440"/>
                  </a:lnTo>
                  <a:lnTo>
                    <a:pt x="269748" y="527304"/>
                  </a:lnTo>
                  <a:lnTo>
                    <a:pt x="448056" y="527304"/>
                  </a:lnTo>
                  <a:lnTo>
                    <a:pt x="448056" y="472440"/>
                  </a:lnTo>
                  <a:close/>
                </a:path>
                <a:path w="1524000" h="532129">
                  <a:moveTo>
                    <a:pt x="717804" y="408432"/>
                  </a:moveTo>
                  <a:lnTo>
                    <a:pt x="537972" y="408432"/>
                  </a:lnTo>
                  <a:lnTo>
                    <a:pt x="537972" y="504444"/>
                  </a:lnTo>
                  <a:lnTo>
                    <a:pt x="717804" y="504444"/>
                  </a:lnTo>
                  <a:lnTo>
                    <a:pt x="717804" y="408432"/>
                  </a:lnTo>
                  <a:close/>
                </a:path>
                <a:path w="1524000" h="532129">
                  <a:moveTo>
                    <a:pt x="986028" y="342900"/>
                  </a:moveTo>
                  <a:lnTo>
                    <a:pt x="807720" y="342900"/>
                  </a:lnTo>
                  <a:lnTo>
                    <a:pt x="807720" y="492252"/>
                  </a:lnTo>
                  <a:lnTo>
                    <a:pt x="986028" y="492252"/>
                  </a:lnTo>
                  <a:lnTo>
                    <a:pt x="986028" y="342900"/>
                  </a:lnTo>
                  <a:close/>
                </a:path>
                <a:path w="1524000" h="532129">
                  <a:moveTo>
                    <a:pt x="1255776" y="179832"/>
                  </a:moveTo>
                  <a:lnTo>
                    <a:pt x="1075944" y="179832"/>
                  </a:lnTo>
                  <a:lnTo>
                    <a:pt x="1075944" y="361188"/>
                  </a:lnTo>
                  <a:lnTo>
                    <a:pt x="1255776" y="361188"/>
                  </a:lnTo>
                  <a:lnTo>
                    <a:pt x="1255776" y="179832"/>
                  </a:lnTo>
                  <a:close/>
                </a:path>
                <a:path w="1524000" h="532129">
                  <a:moveTo>
                    <a:pt x="1524000" y="0"/>
                  </a:moveTo>
                  <a:lnTo>
                    <a:pt x="1345692" y="0"/>
                  </a:lnTo>
                  <a:lnTo>
                    <a:pt x="1345692" y="300228"/>
                  </a:lnTo>
                  <a:lnTo>
                    <a:pt x="1524000" y="300228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1005839" y="5785104"/>
              <a:ext cx="1614170" cy="0"/>
            </a:xfrm>
            <a:custGeom>
              <a:avLst/>
              <a:gdLst/>
              <a:ahLst/>
              <a:cxnLst/>
              <a:rect l="l" t="t" r="r" b="b"/>
              <a:pathLst>
                <a:path w="1614170" h="0">
                  <a:moveTo>
                    <a:pt x="0" y="0"/>
                  </a:moveTo>
                  <a:lnTo>
                    <a:pt x="161391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 descr=""/>
          <p:cNvSpPr txBox="1"/>
          <p:nvPr/>
        </p:nvSpPr>
        <p:spPr>
          <a:xfrm>
            <a:off x="767283" y="5164963"/>
            <a:ext cx="153670" cy="69405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900" spc="-25">
                <a:solidFill>
                  <a:srgbClr val="585858"/>
                </a:solidFill>
                <a:latin typeface="Arial MT"/>
                <a:cs typeface="Arial MT"/>
              </a:rPr>
              <a:t>15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900" spc="-25">
                <a:solidFill>
                  <a:srgbClr val="585858"/>
                </a:solidFill>
                <a:latin typeface="Arial MT"/>
                <a:cs typeface="Arial MT"/>
              </a:rPr>
              <a:t>10</a:t>
            </a:r>
            <a:endParaRPr sz="900">
              <a:latin typeface="Arial MT"/>
              <a:cs typeface="Arial MT"/>
            </a:endParaRPr>
          </a:p>
          <a:p>
            <a:pPr marL="75565">
              <a:lnSpc>
                <a:spcPct val="100000"/>
              </a:lnSpc>
              <a:spcBef>
                <a:spcPts val="235"/>
              </a:spcBef>
            </a:pPr>
            <a:r>
              <a:rPr dirty="0" sz="900" spc="-50">
                <a:solidFill>
                  <a:srgbClr val="585858"/>
                </a:solidFill>
                <a:latin typeface="Arial MT"/>
                <a:cs typeface="Arial MT"/>
              </a:rPr>
              <a:t>5</a:t>
            </a:r>
            <a:endParaRPr sz="900">
              <a:latin typeface="Arial MT"/>
              <a:cs typeface="Arial MT"/>
            </a:endParaRPr>
          </a:p>
          <a:p>
            <a:pPr marL="75565">
              <a:lnSpc>
                <a:spcPct val="100000"/>
              </a:lnSpc>
              <a:spcBef>
                <a:spcPts val="235"/>
              </a:spcBef>
            </a:pPr>
            <a:r>
              <a:rPr dirty="0" sz="900" spc="-50">
                <a:solidFill>
                  <a:srgbClr val="585858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514908" y="4668773"/>
            <a:ext cx="2245360" cy="521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718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337185" algn="l"/>
              </a:tabLst>
            </a:pP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Market</a:t>
            </a:r>
            <a:r>
              <a:rPr dirty="0" sz="12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share: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less</a:t>
            </a:r>
            <a:r>
              <a:rPr dirty="0" sz="12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than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1%</a:t>
            </a:r>
            <a:endParaRPr sz="1200">
              <a:latin typeface="Arial MT"/>
              <a:cs typeface="Arial MT"/>
            </a:endParaRPr>
          </a:p>
          <a:p>
            <a:pPr marL="337185" indent="-286385">
              <a:lnSpc>
                <a:spcPts val="1415"/>
              </a:lnSpc>
              <a:buChar char="•"/>
              <a:tabLst>
                <a:tab pos="337185" algn="l"/>
              </a:tabLst>
            </a:pP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CAGR</a:t>
            </a:r>
            <a:r>
              <a:rPr dirty="0" baseline="-20833" sz="1200" spc="-15">
                <a:solidFill>
                  <a:srgbClr val="232852"/>
                </a:solidFill>
                <a:latin typeface="Arial MT"/>
                <a:cs typeface="Arial MT"/>
              </a:rPr>
              <a:t>12-</a:t>
            </a:r>
            <a:r>
              <a:rPr dirty="0" baseline="-20833" sz="1200">
                <a:solidFill>
                  <a:srgbClr val="232852"/>
                </a:solidFill>
                <a:latin typeface="Arial MT"/>
                <a:cs typeface="Arial MT"/>
              </a:rPr>
              <a:t>17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:</a:t>
            </a:r>
            <a:r>
              <a:rPr dirty="0" sz="1200" spc="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+51%</a:t>
            </a:r>
            <a:endParaRPr sz="1200">
              <a:latin typeface="Arial MT"/>
              <a:cs typeface="Arial MT"/>
            </a:endParaRPr>
          </a:p>
          <a:p>
            <a:pPr marL="264795">
              <a:lnSpc>
                <a:spcPts val="1055"/>
              </a:lnSpc>
            </a:pPr>
            <a:r>
              <a:rPr dirty="0" sz="900" spc="-25">
                <a:solidFill>
                  <a:srgbClr val="585858"/>
                </a:solidFill>
                <a:latin typeface="Arial MT"/>
                <a:cs typeface="Arial MT"/>
              </a:rPr>
              <a:t>20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1000150" y="5832144"/>
            <a:ext cx="16249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85858"/>
                </a:solidFill>
                <a:latin typeface="Arial MT"/>
                <a:cs typeface="Arial MT"/>
              </a:rPr>
              <a:t>2012</a:t>
            </a:r>
            <a:r>
              <a:rPr dirty="0" sz="900" spc="-11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Arial MT"/>
                <a:cs typeface="Arial MT"/>
              </a:rPr>
              <a:t>2013</a:t>
            </a:r>
            <a:r>
              <a:rPr dirty="0" sz="900" spc="-105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Arial MT"/>
                <a:cs typeface="Arial MT"/>
              </a:rPr>
              <a:t>2014</a:t>
            </a:r>
            <a:r>
              <a:rPr dirty="0" sz="900" spc="-10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Arial MT"/>
                <a:cs typeface="Arial MT"/>
              </a:rPr>
              <a:t>2015</a:t>
            </a:r>
            <a:r>
              <a:rPr dirty="0" sz="900" spc="-10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Arial MT"/>
                <a:cs typeface="Arial MT"/>
              </a:rPr>
              <a:t>2016</a:t>
            </a:r>
            <a:r>
              <a:rPr dirty="0" sz="900" spc="-95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585858"/>
                </a:solidFill>
                <a:latin typeface="Arial MT"/>
                <a:cs typeface="Arial MT"/>
              </a:rPr>
              <a:t>2017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601021" y="5144515"/>
            <a:ext cx="153670" cy="59245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 spc="-10">
                <a:solidFill>
                  <a:srgbClr val="585858"/>
                </a:solidFill>
                <a:latin typeface="Arial MT"/>
                <a:cs typeface="Arial MT"/>
              </a:rPr>
              <a:t>Thousands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1" name="object 91" descr=""/>
          <p:cNvSpPr/>
          <p:nvPr/>
        </p:nvSpPr>
        <p:spPr>
          <a:xfrm>
            <a:off x="2686811" y="5349240"/>
            <a:ext cx="581025" cy="175260"/>
          </a:xfrm>
          <a:custGeom>
            <a:avLst/>
            <a:gdLst/>
            <a:ahLst/>
            <a:cxnLst/>
            <a:rect l="l" t="t" r="r" b="b"/>
            <a:pathLst>
              <a:path w="581025" h="175260">
                <a:moveTo>
                  <a:pt x="290321" y="0"/>
                </a:moveTo>
                <a:lnTo>
                  <a:pt x="223734" y="2314"/>
                </a:lnTo>
                <a:lnTo>
                  <a:pt x="162619" y="8908"/>
                </a:lnTo>
                <a:lnTo>
                  <a:pt x="108714" y="19254"/>
                </a:lnTo>
                <a:lnTo>
                  <a:pt x="63761" y="32825"/>
                </a:lnTo>
                <a:lnTo>
                  <a:pt x="7664" y="67540"/>
                </a:lnTo>
                <a:lnTo>
                  <a:pt x="0" y="87630"/>
                </a:lnTo>
                <a:lnTo>
                  <a:pt x="7664" y="107719"/>
                </a:lnTo>
                <a:lnTo>
                  <a:pt x="63761" y="142434"/>
                </a:lnTo>
                <a:lnTo>
                  <a:pt x="108714" y="156005"/>
                </a:lnTo>
                <a:lnTo>
                  <a:pt x="162619" y="166351"/>
                </a:lnTo>
                <a:lnTo>
                  <a:pt x="223734" y="172945"/>
                </a:lnTo>
                <a:lnTo>
                  <a:pt x="290321" y="175260"/>
                </a:lnTo>
                <a:lnTo>
                  <a:pt x="356909" y="172945"/>
                </a:lnTo>
                <a:lnTo>
                  <a:pt x="418024" y="166351"/>
                </a:lnTo>
                <a:lnTo>
                  <a:pt x="471929" y="156005"/>
                </a:lnTo>
                <a:lnTo>
                  <a:pt x="516882" y="142434"/>
                </a:lnTo>
                <a:lnTo>
                  <a:pt x="572979" y="107719"/>
                </a:lnTo>
                <a:lnTo>
                  <a:pt x="580643" y="87630"/>
                </a:lnTo>
                <a:lnTo>
                  <a:pt x="572979" y="67540"/>
                </a:lnTo>
                <a:lnTo>
                  <a:pt x="516882" y="32825"/>
                </a:lnTo>
                <a:lnTo>
                  <a:pt x="471929" y="19254"/>
                </a:lnTo>
                <a:lnTo>
                  <a:pt x="418024" y="8908"/>
                </a:lnTo>
                <a:lnTo>
                  <a:pt x="356909" y="2314"/>
                </a:lnTo>
                <a:lnTo>
                  <a:pt x="290321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 txBox="1"/>
          <p:nvPr/>
        </p:nvSpPr>
        <p:spPr>
          <a:xfrm>
            <a:off x="2818257" y="5353939"/>
            <a:ext cx="3219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+66%</a:t>
            </a:r>
            <a:endParaRPr sz="900">
              <a:latin typeface="Arial"/>
              <a:cs typeface="Arial"/>
            </a:endParaRPr>
          </a:p>
        </p:txBody>
      </p:sp>
      <p:sp>
        <p:nvSpPr>
          <p:cNvPr id="93" name="object 93" descr=""/>
          <p:cNvSpPr/>
          <p:nvPr/>
        </p:nvSpPr>
        <p:spPr>
          <a:xfrm>
            <a:off x="2700527" y="5611367"/>
            <a:ext cx="581025" cy="175260"/>
          </a:xfrm>
          <a:custGeom>
            <a:avLst/>
            <a:gdLst/>
            <a:ahLst/>
            <a:cxnLst/>
            <a:rect l="l" t="t" r="r" b="b"/>
            <a:pathLst>
              <a:path w="581025" h="175260">
                <a:moveTo>
                  <a:pt x="290322" y="0"/>
                </a:moveTo>
                <a:lnTo>
                  <a:pt x="223734" y="2314"/>
                </a:lnTo>
                <a:lnTo>
                  <a:pt x="162619" y="8906"/>
                </a:lnTo>
                <a:lnTo>
                  <a:pt x="108714" y="19250"/>
                </a:lnTo>
                <a:lnTo>
                  <a:pt x="63761" y="32820"/>
                </a:lnTo>
                <a:lnTo>
                  <a:pt x="7664" y="67536"/>
                </a:lnTo>
                <a:lnTo>
                  <a:pt x="0" y="87629"/>
                </a:lnTo>
                <a:lnTo>
                  <a:pt x="7664" y="107723"/>
                </a:lnTo>
                <a:lnTo>
                  <a:pt x="63761" y="142439"/>
                </a:lnTo>
                <a:lnTo>
                  <a:pt x="108714" y="156009"/>
                </a:lnTo>
                <a:lnTo>
                  <a:pt x="162619" y="166353"/>
                </a:lnTo>
                <a:lnTo>
                  <a:pt x="223734" y="172945"/>
                </a:lnTo>
                <a:lnTo>
                  <a:pt x="290322" y="175259"/>
                </a:lnTo>
                <a:lnTo>
                  <a:pt x="356909" y="172945"/>
                </a:lnTo>
                <a:lnTo>
                  <a:pt x="418024" y="166353"/>
                </a:lnTo>
                <a:lnTo>
                  <a:pt x="471929" y="156009"/>
                </a:lnTo>
                <a:lnTo>
                  <a:pt x="516882" y="142439"/>
                </a:lnTo>
                <a:lnTo>
                  <a:pt x="572979" y="107723"/>
                </a:lnTo>
                <a:lnTo>
                  <a:pt x="580644" y="87629"/>
                </a:lnTo>
                <a:lnTo>
                  <a:pt x="572979" y="67536"/>
                </a:lnTo>
                <a:lnTo>
                  <a:pt x="516882" y="32820"/>
                </a:lnTo>
                <a:lnTo>
                  <a:pt x="471929" y="19250"/>
                </a:lnTo>
                <a:lnTo>
                  <a:pt x="418024" y="8906"/>
                </a:lnTo>
                <a:lnTo>
                  <a:pt x="356909" y="2314"/>
                </a:lnTo>
                <a:lnTo>
                  <a:pt x="290322" y="0"/>
                </a:lnTo>
                <a:close/>
              </a:path>
            </a:pathLst>
          </a:custGeom>
          <a:solidFill>
            <a:srgbClr val="2328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 txBox="1"/>
          <p:nvPr/>
        </p:nvSpPr>
        <p:spPr>
          <a:xfrm>
            <a:off x="2831973" y="5616041"/>
            <a:ext cx="3219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+41%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95" name="object 95" descr=""/>
          <p:cNvGrpSpPr/>
          <p:nvPr/>
        </p:nvGrpSpPr>
        <p:grpSpPr>
          <a:xfrm>
            <a:off x="4826317" y="2215895"/>
            <a:ext cx="1561465" cy="527685"/>
            <a:chOff x="4826317" y="2215895"/>
            <a:chExt cx="1561465" cy="527685"/>
          </a:xfrm>
        </p:grpSpPr>
        <p:sp>
          <p:nvSpPr>
            <p:cNvPr id="96" name="object 96" descr=""/>
            <p:cNvSpPr/>
            <p:nvPr/>
          </p:nvSpPr>
          <p:spPr>
            <a:xfrm>
              <a:off x="4875276" y="2467355"/>
              <a:ext cx="1464945" cy="271780"/>
            </a:xfrm>
            <a:custGeom>
              <a:avLst/>
              <a:gdLst/>
              <a:ahLst/>
              <a:cxnLst/>
              <a:rect l="l" t="t" r="r" b="b"/>
              <a:pathLst>
                <a:path w="1464945" h="271780">
                  <a:moveTo>
                    <a:pt x="172212" y="252984"/>
                  </a:moveTo>
                  <a:lnTo>
                    <a:pt x="0" y="252984"/>
                  </a:lnTo>
                  <a:lnTo>
                    <a:pt x="0" y="271272"/>
                  </a:lnTo>
                  <a:lnTo>
                    <a:pt x="172212" y="271272"/>
                  </a:lnTo>
                  <a:lnTo>
                    <a:pt x="172212" y="252984"/>
                  </a:lnTo>
                  <a:close/>
                </a:path>
                <a:path w="1464945" h="271780">
                  <a:moveTo>
                    <a:pt x="429768" y="214884"/>
                  </a:moveTo>
                  <a:lnTo>
                    <a:pt x="257556" y="214884"/>
                  </a:lnTo>
                  <a:lnTo>
                    <a:pt x="257556" y="271272"/>
                  </a:lnTo>
                  <a:lnTo>
                    <a:pt x="429768" y="271272"/>
                  </a:lnTo>
                  <a:lnTo>
                    <a:pt x="429768" y="214884"/>
                  </a:lnTo>
                  <a:close/>
                </a:path>
                <a:path w="1464945" h="271780">
                  <a:moveTo>
                    <a:pt x="688848" y="199644"/>
                  </a:moveTo>
                  <a:lnTo>
                    <a:pt x="516636" y="199644"/>
                  </a:lnTo>
                  <a:lnTo>
                    <a:pt x="516636" y="271272"/>
                  </a:lnTo>
                  <a:lnTo>
                    <a:pt x="688848" y="271272"/>
                  </a:lnTo>
                  <a:lnTo>
                    <a:pt x="688848" y="199644"/>
                  </a:lnTo>
                  <a:close/>
                </a:path>
                <a:path w="1464945" h="271780">
                  <a:moveTo>
                    <a:pt x="946404" y="68580"/>
                  </a:moveTo>
                  <a:lnTo>
                    <a:pt x="774192" y="68580"/>
                  </a:lnTo>
                  <a:lnTo>
                    <a:pt x="774192" y="271272"/>
                  </a:lnTo>
                  <a:lnTo>
                    <a:pt x="946404" y="271272"/>
                  </a:lnTo>
                  <a:lnTo>
                    <a:pt x="946404" y="68580"/>
                  </a:lnTo>
                  <a:close/>
                </a:path>
                <a:path w="1464945" h="271780">
                  <a:moveTo>
                    <a:pt x="1205484" y="44196"/>
                  </a:moveTo>
                  <a:lnTo>
                    <a:pt x="1033272" y="44196"/>
                  </a:lnTo>
                  <a:lnTo>
                    <a:pt x="1033272" y="271272"/>
                  </a:lnTo>
                  <a:lnTo>
                    <a:pt x="1205484" y="271272"/>
                  </a:lnTo>
                  <a:lnTo>
                    <a:pt x="1205484" y="44196"/>
                  </a:lnTo>
                  <a:close/>
                </a:path>
                <a:path w="1464945" h="271780">
                  <a:moveTo>
                    <a:pt x="1464564" y="0"/>
                  </a:moveTo>
                  <a:lnTo>
                    <a:pt x="1292352" y="0"/>
                  </a:lnTo>
                  <a:lnTo>
                    <a:pt x="1292352" y="271272"/>
                  </a:lnTo>
                  <a:lnTo>
                    <a:pt x="1464564" y="271272"/>
                  </a:lnTo>
                  <a:lnTo>
                    <a:pt x="1464564" y="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4875276" y="2215895"/>
              <a:ext cx="1464945" cy="504825"/>
            </a:xfrm>
            <a:custGeom>
              <a:avLst/>
              <a:gdLst/>
              <a:ahLst/>
              <a:cxnLst/>
              <a:rect l="l" t="t" r="r" b="b"/>
              <a:pathLst>
                <a:path w="1464945" h="504825">
                  <a:moveTo>
                    <a:pt x="172212" y="470916"/>
                  </a:moveTo>
                  <a:lnTo>
                    <a:pt x="0" y="470916"/>
                  </a:lnTo>
                  <a:lnTo>
                    <a:pt x="0" y="504444"/>
                  </a:lnTo>
                  <a:lnTo>
                    <a:pt x="172212" y="504444"/>
                  </a:lnTo>
                  <a:lnTo>
                    <a:pt x="172212" y="470916"/>
                  </a:lnTo>
                  <a:close/>
                </a:path>
                <a:path w="1464945" h="504825">
                  <a:moveTo>
                    <a:pt x="429768" y="405384"/>
                  </a:moveTo>
                  <a:lnTo>
                    <a:pt x="257556" y="405384"/>
                  </a:lnTo>
                  <a:lnTo>
                    <a:pt x="257556" y="466344"/>
                  </a:lnTo>
                  <a:lnTo>
                    <a:pt x="429768" y="466344"/>
                  </a:lnTo>
                  <a:lnTo>
                    <a:pt x="429768" y="405384"/>
                  </a:lnTo>
                  <a:close/>
                </a:path>
                <a:path w="1464945" h="504825">
                  <a:moveTo>
                    <a:pt x="688848" y="344424"/>
                  </a:moveTo>
                  <a:lnTo>
                    <a:pt x="516636" y="344424"/>
                  </a:lnTo>
                  <a:lnTo>
                    <a:pt x="516636" y="451104"/>
                  </a:lnTo>
                  <a:lnTo>
                    <a:pt x="688848" y="451104"/>
                  </a:lnTo>
                  <a:lnTo>
                    <a:pt x="688848" y="344424"/>
                  </a:lnTo>
                  <a:close/>
                </a:path>
                <a:path w="1464945" h="504825">
                  <a:moveTo>
                    <a:pt x="946404" y="160020"/>
                  </a:moveTo>
                  <a:lnTo>
                    <a:pt x="774192" y="160020"/>
                  </a:lnTo>
                  <a:lnTo>
                    <a:pt x="774192" y="320040"/>
                  </a:lnTo>
                  <a:lnTo>
                    <a:pt x="946404" y="320040"/>
                  </a:lnTo>
                  <a:lnTo>
                    <a:pt x="946404" y="160020"/>
                  </a:lnTo>
                  <a:close/>
                </a:path>
                <a:path w="1464945" h="504825">
                  <a:moveTo>
                    <a:pt x="1205484" y="128016"/>
                  </a:moveTo>
                  <a:lnTo>
                    <a:pt x="1033272" y="128016"/>
                  </a:lnTo>
                  <a:lnTo>
                    <a:pt x="1033272" y="295656"/>
                  </a:lnTo>
                  <a:lnTo>
                    <a:pt x="1205484" y="295656"/>
                  </a:lnTo>
                  <a:lnTo>
                    <a:pt x="1205484" y="128016"/>
                  </a:lnTo>
                  <a:close/>
                </a:path>
                <a:path w="1464945" h="504825">
                  <a:moveTo>
                    <a:pt x="1464564" y="0"/>
                  </a:moveTo>
                  <a:lnTo>
                    <a:pt x="1292352" y="0"/>
                  </a:lnTo>
                  <a:lnTo>
                    <a:pt x="1292352" y="251460"/>
                  </a:lnTo>
                  <a:lnTo>
                    <a:pt x="1464564" y="251460"/>
                  </a:lnTo>
                  <a:lnTo>
                    <a:pt x="1464564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4831079" y="2738627"/>
              <a:ext cx="1551940" cy="0"/>
            </a:xfrm>
            <a:custGeom>
              <a:avLst/>
              <a:gdLst/>
              <a:ahLst/>
              <a:cxnLst/>
              <a:rect l="l" t="t" r="r" b="b"/>
              <a:pathLst>
                <a:path w="1551939" h="0">
                  <a:moveTo>
                    <a:pt x="0" y="0"/>
                  </a:moveTo>
                  <a:lnTo>
                    <a:pt x="1551432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 descr=""/>
          <p:cNvSpPr txBox="1"/>
          <p:nvPr/>
        </p:nvSpPr>
        <p:spPr>
          <a:xfrm>
            <a:off x="4657725" y="2648534"/>
            <a:ext cx="8953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585858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4379214" y="1638427"/>
            <a:ext cx="1583690" cy="9505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718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337185" algn="l"/>
              </a:tabLst>
            </a:pP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Market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share: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1%</a:t>
            </a:r>
            <a:endParaRPr sz="1200">
              <a:latin typeface="Arial MT"/>
              <a:cs typeface="Arial MT"/>
            </a:endParaRPr>
          </a:p>
          <a:p>
            <a:pPr marL="337185" indent="-286385">
              <a:lnSpc>
                <a:spcPts val="1350"/>
              </a:lnSpc>
              <a:buChar char="•"/>
              <a:tabLst>
                <a:tab pos="337185" algn="l"/>
              </a:tabLst>
            </a:pP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CAGR</a:t>
            </a:r>
            <a:r>
              <a:rPr dirty="0" baseline="-20833" sz="1200" spc="-15">
                <a:solidFill>
                  <a:srgbClr val="232852"/>
                </a:solidFill>
                <a:latin typeface="Arial MT"/>
                <a:cs typeface="Arial MT"/>
              </a:rPr>
              <a:t>12-</a:t>
            </a:r>
            <a:r>
              <a:rPr dirty="0" baseline="-20833" sz="1200">
                <a:solidFill>
                  <a:srgbClr val="232852"/>
                </a:solidFill>
                <a:latin typeface="Arial MT"/>
                <a:cs typeface="Arial MT"/>
              </a:rPr>
              <a:t>17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:</a:t>
            </a:r>
            <a:r>
              <a:rPr dirty="0" sz="1200" spc="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+59%</a:t>
            </a:r>
            <a:endParaRPr sz="1200">
              <a:latin typeface="Arial MT"/>
              <a:cs typeface="Arial MT"/>
            </a:endParaRPr>
          </a:p>
          <a:p>
            <a:pPr marL="163830">
              <a:lnSpc>
                <a:spcPts val="990"/>
              </a:lnSpc>
            </a:pPr>
            <a:r>
              <a:rPr dirty="0" sz="900" spc="-25">
                <a:solidFill>
                  <a:srgbClr val="585858"/>
                </a:solidFill>
                <a:latin typeface="Arial MT"/>
                <a:cs typeface="Arial MT"/>
              </a:rPr>
              <a:t>300</a:t>
            </a:r>
            <a:endParaRPr sz="900">
              <a:latin typeface="Arial MT"/>
              <a:cs typeface="Arial MT"/>
            </a:endParaRPr>
          </a:p>
          <a:p>
            <a:pPr marL="163830">
              <a:lnSpc>
                <a:spcPct val="100000"/>
              </a:lnSpc>
              <a:spcBef>
                <a:spcPts val="675"/>
              </a:spcBef>
            </a:pPr>
            <a:r>
              <a:rPr dirty="0" sz="900" spc="-25">
                <a:solidFill>
                  <a:srgbClr val="585858"/>
                </a:solidFill>
                <a:latin typeface="Arial MT"/>
                <a:cs typeface="Arial MT"/>
              </a:rPr>
              <a:t>200</a:t>
            </a:r>
            <a:endParaRPr sz="900">
              <a:latin typeface="Arial MT"/>
              <a:cs typeface="Arial MT"/>
            </a:endParaRPr>
          </a:p>
          <a:p>
            <a:pPr marL="163830">
              <a:lnSpc>
                <a:spcPct val="100000"/>
              </a:lnSpc>
              <a:spcBef>
                <a:spcPts val="670"/>
              </a:spcBef>
            </a:pPr>
            <a:r>
              <a:rPr dirty="0" sz="900" spc="-25">
                <a:solidFill>
                  <a:srgbClr val="585858"/>
                </a:solidFill>
                <a:latin typeface="Arial MT"/>
                <a:cs typeface="Arial MT"/>
              </a:rPr>
              <a:t>100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4821682" y="2785109"/>
            <a:ext cx="15716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585858"/>
                </a:solidFill>
                <a:latin typeface="Arial MT"/>
                <a:cs typeface="Arial MT"/>
              </a:rPr>
              <a:t>201220132014201520162017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4364387" y="2097785"/>
            <a:ext cx="153670" cy="59245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 spc="-10">
                <a:solidFill>
                  <a:srgbClr val="585858"/>
                </a:solidFill>
                <a:latin typeface="Arial MT"/>
                <a:cs typeface="Arial MT"/>
              </a:rPr>
              <a:t>Thousands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3" name="object 103" descr=""/>
          <p:cNvSpPr/>
          <p:nvPr/>
        </p:nvSpPr>
        <p:spPr>
          <a:xfrm>
            <a:off x="6449567" y="2275332"/>
            <a:ext cx="581025" cy="175260"/>
          </a:xfrm>
          <a:custGeom>
            <a:avLst/>
            <a:gdLst/>
            <a:ahLst/>
            <a:cxnLst/>
            <a:rect l="l" t="t" r="r" b="b"/>
            <a:pathLst>
              <a:path w="581025" h="175260">
                <a:moveTo>
                  <a:pt x="290322" y="0"/>
                </a:moveTo>
                <a:lnTo>
                  <a:pt x="223734" y="2314"/>
                </a:lnTo>
                <a:lnTo>
                  <a:pt x="162619" y="8908"/>
                </a:lnTo>
                <a:lnTo>
                  <a:pt x="108714" y="19254"/>
                </a:lnTo>
                <a:lnTo>
                  <a:pt x="63761" y="32825"/>
                </a:lnTo>
                <a:lnTo>
                  <a:pt x="7664" y="67540"/>
                </a:lnTo>
                <a:lnTo>
                  <a:pt x="0" y="87629"/>
                </a:lnTo>
                <a:lnTo>
                  <a:pt x="7664" y="107719"/>
                </a:lnTo>
                <a:lnTo>
                  <a:pt x="63761" y="142434"/>
                </a:lnTo>
                <a:lnTo>
                  <a:pt x="108714" y="156005"/>
                </a:lnTo>
                <a:lnTo>
                  <a:pt x="162619" y="166351"/>
                </a:lnTo>
                <a:lnTo>
                  <a:pt x="223734" y="172945"/>
                </a:lnTo>
                <a:lnTo>
                  <a:pt x="290322" y="175259"/>
                </a:lnTo>
                <a:lnTo>
                  <a:pt x="356909" y="172945"/>
                </a:lnTo>
                <a:lnTo>
                  <a:pt x="418024" y="166351"/>
                </a:lnTo>
                <a:lnTo>
                  <a:pt x="471929" y="156005"/>
                </a:lnTo>
                <a:lnTo>
                  <a:pt x="516882" y="142434"/>
                </a:lnTo>
                <a:lnTo>
                  <a:pt x="572979" y="107719"/>
                </a:lnTo>
                <a:lnTo>
                  <a:pt x="580643" y="87629"/>
                </a:lnTo>
                <a:lnTo>
                  <a:pt x="572979" y="67540"/>
                </a:lnTo>
                <a:lnTo>
                  <a:pt x="516882" y="32825"/>
                </a:lnTo>
                <a:lnTo>
                  <a:pt x="471929" y="19254"/>
                </a:lnTo>
                <a:lnTo>
                  <a:pt x="418024" y="8908"/>
                </a:lnTo>
                <a:lnTo>
                  <a:pt x="356909" y="2314"/>
                </a:lnTo>
                <a:lnTo>
                  <a:pt x="290322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 txBox="1"/>
          <p:nvPr/>
        </p:nvSpPr>
        <p:spPr>
          <a:xfrm>
            <a:off x="6581647" y="2279650"/>
            <a:ext cx="3219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+50%</a:t>
            </a:r>
            <a:endParaRPr sz="900">
              <a:latin typeface="Arial"/>
              <a:cs typeface="Arial"/>
            </a:endParaRPr>
          </a:p>
        </p:txBody>
      </p:sp>
      <p:sp>
        <p:nvSpPr>
          <p:cNvPr id="105" name="object 105" descr=""/>
          <p:cNvSpPr/>
          <p:nvPr/>
        </p:nvSpPr>
        <p:spPr>
          <a:xfrm>
            <a:off x="6463284" y="2538983"/>
            <a:ext cx="581025" cy="173990"/>
          </a:xfrm>
          <a:custGeom>
            <a:avLst/>
            <a:gdLst/>
            <a:ahLst/>
            <a:cxnLst/>
            <a:rect l="l" t="t" r="r" b="b"/>
            <a:pathLst>
              <a:path w="581025" h="173989">
                <a:moveTo>
                  <a:pt x="290321" y="0"/>
                </a:moveTo>
                <a:lnTo>
                  <a:pt x="223734" y="2292"/>
                </a:lnTo>
                <a:lnTo>
                  <a:pt x="162619" y="8824"/>
                </a:lnTo>
                <a:lnTo>
                  <a:pt x="108714" y="19074"/>
                </a:lnTo>
                <a:lnTo>
                  <a:pt x="63761" y="32523"/>
                </a:lnTo>
                <a:lnTo>
                  <a:pt x="7664" y="66940"/>
                </a:lnTo>
                <a:lnTo>
                  <a:pt x="0" y="86867"/>
                </a:lnTo>
                <a:lnTo>
                  <a:pt x="7664" y="106795"/>
                </a:lnTo>
                <a:lnTo>
                  <a:pt x="63761" y="141212"/>
                </a:lnTo>
                <a:lnTo>
                  <a:pt x="108714" y="154661"/>
                </a:lnTo>
                <a:lnTo>
                  <a:pt x="162619" y="164911"/>
                </a:lnTo>
                <a:lnTo>
                  <a:pt x="223734" y="171443"/>
                </a:lnTo>
                <a:lnTo>
                  <a:pt x="290321" y="173736"/>
                </a:lnTo>
                <a:lnTo>
                  <a:pt x="356909" y="171443"/>
                </a:lnTo>
                <a:lnTo>
                  <a:pt x="418024" y="164911"/>
                </a:lnTo>
                <a:lnTo>
                  <a:pt x="471929" y="154661"/>
                </a:lnTo>
                <a:lnTo>
                  <a:pt x="516882" y="141212"/>
                </a:lnTo>
                <a:lnTo>
                  <a:pt x="572979" y="106795"/>
                </a:lnTo>
                <a:lnTo>
                  <a:pt x="580643" y="86867"/>
                </a:lnTo>
                <a:lnTo>
                  <a:pt x="572979" y="66940"/>
                </a:lnTo>
                <a:lnTo>
                  <a:pt x="516882" y="32523"/>
                </a:lnTo>
                <a:lnTo>
                  <a:pt x="471929" y="19074"/>
                </a:lnTo>
                <a:lnTo>
                  <a:pt x="418024" y="8824"/>
                </a:lnTo>
                <a:lnTo>
                  <a:pt x="356909" y="2292"/>
                </a:lnTo>
                <a:lnTo>
                  <a:pt x="290321" y="0"/>
                </a:lnTo>
                <a:close/>
              </a:path>
            </a:pathLst>
          </a:custGeom>
          <a:solidFill>
            <a:srgbClr val="2328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 txBox="1"/>
          <p:nvPr/>
        </p:nvSpPr>
        <p:spPr>
          <a:xfrm>
            <a:off x="6595364" y="2541473"/>
            <a:ext cx="32258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+72%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07" name="object 107" descr=""/>
          <p:cNvGrpSpPr/>
          <p:nvPr/>
        </p:nvGrpSpPr>
        <p:grpSpPr>
          <a:xfrm>
            <a:off x="556259" y="1537716"/>
            <a:ext cx="4189095" cy="2723515"/>
            <a:chOff x="556259" y="1537716"/>
            <a:chExt cx="4189095" cy="2723515"/>
          </a:xfrm>
        </p:grpSpPr>
        <p:sp>
          <p:nvSpPr>
            <p:cNvPr id="108" name="object 108" descr=""/>
            <p:cNvSpPr/>
            <p:nvPr/>
          </p:nvSpPr>
          <p:spPr>
            <a:xfrm>
              <a:off x="556259" y="1540764"/>
              <a:ext cx="4189095" cy="2075814"/>
            </a:xfrm>
            <a:custGeom>
              <a:avLst/>
              <a:gdLst/>
              <a:ahLst/>
              <a:cxnLst/>
              <a:rect l="l" t="t" r="r" b="b"/>
              <a:pathLst>
                <a:path w="4189095" h="2075814">
                  <a:moveTo>
                    <a:pt x="3776472" y="2075688"/>
                  </a:moveTo>
                  <a:lnTo>
                    <a:pt x="4188587" y="2075688"/>
                  </a:lnTo>
                </a:path>
                <a:path w="4189095" h="2075814">
                  <a:moveTo>
                    <a:pt x="0" y="0"/>
                  </a:moveTo>
                  <a:lnTo>
                    <a:pt x="2828543" y="0"/>
                  </a:lnTo>
                </a:path>
              </a:pathLst>
            </a:custGeom>
            <a:ln w="6096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2819399" y="3174492"/>
              <a:ext cx="1079500" cy="1080770"/>
            </a:xfrm>
            <a:custGeom>
              <a:avLst/>
              <a:gdLst/>
              <a:ahLst/>
              <a:cxnLst/>
              <a:rect l="l" t="t" r="r" b="b"/>
              <a:pathLst>
                <a:path w="1079500" h="1080770">
                  <a:moveTo>
                    <a:pt x="539496" y="0"/>
                  </a:moveTo>
                  <a:lnTo>
                    <a:pt x="490392" y="2208"/>
                  </a:lnTo>
                  <a:lnTo>
                    <a:pt x="442524" y="8706"/>
                  </a:lnTo>
                  <a:lnTo>
                    <a:pt x="396081" y="19302"/>
                  </a:lnTo>
                  <a:lnTo>
                    <a:pt x="351253" y="33806"/>
                  </a:lnTo>
                  <a:lnTo>
                    <a:pt x="308232" y="52026"/>
                  </a:lnTo>
                  <a:lnTo>
                    <a:pt x="267207" y="73772"/>
                  </a:lnTo>
                  <a:lnTo>
                    <a:pt x="228370" y="98854"/>
                  </a:lnTo>
                  <a:lnTo>
                    <a:pt x="191911" y="127079"/>
                  </a:lnTo>
                  <a:lnTo>
                    <a:pt x="158019" y="158257"/>
                  </a:lnTo>
                  <a:lnTo>
                    <a:pt x="126887" y="192198"/>
                  </a:lnTo>
                  <a:lnTo>
                    <a:pt x="98703" y="228710"/>
                  </a:lnTo>
                  <a:lnTo>
                    <a:pt x="73659" y="267603"/>
                  </a:lnTo>
                  <a:lnTo>
                    <a:pt x="51946" y="308685"/>
                  </a:lnTo>
                  <a:lnTo>
                    <a:pt x="33753" y="351765"/>
                  </a:lnTo>
                  <a:lnTo>
                    <a:pt x="19272" y="396654"/>
                  </a:lnTo>
                  <a:lnTo>
                    <a:pt x="8692" y="443159"/>
                  </a:lnTo>
                  <a:lnTo>
                    <a:pt x="2204" y="491091"/>
                  </a:lnTo>
                  <a:lnTo>
                    <a:pt x="0" y="540258"/>
                  </a:lnTo>
                  <a:lnTo>
                    <a:pt x="2204" y="589424"/>
                  </a:lnTo>
                  <a:lnTo>
                    <a:pt x="8692" y="637356"/>
                  </a:lnTo>
                  <a:lnTo>
                    <a:pt x="19272" y="683861"/>
                  </a:lnTo>
                  <a:lnTo>
                    <a:pt x="33753" y="728750"/>
                  </a:lnTo>
                  <a:lnTo>
                    <a:pt x="51946" y="771830"/>
                  </a:lnTo>
                  <a:lnTo>
                    <a:pt x="73660" y="812912"/>
                  </a:lnTo>
                  <a:lnTo>
                    <a:pt x="98703" y="851805"/>
                  </a:lnTo>
                  <a:lnTo>
                    <a:pt x="126887" y="888317"/>
                  </a:lnTo>
                  <a:lnTo>
                    <a:pt x="158019" y="922258"/>
                  </a:lnTo>
                  <a:lnTo>
                    <a:pt x="191911" y="953436"/>
                  </a:lnTo>
                  <a:lnTo>
                    <a:pt x="228370" y="981661"/>
                  </a:lnTo>
                  <a:lnTo>
                    <a:pt x="267208" y="1006743"/>
                  </a:lnTo>
                  <a:lnTo>
                    <a:pt x="308232" y="1028489"/>
                  </a:lnTo>
                  <a:lnTo>
                    <a:pt x="351253" y="1046709"/>
                  </a:lnTo>
                  <a:lnTo>
                    <a:pt x="396081" y="1061213"/>
                  </a:lnTo>
                  <a:lnTo>
                    <a:pt x="442524" y="1071809"/>
                  </a:lnTo>
                  <a:lnTo>
                    <a:pt x="490392" y="1078307"/>
                  </a:lnTo>
                  <a:lnTo>
                    <a:pt x="539496" y="1080516"/>
                  </a:lnTo>
                  <a:lnTo>
                    <a:pt x="588599" y="1078307"/>
                  </a:lnTo>
                  <a:lnTo>
                    <a:pt x="636467" y="1071809"/>
                  </a:lnTo>
                  <a:lnTo>
                    <a:pt x="682910" y="1061213"/>
                  </a:lnTo>
                  <a:lnTo>
                    <a:pt x="727738" y="1046709"/>
                  </a:lnTo>
                  <a:lnTo>
                    <a:pt x="770759" y="1028489"/>
                  </a:lnTo>
                  <a:lnTo>
                    <a:pt x="811784" y="1006743"/>
                  </a:lnTo>
                  <a:lnTo>
                    <a:pt x="850621" y="981661"/>
                  </a:lnTo>
                  <a:lnTo>
                    <a:pt x="887080" y="953436"/>
                  </a:lnTo>
                  <a:lnTo>
                    <a:pt x="920972" y="922258"/>
                  </a:lnTo>
                  <a:lnTo>
                    <a:pt x="952104" y="888317"/>
                  </a:lnTo>
                  <a:lnTo>
                    <a:pt x="980288" y="851805"/>
                  </a:lnTo>
                  <a:lnTo>
                    <a:pt x="1005331" y="812912"/>
                  </a:lnTo>
                  <a:lnTo>
                    <a:pt x="1027045" y="771830"/>
                  </a:lnTo>
                  <a:lnTo>
                    <a:pt x="1045238" y="728750"/>
                  </a:lnTo>
                  <a:lnTo>
                    <a:pt x="1059719" y="683861"/>
                  </a:lnTo>
                  <a:lnTo>
                    <a:pt x="1070299" y="637356"/>
                  </a:lnTo>
                  <a:lnTo>
                    <a:pt x="1076787" y="589424"/>
                  </a:lnTo>
                  <a:lnTo>
                    <a:pt x="1078991" y="540258"/>
                  </a:lnTo>
                  <a:lnTo>
                    <a:pt x="1076787" y="491091"/>
                  </a:lnTo>
                  <a:lnTo>
                    <a:pt x="1070299" y="443159"/>
                  </a:lnTo>
                  <a:lnTo>
                    <a:pt x="1059719" y="396654"/>
                  </a:lnTo>
                  <a:lnTo>
                    <a:pt x="1045238" y="351765"/>
                  </a:lnTo>
                  <a:lnTo>
                    <a:pt x="1027045" y="308685"/>
                  </a:lnTo>
                  <a:lnTo>
                    <a:pt x="1005331" y="267603"/>
                  </a:lnTo>
                  <a:lnTo>
                    <a:pt x="980288" y="228710"/>
                  </a:lnTo>
                  <a:lnTo>
                    <a:pt x="952104" y="192198"/>
                  </a:lnTo>
                  <a:lnTo>
                    <a:pt x="920972" y="158257"/>
                  </a:lnTo>
                  <a:lnTo>
                    <a:pt x="887080" y="127079"/>
                  </a:lnTo>
                  <a:lnTo>
                    <a:pt x="850621" y="98854"/>
                  </a:lnTo>
                  <a:lnTo>
                    <a:pt x="811783" y="73772"/>
                  </a:lnTo>
                  <a:lnTo>
                    <a:pt x="770759" y="52026"/>
                  </a:lnTo>
                  <a:lnTo>
                    <a:pt x="727738" y="33806"/>
                  </a:lnTo>
                  <a:lnTo>
                    <a:pt x="682910" y="19302"/>
                  </a:lnTo>
                  <a:lnTo>
                    <a:pt x="636467" y="8706"/>
                  </a:lnTo>
                  <a:lnTo>
                    <a:pt x="588599" y="2208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4966AC">
                <a:alpha val="6705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2819399" y="3174492"/>
              <a:ext cx="1079500" cy="1080770"/>
            </a:xfrm>
            <a:custGeom>
              <a:avLst/>
              <a:gdLst/>
              <a:ahLst/>
              <a:cxnLst/>
              <a:rect l="l" t="t" r="r" b="b"/>
              <a:pathLst>
                <a:path w="1079500" h="1080770">
                  <a:moveTo>
                    <a:pt x="0" y="540258"/>
                  </a:moveTo>
                  <a:lnTo>
                    <a:pt x="2204" y="491091"/>
                  </a:lnTo>
                  <a:lnTo>
                    <a:pt x="8692" y="443159"/>
                  </a:lnTo>
                  <a:lnTo>
                    <a:pt x="19272" y="396654"/>
                  </a:lnTo>
                  <a:lnTo>
                    <a:pt x="33753" y="351765"/>
                  </a:lnTo>
                  <a:lnTo>
                    <a:pt x="51946" y="308685"/>
                  </a:lnTo>
                  <a:lnTo>
                    <a:pt x="73659" y="267603"/>
                  </a:lnTo>
                  <a:lnTo>
                    <a:pt x="98703" y="228710"/>
                  </a:lnTo>
                  <a:lnTo>
                    <a:pt x="126887" y="192198"/>
                  </a:lnTo>
                  <a:lnTo>
                    <a:pt x="158019" y="158257"/>
                  </a:lnTo>
                  <a:lnTo>
                    <a:pt x="191911" y="127079"/>
                  </a:lnTo>
                  <a:lnTo>
                    <a:pt x="228370" y="98854"/>
                  </a:lnTo>
                  <a:lnTo>
                    <a:pt x="267207" y="73772"/>
                  </a:lnTo>
                  <a:lnTo>
                    <a:pt x="308232" y="52026"/>
                  </a:lnTo>
                  <a:lnTo>
                    <a:pt x="351253" y="33806"/>
                  </a:lnTo>
                  <a:lnTo>
                    <a:pt x="396081" y="19302"/>
                  </a:lnTo>
                  <a:lnTo>
                    <a:pt x="442524" y="8706"/>
                  </a:lnTo>
                  <a:lnTo>
                    <a:pt x="490392" y="2208"/>
                  </a:lnTo>
                  <a:lnTo>
                    <a:pt x="539496" y="0"/>
                  </a:lnTo>
                  <a:lnTo>
                    <a:pt x="588599" y="2208"/>
                  </a:lnTo>
                  <a:lnTo>
                    <a:pt x="636467" y="8706"/>
                  </a:lnTo>
                  <a:lnTo>
                    <a:pt x="682910" y="19302"/>
                  </a:lnTo>
                  <a:lnTo>
                    <a:pt x="727738" y="33806"/>
                  </a:lnTo>
                  <a:lnTo>
                    <a:pt x="770759" y="52026"/>
                  </a:lnTo>
                  <a:lnTo>
                    <a:pt x="811783" y="73772"/>
                  </a:lnTo>
                  <a:lnTo>
                    <a:pt x="850621" y="98854"/>
                  </a:lnTo>
                  <a:lnTo>
                    <a:pt x="887080" y="127079"/>
                  </a:lnTo>
                  <a:lnTo>
                    <a:pt x="920972" y="158257"/>
                  </a:lnTo>
                  <a:lnTo>
                    <a:pt x="952104" y="192198"/>
                  </a:lnTo>
                  <a:lnTo>
                    <a:pt x="980288" y="228710"/>
                  </a:lnTo>
                  <a:lnTo>
                    <a:pt x="1005331" y="267603"/>
                  </a:lnTo>
                  <a:lnTo>
                    <a:pt x="1027045" y="308685"/>
                  </a:lnTo>
                  <a:lnTo>
                    <a:pt x="1045238" y="351765"/>
                  </a:lnTo>
                  <a:lnTo>
                    <a:pt x="1059719" y="396654"/>
                  </a:lnTo>
                  <a:lnTo>
                    <a:pt x="1070299" y="443159"/>
                  </a:lnTo>
                  <a:lnTo>
                    <a:pt x="1076787" y="491091"/>
                  </a:lnTo>
                  <a:lnTo>
                    <a:pt x="1078991" y="540258"/>
                  </a:lnTo>
                  <a:lnTo>
                    <a:pt x="1076787" y="589424"/>
                  </a:lnTo>
                  <a:lnTo>
                    <a:pt x="1070299" y="637356"/>
                  </a:lnTo>
                  <a:lnTo>
                    <a:pt x="1059719" y="683861"/>
                  </a:lnTo>
                  <a:lnTo>
                    <a:pt x="1045238" y="728750"/>
                  </a:lnTo>
                  <a:lnTo>
                    <a:pt x="1027045" y="771830"/>
                  </a:lnTo>
                  <a:lnTo>
                    <a:pt x="1005331" y="812912"/>
                  </a:lnTo>
                  <a:lnTo>
                    <a:pt x="980288" y="851805"/>
                  </a:lnTo>
                  <a:lnTo>
                    <a:pt x="952104" y="888317"/>
                  </a:lnTo>
                  <a:lnTo>
                    <a:pt x="920972" y="922258"/>
                  </a:lnTo>
                  <a:lnTo>
                    <a:pt x="887080" y="953436"/>
                  </a:lnTo>
                  <a:lnTo>
                    <a:pt x="850621" y="981661"/>
                  </a:lnTo>
                  <a:lnTo>
                    <a:pt x="811784" y="1006743"/>
                  </a:lnTo>
                  <a:lnTo>
                    <a:pt x="770759" y="1028489"/>
                  </a:lnTo>
                  <a:lnTo>
                    <a:pt x="727738" y="1046709"/>
                  </a:lnTo>
                  <a:lnTo>
                    <a:pt x="682910" y="1061213"/>
                  </a:lnTo>
                  <a:lnTo>
                    <a:pt x="636467" y="1071809"/>
                  </a:lnTo>
                  <a:lnTo>
                    <a:pt x="588599" y="1078307"/>
                  </a:lnTo>
                  <a:lnTo>
                    <a:pt x="539496" y="1080516"/>
                  </a:lnTo>
                  <a:lnTo>
                    <a:pt x="490392" y="1078307"/>
                  </a:lnTo>
                  <a:lnTo>
                    <a:pt x="442524" y="1071809"/>
                  </a:lnTo>
                  <a:lnTo>
                    <a:pt x="396081" y="1061213"/>
                  </a:lnTo>
                  <a:lnTo>
                    <a:pt x="351253" y="1046709"/>
                  </a:lnTo>
                  <a:lnTo>
                    <a:pt x="308232" y="1028489"/>
                  </a:lnTo>
                  <a:lnTo>
                    <a:pt x="267208" y="1006743"/>
                  </a:lnTo>
                  <a:lnTo>
                    <a:pt x="228370" y="981661"/>
                  </a:lnTo>
                  <a:lnTo>
                    <a:pt x="191911" y="953436"/>
                  </a:lnTo>
                  <a:lnTo>
                    <a:pt x="158019" y="922258"/>
                  </a:lnTo>
                  <a:lnTo>
                    <a:pt x="126887" y="888317"/>
                  </a:lnTo>
                  <a:lnTo>
                    <a:pt x="98703" y="851805"/>
                  </a:lnTo>
                  <a:lnTo>
                    <a:pt x="73660" y="812912"/>
                  </a:lnTo>
                  <a:lnTo>
                    <a:pt x="51946" y="771830"/>
                  </a:lnTo>
                  <a:lnTo>
                    <a:pt x="33753" y="728750"/>
                  </a:lnTo>
                  <a:lnTo>
                    <a:pt x="19272" y="683861"/>
                  </a:lnTo>
                  <a:lnTo>
                    <a:pt x="8692" y="637356"/>
                  </a:lnTo>
                  <a:lnTo>
                    <a:pt x="2204" y="589424"/>
                  </a:lnTo>
                  <a:lnTo>
                    <a:pt x="0" y="540258"/>
                  </a:lnTo>
                  <a:close/>
                </a:path>
              </a:pathLst>
            </a:custGeom>
            <a:ln w="12192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1" name="object 111" descr=""/>
          <p:cNvSpPr txBox="1"/>
          <p:nvPr/>
        </p:nvSpPr>
        <p:spPr>
          <a:xfrm>
            <a:off x="3019425" y="3422091"/>
            <a:ext cx="6800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17.6m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+3.5%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2" name="object 1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79</a:t>
            </a:fld>
          </a:p>
        </p:txBody>
      </p:sp>
      <p:sp>
        <p:nvSpPr>
          <p:cNvPr id="113" name="object 113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E3D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991861" y="3867150"/>
            <a:ext cx="221170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future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the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automotive</a:t>
            </a:r>
            <a:r>
              <a:rPr dirty="0" sz="18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industry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5346191" y="454152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4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099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199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921" y="44449"/>
                </a:lnTo>
                <a:lnTo>
                  <a:pt x="38100" y="44449"/>
                </a:lnTo>
                <a:lnTo>
                  <a:pt x="38100" y="31749"/>
                </a:lnTo>
                <a:lnTo>
                  <a:pt x="74921" y="31749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1499234" h="76200">
                <a:moveTo>
                  <a:pt x="1460754" y="0"/>
                </a:moveTo>
                <a:lnTo>
                  <a:pt x="1445906" y="2988"/>
                </a:lnTo>
                <a:lnTo>
                  <a:pt x="1433798" y="11144"/>
                </a:lnTo>
                <a:lnTo>
                  <a:pt x="1425642" y="23252"/>
                </a:lnTo>
                <a:lnTo>
                  <a:pt x="1422654" y="38099"/>
                </a:lnTo>
                <a:lnTo>
                  <a:pt x="1425642" y="52947"/>
                </a:lnTo>
                <a:lnTo>
                  <a:pt x="1433798" y="65055"/>
                </a:lnTo>
                <a:lnTo>
                  <a:pt x="1445906" y="73211"/>
                </a:lnTo>
                <a:lnTo>
                  <a:pt x="1460754" y="76199"/>
                </a:lnTo>
                <a:lnTo>
                  <a:pt x="1475547" y="73211"/>
                </a:lnTo>
                <a:lnTo>
                  <a:pt x="1487662" y="65055"/>
                </a:lnTo>
                <a:lnTo>
                  <a:pt x="1495847" y="52947"/>
                </a:lnTo>
                <a:lnTo>
                  <a:pt x="1497568" y="44449"/>
                </a:lnTo>
                <a:lnTo>
                  <a:pt x="1460754" y="44449"/>
                </a:lnTo>
                <a:lnTo>
                  <a:pt x="1460754" y="31749"/>
                </a:lnTo>
                <a:lnTo>
                  <a:pt x="1497568" y="31749"/>
                </a:lnTo>
                <a:lnTo>
                  <a:pt x="1495847" y="23252"/>
                </a:lnTo>
                <a:lnTo>
                  <a:pt x="1487662" y="11144"/>
                </a:lnTo>
                <a:lnTo>
                  <a:pt x="1475547" y="2988"/>
                </a:lnTo>
                <a:lnTo>
                  <a:pt x="1460754" y="0"/>
                </a:lnTo>
                <a:close/>
              </a:path>
              <a:path w="1499234" h="76200">
                <a:moveTo>
                  <a:pt x="74921" y="31749"/>
                </a:moveTo>
                <a:lnTo>
                  <a:pt x="38100" y="31749"/>
                </a:lnTo>
                <a:lnTo>
                  <a:pt x="38100" y="44449"/>
                </a:lnTo>
                <a:lnTo>
                  <a:pt x="74921" y="44449"/>
                </a:lnTo>
                <a:lnTo>
                  <a:pt x="76200" y="38099"/>
                </a:lnTo>
                <a:lnTo>
                  <a:pt x="74921" y="31749"/>
                </a:lnTo>
                <a:close/>
              </a:path>
              <a:path w="1499234" h="76200">
                <a:moveTo>
                  <a:pt x="1423932" y="31749"/>
                </a:moveTo>
                <a:lnTo>
                  <a:pt x="74921" y="31749"/>
                </a:lnTo>
                <a:lnTo>
                  <a:pt x="76200" y="38099"/>
                </a:lnTo>
                <a:lnTo>
                  <a:pt x="74921" y="44449"/>
                </a:lnTo>
                <a:lnTo>
                  <a:pt x="1423932" y="44449"/>
                </a:lnTo>
                <a:lnTo>
                  <a:pt x="1422654" y="38099"/>
                </a:lnTo>
                <a:lnTo>
                  <a:pt x="1423932" y="31749"/>
                </a:lnTo>
                <a:close/>
              </a:path>
              <a:path w="1499234" h="76200">
                <a:moveTo>
                  <a:pt x="1497568" y="31749"/>
                </a:moveTo>
                <a:lnTo>
                  <a:pt x="1460754" y="31749"/>
                </a:lnTo>
                <a:lnTo>
                  <a:pt x="1460754" y="44449"/>
                </a:lnTo>
                <a:lnTo>
                  <a:pt x="1497568" y="44449"/>
                </a:lnTo>
                <a:lnTo>
                  <a:pt x="1498854" y="38099"/>
                </a:lnTo>
                <a:lnTo>
                  <a:pt x="1497568" y="31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0" y="624840"/>
            <a:ext cx="12189460" cy="2164080"/>
            <a:chOff x="0" y="624840"/>
            <a:chExt cx="12189460" cy="2164080"/>
          </a:xfrm>
        </p:grpSpPr>
        <p:sp>
          <p:nvSpPr>
            <p:cNvPr id="7" name="object 7" descr=""/>
            <p:cNvSpPr/>
            <p:nvPr/>
          </p:nvSpPr>
          <p:spPr>
            <a:xfrm>
              <a:off x="0" y="624840"/>
              <a:ext cx="12189460" cy="2164080"/>
            </a:xfrm>
            <a:custGeom>
              <a:avLst/>
              <a:gdLst/>
              <a:ahLst/>
              <a:cxnLst/>
              <a:rect l="l" t="t" r="r" b="b"/>
              <a:pathLst>
                <a:path w="12189460" h="2164080">
                  <a:moveTo>
                    <a:pt x="12188952" y="0"/>
                  </a:moveTo>
                  <a:lnTo>
                    <a:pt x="0" y="0"/>
                  </a:lnTo>
                  <a:lnTo>
                    <a:pt x="0" y="2164079"/>
                  </a:lnTo>
                  <a:lnTo>
                    <a:pt x="12188952" y="2164079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1B1E3D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274825" y="887730"/>
              <a:ext cx="1640205" cy="1640205"/>
            </a:xfrm>
            <a:custGeom>
              <a:avLst/>
              <a:gdLst/>
              <a:ahLst/>
              <a:cxnLst/>
              <a:rect l="l" t="t" r="r" b="b"/>
              <a:pathLst>
                <a:path w="1640205" h="1640205">
                  <a:moveTo>
                    <a:pt x="0" y="819912"/>
                  </a:moveTo>
                  <a:lnTo>
                    <a:pt x="1391" y="771730"/>
                  </a:lnTo>
                  <a:lnTo>
                    <a:pt x="5515" y="724282"/>
                  </a:lnTo>
                  <a:lnTo>
                    <a:pt x="12294" y="677645"/>
                  </a:lnTo>
                  <a:lnTo>
                    <a:pt x="21651" y="631895"/>
                  </a:lnTo>
                  <a:lnTo>
                    <a:pt x="33510" y="587110"/>
                  </a:lnTo>
                  <a:lnTo>
                    <a:pt x="47793" y="543366"/>
                  </a:lnTo>
                  <a:lnTo>
                    <a:pt x="64424" y="500741"/>
                  </a:lnTo>
                  <a:lnTo>
                    <a:pt x="83326" y="459310"/>
                  </a:lnTo>
                  <a:lnTo>
                    <a:pt x="104422" y="419151"/>
                  </a:lnTo>
                  <a:lnTo>
                    <a:pt x="127636" y="380341"/>
                  </a:lnTo>
                  <a:lnTo>
                    <a:pt x="152890" y="342957"/>
                  </a:lnTo>
                  <a:lnTo>
                    <a:pt x="180107" y="307074"/>
                  </a:lnTo>
                  <a:lnTo>
                    <a:pt x="209211" y="272772"/>
                  </a:lnTo>
                  <a:lnTo>
                    <a:pt x="240125" y="240125"/>
                  </a:lnTo>
                  <a:lnTo>
                    <a:pt x="272772" y="209211"/>
                  </a:lnTo>
                  <a:lnTo>
                    <a:pt x="307074" y="180107"/>
                  </a:lnTo>
                  <a:lnTo>
                    <a:pt x="342957" y="152890"/>
                  </a:lnTo>
                  <a:lnTo>
                    <a:pt x="380341" y="127636"/>
                  </a:lnTo>
                  <a:lnTo>
                    <a:pt x="419151" y="104422"/>
                  </a:lnTo>
                  <a:lnTo>
                    <a:pt x="459310" y="83326"/>
                  </a:lnTo>
                  <a:lnTo>
                    <a:pt x="500741" y="64424"/>
                  </a:lnTo>
                  <a:lnTo>
                    <a:pt x="543366" y="47793"/>
                  </a:lnTo>
                  <a:lnTo>
                    <a:pt x="587110" y="33510"/>
                  </a:lnTo>
                  <a:lnTo>
                    <a:pt x="631895" y="21651"/>
                  </a:lnTo>
                  <a:lnTo>
                    <a:pt x="677645" y="12294"/>
                  </a:lnTo>
                  <a:lnTo>
                    <a:pt x="724282" y="5515"/>
                  </a:lnTo>
                  <a:lnTo>
                    <a:pt x="771730" y="1391"/>
                  </a:lnTo>
                  <a:lnTo>
                    <a:pt x="819912" y="0"/>
                  </a:lnTo>
                  <a:lnTo>
                    <a:pt x="868093" y="1391"/>
                  </a:lnTo>
                  <a:lnTo>
                    <a:pt x="915541" y="5515"/>
                  </a:lnTo>
                  <a:lnTo>
                    <a:pt x="962178" y="12294"/>
                  </a:lnTo>
                  <a:lnTo>
                    <a:pt x="1007928" y="21651"/>
                  </a:lnTo>
                  <a:lnTo>
                    <a:pt x="1052713" y="33510"/>
                  </a:lnTo>
                  <a:lnTo>
                    <a:pt x="1096457" y="47793"/>
                  </a:lnTo>
                  <a:lnTo>
                    <a:pt x="1139082" y="64424"/>
                  </a:lnTo>
                  <a:lnTo>
                    <a:pt x="1180513" y="83326"/>
                  </a:lnTo>
                  <a:lnTo>
                    <a:pt x="1220672" y="104422"/>
                  </a:lnTo>
                  <a:lnTo>
                    <a:pt x="1259482" y="127636"/>
                  </a:lnTo>
                  <a:lnTo>
                    <a:pt x="1296866" y="152890"/>
                  </a:lnTo>
                  <a:lnTo>
                    <a:pt x="1332749" y="180107"/>
                  </a:lnTo>
                  <a:lnTo>
                    <a:pt x="1367051" y="209211"/>
                  </a:lnTo>
                  <a:lnTo>
                    <a:pt x="1399698" y="240125"/>
                  </a:lnTo>
                  <a:lnTo>
                    <a:pt x="1430612" y="272772"/>
                  </a:lnTo>
                  <a:lnTo>
                    <a:pt x="1459716" y="307074"/>
                  </a:lnTo>
                  <a:lnTo>
                    <a:pt x="1486933" y="342957"/>
                  </a:lnTo>
                  <a:lnTo>
                    <a:pt x="1512187" y="380341"/>
                  </a:lnTo>
                  <a:lnTo>
                    <a:pt x="1535401" y="419151"/>
                  </a:lnTo>
                  <a:lnTo>
                    <a:pt x="1556497" y="459310"/>
                  </a:lnTo>
                  <a:lnTo>
                    <a:pt x="1575399" y="500741"/>
                  </a:lnTo>
                  <a:lnTo>
                    <a:pt x="1592030" y="543366"/>
                  </a:lnTo>
                  <a:lnTo>
                    <a:pt x="1606313" y="587110"/>
                  </a:lnTo>
                  <a:lnTo>
                    <a:pt x="1618172" y="631895"/>
                  </a:lnTo>
                  <a:lnTo>
                    <a:pt x="1627529" y="677645"/>
                  </a:lnTo>
                  <a:lnTo>
                    <a:pt x="1634308" y="724282"/>
                  </a:lnTo>
                  <a:lnTo>
                    <a:pt x="1638432" y="771730"/>
                  </a:lnTo>
                  <a:lnTo>
                    <a:pt x="1639824" y="819912"/>
                  </a:lnTo>
                  <a:lnTo>
                    <a:pt x="1638432" y="868093"/>
                  </a:lnTo>
                  <a:lnTo>
                    <a:pt x="1634308" y="915541"/>
                  </a:lnTo>
                  <a:lnTo>
                    <a:pt x="1627529" y="962178"/>
                  </a:lnTo>
                  <a:lnTo>
                    <a:pt x="1618172" y="1007928"/>
                  </a:lnTo>
                  <a:lnTo>
                    <a:pt x="1606313" y="1052713"/>
                  </a:lnTo>
                  <a:lnTo>
                    <a:pt x="1592030" y="1096457"/>
                  </a:lnTo>
                  <a:lnTo>
                    <a:pt x="1575399" y="1139082"/>
                  </a:lnTo>
                  <a:lnTo>
                    <a:pt x="1556497" y="1180513"/>
                  </a:lnTo>
                  <a:lnTo>
                    <a:pt x="1535401" y="1220672"/>
                  </a:lnTo>
                  <a:lnTo>
                    <a:pt x="1512187" y="1259482"/>
                  </a:lnTo>
                  <a:lnTo>
                    <a:pt x="1486933" y="1296866"/>
                  </a:lnTo>
                  <a:lnTo>
                    <a:pt x="1459716" y="1332749"/>
                  </a:lnTo>
                  <a:lnTo>
                    <a:pt x="1430612" y="1367051"/>
                  </a:lnTo>
                  <a:lnTo>
                    <a:pt x="1399698" y="1399698"/>
                  </a:lnTo>
                  <a:lnTo>
                    <a:pt x="1367051" y="1430612"/>
                  </a:lnTo>
                  <a:lnTo>
                    <a:pt x="1332749" y="1459716"/>
                  </a:lnTo>
                  <a:lnTo>
                    <a:pt x="1296866" y="1486933"/>
                  </a:lnTo>
                  <a:lnTo>
                    <a:pt x="1259482" y="1512187"/>
                  </a:lnTo>
                  <a:lnTo>
                    <a:pt x="1220672" y="1535401"/>
                  </a:lnTo>
                  <a:lnTo>
                    <a:pt x="1180513" y="1556497"/>
                  </a:lnTo>
                  <a:lnTo>
                    <a:pt x="1139082" y="1575399"/>
                  </a:lnTo>
                  <a:lnTo>
                    <a:pt x="1096457" y="1592030"/>
                  </a:lnTo>
                  <a:lnTo>
                    <a:pt x="1052713" y="1606313"/>
                  </a:lnTo>
                  <a:lnTo>
                    <a:pt x="1007928" y="1618172"/>
                  </a:lnTo>
                  <a:lnTo>
                    <a:pt x="962178" y="1627529"/>
                  </a:lnTo>
                  <a:lnTo>
                    <a:pt x="915541" y="1634308"/>
                  </a:lnTo>
                  <a:lnTo>
                    <a:pt x="868093" y="1638432"/>
                  </a:lnTo>
                  <a:lnTo>
                    <a:pt x="819912" y="1639824"/>
                  </a:lnTo>
                  <a:lnTo>
                    <a:pt x="771730" y="1638432"/>
                  </a:lnTo>
                  <a:lnTo>
                    <a:pt x="724282" y="1634308"/>
                  </a:lnTo>
                  <a:lnTo>
                    <a:pt x="677645" y="1627529"/>
                  </a:lnTo>
                  <a:lnTo>
                    <a:pt x="631895" y="1618172"/>
                  </a:lnTo>
                  <a:lnTo>
                    <a:pt x="587110" y="1606313"/>
                  </a:lnTo>
                  <a:lnTo>
                    <a:pt x="543366" y="1592030"/>
                  </a:lnTo>
                  <a:lnTo>
                    <a:pt x="500741" y="1575399"/>
                  </a:lnTo>
                  <a:lnTo>
                    <a:pt x="459310" y="1556497"/>
                  </a:lnTo>
                  <a:lnTo>
                    <a:pt x="419151" y="1535401"/>
                  </a:lnTo>
                  <a:lnTo>
                    <a:pt x="380341" y="1512187"/>
                  </a:lnTo>
                  <a:lnTo>
                    <a:pt x="342957" y="1486933"/>
                  </a:lnTo>
                  <a:lnTo>
                    <a:pt x="307074" y="1459716"/>
                  </a:lnTo>
                  <a:lnTo>
                    <a:pt x="272772" y="1430612"/>
                  </a:lnTo>
                  <a:lnTo>
                    <a:pt x="240125" y="1399698"/>
                  </a:lnTo>
                  <a:lnTo>
                    <a:pt x="209211" y="1367051"/>
                  </a:lnTo>
                  <a:lnTo>
                    <a:pt x="180107" y="1332749"/>
                  </a:lnTo>
                  <a:lnTo>
                    <a:pt x="152890" y="1296866"/>
                  </a:lnTo>
                  <a:lnTo>
                    <a:pt x="127636" y="1259482"/>
                  </a:lnTo>
                  <a:lnTo>
                    <a:pt x="104422" y="1220672"/>
                  </a:lnTo>
                  <a:lnTo>
                    <a:pt x="83326" y="1180513"/>
                  </a:lnTo>
                  <a:lnTo>
                    <a:pt x="64424" y="1139082"/>
                  </a:lnTo>
                  <a:lnTo>
                    <a:pt x="47793" y="1096457"/>
                  </a:lnTo>
                  <a:lnTo>
                    <a:pt x="33510" y="1052713"/>
                  </a:lnTo>
                  <a:lnTo>
                    <a:pt x="21651" y="1007928"/>
                  </a:lnTo>
                  <a:lnTo>
                    <a:pt x="12294" y="962178"/>
                  </a:lnTo>
                  <a:lnTo>
                    <a:pt x="5515" y="915541"/>
                  </a:lnTo>
                  <a:lnTo>
                    <a:pt x="1391" y="868093"/>
                  </a:lnTo>
                  <a:lnTo>
                    <a:pt x="0" y="81991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64563" y="1200150"/>
            <a:ext cx="258445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5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6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358641" y="1414094"/>
            <a:ext cx="388429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dirty="0" sz="32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30" b="1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8729471" y="1266444"/>
            <a:ext cx="2853055" cy="4533900"/>
          </a:xfrm>
          <a:custGeom>
            <a:avLst/>
            <a:gdLst/>
            <a:ahLst/>
            <a:cxnLst/>
            <a:rect l="l" t="t" r="r" b="b"/>
            <a:pathLst>
              <a:path w="2853054" h="4533900">
                <a:moveTo>
                  <a:pt x="2852928" y="0"/>
                </a:moveTo>
                <a:lnTo>
                  <a:pt x="0" y="0"/>
                </a:lnTo>
                <a:lnTo>
                  <a:pt x="0" y="4533900"/>
                </a:lnTo>
                <a:lnTo>
                  <a:pt x="2852928" y="4533900"/>
                </a:lnTo>
                <a:lnTo>
                  <a:pt x="2852928" y="0"/>
                </a:lnTo>
                <a:close/>
              </a:path>
            </a:pathLst>
          </a:custGeom>
          <a:solidFill>
            <a:srgbClr val="D3E4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83551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Car</a:t>
            </a:r>
            <a:r>
              <a:rPr dirty="0" spc="-25"/>
              <a:t> </a:t>
            </a:r>
            <a:r>
              <a:rPr dirty="0"/>
              <a:t>manufacturers</a:t>
            </a:r>
            <a:r>
              <a:rPr dirty="0" spc="-60"/>
              <a:t> </a:t>
            </a:r>
            <a:r>
              <a:rPr dirty="0"/>
              <a:t>need</a:t>
            </a:r>
            <a:r>
              <a:rPr dirty="0" spc="-25"/>
              <a:t> </a:t>
            </a:r>
            <a:r>
              <a:rPr dirty="0"/>
              <a:t>to</a:t>
            </a:r>
            <a:r>
              <a:rPr dirty="0" spc="-25"/>
              <a:t> </a:t>
            </a:r>
            <a:r>
              <a:rPr dirty="0"/>
              <a:t>find</a:t>
            </a:r>
            <a:r>
              <a:rPr dirty="0" spc="-20"/>
              <a:t> </a:t>
            </a:r>
            <a:r>
              <a:rPr dirty="0"/>
              <a:t>new</a:t>
            </a:r>
            <a:r>
              <a:rPr dirty="0" spc="-25"/>
              <a:t> </a:t>
            </a:r>
            <a:r>
              <a:rPr dirty="0"/>
              <a:t>sources</a:t>
            </a:r>
            <a:r>
              <a:rPr dirty="0" spc="-55"/>
              <a:t> </a:t>
            </a:r>
            <a:r>
              <a:rPr dirty="0"/>
              <a:t>of</a:t>
            </a:r>
            <a:r>
              <a:rPr dirty="0" spc="-25"/>
              <a:t> </a:t>
            </a:r>
            <a:r>
              <a:rPr dirty="0"/>
              <a:t>profits</a:t>
            </a:r>
            <a:r>
              <a:rPr dirty="0" spc="-35"/>
              <a:t> </a:t>
            </a:r>
            <a:r>
              <a:rPr dirty="0"/>
              <a:t>as</a:t>
            </a:r>
            <a:r>
              <a:rPr dirty="0" spc="-20"/>
              <a:t> </a:t>
            </a:r>
            <a:r>
              <a:rPr dirty="0"/>
              <a:t>their</a:t>
            </a:r>
            <a:r>
              <a:rPr dirty="0" spc="-25"/>
              <a:t> </a:t>
            </a:r>
            <a:r>
              <a:rPr dirty="0"/>
              <a:t>core</a:t>
            </a:r>
            <a:r>
              <a:rPr dirty="0" spc="-35"/>
              <a:t> </a:t>
            </a:r>
            <a:r>
              <a:rPr dirty="0"/>
              <a:t>business</a:t>
            </a:r>
            <a:r>
              <a:rPr dirty="0" spc="-40"/>
              <a:t> </a:t>
            </a:r>
            <a:r>
              <a:rPr dirty="0"/>
              <a:t>is</a:t>
            </a:r>
            <a:r>
              <a:rPr dirty="0" spc="-25"/>
              <a:t> </a:t>
            </a:r>
            <a:r>
              <a:rPr dirty="0" spc="-10"/>
              <a:t>doomed</a:t>
            </a:r>
          </a:p>
          <a:p>
            <a:pPr marL="12700">
              <a:lnSpc>
                <a:spcPts val="2280"/>
              </a:lnSpc>
            </a:pPr>
            <a:r>
              <a:rPr dirty="0"/>
              <a:t>to</a:t>
            </a:r>
            <a:r>
              <a:rPr dirty="0" spc="-40"/>
              <a:t> </a:t>
            </a:r>
            <a:r>
              <a:rPr dirty="0"/>
              <a:t>sluggish</a:t>
            </a:r>
            <a:r>
              <a:rPr dirty="0" spc="-35"/>
              <a:t> </a:t>
            </a:r>
            <a:r>
              <a:rPr dirty="0"/>
              <a:t>revenue</a:t>
            </a:r>
            <a:r>
              <a:rPr dirty="0" spc="-45"/>
              <a:t> </a:t>
            </a:r>
            <a:r>
              <a:rPr dirty="0"/>
              <a:t>growth</a:t>
            </a:r>
            <a:r>
              <a:rPr dirty="0" spc="-6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/>
              <a:t>more</a:t>
            </a:r>
            <a:r>
              <a:rPr dirty="0" spc="-40"/>
              <a:t> </a:t>
            </a:r>
            <a:r>
              <a:rPr dirty="0"/>
              <a:t>heated</a:t>
            </a:r>
            <a:r>
              <a:rPr dirty="0" spc="-40"/>
              <a:t> </a:t>
            </a:r>
            <a:r>
              <a:rPr dirty="0"/>
              <a:t>competition</a:t>
            </a:r>
            <a:r>
              <a:rPr dirty="0" spc="-45"/>
              <a:t> </a:t>
            </a:r>
            <a:r>
              <a:rPr dirty="0"/>
              <a:t>coming</a:t>
            </a:r>
            <a:r>
              <a:rPr dirty="0" spc="-45"/>
              <a:t> </a:t>
            </a:r>
            <a:r>
              <a:rPr dirty="0"/>
              <a:t>from</a:t>
            </a:r>
            <a:r>
              <a:rPr dirty="0" spc="-45"/>
              <a:t> </a:t>
            </a:r>
            <a:r>
              <a:rPr dirty="0" spc="-10"/>
              <a:t>consolidation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574649" y="5929985"/>
            <a:ext cx="380682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OICA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Xerfi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(2017,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pp.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16-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46),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Thomson</a:t>
            </a:r>
            <a:r>
              <a:rPr dirty="0" sz="10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One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66089" y="1773427"/>
            <a:ext cx="342709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Global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car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&amp;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registration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sales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Arial MT"/>
                <a:cs typeface="Arial MT"/>
              </a:rPr>
              <a:t>(2012-</a:t>
            </a:r>
            <a:r>
              <a:rPr dirty="0" sz="1400">
                <a:latin typeface="Arial MT"/>
                <a:cs typeface="Arial MT"/>
              </a:rPr>
              <a:t>2017)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[Mio.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Units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%]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87730" y="1232153"/>
            <a:ext cx="340931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growth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sales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passenger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cars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and </a:t>
            </a:r>
            <a:r>
              <a:rPr dirty="0" sz="1400" b="1">
                <a:latin typeface="Arial"/>
                <a:cs typeface="Arial"/>
              </a:rPr>
              <a:t>commercial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vehicles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sluggish…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796146" y="1232153"/>
            <a:ext cx="2650490" cy="994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 marR="197485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…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which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has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put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profits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on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50" b="1">
                <a:latin typeface="Arial"/>
                <a:cs typeface="Arial"/>
              </a:rPr>
              <a:t>a </a:t>
            </a:r>
            <a:r>
              <a:rPr dirty="0" sz="1400" b="1">
                <a:latin typeface="Arial"/>
                <a:cs typeface="Arial"/>
              </a:rPr>
              <a:t>downward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trend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since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2013</a:t>
            </a:r>
            <a:endParaRPr sz="1400">
              <a:latin typeface="Arial"/>
              <a:cs typeface="Arial"/>
            </a:endParaRPr>
          </a:p>
          <a:p>
            <a:pPr marL="60960">
              <a:lnSpc>
                <a:spcPct val="100000"/>
              </a:lnSpc>
              <a:spcBef>
                <a:spcPts val="900"/>
              </a:spcBef>
            </a:pPr>
            <a:r>
              <a:rPr dirty="0" sz="1400">
                <a:latin typeface="Arial MT"/>
                <a:cs typeface="Arial MT"/>
              </a:rPr>
              <a:t>Operating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margin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2016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top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</a:pPr>
            <a:r>
              <a:rPr dirty="0" sz="1400">
                <a:latin typeface="Arial MT"/>
                <a:cs typeface="Arial MT"/>
              </a:rPr>
              <a:t>players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(2012-2016)</a:t>
            </a:r>
            <a:r>
              <a:rPr dirty="0" baseline="24691" sz="1350" spc="-15">
                <a:latin typeface="Arial MT"/>
                <a:cs typeface="Arial MT"/>
              </a:rPr>
              <a:t>1)</a:t>
            </a:r>
            <a:endParaRPr baseline="24691" sz="135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832350" y="1232153"/>
            <a:ext cx="319976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…while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industry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consolidates, </a:t>
            </a:r>
            <a:r>
              <a:rPr dirty="0" sz="1400" b="1">
                <a:latin typeface="Arial"/>
                <a:cs typeface="Arial"/>
              </a:rPr>
              <a:t>leading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more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heated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competition…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832350" y="1773427"/>
            <a:ext cx="323088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Global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automotive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M&amp;A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deal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volume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and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Arial MT"/>
                <a:cs typeface="Arial MT"/>
              </a:rPr>
              <a:t>value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(2012-</a:t>
            </a:r>
            <a:r>
              <a:rPr dirty="0" sz="1400" spc="-20">
                <a:latin typeface="Arial MT"/>
                <a:cs typeface="Arial MT"/>
              </a:rPr>
              <a:t>2017)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057655" y="3174492"/>
            <a:ext cx="3319779" cy="2143125"/>
            <a:chOff x="1057655" y="3174492"/>
            <a:chExt cx="3319779" cy="2143125"/>
          </a:xfrm>
        </p:grpSpPr>
        <p:sp>
          <p:nvSpPr>
            <p:cNvPr id="16" name="object 16" descr=""/>
            <p:cNvSpPr/>
            <p:nvPr/>
          </p:nvSpPr>
          <p:spPr>
            <a:xfrm>
              <a:off x="1255776" y="3179063"/>
              <a:ext cx="2322830" cy="2133600"/>
            </a:xfrm>
            <a:custGeom>
              <a:avLst/>
              <a:gdLst/>
              <a:ahLst/>
              <a:cxnLst/>
              <a:rect l="l" t="t" r="r" b="b"/>
              <a:pathLst>
                <a:path w="2322829" h="2133600">
                  <a:moveTo>
                    <a:pt x="362712" y="853440"/>
                  </a:moveTo>
                  <a:lnTo>
                    <a:pt x="0" y="853440"/>
                  </a:lnTo>
                  <a:lnTo>
                    <a:pt x="0" y="2133600"/>
                  </a:lnTo>
                  <a:lnTo>
                    <a:pt x="362712" y="2133600"/>
                  </a:lnTo>
                  <a:lnTo>
                    <a:pt x="362712" y="853440"/>
                  </a:lnTo>
                  <a:close/>
                </a:path>
                <a:path w="2322829" h="2133600">
                  <a:moveTo>
                    <a:pt x="1016508" y="1280160"/>
                  </a:moveTo>
                  <a:lnTo>
                    <a:pt x="653796" y="1280160"/>
                  </a:lnTo>
                  <a:lnTo>
                    <a:pt x="653796" y="2133600"/>
                  </a:lnTo>
                  <a:lnTo>
                    <a:pt x="1016508" y="2133600"/>
                  </a:lnTo>
                  <a:lnTo>
                    <a:pt x="1016508" y="1280160"/>
                  </a:lnTo>
                  <a:close/>
                </a:path>
                <a:path w="2322829" h="2133600">
                  <a:moveTo>
                    <a:pt x="1670304" y="0"/>
                  </a:moveTo>
                  <a:lnTo>
                    <a:pt x="1306068" y="0"/>
                  </a:lnTo>
                  <a:lnTo>
                    <a:pt x="1306068" y="2133600"/>
                  </a:lnTo>
                  <a:lnTo>
                    <a:pt x="1670304" y="2133600"/>
                  </a:lnTo>
                  <a:lnTo>
                    <a:pt x="1670304" y="0"/>
                  </a:lnTo>
                  <a:close/>
                </a:path>
                <a:path w="2322829" h="2133600">
                  <a:moveTo>
                    <a:pt x="2322576" y="853440"/>
                  </a:moveTo>
                  <a:lnTo>
                    <a:pt x="1959864" y="853440"/>
                  </a:lnTo>
                  <a:lnTo>
                    <a:pt x="1959864" y="2133600"/>
                  </a:lnTo>
                  <a:lnTo>
                    <a:pt x="2322576" y="2133600"/>
                  </a:lnTo>
                  <a:lnTo>
                    <a:pt x="2322576" y="85344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57655" y="3179064"/>
              <a:ext cx="3319779" cy="2133600"/>
            </a:xfrm>
            <a:custGeom>
              <a:avLst/>
              <a:gdLst/>
              <a:ahLst/>
              <a:cxnLst/>
              <a:rect l="l" t="t" r="r" b="b"/>
              <a:pathLst>
                <a:path w="3319779" h="2133600">
                  <a:moveTo>
                    <a:pt x="53340" y="2133600"/>
                  </a:moveTo>
                  <a:lnTo>
                    <a:pt x="53340" y="0"/>
                  </a:lnTo>
                </a:path>
                <a:path w="3319779" h="2133600">
                  <a:moveTo>
                    <a:pt x="0" y="2133600"/>
                  </a:moveTo>
                  <a:lnTo>
                    <a:pt x="53340" y="2133600"/>
                  </a:lnTo>
                </a:path>
                <a:path w="3319779" h="2133600">
                  <a:moveTo>
                    <a:pt x="0" y="1828800"/>
                  </a:moveTo>
                  <a:lnTo>
                    <a:pt x="53340" y="1828800"/>
                  </a:lnTo>
                </a:path>
                <a:path w="3319779" h="2133600">
                  <a:moveTo>
                    <a:pt x="0" y="1524000"/>
                  </a:moveTo>
                  <a:lnTo>
                    <a:pt x="53340" y="1524000"/>
                  </a:lnTo>
                </a:path>
                <a:path w="3319779" h="2133600">
                  <a:moveTo>
                    <a:pt x="0" y="1219200"/>
                  </a:moveTo>
                  <a:lnTo>
                    <a:pt x="53340" y="1219200"/>
                  </a:lnTo>
                </a:path>
                <a:path w="3319779" h="2133600">
                  <a:moveTo>
                    <a:pt x="0" y="914400"/>
                  </a:moveTo>
                  <a:lnTo>
                    <a:pt x="53340" y="914400"/>
                  </a:lnTo>
                </a:path>
                <a:path w="3319779" h="2133600">
                  <a:moveTo>
                    <a:pt x="0" y="609600"/>
                  </a:moveTo>
                  <a:lnTo>
                    <a:pt x="53340" y="609600"/>
                  </a:lnTo>
                </a:path>
                <a:path w="3319779" h="2133600">
                  <a:moveTo>
                    <a:pt x="0" y="304800"/>
                  </a:moveTo>
                  <a:lnTo>
                    <a:pt x="53340" y="304800"/>
                  </a:lnTo>
                </a:path>
                <a:path w="3319779" h="2133600">
                  <a:moveTo>
                    <a:pt x="0" y="0"/>
                  </a:moveTo>
                  <a:lnTo>
                    <a:pt x="53340" y="0"/>
                  </a:lnTo>
                </a:path>
                <a:path w="3319779" h="2133600">
                  <a:moveTo>
                    <a:pt x="53340" y="2133600"/>
                  </a:moveTo>
                  <a:lnTo>
                    <a:pt x="3319272" y="21336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437893" y="3838194"/>
              <a:ext cx="2612390" cy="170815"/>
            </a:xfrm>
            <a:custGeom>
              <a:avLst/>
              <a:gdLst/>
              <a:ahLst/>
              <a:cxnLst/>
              <a:rect l="l" t="t" r="r" b="b"/>
              <a:pathLst>
                <a:path w="2612390" h="170814">
                  <a:moveTo>
                    <a:pt x="0" y="170687"/>
                  </a:moveTo>
                  <a:lnTo>
                    <a:pt x="652272" y="129539"/>
                  </a:lnTo>
                  <a:lnTo>
                    <a:pt x="1306068" y="108203"/>
                  </a:lnTo>
                  <a:lnTo>
                    <a:pt x="1959864" y="44195"/>
                  </a:lnTo>
                  <a:lnTo>
                    <a:pt x="2612135" y="0"/>
                  </a:lnTo>
                </a:path>
              </a:pathLst>
            </a:custGeom>
            <a:ln w="28956">
              <a:solidFill>
                <a:srgbClr val="2328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241548" y="3816096"/>
              <a:ext cx="307975" cy="192405"/>
            </a:xfrm>
            <a:custGeom>
              <a:avLst/>
              <a:gdLst/>
              <a:ahLst/>
              <a:cxnLst/>
              <a:rect l="l" t="t" r="r" b="b"/>
              <a:pathLst>
                <a:path w="307975" h="192404">
                  <a:moveTo>
                    <a:pt x="307848" y="0"/>
                  </a:moveTo>
                  <a:lnTo>
                    <a:pt x="0" y="0"/>
                  </a:lnTo>
                  <a:lnTo>
                    <a:pt x="0" y="192023"/>
                  </a:lnTo>
                  <a:lnTo>
                    <a:pt x="307848" y="192023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625551" y="2959074"/>
            <a:ext cx="323215" cy="2464435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820"/>
              </a:spcBef>
            </a:pPr>
            <a:r>
              <a:rPr dirty="0" sz="1400" spc="-25">
                <a:latin typeface="Arial MT"/>
                <a:cs typeface="Arial MT"/>
              </a:rPr>
              <a:t>140</a:t>
            </a:r>
            <a:endParaRPr sz="14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20"/>
              </a:spcBef>
            </a:pPr>
            <a:r>
              <a:rPr dirty="0" sz="1400" spc="-25">
                <a:latin typeface="Arial MT"/>
                <a:cs typeface="Arial MT"/>
              </a:rPr>
              <a:t>120</a:t>
            </a:r>
            <a:endParaRPr sz="14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20"/>
              </a:spcBef>
            </a:pPr>
            <a:r>
              <a:rPr dirty="0" sz="1400" spc="-25">
                <a:latin typeface="Arial MT"/>
                <a:cs typeface="Arial MT"/>
              </a:rPr>
              <a:t>100</a:t>
            </a:r>
            <a:endParaRPr sz="1400">
              <a:latin typeface="Arial MT"/>
              <a:cs typeface="Arial MT"/>
            </a:endParaRPr>
          </a:p>
          <a:p>
            <a:pPr algn="r" marR="5715">
              <a:lnSpc>
                <a:spcPct val="100000"/>
              </a:lnSpc>
              <a:spcBef>
                <a:spcPts val="720"/>
              </a:spcBef>
            </a:pPr>
            <a:r>
              <a:rPr dirty="0" sz="1400" spc="-25">
                <a:latin typeface="Arial MT"/>
                <a:cs typeface="Arial MT"/>
              </a:rPr>
              <a:t>80</a:t>
            </a:r>
            <a:endParaRPr sz="1400">
              <a:latin typeface="Arial MT"/>
              <a:cs typeface="Arial MT"/>
            </a:endParaRPr>
          </a:p>
          <a:p>
            <a:pPr algn="r" marR="5715">
              <a:lnSpc>
                <a:spcPct val="100000"/>
              </a:lnSpc>
              <a:spcBef>
                <a:spcPts val="720"/>
              </a:spcBef>
            </a:pPr>
            <a:r>
              <a:rPr dirty="0" sz="1400" spc="-25">
                <a:latin typeface="Arial MT"/>
                <a:cs typeface="Arial MT"/>
              </a:rPr>
              <a:t>60</a:t>
            </a:r>
            <a:endParaRPr sz="1400">
              <a:latin typeface="Arial MT"/>
              <a:cs typeface="Arial MT"/>
            </a:endParaRPr>
          </a:p>
          <a:p>
            <a:pPr algn="r" marR="5715">
              <a:lnSpc>
                <a:spcPct val="100000"/>
              </a:lnSpc>
              <a:spcBef>
                <a:spcPts val="720"/>
              </a:spcBef>
            </a:pPr>
            <a:r>
              <a:rPr dirty="0" sz="1400" spc="-25">
                <a:latin typeface="Arial MT"/>
                <a:cs typeface="Arial MT"/>
              </a:rPr>
              <a:t>40</a:t>
            </a:r>
            <a:endParaRPr sz="1400">
              <a:latin typeface="Arial MT"/>
              <a:cs typeface="Arial MT"/>
            </a:endParaRPr>
          </a:p>
          <a:p>
            <a:pPr algn="r" marR="5715">
              <a:lnSpc>
                <a:spcPct val="100000"/>
              </a:lnSpc>
              <a:spcBef>
                <a:spcPts val="720"/>
              </a:spcBef>
            </a:pPr>
            <a:r>
              <a:rPr dirty="0" sz="1400" spc="-25">
                <a:latin typeface="Arial MT"/>
                <a:cs typeface="Arial MT"/>
              </a:rPr>
              <a:t>20</a:t>
            </a:r>
            <a:endParaRPr sz="14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20"/>
              </a:spcBef>
            </a:pPr>
            <a:r>
              <a:rPr dirty="0" sz="1400" spc="-5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254755" y="3777234"/>
            <a:ext cx="2832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 MT"/>
                <a:cs typeface="Arial MT"/>
              </a:rPr>
              <a:t>3%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225397" y="5354573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Arial MT"/>
                <a:cs typeface="Arial MT"/>
              </a:rPr>
              <a:t>2013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532126" y="5354573"/>
            <a:ext cx="42290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Arial MT"/>
                <a:cs typeface="Arial MT"/>
              </a:rPr>
              <a:t>2015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838702" y="5354573"/>
            <a:ext cx="42290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Arial MT"/>
                <a:cs typeface="Arial MT"/>
              </a:rPr>
              <a:t>2017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295527" y="3777234"/>
            <a:ext cx="2832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 MT"/>
                <a:cs typeface="Arial MT"/>
              </a:rPr>
              <a:t>3%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948052" y="4202684"/>
            <a:ext cx="2832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 MT"/>
                <a:cs typeface="Arial MT"/>
              </a:rPr>
              <a:t>2%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282953" y="2257400"/>
            <a:ext cx="1602740" cy="904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1435">
              <a:lnSpc>
                <a:spcPct val="123600"/>
              </a:lnSpc>
              <a:spcBef>
                <a:spcPts val="95"/>
              </a:spcBef>
            </a:pPr>
            <a:r>
              <a:rPr dirty="0" sz="1400" spc="-10">
                <a:latin typeface="Arial MT"/>
                <a:cs typeface="Arial MT"/>
              </a:rPr>
              <a:t>Volume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[Mio.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Units] </a:t>
            </a:r>
            <a:r>
              <a:rPr dirty="0" sz="1400" spc="-45">
                <a:latin typeface="Arial MT"/>
                <a:cs typeface="Arial MT"/>
              </a:rPr>
              <a:t>YoY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growth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[%]</a:t>
            </a:r>
            <a:endParaRPr sz="14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95"/>
              </a:spcBef>
            </a:pPr>
            <a:r>
              <a:rPr dirty="0" sz="1400" spc="-25">
                <a:latin typeface="Arial MT"/>
                <a:cs typeface="Arial MT"/>
              </a:rPr>
              <a:t>5%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916686" y="2425445"/>
            <a:ext cx="328930" cy="0"/>
          </a:xfrm>
          <a:custGeom>
            <a:avLst/>
            <a:gdLst/>
            <a:ahLst/>
            <a:cxnLst/>
            <a:rect l="l" t="t" r="r" b="b"/>
            <a:pathLst>
              <a:path w="328930" h="0">
                <a:moveTo>
                  <a:pt x="0" y="0"/>
                </a:moveTo>
                <a:lnTo>
                  <a:pt x="328612" y="0"/>
                </a:lnTo>
              </a:path>
            </a:pathLst>
          </a:custGeom>
          <a:ln w="28956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993647" y="2593848"/>
            <a:ext cx="251460" cy="187960"/>
          </a:xfrm>
          <a:custGeom>
            <a:avLst/>
            <a:gdLst/>
            <a:ahLst/>
            <a:cxnLst/>
            <a:rect l="l" t="t" r="r" b="b"/>
            <a:pathLst>
              <a:path w="251459" h="187960">
                <a:moveTo>
                  <a:pt x="251459" y="0"/>
                </a:moveTo>
                <a:lnTo>
                  <a:pt x="0" y="0"/>
                </a:lnTo>
                <a:lnTo>
                  <a:pt x="0" y="187451"/>
                </a:lnTo>
                <a:lnTo>
                  <a:pt x="251459" y="187451"/>
                </a:lnTo>
                <a:lnTo>
                  <a:pt x="251459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 descr=""/>
          <p:cNvGrpSpPr/>
          <p:nvPr/>
        </p:nvGrpSpPr>
        <p:grpSpPr>
          <a:xfrm>
            <a:off x="4966715" y="3467100"/>
            <a:ext cx="3244850" cy="2062480"/>
            <a:chOff x="4966715" y="3467100"/>
            <a:chExt cx="3244850" cy="2062480"/>
          </a:xfrm>
        </p:grpSpPr>
        <p:sp>
          <p:nvSpPr>
            <p:cNvPr id="31" name="object 31" descr=""/>
            <p:cNvSpPr/>
            <p:nvPr/>
          </p:nvSpPr>
          <p:spPr>
            <a:xfrm>
              <a:off x="6708647" y="3706368"/>
              <a:ext cx="300355" cy="1818639"/>
            </a:xfrm>
            <a:custGeom>
              <a:avLst/>
              <a:gdLst/>
              <a:ahLst/>
              <a:cxnLst/>
              <a:rect l="l" t="t" r="r" b="b"/>
              <a:pathLst>
                <a:path w="300354" h="1818639">
                  <a:moveTo>
                    <a:pt x="300227" y="0"/>
                  </a:moveTo>
                  <a:lnTo>
                    <a:pt x="0" y="0"/>
                  </a:lnTo>
                  <a:lnTo>
                    <a:pt x="0" y="1818131"/>
                  </a:lnTo>
                  <a:lnTo>
                    <a:pt x="300227" y="1818131"/>
                  </a:lnTo>
                  <a:lnTo>
                    <a:pt x="300227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966715" y="5524500"/>
              <a:ext cx="3244850" cy="0"/>
            </a:xfrm>
            <a:custGeom>
              <a:avLst/>
              <a:gdLst/>
              <a:ahLst/>
              <a:cxnLst/>
              <a:rect l="l" t="t" r="r" b="b"/>
              <a:pathLst>
                <a:path w="3244850" h="0">
                  <a:moveTo>
                    <a:pt x="0" y="0"/>
                  </a:moveTo>
                  <a:lnTo>
                    <a:pt x="324459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237225" y="3481577"/>
              <a:ext cx="2703830" cy="454659"/>
            </a:xfrm>
            <a:custGeom>
              <a:avLst/>
              <a:gdLst/>
              <a:ahLst/>
              <a:cxnLst/>
              <a:rect l="l" t="t" r="r" b="b"/>
              <a:pathLst>
                <a:path w="2703829" h="454660">
                  <a:moveTo>
                    <a:pt x="0" y="368808"/>
                  </a:moveTo>
                  <a:lnTo>
                    <a:pt x="541020" y="454152"/>
                  </a:lnTo>
                  <a:lnTo>
                    <a:pt x="1082039" y="187452"/>
                  </a:lnTo>
                  <a:lnTo>
                    <a:pt x="1621535" y="24384"/>
                  </a:lnTo>
                  <a:lnTo>
                    <a:pt x="2162555" y="51816"/>
                  </a:lnTo>
                  <a:lnTo>
                    <a:pt x="2703576" y="0"/>
                  </a:lnTo>
                </a:path>
              </a:pathLst>
            </a:custGeom>
            <a:ln w="28956">
              <a:solidFill>
                <a:srgbClr val="23285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5087111" y="4640579"/>
            <a:ext cx="300355" cy="883919"/>
          </a:xfrm>
          <a:prstGeom prst="rect">
            <a:avLst/>
          </a:prstGeom>
          <a:solidFill>
            <a:srgbClr val="4966AC"/>
          </a:solidFill>
        </p:spPr>
        <p:txBody>
          <a:bodyPr wrap="square" lIns="0" tIns="1193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40"/>
              </a:spcBef>
            </a:pPr>
            <a:endParaRPr sz="140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30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628132" y="4888991"/>
            <a:ext cx="300355" cy="635635"/>
          </a:xfrm>
          <a:prstGeom prst="rect">
            <a:avLst/>
          </a:prstGeom>
          <a:solidFill>
            <a:srgbClr val="4966AC"/>
          </a:solidFill>
        </p:spPr>
        <p:txBody>
          <a:bodyPr wrap="square" lIns="0" tIns="200025" rIns="0" bIns="0" rtlCol="0" vert="horz">
            <a:spAutoFit/>
          </a:bodyPr>
          <a:lstStyle/>
          <a:p>
            <a:pPr marL="51435">
              <a:lnSpc>
                <a:spcPct val="100000"/>
              </a:lnSpc>
              <a:spcBef>
                <a:spcPts val="1575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22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169152" y="4392167"/>
            <a:ext cx="300355" cy="1132840"/>
          </a:xfrm>
          <a:prstGeom prst="rect">
            <a:avLst/>
          </a:prstGeom>
          <a:solidFill>
            <a:srgbClr val="4966A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400">
              <a:latin typeface="Times New Roman"/>
              <a:cs typeface="Times New Roman"/>
            </a:endParaRPr>
          </a:p>
          <a:p>
            <a:pPr marL="51435">
              <a:lnSpc>
                <a:spcPct val="100000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39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708647" y="4484065"/>
            <a:ext cx="30035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62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249668" y="4323588"/>
            <a:ext cx="300355" cy="1201420"/>
          </a:xfrm>
          <a:prstGeom prst="rect">
            <a:avLst/>
          </a:prstGeom>
          <a:solidFill>
            <a:srgbClr val="4966A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80"/>
              </a:spcBef>
            </a:pPr>
            <a:endParaRPr sz="140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41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790688" y="3966971"/>
            <a:ext cx="300355" cy="1557655"/>
          </a:xfrm>
          <a:prstGeom prst="rect">
            <a:avLst/>
          </a:prstGeom>
          <a:solidFill>
            <a:srgbClr val="4966A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1400">
              <a:latin typeface="Times New Roman"/>
              <a:cs typeface="Times New Roman"/>
            </a:endParaRPr>
          </a:p>
          <a:p>
            <a:pPr marL="51435">
              <a:lnSpc>
                <a:spcPct val="100000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53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077205" y="3564127"/>
            <a:ext cx="3225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Arial MT"/>
                <a:cs typeface="Arial MT"/>
              </a:rPr>
              <a:t>490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617845" y="3649471"/>
            <a:ext cx="3225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 MT"/>
                <a:cs typeface="Arial MT"/>
              </a:rPr>
              <a:t>465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158610" y="3383026"/>
            <a:ext cx="3225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Arial MT"/>
                <a:cs typeface="Arial MT"/>
              </a:rPr>
              <a:t>543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698995" y="3219069"/>
            <a:ext cx="3225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Arial MT"/>
                <a:cs typeface="Arial MT"/>
              </a:rPr>
              <a:t>591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239761" y="3246247"/>
            <a:ext cx="3225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Arial MT"/>
                <a:cs typeface="Arial MT"/>
              </a:rPr>
              <a:t>583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780401" y="3195066"/>
            <a:ext cx="3225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Arial MT"/>
                <a:cs typeface="Arial MT"/>
              </a:rPr>
              <a:t>598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5026533" y="5565140"/>
            <a:ext cx="312420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52450" algn="l"/>
                <a:tab pos="1093470" algn="l"/>
                <a:tab pos="1633220" algn="l"/>
                <a:tab pos="2174875" algn="l"/>
                <a:tab pos="2714625" algn="l"/>
              </a:tabLst>
            </a:pPr>
            <a:r>
              <a:rPr dirty="0" sz="1400" spc="-20">
                <a:latin typeface="Arial MT"/>
                <a:cs typeface="Arial MT"/>
              </a:rPr>
              <a:t>2012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0">
                <a:latin typeface="Arial MT"/>
                <a:cs typeface="Arial MT"/>
              </a:rPr>
              <a:t>2013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0">
                <a:latin typeface="Arial MT"/>
                <a:cs typeface="Arial MT"/>
              </a:rPr>
              <a:t>2014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0">
                <a:latin typeface="Arial MT"/>
                <a:cs typeface="Arial MT"/>
              </a:rPr>
              <a:t>2015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0">
                <a:latin typeface="Arial MT"/>
                <a:cs typeface="Arial MT"/>
              </a:rPr>
              <a:t>2016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0">
                <a:latin typeface="Arial MT"/>
                <a:cs typeface="Arial MT"/>
              </a:rPr>
              <a:t>2017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5956553" y="2731770"/>
            <a:ext cx="328930" cy="0"/>
          </a:xfrm>
          <a:custGeom>
            <a:avLst/>
            <a:gdLst/>
            <a:ahLst/>
            <a:cxnLst/>
            <a:rect l="l" t="t" r="r" b="b"/>
            <a:pathLst>
              <a:path w="328929" h="0">
                <a:moveTo>
                  <a:pt x="0" y="0"/>
                </a:moveTo>
                <a:lnTo>
                  <a:pt x="328675" y="0"/>
                </a:lnTo>
              </a:path>
            </a:pathLst>
          </a:custGeom>
          <a:ln w="28956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6033515" y="2900172"/>
            <a:ext cx="251460" cy="187960"/>
          </a:xfrm>
          <a:custGeom>
            <a:avLst/>
            <a:gdLst/>
            <a:ahLst/>
            <a:cxnLst/>
            <a:rect l="l" t="t" r="r" b="b"/>
            <a:pathLst>
              <a:path w="251460" h="187960">
                <a:moveTo>
                  <a:pt x="251460" y="0"/>
                </a:moveTo>
                <a:lnTo>
                  <a:pt x="0" y="0"/>
                </a:lnTo>
                <a:lnTo>
                  <a:pt x="0" y="187451"/>
                </a:lnTo>
                <a:lnTo>
                  <a:pt x="251460" y="187451"/>
                </a:lnTo>
                <a:lnTo>
                  <a:pt x="251460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6323838" y="2563723"/>
            <a:ext cx="2117725" cy="5530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3600"/>
              </a:lnSpc>
              <a:spcBef>
                <a:spcPts val="95"/>
              </a:spcBef>
            </a:pPr>
            <a:r>
              <a:rPr dirty="0" sz="1400">
                <a:latin typeface="Arial MT"/>
                <a:cs typeface="Arial MT"/>
              </a:rPr>
              <a:t>Deal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volume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[units] </a:t>
            </a:r>
            <a:r>
              <a:rPr dirty="0" sz="1400">
                <a:latin typeface="Arial MT"/>
                <a:cs typeface="Arial MT"/>
              </a:rPr>
              <a:t>Disclosed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deal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value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($bn)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8759761" y="2872739"/>
            <a:ext cx="2830830" cy="2656840"/>
            <a:chOff x="8759761" y="2872739"/>
            <a:chExt cx="2830830" cy="2656840"/>
          </a:xfrm>
        </p:grpSpPr>
        <p:sp>
          <p:nvSpPr>
            <p:cNvPr id="51" name="object 51" descr=""/>
            <p:cNvSpPr/>
            <p:nvPr/>
          </p:nvSpPr>
          <p:spPr>
            <a:xfrm>
              <a:off x="8869680" y="2872739"/>
              <a:ext cx="2612390" cy="2651760"/>
            </a:xfrm>
            <a:custGeom>
              <a:avLst/>
              <a:gdLst/>
              <a:ahLst/>
              <a:cxnLst/>
              <a:rect l="l" t="t" r="r" b="b"/>
              <a:pathLst>
                <a:path w="2612390" h="2651760">
                  <a:moveTo>
                    <a:pt x="260604" y="897636"/>
                  </a:moveTo>
                  <a:lnTo>
                    <a:pt x="0" y="897636"/>
                  </a:lnTo>
                  <a:lnTo>
                    <a:pt x="0" y="2651760"/>
                  </a:lnTo>
                  <a:lnTo>
                    <a:pt x="260604" y="2651760"/>
                  </a:lnTo>
                  <a:lnTo>
                    <a:pt x="260604" y="897636"/>
                  </a:lnTo>
                  <a:close/>
                </a:path>
                <a:path w="2612390" h="2651760">
                  <a:moveTo>
                    <a:pt x="729996" y="0"/>
                  </a:moveTo>
                  <a:lnTo>
                    <a:pt x="469392" y="0"/>
                  </a:lnTo>
                  <a:lnTo>
                    <a:pt x="469392" y="2651760"/>
                  </a:lnTo>
                  <a:lnTo>
                    <a:pt x="729996" y="2651760"/>
                  </a:lnTo>
                  <a:lnTo>
                    <a:pt x="729996" y="0"/>
                  </a:lnTo>
                  <a:close/>
                </a:path>
                <a:path w="2612390" h="2651760">
                  <a:moveTo>
                    <a:pt x="1200912" y="272796"/>
                  </a:moveTo>
                  <a:lnTo>
                    <a:pt x="940308" y="272796"/>
                  </a:lnTo>
                  <a:lnTo>
                    <a:pt x="940308" y="2651760"/>
                  </a:lnTo>
                  <a:lnTo>
                    <a:pt x="1200912" y="2651760"/>
                  </a:lnTo>
                  <a:lnTo>
                    <a:pt x="1200912" y="272796"/>
                  </a:lnTo>
                  <a:close/>
                </a:path>
                <a:path w="2612390" h="2651760">
                  <a:moveTo>
                    <a:pt x="1671828" y="662940"/>
                  </a:moveTo>
                  <a:lnTo>
                    <a:pt x="1409700" y="662940"/>
                  </a:lnTo>
                  <a:lnTo>
                    <a:pt x="1409700" y="2651760"/>
                  </a:lnTo>
                  <a:lnTo>
                    <a:pt x="1671828" y="2651760"/>
                  </a:lnTo>
                  <a:lnTo>
                    <a:pt x="1671828" y="662940"/>
                  </a:lnTo>
                  <a:close/>
                </a:path>
                <a:path w="2612390" h="2651760">
                  <a:moveTo>
                    <a:pt x="2141220" y="624840"/>
                  </a:moveTo>
                  <a:lnTo>
                    <a:pt x="1880616" y="624840"/>
                  </a:lnTo>
                  <a:lnTo>
                    <a:pt x="1880616" y="2651760"/>
                  </a:lnTo>
                  <a:lnTo>
                    <a:pt x="2141220" y="2651760"/>
                  </a:lnTo>
                  <a:lnTo>
                    <a:pt x="2141220" y="624840"/>
                  </a:lnTo>
                  <a:close/>
                </a:path>
                <a:path w="2612390" h="2651760">
                  <a:moveTo>
                    <a:pt x="2612136" y="740664"/>
                  </a:moveTo>
                  <a:lnTo>
                    <a:pt x="2350008" y="740664"/>
                  </a:lnTo>
                  <a:lnTo>
                    <a:pt x="2350008" y="2651760"/>
                  </a:lnTo>
                  <a:lnTo>
                    <a:pt x="2612136" y="2651760"/>
                  </a:lnTo>
                  <a:lnTo>
                    <a:pt x="2612136" y="740664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8764523" y="5524500"/>
              <a:ext cx="2821305" cy="0"/>
            </a:xfrm>
            <a:custGeom>
              <a:avLst/>
              <a:gdLst/>
              <a:ahLst/>
              <a:cxnLst/>
              <a:rect l="l" t="t" r="r" b="b"/>
              <a:pathLst>
                <a:path w="2821304" h="0">
                  <a:moveTo>
                    <a:pt x="0" y="0"/>
                  </a:moveTo>
                  <a:lnTo>
                    <a:pt x="282092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9267443" y="2616454"/>
            <a:ext cx="41973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latin typeface="Arial MT"/>
                <a:cs typeface="Arial MT"/>
              </a:rPr>
              <a:t>6,8%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8800465" y="5565140"/>
            <a:ext cx="276161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2012</a:t>
            </a:r>
            <a:r>
              <a:rPr dirty="0" sz="1400" spc="1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2013</a:t>
            </a:r>
            <a:r>
              <a:rPr dirty="0" sz="1400" spc="1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2014</a:t>
            </a:r>
            <a:r>
              <a:rPr dirty="0" sz="1400" spc="1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2015</a:t>
            </a:r>
            <a:r>
              <a:rPr dirty="0" sz="1400" spc="17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2016</a:t>
            </a:r>
            <a:r>
              <a:rPr dirty="0" sz="1400" spc="17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8797417" y="3513582"/>
            <a:ext cx="41973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latin typeface="Arial MT"/>
                <a:cs typeface="Arial MT"/>
              </a:rPr>
              <a:t>4,5%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9738994" y="2889631"/>
            <a:ext cx="41973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latin typeface="Arial MT"/>
                <a:cs typeface="Arial MT"/>
              </a:rPr>
              <a:t>6,1%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0183621" y="3240405"/>
            <a:ext cx="14103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dirty="0" baseline="-11904" sz="2100">
                <a:latin typeface="Arial MT"/>
                <a:cs typeface="Arial MT"/>
              </a:rPr>
              <a:t>5,1%</a:t>
            </a:r>
            <a:r>
              <a:rPr dirty="0" baseline="-11904" sz="2100" spc="142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5,2%</a:t>
            </a:r>
            <a:r>
              <a:rPr dirty="0" sz="1400" spc="105">
                <a:latin typeface="Arial MT"/>
                <a:cs typeface="Arial MT"/>
              </a:rPr>
              <a:t> </a:t>
            </a:r>
            <a:r>
              <a:rPr dirty="0" baseline="-35714" sz="2100" spc="-30">
                <a:latin typeface="Arial MT"/>
                <a:cs typeface="Arial MT"/>
              </a:rPr>
              <a:t>4,9%</a:t>
            </a:r>
            <a:endParaRPr baseline="-35714" sz="2100">
              <a:latin typeface="Arial MT"/>
              <a:cs typeface="Arial MT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8327135" y="1308353"/>
            <a:ext cx="3248660" cy="4424045"/>
            <a:chOff x="8327135" y="1308353"/>
            <a:chExt cx="3248660" cy="4424045"/>
          </a:xfrm>
        </p:grpSpPr>
        <p:sp>
          <p:nvSpPr>
            <p:cNvPr id="59" name="object 59" descr=""/>
            <p:cNvSpPr/>
            <p:nvPr/>
          </p:nvSpPr>
          <p:spPr>
            <a:xfrm>
              <a:off x="8530589" y="1308353"/>
              <a:ext cx="0" cy="4424045"/>
            </a:xfrm>
            <a:custGeom>
              <a:avLst/>
              <a:gdLst/>
              <a:ahLst/>
              <a:cxnLst/>
              <a:rect l="l" t="t" r="r" b="b"/>
              <a:pathLst>
                <a:path w="0" h="4424045">
                  <a:moveTo>
                    <a:pt x="0" y="0"/>
                  </a:moveTo>
                  <a:lnTo>
                    <a:pt x="0" y="4423829"/>
                  </a:lnTo>
                </a:path>
              </a:pathLst>
            </a:custGeom>
            <a:ln w="28956">
              <a:solidFill>
                <a:srgbClr val="2328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8331707" y="3320796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40" h="396239">
                  <a:moveTo>
                    <a:pt x="198120" y="0"/>
                  </a:moveTo>
                  <a:lnTo>
                    <a:pt x="152675" y="5229"/>
                  </a:lnTo>
                  <a:lnTo>
                    <a:pt x="110967" y="20127"/>
                  </a:lnTo>
                  <a:lnTo>
                    <a:pt x="74182" y="43507"/>
                  </a:lnTo>
                  <a:lnTo>
                    <a:pt x="43507" y="74182"/>
                  </a:lnTo>
                  <a:lnTo>
                    <a:pt x="20127" y="110967"/>
                  </a:lnTo>
                  <a:lnTo>
                    <a:pt x="5229" y="152675"/>
                  </a:lnTo>
                  <a:lnTo>
                    <a:pt x="0" y="198119"/>
                  </a:lnTo>
                  <a:lnTo>
                    <a:pt x="5229" y="243564"/>
                  </a:lnTo>
                  <a:lnTo>
                    <a:pt x="20127" y="285272"/>
                  </a:lnTo>
                  <a:lnTo>
                    <a:pt x="43507" y="322057"/>
                  </a:lnTo>
                  <a:lnTo>
                    <a:pt x="74182" y="352732"/>
                  </a:lnTo>
                  <a:lnTo>
                    <a:pt x="110967" y="376112"/>
                  </a:lnTo>
                  <a:lnTo>
                    <a:pt x="152675" y="391010"/>
                  </a:lnTo>
                  <a:lnTo>
                    <a:pt x="198120" y="396239"/>
                  </a:lnTo>
                  <a:lnTo>
                    <a:pt x="243564" y="391010"/>
                  </a:lnTo>
                  <a:lnTo>
                    <a:pt x="285272" y="376112"/>
                  </a:lnTo>
                  <a:lnTo>
                    <a:pt x="322057" y="352732"/>
                  </a:lnTo>
                  <a:lnTo>
                    <a:pt x="352732" y="322057"/>
                  </a:lnTo>
                  <a:lnTo>
                    <a:pt x="376112" y="285272"/>
                  </a:lnTo>
                  <a:lnTo>
                    <a:pt x="391010" y="243564"/>
                  </a:lnTo>
                  <a:lnTo>
                    <a:pt x="396240" y="198119"/>
                  </a:lnTo>
                  <a:lnTo>
                    <a:pt x="391010" y="152675"/>
                  </a:lnTo>
                  <a:lnTo>
                    <a:pt x="376112" y="110967"/>
                  </a:lnTo>
                  <a:lnTo>
                    <a:pt x="352732" y="74182"/>
                  </a:lnTo>
                  <a:lnTo>
                    <a:pt x="322057" y="43507"/>
                  </a:lnTo>
                  <a:lnTo>
                    <a:pt x="285272" y="20127"/>
                  </a:lnTo>
                  <a:lnTo>
                    <a:pt x="243564" y="5229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8331707" y="3320796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40" h="396239">
                  <a:moveTo>
                    <a:pt x="0" y="198119"/>
                  </a:moveTo>
                  <a:lnTo>
                    <a:pt x="5229" y="152675"/>
                  </a:lnTo>
                  <a:lnTo>
                    <a:pt x="20127" y="110967"/>
                  </a:lnTo>
                  <a:lnTo>
                    <a:pt x="43507" y="74182"/>
                  </a:lnTo>
                  <a:lnTo>
                    <a:pt x="74182" y="43507"/>
                  </a:lnTo>
                  <a:lnTo>
                    <a:pt x="110967" y="20127"/>
                  </a:lnTo>
                  <a:lnTo>
                    <a:pt x="152675" y="5229"/>
                  </a:lnTo>
                  <a:lnTo>
                    <a:pt x="198120" y="0"/>
                  </a:lnTo>
                  <a:lnTo>
                    <a:pt x="243564" y="5229"/>
                  </a:lnTo>
                  <a:lnTo>
                    <a:pt x="285272" y="20127"/>
                  </a:lnTo>
                  <a:lnTo>
                    <a:pt x="322057" y="43507"/>
                  </a:lnTo>
                  <a:lnTo>
                    <a:pt x="352732" y="74182"/>
                  </a:lnTo>
                  <a:lnTo>
                    <a:pt x="376112" y="110967"/>
                  </a:lnTo>
                  <a:lnTo>
                    <a:pt x="391010" y="152675"/>
                  </a:lnTo>
                  <a:lnTo>
                    <a:pt x="396240" y="198119"/>
                  </a:lnTo>
                  <a:lnTo>
                    <a:pt x="391010" y="243564"/>
                  </a:lnTo>
                  <a:lnTo>
                    <a:pt x="376112" y="285272"/>
                  </a:lnTo>
                  <a:lnTo>
                    <a:pt x="352732" y="322057"/>
                  </a:lnTo>
                  <a:lnTo>
                    <a:pt x="322057" y="352732"/>
                  </a:lnTo>
                  <a:lnTo>
                    <a:pt x="285272" y="376112"/>
                  </a:lnTo>
                  <a:lnTo>
                    <a:pt x="243564" y="391010"/>
                  </a:lnTo>
                  <a:lnTo>
                    <a:pt x="198120" y="396239"/>
                  </a:lnTo>
                  <a:lnTo>
                    <a:pt x="152675" y="391010"/>
                  </a:lnTo>
                  <a:lnTo>
                    <a:pt x="110967" y="376112"/>
                  </a:lnTo>
                  <a:lnTo>
                    <a:pt x="74182" y="352732"/>
                  </a:lnTo>
                  <a:lnTo>
                    <a:pt x="43507" y="322057"/>
                  </a:lnTo>
                  <a:lnTo>
                    <a:pt x="20127" y="285272"/>
                  </a:lnTo>
                  <a:lnTo>
                    <a:pt x="5229" y="243564"/>
                  </a:lnTo>
                  <a:lnTo>
                    <a:pt x="0" y="198119"/>
                  </a:lnTo>
                  <a:close/>
                </a:path>
              </a:pathLst>
            </a:custGeom>
            <a:ln w="9144">
              <a:solidFill>
                <a:srgbClr val="23285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7051" y="3416808"/>
              <a:ext cx="224027" cy="204216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8764523" y="1737359"/>
              <a:ext cx="2811780" cy="0"/>
            </a:xfrm>
            <a:custGeom>
              <a:avLst/>
              <a:gdLst/>
              <a:ahLst/>
              <a:cxnLst/>
              <a:rect l="l" t="t" r="r" b="b"/>
              <a:pathLst>
                <a:path w="2811779" h="0">
                  <a:moveTo>
                    <a:pt x="0" y="0"/>
                  </a:moveTo>
                  <a:lnTo>
                    <a:pt x="281127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/>
          <p:nvPr/>
        </p:nvSpPr>
        <p:spPr>
          <a:xfrm>
            <a:off x="576072" y="1737360"/>
            <a:ext cx="3801110" cy="0"/>
          </a:xfrm>
          <a:custGeom>
            <a:avLst/>
            <a:gdLst/>
            <a:ahLst/>
            <a:cxnLst/>
            <a:rect l="l" t="t" r="r" b="b"/>
            <a:pathLst>
              <a:path w="3801110" h="0">
                <a:moveTo>
                  <a:pt x="0" y="0"/>
                </a:moveTo>
                <a:lnTo>
                  <a:pt x="380111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4754879" y="1737360"/>
            <a:ext cx="3455670" cy="0"/>
          </a:xfrm>
          <a:custGeom>
            <a:avLst/>
            <a:gdLst/>
            <a:ahLst/>
            <a:cxnLst/>
            <a:rect l="l" t="t" r="r" b="b"/>
            <a:pathLst>
              <a:path w="3455670" h="0">
                <a:moveTo>
                  <a:pt x="0" y="0"/>
                </a:moveTo>
                <a:lnTo>
                  <a:pt x="345554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 txBox="1"/>
          <p:nvPr/>
        </p:nvSpPr>
        <p:spPr>
          <a:xfrm>
            <a:off x="574649" y="216154"/>
            <a:ext cx="19405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MARKET</a:t>
            </a:r>
            <a:r>
              <a:rPr dirty="0" sz="1600" spc="-9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79</a:t>
            </a:fld>
          </a:p>
        </p:txBody>
      </p:sp>
      <p:sp>
        <p:nvSpPr>
          <p:cNvPr id="68" name="object 68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9996" y="3867376"/>
            <a:ext cx="571733" cy="182468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5667755" y="1241805"/>
            <a:ext cx="5937885" cy="4566285"/>
            <a:chOff x="5667755" y="1241805"/>
            <a:chExt cx="5937885" cy="4566285"/>
          </a:xfrm>
        </p:grpSpPr>
        <p:sp>
          <p:nvSpPr>
            <p:cNvPr id="9" name="object 9" descr=""/>
            <p:cNvSpPr/>
            <p:nvPr/>
          </p:nvSpPr>
          <p:spPr>
            <a:xfrm>
              <a:off x="6096761" y="1251965"/>
              <a:ext cx="0" cy="4545965"/>
            </a:xfrm>
            <a:custGeom>
              <a:avLst/>
              <a:gdLst/>
              <a:ahLst/>
              <a:cxnLst/>
              <a:rect l="l" t="t" r="r" b="b"/>
              <a:pathLst>
                <a:path w="0" h="4545965">
                  <a:moveTo>
                    <a:pt x="0" y="0"/>
                  </a:moveTo>
                  <a:lnTo>
                    <a:pt x="0" y="4545368"/>
                  </a:lnTo>
                </a:path>
              </a:pathLst>
            </a:custGeom>
            <a:ln w="19812">
              <a:solidFill>
                <a:srgbClr val="4966AC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667755" y="1455419"/>
              <a:ext cx="5937885" cy="699770"/>
            </a:xfrm>
            <a:custGeom>
              <a:avLst/>
              <a:gdLst/>
              <a:ahLst/>
              <a:cxnLst/>
              <a:rect l="l" t="t" r="r" b="b"/>
              <a:pathLst>
                <a:path w="5937884" h="699769">
                  <a:moveTo>
                    <a:pt x="5587746" y="0"/>
                  </a:moveTo>
                  <a:lnTo>
                    <a:pt x="5587746" y="174878"/>
                  </a:lnTo>
                  <a:lnTo>
                    <a:pt x="0" y="174878"/>
                  </a:lnTo>
                  <a:lnTo>
                    <a:pt x="0" y="524637"/>
                  </a:lnTo>
                  <a:lnTo>
                    <a:pt x="5587746" y="524637"/>
                  </a:lnTo>
                  <a:lnTo>
                    <a:pt x="5587746" y="699515"/>
                  </a:lnTo>
                  <a:lnTo>
                    <a:pt x="5937504" y="349757"/>
                  </a:lnTo>
                  <a:lnTo>
                    <a:pt x="5587746" y="0"/>
                  </a:lnTo>
                  <a:close/>
                </a:path>
              </a:pathLst>
            </a:custGeom>
            <a:solidFill>
              <a:srgbClr val="DFE4E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94727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The</a:t>
            </a:r>
            <a:r>
              <a:rPr dirty="0" spc="-25"/>
              <a:t> </a:t>
            </a:r>
            <a:r>
              <a:rPr dirty="0"/>
              <a:t>automotive</a:t>
            </a:r>
            <a:r>
              <a:rPr dirty="0" spc="-20"/>
              <a:t> </a:t>
            </a:r>
            <a:r>
              <a:rPr dirty="0"/>
              <a:t>industry</a:t>
            </a:r>
            <a:r>
              <a:rPr dirty="0" spc="-40"/>
              <a:t> </a:t>
            </a:r>
            <a:r>
              <a:rPr dirty="0"/>
              <a:t>is</a:t>
            </a:r>
            <a:r>
              <a:rPr dirty="0" spc="-5"/>
              <a:t> </a:t>
            </a:r>
            <a:r>
              <a:rPr dirty="0"/>
              <a:t>currently</a:t>
            </a:r>
            <a:r>
              <a:rPr dirty="0" spc="-50"/>
              <a:t> </a:t>
            </a:r>
            <a:r>
              <a:rPr dirty="0"/>
              <a:t>converging</a:t>
            </a:r>
            <a:r>
              <a:rPr dirty="0" spc="-45"/>
              <a:t> </a:t>
            </a:r>
            <a:r>
              <a:rPr dirty="0"/>
              <a:t>to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20"/>
              <a:t> </a:t>
            </a:r>
            <a:r>
              <a:rPr dirty="0" spc="-10"/>
              <a:t>software-</a:t>
            </a:r>
            <a:r>
              <a:rPr dirty="0"/>
              <a:t>driven</a:t>
            </a:r>
            <a:r>
              <a:rPr dirty="0" spc="-45"/>
              <a:t> </a:t>
            </a:r>
            <a:r>
              <a:rPr dirty="0"/>
              <a:t>industry</a:t>
            </a:r>
            <a:r>
              <a:rPr dirty="0" spc="-40"/>
              <a:t> </a:t>
            </a:r>
            <a:r>
              <a:rPr dirty="0"/>
              <a:t>where</a:t>
            </a:r>
            <a:r>
              <a:rPr dirty="0" spc="-35"/>
              <a:t> </a:t>
            </a:r>
            <a:r>
              <a:rPr dirty="0" spc="-25"/>
              <a:t>the</a:t>
            </a:r>
          </a:p>
          <a:p>
            <a:pPr marL="12700">
              <a:lnSpc>
                <a:spcPts val="2280"/>
              </a:lnSpc>
            </a:pPr>
            <a:r>
              <a:rPr dirty="0"/>
              <a:t>value</a:t>
            </a:r>
            <a:r>
              <a:rPr dirty="0" spc="-25"/>
              <a:t> </a:t>
            </a:r>
            <a:r>
              <a:rPr dirty="0"/>
              <a:t>chain</a:t>
            </a:r>
            <a:r>
              <a:rPr dirty="0" spc="-40"/>
              <a:t> </a:t>
            </a:r>
            <a:r>
              <a:rPr dirty="0"/>
              <a:t>is</a:t>
            </a:r>
            <a:r>
              <a:rPr dirty="0" spc="-40"/>
              <a:t> </a:t>
            </a:r>
            <a:r>
              <a:rPr dirty="0"/>
              <a:t>expanded</a:t>
            </a:r>
            <a:r>
              <a:rPr dirty="0" spc="-50"/>
              <a:t> </a:t>
            </a:r>
            <a:r>
              <a:rPr dirty="0"/>
              <a:t>to</a:t>
            </a:r>
            <a:r>
              <a:rPr dirty="0" spc="-40"/>
              <a:t> </a:t>
            </a:r>
            <a:r>
              <a:rPr dirty="0"/>
              <a:t>incorporate</a:t>
            </a:r>
            <a:r>
              <a:rPr dirty="0" spc="-65"/>
              <a:t> </a:t>
            </a:r>
            <a:r>
              <a:rPr dirty="0"/>
              <a:t>digital</a:t>
            </a:r>
            <a:r>
              <a:rPr dirty="0" spc="-25"/>
              <a:t> </a:t>
            </a:r>
            <a:r>
              <a:rPr dirty="0"/>
              <a:t>services,</a:t>
            </a:r>
            <a:r>
              <a:rPr dirty="0" spc="-75"/>
              <a:t> </a:t>
            </a:r>
            <a:r>
              <a:rPr dirty="0"/>
              <a:t>and</a:t>
            </a:r>
            <a:r>
              <a:rPr dirty="0" spc="-35"/>
              <a:t> </a:t>
            </a:r>
            <a:r>
              <a:rPr dirty="0"/>
              <a:t>hardware/software</a:t>
            </a:r>
            <a:r>
              <a:rPr dirty="0" spc="-65"/>
              <a:t> </a:t>
            </a:r>
            <a:r>
              <a:rPr dirty="0" spc="-10"/>
              <a:t>providers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574649" y="5929985"/>
            <a:ext cx="19634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Xerfi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(2017),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PwC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(2017a)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86740" y="2281427"/>
            <a:ext cx="5379720" cy="287020"/>
          </a:xfrm>
          <a:prstGeom prst="rect">
            <a:avLst/>
          </a:prstGeom>
          <a:ln w="12192">
            <a:solidFill>
              <a:srgbClr val="34487C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250"/>
              </a:spcBef>
            </a:pPr>
            <a:r>
              <a:rPr dirty="0" sz="1400" spc="-10">
                <a:latin typeface="Arial MT"/>
                <a:cs typeface="Arial MT"/>
              </a:rPr>
              <a:t>Traditional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automotive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industry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567688" y="1263522"/>
            <a:ext cx="91357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574030" algn="l"/>
              </a:tabLst>
            </a:pPr>
            <a:r>
              <a:rPr dirty="0" sz="1400" b="1">
                <a:latin typeface="Arial"/>
                <a:cs typeface="Arial"/>
              </a:rPr>
              <a:t>From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supply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manufacture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cars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50" b="1">
                <a:latin typeface="Arial"/>
                <a:cs typeface="Arial"/>
              </a:rPr>
              <a:t>…</a:t>
            </a:r>
            <a:r>
              <a:rPr dirty="0" sz="1400" b="1">
                <a:latin typeface="Arial"/>
                <a:cs typeface="Arial"/>
              </a:rPr>
              <a:t>	</a:t>
            </a:r>
            <a:r>
              <a:rPr dirty="0" baseline="1984" sz="2100" b="1">
                <a:latin typeface="Arial"/>
                <a:cs typeface="Arial"/>
              </a:rPr>
              <a:t>…</a:t>
            </a:r>
            <a:r>
              <a:rPr dirty="0" baseline="1984" sz="2100" spc="-7" b="1">
                <a:latin typeface="Arial"/>
                <a:cs typeface="Arial"/>
              </a:rPr>
              <a:t> </a:t>
            </a:r>
            <a:r>
              <a:rPr dirty="0" baseline="1984" sz="2100" b="1">
                <a:latin typeface="Arial"/>
                <a:cs typeface="Arial"/>
              </a:rPr>
              <a:t>to</a:t>
            </a:r>
            <a:r>
              <a:rPr dirty="0" baseline="1984" sz="2100" spc="-7" b="1">
                <a:latin typeface="Arial"/>
                <a:cs typeface="Arial"/>
              </a:rPr>
              <a:t> </a:t>
            </a:r>
            <a:r>
              <a:rPr dirty="0" baseline="1984" sz="2100" b="1">
                <a:latin typeface="Arial"/>
                <a:cs typeface="Arial"/>
              </a:rPr>
              <a:t>mobility</a:t>
            </a:r>
            <a:r>
              <a:rPr dirty="0" baseline="1984" sz="2100" spc="-67" b="1">
                <a:latin typeface="Arial"/>
                <a:cs typeface="Arial"/>
              </a:rPr>
              <a:t> </a:t>
            </a:r>
            <a:r>
              <a:rPr dirty="0" baseline="1984" sz="2100" b="1">
                <a:latin typeface="Arial"/>
                <a:cs typeface="Arial"/>
              </a:rPr>
              <a:t>as</a:t>
            </a:r>
            <a:r>
              <a:rPr dirty="0" baseline="1984" sz="2100" spc="-22" b="1">
                <a:latin typeface="Arial"/>
                <a:cs typeface="Arial"/>
              </a:rPr>
              <a:t> </a:t>
            </a:r>
            <a:r>
              <a:rPr dirty="0" baseline="1984" sz="2100" b="1">
                <a:latin typeface="Arial"/>
                <a:cs typeface="Arial"/>
              </a:rPr>
              <a:t>a</a:t>
            </a:r>
            <a:r>
              <a:rPr dirty="0" baseline="1984" sz="2100" spc="-7" b="1">
                <a:latin typeface="Arial"/>
                <a:cs typeface="Arial"/>
              </a:rPr>
              <a:t> </a:t>
            </a:r>
            <a:r>
              <a:rPr dirty="0" baseline="1984" sz="2100" spc="-15" b="1">
                <a:latin typeface="Arial"/>
                <a:cs typeface="Arial"/>
              </a:rPr>
              <a:t>software-</a:t>
            </a:r>
            <a:r>
              <a:rPr dirty="0" baseline="1984" sz="2100" b="1">
                <a:latin typeface="Arial"/>
                <a:cs typeface="Arial"/>
              </a:rPr>
              <a:t>driven</a:t>
            </a:r>
            <a:r>
              <a:rPr dirty="0" baseline="1984" sz="2100" spc="-75" b="1">
                <a:latin typeface="Arial"/>
                <a:cs typeface="Arial"/>
              </a:rPr>
              <a:t> </a:t>
            </a:r>
            <a:r>
              <a:rPr dirty="0" baseline="1984" sz="2100" spc="-15" b="1">
                <a:latin typeface="Arial"/>
                <a:cs typeface="Arial"/>
              </a:rPr>
              <a:t>service</a:t>
            </a:r>
            <a:endParaRPr baseline="1984" sz="210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586740" y="1455419"/>
            <a:ext cx="5509260" cy="2897505"/>
            <a:chOff x="586740" y="1455419"/>
            <a:chExt cx="5509260" cy="2897505"/>
          </a:xfrm>
        </p:grpSpPr>
        <p:sp>
          <p:nvSpPr>
            <p:cNvPr id="16" name="object 16" descr=""/>
            <p:cNvSpPr/>
            <p:nvPr/>
          </p:nvSpPr>
          <p:spPr>
            <a:xfrm>
              <a:off x="594360" y="3380231"/>
              <a:ext cx="5370830" cy="969644"/>
            </a:xfrm>
            <a:custGeom>
              <a:avLst/>
              <a:gdLst/>
              <a:ahLst/>
              <a:cxnLst/>
              <a:rect l="l" t="t" r="r" b="b"/>
              <a:pathLst>
                <a:path w="5370830" h="969645">
                  <a:moveTo>
                    <a:pt x="0" y="0"/>
                  </a:moveTo>
                  <a:lnTo>
                    <a:pt x="5370830" y="0"/>
                  </a:lnTo>
                </a:path>
                <a:path w="5370830" h="969645">
                  <a:moveTo>
                    <a:pt x="0" y="969263"/>
                  </a:moveTo>
                  <a:lnTo>
                    <a:pt x="5370830" y="969263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86740" y="1455419"/>
              <a:ext cx="5509260" cy="699770"/>
            </a:xfrm>
            <a:custGeom>
              <a:avLst/>
              <a:gdLst/>
              <a:ahLst/>
              <a:cxnLst/>
              <a:rect l="l" t="t" r="r" b="b"/>
              <a:pathLst>
                <a:path w="5509260" h="699769">
                  <a:moveTo>
                    <a:pt x="5159502" y="0"/>
                  </a:moveTo>
                  <a:lnTo>
                    <a:pt x="5159502" y="174878"/>
                  </a:lnTo>
                  <a:lnTo>
                    <a:pt x="0" y="174878"/>
                  </a:lnTo>
                  <a:lnTo>
                    <a:pt x="0" y="524637"/>
                  </a:lnTo>
                  <a:lnTo>
                    <a:pt x="5159502" y="524637"/>
                  </a:lnTo>
                  <a:lnTo>
                    <a:pt x="5159502" y="699515"/>
                  </a:lnTo>
                  <a:lnTo>
                    <a:pt x="5509260" y="349757"/>
                  </a:lnTo>
                  <a:lnTo>
                    <a:pt x="5159502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582269" y="4415409"/>
            <a:ext cx="5346700" cy="1306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9865" indent="-177165">
              <a:lnSpc>
                <a:spcPct val="100000"/>
              </a:lnSpc>
              <a:spcBef>
                <a:spcPts val="100"/>
              </a:spcBef>
              <a:buChar char="•"/>
              <a:tabLst>
                <a:tab pos="189865" algn="l"/>
              </a:tabLst>
            </a:pPr>
            <a:r>
              <a:rPr dirty="0" sz="1400">
                <a:latin typeface="Arial MT"/>
                <a:cs typeface="Arial MT"/>
              </a:rPr>
              <a:t>Representation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“</a:t>
            </a:r>
            <a:r>
              <a:rPr dirty="0" sz="1400" spc="-10" b="1">
                <a:latin typeface="Arial"/>
                <a:cs typeface="Arial"/>
              </a:rPr>
              <a:t>Freedom</a:t>
            </a:r>
            <a:r>
              <a:rPr dirty="0" sz="1400" spc="-10">
                <a:latin typeface="Arial MT"/>
                <a:cs typeface="Arial MT"/>
              </a:rPr>
              <a:t>”</a:t>
            </a:r>
            <a:endParaRPr sz="1400">
              <a:latin typeface="Arial MT"/>
              <a:cs typeface="Arial MT"/>
            </a:endParaRPr>
          </a:p>
          <a:p>
            <a:pPr marL="189230" marR="5080" indent="-177165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Strategy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focused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on </a:t>
            </a:r>
            <a:r>
              <a:rPr dirty="0" sz="1400" spc="-10">
                <a:latin typeface="Arial MT"/>
                <a:cs typeface="Arial MT"/>
              </a:rPr>
              <a:t>individuals’</a:t>
            </a:r>
            <a:r>
              <a:rPr dirty="0" sz="1400" spc="-8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parts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quality,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safety,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performance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mass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production</a:t>
            </a:r>
            <a:endParaRPr sz="1400">
              <a:latin typeface="Arial MT"/>
              <a:cs typeface="Arial MT"/>
            </a:endParaRPr>
          </a:p>
          <a:p>
            <a:pPr marL="189230" marR="711200" indent="-177165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R&amp;D focused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on</a:t>
            </a:r>
            <a:r>
              <a:rPr dirty="0" sz="1400" spc="-10">
                <a:latin typeface="Arial MT"/>
                <a:cs typeface="Arial MT"/>
              </a:rPr>
              <a:t> performance-</a:t>
            </a:r>
            <a:r>
              <a:rPr dirty="0" sz="1400">
                <a:latin typeface="Arial MT"/>
                <a:cs typeface="Arial MT"/>
              </a:rPr>
              <a:t>oriented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features,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such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as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horsepower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gadgetry</a:t>
            </a:r>
            <a:endParaRPr sz="1400">
              <a:latin typeface="Arial MT"/>
              <a:cs typeface="Arial MT"/>
            </a:endParaRPr>
          </a:p>
          <a:p>
            <a:pPr marL="189865" indent="-177165">
              <a:lnSpc>
                <a:spcPct val="100000"/>
              </a:lnSpc>
              <a:spcBef>
                <a:spcPts val="5"/>
              </a:spcBef>
              <a:buChar char="•"/>
              <a:tabLst>
                <a:tab pos="189865" algn="l"/>
              </a:tabLst>
            </a:pPr>
            <a:r>
              <a:rPr dirty="0" sz="1400">
                <a:latin typeface="Arial MT"/>
                <a:cs typeface="Arial MT"/>
              </a:rPr>
              <a:t>Sold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mostly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for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retail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customers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225540" y="2281427"/>
            <a:ext cx="5379720" cy="287020"/>
          </a:xfrm>
          <a:prstGeom prst="rect">
            <a:avLst/>
          </a:prstGeom>
          <a:ln w="12192">
            <a:solidFill>
              <a:srgbClr val="34487C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dirty="0" sz="1400">
                <a:latin typeface="Arial MT"/>
                <a:cs typeface="Arial MT"/>
              </a:rPr>
              <a:t>New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ecosystem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86740" y="3435096"/>
            <a:ext cx="1766570" cy="28702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2384" rIns="0" bIns="0" rtlCol="0" vert="horz">
            <a:spAutoFit/>
          </a:bodyPr>
          <a:lstStyle/>
          <a:p>
            <a:pPr marL="363855">
              <a:lnSpc>
                <a:spcPct val="100000"/>
              </a:lnSpc>
              <a:spcBef>
                <a:spcPts val="254"/>
              </a:spcBef>
            </a:pPr>
            <a:r>
              <a:rPr dirty="0" sz="1400" spc="-10">
                <a:latin typeface="Arial MT"/>
                <a:cs typeface="Arial MT"/>
              </a:rPr>
              <a:t>Vehicle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sales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198620" y="3435096"/>
            <a:ext cx="1765300" cy="28702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2384" rIns="0" bIns="0" rtlCol="0" vert="horz">
            <a:spAutoFit/>
          </a:bodyPr>
          <a:lstStyle/>
          <a:p>
            <a:pPr marL="495934">
              <a:lnSpc>
                <a:spcPct val="100000"/>
              </a:lnSpc>
              <a:spcBef>
                <a:spcPts val="254"/>
              </a:spcBef>
            </a:pPr>
            <a:r>
              <a:rPr dirty="0" sz="1400" spc="-10">
                <a:latin typeface="Arial MT"/>
                <a:cs typeface="Arial MT"/>
              </a:rPr>
              <a:t>Financing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392679" y="3435096"/>
            <a:ext cx="1766570" cy="28702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2384" rIns="0" bIns="0" rtlCol="0" vert="horz">
            <a:spAutoFit/>
          </a:bodyPr>
          <a:lstStyle/>
          <a:p>
            <a:pPr marL="422909">
              <a:lnSpc>
                <a:spcPct val="100000"/>
              </a:lnSpc>
              <a:spcBef>
                <a:spcPts val="254"/>
              </a:spcBef>
            </a:pPr>
            <a:r>
              <a:rPr dirty="0" sz="1400" spc="-10">
                <a:latin typeface="Arial MT"/>
                <a:cs typeface="Arial MT"/>
              </a:rPr>
              <a:t>Aftermarket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225540" y="3435096"/>
            <a:ext cx="2659380" cy="28702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2384" rIns="0" bIns="0" rtlCol="0" vert="horz">
            <a:spAutoFit/>
          </a:bodyPr>
          <a:lstStyle/>
          <a:p>
            <a:pPr marL="500380">
              <a:lnSpc>
                <a:spcPct val="100000"/>
              </a:lnSpc>
              <a:spcBef>
                <a:spcPts val="254"/>
              </a:spcBef>
            </a:pPr>
            <a:r>
              <a:rPr dirty="0" sz="1400">
                <a:latin typeface="Arial MT"/>
                <a:cs typeface="Arial MT"/>
              </a:rPr>
              <a:t>Hardware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&amp;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software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945880" y="3435096"/>
            <a:ext cx="2659380" cy="28702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2384" rIns="0" bIns="0" rtlCol="0" vert="horz">
            <a:spAutoFit/>
          </a:bodyPr>
          <a:lstStyle/>
          <a:p>
            <a:pPr marL="718185">
              <a:lnSpc>
                <a:spcPct val="100000"/>
              </a:lnSpc>
              <a:spcBef>
                <a:spcPts val="254"/>
              </a:spcBef>
            </a:pPr>
            <a:r>
              <a:rPr dirty="0" sz="1400">
                <a:latin typeface="Arial MT"/>
                <a:cs typeface="Arial MT"/>
              </a:rPr>
              <a:t>Shared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mobility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2358961" y="2616517"/>
            <a:ext cx="9241155" cy="1736725"/>
            <a:chOff x="2358961" y="2616517"/>
            <a:chExt cx="9241155" cy="1736725"/>
          </a:xfrm>
        </p:grpSpPr>
        <p:sp>
          <p:nvSpPr>
            <p:cNvPr id="26" name="object 26" descr=""/>
            <p:cNvSpPr/>
            <p:nvPr/>
          </p:nvSpPr>
          <p:spPr>
            <a:xfrm>
              <a:off x="6225539" y="3380231"/>
              <a:ext cx="5370830" cy="969644"/>
            </a:xfrm>
            <a:custGeom>
              <a:avLst/>
              <a:gdLst/>
              <a:ahLst/>
              <a:cxnLst/>
              <a:rect l="l" t="t" r="r" b="b"/>
              <a:pathLst>
                <a:path w="5370830" h="969645">
                  <a:moveTo>
                    <a:pt x="0" y="0"/>
                  </a:moveTo>
                  <a:lnTo>
                    <a:pt x="5370830" y="0"/>
                  </a:lnTo>
                </a:path>
                <a:path w="5370830" h="969645">
                  <a:moveTo>
                    <a:pt x="0" y="969263"/>
                  </a:moveTo>
                  <a:lnTo>
                    <a:pt x="5370830" y="969263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363723" y="2711195"/>
              <a:ext cx="2857500" cy="226060"/>
            </a:xfrm>
            <a:custGeom>
              <a:avLst/>
              <a:gdLst/>
              <a:ahLst/>
              <a:cxnLst/>
              <a:rect l="l" t="t" r="r" b="b"/>
              <a:pathLst>
                <a:path w="2857500" h="226060">
                  <a:moveTo>
                    <a:pt x="2857500" y="0"/>
                  </a:moveTo>
                  <a:lnTo>
                    <a:pt x="0" y="0"/>
                  </a:lnTo>
                  <a:lnTo>
                    <a:pt x="0" y="225551"/>
                  </a:lnTo>
                  <a:lnTo>
                    <a:pt x="2857500" y="225551"/>
                  </a:lnTo>
                  <a:lnTo>
                    <a:pt x="2857500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363723" y="2621279"/>
              <a:ext cx="0" cy="405765"/>
            </a:xfrm>
            <a:custGeom>
              <a:avLst/>
              <a:gdLst/>
              <a:ahLst/>
              <a:cxnLst/>
              <a:rect l="l" t="t" r="r" b="b"/>
              <a:pathLst>
                <a:path w="0" h="405764">
                  <a:moveTo>
                    <a:pt x="0" y="0"/>
                  </a:moveTo>
                  <a:lnTo>
                    <a:pt x="0" y="40538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363723" y="3017519"/>
              <a:ext cx="2059305" cy="226060"/>
            </a:xfrm>
            <a:custGeom>
              <a:avLst/>
              <a:gdLst/>
              <a:ahLst/>
              <a:cxnLst/>
              <a:rect l="l" t="t" r="r" b="b"/>
              <a:pathLst>
                <a:path w="2059304" h="226060">
                  <a:moveTo>
                    <a:pt x="2058924" y="0"/>
                  </a:moveTo>
                  <a:lnTo>
                    <a:pt x="0" y="0"/>
                  </a:lnTo>
                  <a:lnTo>
                    <a:pt x="0" y="225551"/>
                  </a:lnTo>
                  <a:lnTo>
                    <a:pt x="2058924" y="225551"/>
                  </a:lnTo>
                  <a:lnTo>
                    <a:pt x="2058924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363723" y="2927603"/>
              <a:ext cx="0" cy="407034"/>
            </a:xfrm>
            <a:custGeom>
              <a:avLst/>
              <a:gdLst/>
              <a:ahLst/>
              <a:cxnLst/>
              <a:rect l="l" t="t" r="r" b="b"/>
              <a:pathLst>
                <a:path w="0" h="407035">
                  <a:moveTo>
                    <a:pt x="0" y="0"/>
                  </a:moveTo>
                  <a:lnTo>
                    <a:pt x="0" y="4069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582269" y="2610648"/>
            <a:ext cx="3402329" cy="629920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3032760" algn="l"/>
              </a:tabLst>
            </a:pPr>
            <a:r>
              <a:rPr dirty="0" sz="1400" b="1">
                <a:latin typeface="Arial"/>
                <a:cs typeface="Arial"/>
              </a:rPr>
              <a:t>2015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share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profits: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baseline="3968" sz="2100" spc="-37">
                <a:solidFill>
                  <a:srgbClr val="FFFFFF"/>
                </a:solidFill>
                <a:latin typeface="Arial MT"/>
                <a:cs typeface="Arial MT"/>
              </a:rPr>
              <a:t>68%</a:t>
            </a:r>
            <a:endParaRPr baseline="3968"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  <a:tabLst>
                <a:tab pos="2632075" algn="l"/>
              </a:tabLst>
            </a:pPr>
            <a:r>
              <a:rPr dirty="0" sz="1400" b="1">
                <a:latin typeface="Arial"/>
                <a:cs typeface="Arial"/>
              </a:rPr>
              <a:t>2030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share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profits: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baseline="1984" sz="2100" spc="-37">
                <a:solidFill>
                  <a:srgbClr val="FFFFFF"/>
                </a:solidFill>
                <a:latin typeface="Arial MT"/>
                <a:cs typeface="Arial MT"/>
              </a:rPr>
              <a:t>49%</a:t>
            </a:r>
            <a:endParaRPr baseline="1984" sz="2100">
              <a:latin typeface="Arial MT"/>
              <a:cs typeface="Arial MT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7977949" y="2616517"/>
            <a:ext cx="1349375" cy="415290"/>
            <a:chOff x="7977949" y="2616517"/>
            <a:chExt cx="1349375" cy="415290"/>
          </a:xfrm>
        </p:grpSpPr>
        <p:sp>
          <p:nvSpPr>
            <p:cNvPr id="33" name="object 33" descr=""/>
            <p:cNvSpPr/>
            <p:nvPr/>
          </p:nvSpPr>
          <p:spPr>
            <a:xfrm>
              <a:off x="7981187" y="2711195"/>
              <a:ext cx="1346200" cy="226060"/>
            </a:xfrm>
            <a:custGeom>
              <a:avLst/>
              <a:gdLst/>
              <a:ahLst/>
              <a:cxnLst/>
              <a:rect l="l" t="t" r="r" b="b"/>
              <a:pathLst>
                <a:path w="1346200" h="226060">
                  <a:moveTo>
                    <a:pt x="1345692" y="0"/>
                  </a:moveTo>
                  <a:lnTo>
                    <a:pt x="0" y="0"/>
                  </a:lnTo>
                  <a:lnTo>
                    <a:pt x="0" y="225551"/>
                  </a:lnTo>
                  <a:lnTo>
                    <a:pt x="1345692" y="225551"/>
                  </a:lnTo>
                  <a:lnTo>
                    <a:pt x="1345692" y="0"/>
                  </a:lnTo>
                  <a:close/>
                </a:path>
              </a:pathLst>
            </a:custGeom>
            <a:solidFill>
              <a:srgbClr val="DFE4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982711" y="2621279"/>
              <a:ext cx="0" cy="405765"/>
            </a:xfrm>
            <a:custGeom>
              <a:avLst/>
              <a:gdLst/>
              <a:ahLst/>
              <a:cxnLst/>
              <a:rect l="l" t="t" r="r" b="b"/>
              <a:pathLst>
                <a:path w="0" h="405764">
                  <a:moveTo>
                    <a:pt x="0" y="0"/>
                  </a:moveTo>
                  <a:lnTo>
                    <a:pt x="0" y="40538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6214364" y="2610648"/>
            <a:ext cx="2632075" cy="629920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2261870" algn="l"/>
              </a:tabLst>
            </a:pPr>
            <a:r>
              <a:rPr dirty="0" sz="1400" b="1">
                <a:latin typeface="Arial"/>
                <a:cs typeface="Arial"/>
              </a:rPr>
              <a:t>2015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share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profits: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baseline="3968" sz="2100" spc="-37">
                <a:latin typeface="Arial MT"/>
                <a:cs typeface="Arial MT"/>
              </a:rPr>
              <a:t>32%</a:t>
            </a:r>
            <a:endParaRPr baseline="3968"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1400" b="1">
                <a:latin typeface="Arial"/>
                <a:cs typeface="Arial"/>
              </a:rPr>
              <a:t>2030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share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profits: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7977949" y="2922841"/>
            <a:ext cx="2147570" cy="416559"/>
            <a:chOff x="7977949" y="2922841"/>
            <a:chExt cx="2147570" cy="416559"/>
          </a:xfrm>
        </p:grpSpPr>
        <p:sp>
          <p:nvSpPr>
            <p:cNvPr id="37" name="object 37" descr=""/>
            <p:cNvSpPr/>
            <p:nvPr/>
          </p:nvSpPr>
          <p:spPr>
            <a:xfrm>
              <a:off x="7981187" y="3017520"/>
              <a:ext cx="2144395" cy="226060"/>
            </a:xfrm>
            <a:custGeom>
              <a:avLst/>
              <a:gdLst/>
              <a:ahLst/>
              <a:cxnLst/>
              <a:rect l="l" t="t" r="r" b="b"/>
              <a:pathLst>
                <a:path w="2144395" h="226060">
                  <a:moveTo>
                    <a:pt x="2144268" y="0"/>
                  </a:moveTo>
                  <a:lnTo>
                    <a:pt x="0" y="0"/>
                  </a:lnTo>
                  <a:lnTo>
                    <a:pt x="0" y="225551"/>
                  </a:lnTo>
                  <a:lnTo>
                    <a:pt x="2144268" y="225551"/>
                  </a:lnTo>
                  <a:lnTo>
                    <a:pt x="2144268" y="0"/>
                  </a:lnTo>
                  <a:close/>
                </a:path>
              </a:pathLst>
            </a:custGeom>
            <a:solidFill>
              <a:srgbClr val="DFE4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982711" y="2927604"/>
              <a:ext cx="0" cy="407034"/>
            </a:xfrm>
            <a:custGeom>
              <a:avLst/>
              <a:gdLst/>
              <a:ahLst/>
              <a:cxnLst/>
              <a:rect l="l" t="t" r="r" b="b"/>
              <a:pathLst>
                <a:path w="0" h="407035">
                  <a:moveTo>
                    <a:pt x="0" y="0"/>
                  </a:moveTo>
                  <a:lnTo>
                    <a:pt x="0" y="4069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8864345" y="2994151"/>
            <a:ext cx="3822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Arial MT"/>
                <a:cs typeface="Arial MT"/>
              </a:rPr>
              <a:t>51%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595883" y="3753794"/>
            <a:ext cx="10915015" cy="582295"/>
            <a:chOff x="595883" y="3753794"/>
            <a:chExt cx="10915015" cy="582295"/>
          </a:xfrm>
        </p:grpSpPr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6816" y="3813048"/>
              <a:ext cx="391668" cy="39166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5883" y="3843528"/>
              <a:ext cx="443484" cy="36728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6777" y="3811545"/>
              <a:ext cx="416008" cy="41600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503" y="3869436"/>
              <a:ext cx="483108" cy="30175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19955" y="3803904"/>
              <a:ext cx="381000" cy="3810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2752" y="3819144"/>
              <a:ext cx="541214" cy="371856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5224" y="3889248"/>
              <a:ext cx="371855" cy="370331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5607" y="3916790"/>
              <a:ext cx="438911" cy="30757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81003" y="3921252"/>
              <a:ext cx="429768" cy="304800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52421" y="4007993"/>
              <a:ext cx="876320" cy="131318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64160" y="3878580"/>
              <a:ext cx="732895" cy="295368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07807" y="4012692"/>
              <a:ext cx="472440" cy="323088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04463" y="3857445"/>
              <a:ext cx="370013" cy="287632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60592" y="3934968"/>
              <a:ext cx="597408" cy="249936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26112" y="3761329"/>
              <a:ext cx="422115" cy="210117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03683" y="3753794"/>
              <a:ext cx="606337" cy="267814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33745" y="4099703"/>
              <a:ext cx="976820" cy="165877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16807" y="3777996"/>
              <a:ext cx="585215" cy="120395"/>
            </a:xfrm>
            <a:prstGeom prst="rect">
              <a:avLst/>
            </a:prstGeom>
          </p:spPr>
        </p:pic>
      </p:grpSp>
      <p:sp>
        <p:nvSpPr>
          <p:cNvPr id="59" name="object 59" descr=""/>
          <p:cNvSpPr txBox="1"/>
          <p:nvPr/>
        </p:nvSpPr>
        <p:spPr>
          <a:xfrm>
            <a:off x="6222619" y="4415409"/>
            <a:ext cx="5219700" cy="1306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9865" indent="-177165">
              <a:lnSpc>
                <a:spcPct val="100000"/>
              </a:lnSpc>
              <a:spcBef>
                <a:spcPts val="100"/>
              </a:spcBef>
              <a:buChar char="•"/>
              <a:tabLst>
                <a:tab pos="189865" algn="l"/>
              </a:tabLst>
            </a:pPr>
            <a:r>
              <a:rPr dirty="0" sz="1400">
                <a:latin typeface="Arial MT"/>
                <a:cs typeface="Arial MT"/>
              </a:rPr>
              <a:t>Representation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“</a:t>
            </a:r>
            <a:r>
              <a:rPr dirty="0" sz="1400" spc="-10" b="1">
                <a:latin typeface="Arial"/>
                <a:cs typeface="Arial"/>
              </a:rPr>
              <a:t>Efficiency</a:t>
            </a:r>
            <a:r>
              <a:rPr dirty="0" sz="1400" spc="-10">
                <a:latin typeface="Arial MT"/>
                <a:cs typeface="Arial MT"/>
              </a:rPr>
              <a:t>”</a:t>
            </a:r>
            <a:endParaRPr sz="1400">
              <a:latin typeface="Arial MT"/>
              <a:cs typeface="Arial MT"/>
            </a:endParaRPr>
          </a:p>
          <a:p>
            <a:pPr marL="189230" marR="478155" indent="-177165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Strategy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focused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gathering,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integration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multiple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technologies,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connectivity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larger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mobility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network</a:t>
            </a:r>
            <a:endParaRPr sz="1400">
              <a:latin typeface="Arial MT"/>
              <a:cs typeface="Arial MT"/>
            </a:endParaRPr>
          </a:p>
          <a:p>
            <a:pPr marL="189230" marR="5080" indent="-177165">
              <a:lnSpc>
                <a:spcPct val="100000"/>
              </a:lnSpc>
              <a:buChar char="•"/>
              <a:tabLst>
                <a:tab pos="190500" algn="l"/>
              </a:tabLst>
            </a:pPr>
            <a:r>
              <a:rPr dirty="0" sz="1400">
                <a:latin typeface="Arial MT"/>
                <a:cs typeface="Arial MT"/>
              </a:rPr>
              <a:t>R&amp;D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focused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content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requirements,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emissions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reduction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and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 spc="-10">
                <a:latin typeface="Arial MT"/>
                <a:cs typeface="Arial MT"/>
              </a:rPr>
              <a:t>safety</a:t>
            </a:r>
            <a:endParaRPr sz="1400">
              <a:latin typeface="Arial MT"/>
              <a:cs typeface="Arial MT"/>
            </a:endParaRPr>
          </a:p>
          <a:p>
            <a:pPr marL="189865" indent="-177165">
              <a:lnSpc>
                <a:spcPct val="100000"/>
              </a:lnSpc>
              <a:spcBef>
                <a:spcPts val="5"/>
              </a:spcBef>
              <a:buChar char="•"/>
              <a:tabLst>
                <a:tab pos="189865" algn="l"/>
              </a:tabLst>
            </a:pPr>
            <a:r>
              <a:rPr dirty="0" sz="1400">
                <a:latin typeface="Arial MT"/>
                <a:cs typeface="Arial MT"/>
              </a:rPr>
              <a:t>Sold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fleets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that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provide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mobility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service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79</a:t>
            </a:fld>
          </a:p>
        </p:txBody>
      </p:sp>
      <p:sp>
        <p:nvSpPr>
          <p:cNvPr id="62" name="object 62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574649" y="216154"/>
            <a:ext cx="19405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MARKET</a:t>
            </a:r>
            <a:r>
              <a:rPr dirty="0" sz="1600" spc="-9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82789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Becoming</a:t>
            </a:r>
            <a:r>
              <a:rPr dirty="0" spc="-40"/>
              <a:t> </a:t>
            </a:r>
            <a:r>
              <a:rPr dirty="0"/>
              <a:t>a</a:t>
            </a:r>
            <a:r>
              <a:rPr dirty="0" spc="-10"/>
              <a:t> </a:t>
            </a:r>
            <a:r>
              <a:rPr dirty="0"/>
              <a:t>key</a:t>
            </a:r>
            <a:r>
              <a:rPr dirty="0" spc="-30"/>
              <a:t> </a:t>
            </a:r>
            <a:r>
              <a:rPr dirty="0"/>
              <a:t>player</a:t>
            </a:r>
            <a:r>
              <a:rPr dirty="0" spc="-30"/>
              <a:t> </a:t>
            </a:r>
            <a:r>
              <a:rPr dirty="0"/>
              <a:t>in</a:t>
            </a:r>
            <a:r>
              <a:rPr dirty="0" spc="-10"/>
              <a:t> </a:t>
            </a:r>
            <a:r>
              <a:rPr dirty="0"/>
              <a:t>the</a:t>
            </a:r>
            <a:r>
              <a:rPr dirty="0" spc="-25"/>
              <a:t> </a:t>
            </a:r>
            <a:r>
              <a:rPr dirty="0"/>
              <a:t>BEV market</a:t>
            </a:r>
            <a:r>
              <a:rPr dirty="0" spc="-60"/>
              <a:t> </a:t>
            </a:r>
            <a:r>
              <a:rPr dirty="0"/>
              <a:t>will</a:t>
            </a:r>
            <a:r>
              <a:rPr dirty="0" spc="-5"/>
              <a:t> </a:t>
            </a:r>
            <a:r>
              <a:rPr dirty="0"/>
              <a:t>become</a:t>
            </a:r>
            <a:r>
              <a:rPr dirty="0" spc="-50"/>
              <a:t> </a:t>
            </a:r>
            <a:r>
              <a:rPr dirty="0"/>
              <a:t>a</a:t>
            </a:r>
            <a:r>
              <a:rPr dirty="0" spc="-10"/>
              <a:t> </a:t>
            </a:r>
            <a:r>
              <a:rPr dirty="0"/>
              <a:t>necessity</a:t>
            </a:r>
            <a:r>
              <a:rPr dirty="0" spc="-50"/>
              <a:t> </a:t>
            </a:r>
            <a:r>
              <a:rPr dirty="0"/>
              <a:t>for</a:t>
            </a:r>
            <a:r>
              <a:rPr dirty="0" spc="-40"/>
              <a:t> </a:t>
            </a:r>
            <a:r>
              <a:rPr dirty="0"/>
              <a:t>automakers</a:t>
            </a:r>
            <a:r>
              <a:rPr dirty="0" spc="-60"/>
              <a:t> </a:t>
            </a:r>
            <a:r>
              <a:rPr dirty="0"/>
              <a:t>in</a:t>
            </a:r>
            <a:r>
              <a:rPr dirty="0" spc="-10"/>
              <a:t> </a:t>
            </a:r>
            <a:r>
              <a:rPr dirty="0" spc="-25"/>
              <a:t>10</a:t>
            </a:r>
          </a:p>
          <a:p>
            <a:pPr marL="12700">
              <a:lnSpc>
                <a:spcPts val="2280"/>
              </a:lnSpc>
            </a:pPr>
            <a:r>
              <a:rPr dirty="0"/>
              <a:t>years,</a:t>
            </a:r>
            <a:r>
              <a:rPr dirty="0" spc="-45"/>
              <a:t> </a:t>
            </a:r>
            <a:r>
              <a:rPr dirty="0"/>
              <a:t>based</a:t>
            </a:r>
            <a:r>
              <a:rPr dirty="0" spc="-40"/>
              <a:t> </a:t>
            </a:r>
            <a:r>
              <a:rPr dirty="0"/>
              <a:t>on</a:t>
            </a:r>
            <a:r>
              <a:rPr dirty="0" spc="-20"/>
              <a:t> </a:t>
            </a:r>
            <a:r>
              <a:rPr dirty="0"/>
              <a:t>increasing</a:t>
            </a:r>
            <a:r>
              <a:rPr dirty="0" spc="-45"/>
              <a:t> </a:t>
            </a:r>
            <a:r>
              <a:rPr dirty="0"/>
              <a:t>regulatory</a:t>
            </a:r>
            <a:r>
              <a:rPr dirty="0" spc="-45"/>
              <a:t> </a:t>
            </a:r>
            <a:r>
              <a:rPr dirty="0"/>
              <a:t>pressure</a:t>
            </a:r>
            <a:r>
              <a:rPr dirty="0" spc="-50"/>
              <a:t> </a:t>
            </a:r>
            <a:r>
              <a:rPr dirty="0"/>
              <a:t>and</a:t>
            </a:r>
            <a:r>
              <a:rPr dirty="0" spc="-25"/>
              <a:t> </a:t>
            </a:r>
            <a:r>
              <a:rPr dirty="0"/>
              <a:t>customer</a:t>
            </a:r>
            <a:r>
              <a:rPr dirty="0" spc="-55"/>
              <a:t> </a:t>
            </a:r>
            <a:r>
              <a:rPr dirty="0" spc="-10"/>
              <a:t>preferences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581977" y="2383345"/>
            <a:ext cx="5236845" cy="3170555"/>
            <a:chOff x="581977" y="2383345"/>
            <a:chExt cx="5236845" cy="3170555"/>
          </a:xfrm>
        </p:grpSpPr>
        <p:sp>
          <p:nvSpPr>
            <p:cNvPr id="9" name="object 9" descr=""/>
            <p:cNvSpPr/>
            <p:nvPr/>
          </p:nvSpPr>
          <p:spPr>
            <a:xfrm>
              <a:off x="752856" y="2388107"/>
              <a:ext cx="4895215" cy="3161030"/>
            </a:xfrm>
            <a:custGeom>
              <a:avLst/>
              <a:gdLst/>
              <a:ahLst/>
              <a:cxnLst/>
              <a:rect l="l" t="t" r="r" b="b"/>
              <a:pathLst>
                <a:path w="4895215" h="3161029">
                  <a:moveTo>
                    <a:pt x="414528" y="3037332"/>
                  </a:moveTo>
                  <a:lnTo>
                    <a:pt x="0" y="3037332"/>
                  </a:lnTo>
                  <a:lnTo>
                    <a:pt x="0" y="3160776"/>
                  </a:lnTo>
                  <a:lnTo>
                    <a:pt x="414528" y="3160776"/>
                  </a:lnTo>
                  <a:lnTo>
                    <a:pt x="414528" y="3037332"/>
                  </a:lnTo>
                  <a:close/>
                </a:path>
                <a:path w="4895215" h="3161029">
                  <a:moveTo>
                    <a:pt x="1161288" y="2959608"/>
                  </a:moveTo>
                  <a:lnTo>
                    <a:pt x="746760" y="2959608"/>
                  </a:lnTo>
                  <a:lnTo>
                    <a:pt x="746760" y="3160776"/>
                  </a:lnTo>
                  <a:lnTo>
                    <a:pt x="1161288" y="3160776"/>
                  </a:lnTo>
                  <a:lnTo>
                    <a:pt x="1161288" y="2959608"/>
                  </a:lnTo>
                  <a:close/>
                </a:path>
                <a:path w="4895215" h="3161029">
                  <a:moveTo>
                    <a:pt x="1908048" y="2833116"/>
                  </a:moveTo>
                  <a:lnTo>
                    <a:pt x="1493520" y="2833116"/>
                  </a:lnTo>
                  <a:lnTo>
                    <a:pt x="1493520" y="3160776"/>
                  </a:lnTo>
                  <a:lnTo>
                    <a:pt x="1908048" y="3160776"/>
                  </a:lnTo>
                  <a:lnTo>
                    <a:pt x="1908048" y="2833116"/>
                  </a:lnTo>
                  <a:close/>
                </a:path>
                <a:path w="4895215" h="3161029">
                  <a:moveTo>
                    <a:pt x="3401568" y="958596"/>
                  </a:moveTo>
                  <a:lnTo>
                    <a:pt x="2987040" y="958596"/>
                  </a:lnTo>
                  <a:lnTo>
                    <a:pt x="2987040" y="3160776"/>
                  </a:lnTo>
                  <a:lnTo>
                    <a:pt x="3401568" y="3160788"/>
                  </a:lnTo>
                  <a:lnTo>
                    <a:pt x="3401568" y="958596"/>
                  </a:lnTo>
                  <a:close/>
                </a:path>
                <a:path w="4895215" h="3161029">
                  <a:moveTo>
                    <a:pt x="4895088" y="0"/>
                  </a:moveTo>
                  <a:lnTo>
                    <a:pt x="4480560" y="0"/>
                  </a:lnTo>
                  <a:lnTo>
                    <a:pt x="4480560" y="3160776"/>
                  </a:lnTo>
                  <a:lnTo>
                    <a:pt x="4895088" y="3160788"/>
                  </a:lnTo>
                  <a:lnTo>
                    <a:pt x="4895088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52856" y="2388107"/>
              <a:ext cx="4895215" cy="3161030"/>
            </a:xfrm>
            <a:custGeom>
              <a:avLst/>
              <a:gdLst/>
              <a:ahLst/>
              <a:cxnLst/>
              <a:rect l="l" t="t" r="r" b="b"/>
              <a:pathLst>
                <a:path w="4895215" h="3161029">
                  <a:moveTo>
                    <a:pt x="0" y="3037331"/>
                  </a:moveTo>
                  <a:lnTo>
                    <a:pt x="414528" y="3037331"/>
                  </a:lnTo>
                  <a:lnTo>
                    <a:pt x="414528" y="3160776"/>
                  </a:lnTo>
                  <a:lnTo>
                    <a:pt x="0" y="3160776"/>
                  </a:lnTo>
                  <a:lnTo>
                    <a:pt x="0" y="3037331"/>
                  </a:lnTo>
                  <a:close/>
                </a:path>
                <a:path w="4895215" h="3161029">
                  <a:moveTo>
                    <a:pt x="746760" y="2959607"/>
                  </a:moveTo>
                  <a:lnTo>
                    <a:pt x="1161288" y="2959607"/>
                  </a:lnTo>
                  <a:lnTo>
                    <a:pt x="1161288" y="3160776"/>
                  </a:lnTo>
                  <a:lnTo>
                    <a:pt x="746760" y="3160776"/>
                  </a:lnTo>
                  <a:lnTo>
                    <a:pt x="746760" y="2959607"/>
                  </a:lnTo>
                  <a:close/>
                </a:path>
                <a:path w="4895215" h="3161029">
                  <a:moveTo>
                    <a:pt x="1493520" y="2833116"/>
                  </a:moveTo>
                  <a:lnTo>
                    <a:pt x="1908048" y="2833116"/>
                  </a:lnTo>
                  <a:lnTo>
                    <a:pt x="1908048" y="3160776"/>
                  </a:lnTo>
                  <a:lnTo>
                    <a:pt x="1493520" y="3160776"/>
                  </a:lnTo>
                  <a:lnTo>
                    <a:pt x="1493520" y="2833116"/>
                  </a:lnTo>
                  <a:close/>
                </a:path>
                <a:path w="4895215" h="3161029">
                  <a:moveTo>
                    <a:pt x="2987040" y="958595"/>
                  </a:moveTo>
                  <a:lnTo>
                    <a:pt x="3401568" y="958595"/>
                  </a:lnTo>
                  <a:lnTo>
                    <a:pt x="3401568" y="3160776"/>
                  </a:lnTo>
                  <a:lnTo>
                    <a:pt x="2987040" y="3160776"/>
                  </a:lnTo>
                  <a:lnTo>
                    <a:pt x="2987040" y="958595"/>
                  </a:lnTo>
                  <a:close/>
                </a:path>
                <a:path w="4895215" h="3161029">
                  <a:moveTo>
                    <a:pt x="4480559" y="0"/>
                  </a:moveTo>
                  <a:lnTo>
                    <a:pt x="4895088" y="0"/>
                  </a:lnTo>
                  <a:lnTo>
                    <a:pt x="4895088" y="3160776"/>
                  </a:lnTo>
                  <a:lnTo>
                    <a:pt x="4480559" y="3160776"/>
                  </a:lnTo>
                  <a:lnTo>
                    <a:pt x="4480559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86740" y="5548883"/>
              <a:ext cx="5227320" cy="0"/>
            </a:xfrm>
            <a:custGeom>
              <a:avLst/>
              <a:gdLst/>
              <a:ahLst/>
              <a:cxnLst/>
              <a:rect l="l" t="t" r="r" b="b"/>
              <a:pathLst>
                <a:path w="5227320" h="0">
                  <a:moveTo>
                    <a:pt x="0" y="0"/>
                  </a:moveTo>
                  <a:lnTo>
                    <a:pt x="522732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799896" y="5171389"/>
            <a:ext cx="32258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Arial MT"/>
                <a:cs typeface="Arial MT"/>
              </a:rPr>
              <a:t>727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72311" y="5094859"/>
            <a:ext cx="4724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 MT"/>
                <a:cs typeface="Arial MT"/>
              </a:rPr>
              <a:t>1.186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219070" y="4968366"/>
            <a:ext cx="4724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 MT"/>
                <a:cs typeface="Arial MT"/>
              </a:rPr>
              <a:t>1.928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662934" y="3093847"/>
            <a:ext cx="5715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13.000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5187505" y="1392808"/>
            <a:ext cx="921385" cy="4673600"/>
            <a:chOff x="5187505" y="1392808"/>
            <a:chExt cx="921385" cy="4673600"/>
          </a:xfrm>
        </p:grpSpPr>
        <p:sp>
          <p:nvSpPr>
            <p:cNvPr id="17" name="object 17" descr=""/>
            <p:cNvSpPr/>
            <p:nvPr/>
          </p:nvSpPr>
          <p:spPr>
            <a:xfrm>
              <a:off x="5192267" y="2827019"/>
              <a:ext cx="495300" cy="79375"/>
            </a:xfrm>
            <a:custGeom>
              <a:avLst/>
              <a:gdLst/>
              <a:ahLst/>
              <a:cxnLst/>
              <a:rect l="l" t="t" r="r" b="b"/>
              <a:pathLst>
                <a:path w="495300" h="79375">
                  <a:moveTo>
                    <a:pt x="412750" y="0"/>
                  </a:moveTo>
                  <a:lnTo>
                    <a:pt x="330200" y="22225"/>
                  </a:lnTo>
                  <a:lnTo>
                    <a:pt x="247650" y="0"/>
                  </a:lnTo>
                  <a:lnTo>
                    <a:pt x="165100" y="22225"/>
                  </a:lnTo>
                  <a:lnTo>
                    <a:pt x="82550" y="0"/>
                  </a:lnTo>
                  <a:lnTo>
                    <a:pt x="0" y="22225"/>
                  </a:lnTo>
                  <a:lnTo>
                    <a:pt x="0" y="79247"/>
                  </a:lnTo>
                  <a:lnTo>
                    <a:pt x="82550" y="57022"/>
                  </a:lnTo>
                  <a:lnTo>
                    <a:pt x="165100" y="79247"/>
                  </a:lnTo>
                  <a:lnTo>
                    <a:pt x="247650" y="57022"/>
                  </a:lnTo>
                  <a:lnTo>
                    <a:pt x="330200" y="79247"/>
                  </a:lnTo>
                  <a:lnTo>
                    <a:pt x="412750" y="57022"/>
                  </a:lnTo>
                  <a:lnTo>
                    <a:pt x="495300" y="79247"/>
                  </a:lnTo>
                  <a:lnTo>
                    <a:pt x="495300" y="22225"/>
                  </a:lnTo>
                  <a:lnTo>
                    <a:pt x="4127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192267" y="2827019"/>
              <a:ext cx="495300" cy="79375"/>
            </a:xfrm>
            <a:custGeom>
              <a:avLst/>
              <a:gdLst/>
              <a:ahLst/>
              <a:cxnLst/>
              <a:rect l="l" t="t" r="r" b="b"/>
              <a:pathLst>
                <a:path w="495300" h="79375">
                  <a:moveTo>
                    <a:pt x="0" y="22859"/>
                  </a:moveTo>
                  <a:lnTo>
                    <a:pt x="82550" y="0"/>
                  </a:lnTo>
                  <a:lnTo>
                    <a:pt x="165100" y="22859"/>
                  </a:lnTo>
                  <a:lnTo>
                    <a:pt x="247650" y="0"/>
                  </a:lnTo>
                  <a:lnTo>
                    <a:pt x="330200" y="22859"/>
                  </a:lnTo>
                  <a:lnTo>
                    <a:pt x="412750" y="0"/>
                  </a:lnTo>
                  <a:lnTo>
                    <a:pt x="495300" y="22859"/>
                  </a:lnTo>
                </a:path>
                <a:path w="495300" h="79375">
                  <a:moveTo>
                    <a:pt x="0" y="79247"/>
                  </a:moveTo>
                  <a:lnTo>
                    <a:pt x="82550" y="57912"/>
                  </a:lnTo>
                  <a:lnTo>
                    <a:pt x="165100" y="79247"/>
                  </a:lnTo>
                  <a:lnTo>
                    <a:pt x="247650" y="57912"/>
                  </a:lnTo>
                  <a:lnTo>
                    <a:pt x="330200" y="79247"/>
                  </a:lnTo>
                  <a:lnTo>
                    <a:pt x="412750" y="57912"/>
                  </a:lnTo>
                  <a:lnTo>
                    <a:pt x="495300" y="7924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093713" y="1407413"/>
              <a:ext cx="0" cy="4644390"/>
            </a:xfrm>
            <a:custGeom>
              <a:avLst/>
              <a:gdLst/>
              <a:ahLst/>
              <a:cxnLst/>
              <a:rect l="l" t="t" r="r" b="b"/>
              <a:pathLst>
                <a:path w="0" h="4644390">
                  <a:moveTo>
                    <a:pt x="0" y="2588514"/>
                  </a:moveTo>
                  <a:lnTo>
                    <a:pt x="0" y="4644377"/>
                  </a:lnTo>
                </a:path>
                <a:path w="0" h="4644390">
                  <a:moveTo>
                    <a:pt x="0" y="0"/>
                  </a:moveTo>
                  <a:lnTo>
                    <a:pt x="0" y="2056638"/>
                  </a:lnTo>
                </a:path>
              </a:pathLst>
            </a:custGeom>
            <a:ln w="2895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574649" y="5589523"/>
            <a:ext cx="3037840" cy="5181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7325">
              <a:lnSpc>
                <a:spcPct val="100000"/>
              </a:lnSpc>
              <a:spcBef>
                <a:spcPts val="100"/>
              </a:spcBef>
              <a:tabLst>
                <a:tab pos="932815" algn="l"/>
                <a:tab pos="1680845" algn="l"/>
                <a:tab pos="2536825" algn="l"/>
              </a:tabLst>
            </a:pPr>
            <a:r>
              <a:rPr dirty="0" sz="1400" spc="-20">
                <a:latin typeface="Arial MT"/>
                <a:cs typeface="Arial MT"/>
              </a:rPr>
              <a:t>2015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0">
                <a:latin typeface="Arial MT"/>
                <a:cs typeface="Arial MT"/>
              </a:rPr>
              <a:t>2016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0">
                <a:latin typeface="Arial MT"/>
                <a:cs typeface="Arial MT"/>
              </a:rPr>
              <a:t>2017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50">
                <a:latin typeface="Arial MT"/>
                <a:cs typeface="Arial MT"/>
              </a:rPr>
              <a:t>…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McKinsey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&amp;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Company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(2018),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Deloitte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(2018)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735704" y="5589523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Arial MT"/>
                <a:cs typeface="Arial MT"/>
              </a:rPr>
              <a:t>2020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591303" y="5589523"/>
            <a:ext cx="2038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latin typeface="Arial MT"/>
                <a:cs typeface="Arial MT"/>
              </a:rPr>
              <a:t>…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229859" y="5589523"/>
            <a:ext cx="4216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Arial MT"/>
                <a:cs typeface="Arial MT"/>
              </a:rPr>
              <a:t>2030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107685" y="2130679"/>
            <a:ext cx="6699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125.000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653795" y="1813560"/>
            <a:ext cx="260985" cy="196850"/>
            <a:chOff x="653795" y="1813560"/>
            <a:chExt cx="260985" cy="196850"/>
          </a:xfrm>
        </p:grpSpPr>
        <p:sp>
          <p:nvSpPr>
            <p:cNvPr id="26" name="object 26" descr=""/>
            <p:cNvSpPr/>
            <p:nvPr/>
          </p:nvSpPr>
          <p:spPr>
            <a:xfrm>
              <a:off x="658367" y="1818132"/>
              <a:ext cx="251460" cy="187960"/>
            </a:xfrm>
            <a:custGeom>
              <a:avLst/>
              <a:gdLst/>
              <a:ahLst/>
              <a:cxnLst/>
              <a:rect l="l" t="t" r="r" b="b"/>
              <a:pathLst>
                <a:path w="251459" h="187960">
                  <a:moveTo>
                    <a:pt x="251459" y="0"/>
                  </a:moveTo>
                  <a:lnTo>
                    <a:pt x="0" y="0"/>
                  </a:lnTo>
                  <a:lnTo>
                    <a:pt x="0" y="187451"/>
                  </a:lnTo>
                  <a:lnTo>
                    <a:pt x="251459" y="187451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58367" y="1818132"/>
              <a:ext cx="251460" cy="187960"/>
            </a:xfrm>
            <a:custGeom>
              <a:avLst/>
              <a:gdLst/>
              <a:ahLst/>
              <a:cxnLst/>
              <a:rect l="l" t="t" r="r" b="b"/>
              <a:pathLst>
                <a:path w="251459" h="187960">
                  <a:moveTo>
                    <a:pt x="0" y="187451"/>
                  </a:moveTo>
                  <a:lnTo>
                    <a:pt x="251459" y="187451"/>
                  </a:lnTo>
                  <a:lnTo>
                    <a:pt x="251459" y="0"/>
                  </a:lnTo>
                  <a:lnTo>
                    <a:pt x="0" y="0"/>
                  </a:lnTo>
                  <a:lnTo>
                    <a:pt x="0" y="187451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947724" y="1794129"/>
            <a:ext cx="33870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Number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BEVs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worldwide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[in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’000]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6424421" y="1532382"/>
            <a:ext cx="5180965" cy="0"/>
          </a:xfrm>
          <a:custGeom>
            <a:avLst/>
            <a:gdLst/>
            <a:ahLst/>
            <a:cxnLst/>
            <a:rect l="l" t="t" r="r" b="b"/>
            <a:pathLst>
              <a:path w="5180965" h="0">
                <a:moveTo>
                  <a:pt x="0" y="0"/>
                </a:moveTo>
                <a:lnTo>
                  <a:pt x="518096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0" name="object 30" descr=""/>
          <p:cNvGrpSpPr/>
          <p:nvPr/>
        </p:nvGrpSpPr>
        <p:grpSpPr>
          <a:xfrm>
            <a:off x="6423659" y="2263139"/>
            <a:ext cx="2658110" cy="1292860"/>
            <a:chOff x="6423659" y="2263139"/>
            <a:chExt cx="2658110" cy="1292860"/>
          </a:xfrm>
        </p:grpSpPr>
        <p:sp>
          <p:nvSpPr>
            <p:cNvPr id="31" name="object 31" descr=""/>
            <p:cNvSpPr/>
            <p:nvPr/>
          </p:nvSpPr>
          <p:spPr>
            <a:xfrm>
              <a:off x="6612635" y="2569463"/>
              <a:ext cx="1804670" cy="980440"/>
            </a:xfrm>
            <a:custGeom>
              <a:avLst/>
              <a:gdLst/>
              <a:ahLst/>
              <a:cxnLst/>
              <a:rect l="l" t="t" r="r" b="b"/>
              <a:pathLst>
                <a:path w="1804670" h="980439">
                  <a:moveTo>
                    <a:pt x="0" y="0"/>
                  </a:moveTo>
                  <a:lnTo>
                    <a:pt x="475488" y="0"/>
                  </a:lnTo>
                  <a:lnTo>
                    <a:pt x="475488" y="979932"/>
                  </a:lnTo>
                  <a:lnTo>
                    <a:pt x="0" y="979932"/>
                  </a:lnTo>
                  <a:lnTo>
                    <a:pt x="0" y="0"/>
                  </a:lnTo>
                  <a:close/>
                </a:path>
                <a:path w="1804670" h="980439">
                  <a:moveTo>
                    <a:pt x="1330452" y="452627"/>
                  </a:moveTo>
                  <a:lnTo>
                    <a:pt x="1804416" y="452627"/>
                  </a:lnTo>
                  <a:lnTo>
                    <a:pt x="1804416" y="979932"/>
                  </a:lnTo>
                  <a:lnTo>
                    <a:pt x="1330452" y="979932"/>
                  </a:lnTo>
                  <a:lnTo>
                    <a:pt x="1330452" y="452627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088124" y="2269235"/>
              <a:ext cx="1804670" cy="1280795"/>
            </a:xfrm>
            <a:custGeom>
              <a:avLst/>
              <a:gdLst/>
              <a:ahLst/>
              <a:cxnLst/>
              <a:rect l="l" t="t" r="r" b="b"/>
              <a:pathLst>
                <a:path w="1804670" h="1280795">
                  <a:moveTo>
                    <a:pt x="473964" y="0"/>
                  </a:moveTo>
                  <a:lnTo>
                    <a:pt x="0" y="0"/>
                  </a:lnTo>
                  <a:lnTo>
                    <a:pt x="0" y="1280172"/>
                  </a:lnTo>
                  <a:lnTo>
                    <a:pt x="473964" y="1280172"/>
                  </a:lnTo>
                  <a:lnTo>
                    <a:pt x="473964" y="0"/>
                  </a:lnTo>
                  <a:close/>
                </a:path>
                <a:path w="1804670" h="1280795">
                  <a:moveTo>
                    <a:pt x="1804416" y="601980"/>
                  </a:moveTo>
                  <a:lnTo>
                    <a:pt x="1328928" y="601980"/>
                  </a:lnTo>
                  <a:lnTo>
                    <a:pt x="1328928" y="1280172"/>
                  </a:lnTo>
                  <a:lnTo>
                    <a:pt x="1804416" y="1280172"/>
                  </a:lnTo>
                  <a:lnTo>
                    <a:pt x="1804416" y="60198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088123" y="2269235"/>
              <a:ext cx="1804670" cy="1280160"/>
            </a:xfrm>
            <a:custGeom>
              <a:avLst/>
              <a:gdLst/>
              <a:ahLst/>
              <a:cxnLst/>
              <a:rect l="l" t="t" r="r" b="b"/>
              <a:pathLst>
                <a:path w="1804670" h="1280160">
                  <a:moveTo>
                    <a:pt x="0" y="0"/>
                  </a:moveTo>
                  <a:lnTo>
                    <a:pt x="473964" y="0"/>
                  </a:lnTo>
                  <a:lnTo>
                    <a:pt x="473964" y="1280160"/>
                  </a:lnTo>
                  <a:lnTo>
                    <a:pt x="0" y="1280160"/>
                  </a:lnTo>
                  <a:lnTo>
                    <a:pt x="0" y="0"/>
                  </a:lnTo>
                  <a:close/>
                </a:path>
                <a:path w="1804670" h="1280160">
                  <a:moveTo>
                    <a:pt x="1328927" y="601979"/>
                  </a:moveTo>
                  <a:lnTo>
                    <a:pt x="1804416" y="601979"/>
                  </a:lnTo>
                  <a:lnTo>
                    <a:pt x="1804416" y="1280160"/>
                  </a:lnTo>
                  <a:lnTo>
                    <a:pt x="1328927" y="1280160"/>
                  </a:lnTo>
                  <a:lnTo>
                    <a:pt x="1328927" y="60197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423659" y="3549395"/>
              <a:ext cx="2658110" cy="0"/>
            </a:xfrm>
            <a:custGeom>
              <a:avLst/>
              <a:gdLst/>
              <a:ahLst/>
              <a:cxnLst/>
              <a:rect l="l" t="t" r="r" b="b"/>
              <a:pathLst>
                <a:path w="2658109" h="0">
                  <a:moveTo>
                    <a:pt x="0" y="0"/>
                  </a:moveTo>
                  <a:lnTo>
                    <a:pt x="265785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6711442" y="2349246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130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083422" y="2800299"/>
            <a:ext cx="1962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70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7186421" y="204749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170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8558276" y="2650616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90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503289" y="3583940"/>
            <a:ext cx="2592705" cy="560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115">
              <a:lnSpc>
                <a:spcPct val="100000"/>
              </a:lnSpc>
              <a:spcBef>
                <a:spcPts val="100"/>
              </a:spcBef>
              <a:tabLst>
                <a:tab pos="1742439" algn="l"/>
              </a:tabLst>
            </a:pPr>
            <a:r>
              <a:rPr dirty="0" sz="1200" spc="-20">
                <a:latin typeface="Arial MT"/>
                <a:cs typeface="Arial MT"/>
              </a:rPr>
              <a:t>2015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2025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dirty="0" sz="1400">
                <a:latin typeface="Arial MT"/>
                <a:cs typeface="Arial MT"/>
              </a:rPr>
              <a:t>Resolved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customer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expectations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6424421" y="4223765"/>
            <a:ext cx="5180965" cy="0"/>
          </a:xfrm>
          <a:custGeom>
            <a:avLst/>
            <a:gdLst/>
            <a:ahLst/>
            <a:cxnLst/>
            <a:rect l="l" t="t" r="r" b="b"/>
            <a:pathLst>
              <a:path w="5180965" h="0">
                <a:moveTo>
                  <a:pt x="0" y="0"/>
                </a:moveTo>
                <a:lnTo>
                  <a:pt x="518096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6483096" y="1693164"/>
            <a:ext cx="215265" cy="161925"/>
          </a:xfrm>
          <a:custGeom>
            <a:avLst/>
            <a:gdLst/>
            <a:ahLst/>
            <a:cxnLst/>
            <a:rect l="l" t="t" r="r" b="b"/>
            <a:pathLst>
              <a:path w="215265" h="161925">
                <a:moveTo>
                  <a:pt x="0" y="161544"/>
                </a:moveTo>
                <a:lnTo>
                  <a:pt x="214883" y="161544"/>
                </a:lnTo>
                <a:lnTo>
                  <a:pt x="214883" y="0"/>
                </a:lnTo>
                <a:lnTo>
                  <a:pt x="0" y="0"/>
                </a:lnTo>
                <a:lnTo>
                  <a:pt x="0" y="16154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2" name="object 42" descr=""/>
          <p:cNvGrpSpPr/>
          <p:nvPr/>
        </p:nvGrpSpPr>
        <p:grpSpPr>
          <a:xfrm>
            <a:off x="7054595" y="1687067"/>
            <a:ext cx="227329" cy="173990"/>
            <a:chOff x="7054595" y="1687067"/>
            <a:chExt cx="227329" cy="173990"/>
          </a:xfrm>
        </p:grpSpPr>
        <p:sp>
          <p:nvSpPr>
            <p:cNvPr id="43" name="object 43" descr=""/>
            <p:cNvSpPr/>
            <p:nvPr/>
          </p:nvSpPr>
          <p:spPr>
            <a:xfrm>
              <a:off x="7060691" y="1693163"/>
              <a:ext cx="215265" cy="161925"/>
            </a:xfrm>
            <a:custGeom>
              <a:avLst/>
              <a:gdLst/>
              <a:ahLst/>
              <a:cxnLst/>
              <a:rect l="l" t="t" r="r" b="b"/>
              <a:pathLst>
                <a:path w="215265" h="161925">
                  <a:moveTo>
                    <a:pt x="214883" y="0"/>
                  </a:moveTo>
                  <a:lnTo>
                    <a:pt x="0" y="0"/>
                  </a:lnTo>
                  <a:lnTo>
                    <a:pt x="0" y="161544"/>
                  </a:lnTo>
                  <a:lnTo>
                    <a:pt x="214883" y="161544"/>
                  </a:lnTo>
                  <a:lnTo>
                    <a:pt x="214883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060691" y="1693163"/>
              <a:ext cx="215265" cy="161925"/>
            </a:xfrm>
            <a:custGeom>
              <a:avLst/>
              <a:gdLst/>
              <a:ahLst/>
              <a:cxnLst/>
              <a:rect l="l" t="t" r="r" b="b"/>
              <a:pathLst>
                <a:path w="215265" h="161925">
                  <a:moveTo>
                    <a:pt x="0" y="161544"/>
                  </a:moveTo>
                  <a:lnTo>
                    <a:pt x="214883" y="161544"/>
                  </a:lnTo>
                  <a:lnTo>
                    <a:pt x="214883" y="0"/>
                  </a:lnTo>
                  <a:lnTo>
                    <a:pt x="0" y="0"/>
                  </a:lnTo>
                  <a:lnTo>
                    <a:pt x="0" y="16154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6736842" y="1671954"/>
            <a:ext cx="1002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9915" algn="l"/>
              </a:tabLst>
            </a:pPr>
            <a:r>
              <a:rPr dirty="0" sz="1200" spc="-25">
                <a:latin typeface="Arial MT"/>
                <a:cs typeface="Arial MT"/>
              </a:rPr>
              <a:t>EU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China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9346183" y="1597278"/>
            <a:ext cx="2089785" cy="2160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9230" marR="255270" indent="-1771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90500" algn="l"/>
              </a:tabLst>
            </a:pPr>
            <a:r>
              <a:rPr dirty="0" sz="1400" b="1">
                <a:latin typeface="Arial"/>
                <a:cs typeface="Arial"/>
              </a:rPr>
              <a:t>Fuel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economy </a:t>
            </a:r>
            <a:r>
              <a:rPr dirty="0" sz="1400" spc="-10" b="1">
                <a:latin typeface="Arial"/>
                <a:cs typeface="Arial"/>
              </a:rPr>
              <a:t>	</a:t>
            </a:r>
            <a:r>
              <a:rPr dirty="0" sz="1400" b="1">
                <a:latin typeface="Arial"/>
                <a:cs typeface="Arial"/>
              </a:rPr>
              <a:t>regulations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major </a:t>
            </a:r>
            <a:r>
              <a:rPr dirty="0" sz="1400" spc="-20">
                <a:latin typeface="Arial MT"/>
                <a:cs typeface="Arial MT"/>
              </a:rPr>
              <a:t>	</a:t>
            </a:r>
            <a:r>
              <a:rPr dirty="0" sz="1400" spc="-10">
                <a:latin typeface="Arial MT"/>
                <a:cs typeface="Arial MT"/>
              </a:rPr>
              <a:t>markets</a:t>
            </a:r>
            <a:endParaRPr sz="1400">
              <a:latin typeface="Arial MT"/>
              <a:cs typeface="Arial MT"/>
            </a:endParaRPr>
          </a:p>
          <a:p>
            <a:pPr marL="189230" marR="64135" indent="-177165">
              <a:lnSpc>
                <a:spcPct val="100000"/>
              </a:lnSpc>
              <a:buFont typeface="Arial MT"/>
              <a:buChar char="•"/>
              <a:tabLst>
                <a:tab pos="190500" algn="l"/>
              </a:tabLst>
            </a:pPr>
            <a:r>
              <a:rPr dirty="0" sz="1400" b="1">
                <a:latin typeface="Arial"/>
                <a:cs typeface="Arial"/>
              </a:rPr>
              <a:t>Financial</a:t>
            </a:r>
            <a:r>
              <a:rPr dirty="0" sz="1400" spc="-8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incentives</a:t>
            </a:r>
            <a:r>
              <a:rPr dirty="0" sz="1400" spc="-10">
                <a:latin typeface="Arial MT"/>
                <a:cs typeface="Arial MT"/>
              </a:rPr>
              <a:t>,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such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subsidies,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35">
                <a:latin typeface="Arial MT"/>
                <a:cs typeface="Arial MT"/>
              </a:rPr>
              <a:t>VAT </a:t>
            </a:r>
            <a:r>
              <a:rPr dirty="0" sz="1400" spc="-3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registration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tax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exemptions</a:t>
            </a:r>
            <a:endParaRPr sz="1400">
              <a:latin typeface="Arial MT"/>
              <a:cs typeface="Arial MT"/>
            </a:endParaRPr>
          </a:p>
          <a:p>
            <a:pPr marL="189230" marR="5080" indent="-177165">
              <a:lnSpc>
                <a:spcPct val="100000"/>
              </a:lnSpc>
              <a:buFont typeface="Arial MT"/>
              <a:buChar char="•"/>
              <a:tabLst>
                <a:tab pos="190500" algn="l"/>
              </a:tabLst>
            </a:pPr>
            <a:r>
              <a:rPr dirty="0" sz="1400" b="1">
                <a:latin typeface="Arial"/>
                <a:cs typeface="Arial"/>
              </a:rPr>
              <a:t>City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access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10">
                <a:latin typeface="Arial MT"/>
                <a:cs typeface="Arial MT"/>
              </a:rPr>
              <a:t>restrictions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major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cities 	worldwide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573786" y="1532382"/>
            <a:ext cx="5180965" cy="0"/>
          </a:xfrm>
          <a:custGeom>
            <a:avLst/>
            <a:gdLst/>
            <a:ahLst/>
            <a:cxnLst/>
            <a:rect l="l" t="t" r="r" b="b"/>
            <a:pathLst>
              <a:path w="5180965" h="0">
                <a:moveTo>
                  <a:pt x="0" y="0"/>
                </a:moveTo>
                <a:lnTo>
                  <a:pt x="5180965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 txBox="1"/>
          <p:nvPr/>
        </p:nvSpPr>
        <p:spPr>
          <a:xfrm>
            <a:off x="639368" y="1213231"/>
            <a:ext cx="85255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5876290" algn="l"/>
              </a:tabLst>
            </a:pPr>
            <a:r>
              <a:rPr dirty="0" sz="1400" spc="-10">
                <a:latin typeface="Arial MT"/>
                <a:cs typeface="Arial MT"/>
              </a:rPr>
              <a:t>Very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attractive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prospects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for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BEVs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worldwide</a:t>
            </a:r>
            <a:r>
              <a:rPr dirty="0" sz="1400">
                <a:latin typeface="Arial MT"/>
                <a:cs typeface="Arial MT"/>
              </a:rPr>
              <a:t>	Decreasing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</a:t>
            </a:r>
            <a:r>
              <a:rPr dirty="0" baseline="-21604" sz="1350">
                <a:latin typeface="Arial MT"/>
                <a:cs typeface="Arial MT"/>
              </a:rPr>
              <a:t>2</a:t>
            </a:r>
            <a:r>
              <a:rPr dirty="0" baseline="-21604" sz="1350" spc="187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emission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targets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6503289" y="4372736"/>
            <a:ext cx="4886960" cy="1733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9230" marR="5080" indent="-1771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90500" algn="l"/>
              </a:tabLst>
            </a:pPr>
            <a:r>
              <a:rPr dirty="0" sz="1400" b="1">
                <a:latin typeface="Arial"/>
                <a:cs typeface="Arial"/>
              </a:rPr>
              <a:t>Driving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range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constantly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improving</a:t>
            </a:r>
            <a:r>
              <a:rPr dirty="0" sz="1400">
                <a:latin typeface="Arial MT"/>
                <a:cs typeface="Arial MT"/>
              </a:rPr>
              <a:t>: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Several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EVs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models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have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250-mile-</a:t>
            </a:r>
            <a:r>
              <a:rPr dirty="0" sz="1400">
                <a:latin typeface="Arial MT"/>
                <a:cs typeface="Arial MT"/>
              </a:rPr>
              <a:t>plus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range,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with</a:t>
            </a:r>
            <a:r>
              <a:rPr dirty="0" sz="1400" spc="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95%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car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journeys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are </a:t>
            </a:r>
            <a:r>
              <a:rPr dirty="0" sz="1400" spc="-25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under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25</a:t>
            </a:r>
            <a:r>
              <a:rPr dirty="0" sz="1400" spc="-10">
                <a:latin typeface="Arial MT"/>
                <a:cs typeface="Arial MT"/>
              </a:rPr>
              <a:t> miles</a:t>
            </a:r>
            <a:endParaRPr sz="1400">
              <a:latin typeface="Arial MT"/>
              <a:cs typeface="Arial MT"/>
            </a:endParaRPr>
          </a:p>
          <a:p>
            <a:pPr marL="189230" marR="135255" indent="-177165">
              <a:lnSpc>
                <a:spcPct val="100000"/>
              </a:lnSpc>
              <a:buFont typeface="Arial MT"/>
              <a:buChar char="•"/>
              <a:tabLst>
                <a:tab pos="190500" algn="l"/>
              </a:tabLst>
            </a:pPr>
            <a:r>
              <a:rPr dirty="0" sz="1400" b="1">
                <a:latin typeface="Arial"/>
                <a:cs typeface="Arial"/>
              </a:rPr>
              <a:t>Costs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are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coming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down</a:t>
            </a:r>
            <a:r>
              <a:rPr dirty="0" sz="1400">
                <a:latin typeface="Arial MT"/>
                <a:cs typeface="Arial MT"/>
              </a:rPr>
              <a:t>: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Increase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grants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break- </a:t>
            </a:r>
            <a:r>
              <a:rPr dirty="0" sz="1400" spc="-1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even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point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turning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lower,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operating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EV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currently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at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50">
                <a:latin typeface="Arial MT"/>
                <a:cs typeface="Arial MT"/>
              </a:rPr>
              <a:t>a </a:t>
            </a:r>
            <a:r>
              <a:rPr dirty="0" sz="1400" spc="-50">
                <a:latin typeface="Arial MT"/>
                <a:cs typeface="Arial MT"/>
              </a:rPr>
              <a:t>	</a:t>
            </a:r>
            <a:r>
              <a:rPr dirty="0" sz="1400">
                <a:latin typeface="Arial MT"/>
                <a:cs typeface="Arial MT"/>
              </a:rPr>
              <a:t>cost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3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cents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per</a:t>
            </a:r>
            <a:r>
              <a:rPr dirty="0" sz="1400" spc="-20">
                <a:latin typeface="Arial MT"/>
                <a:cs typeface="Arial MT"/>
              </a:rPr>
              <a:t> mile</a:t>
            </a:r>
            <a:endParaRPr sz="1400">
              <a:latin typeface="Arial MT"/>
              <a:cs typeface="Arial MT"/>
            </a:endParaRPr>
          </a:p>
          <a:p>
            <a:pPr marL="189865" indent="-177165">
              <a:lnSpc>
                <a:spcPct val="100000"/>
              </a:lnSpc>
              <a:spcBef>
                <a:spcPts val="5"/>
              </a:spcBef>
              <a:buChar char="•"/>
              <a:tabLst>
                <a:tab pos="189865" algn="l"/>
              </a:tabLst>
            </a:pPr>
            <a:r>
              <a:rPr dirty="0" sz="1400">
                <a:latin typeface="Arial MT"/>
                <a:cs typeface="Arial MT"/>
              </a:rPr>
              <a:t>Increased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public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charging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points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for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EVs:</a:t>
            </a:r>
            <a:r>
              <a:rPr dirty="0" sz="1400" spc="-10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As there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are</a:t>
            </a:r>
            <a:endParaRPr sz="1400">
              <a:latin typeface="Arial MT"/>
              <a:cs typeface="Arial MT"/>
            </a:endParaRPr>
          </a:p>
          <a:p>
            <a:pPr marL="190500">
              <a:lnSpc>
                <a:spcPct val="100000"/>
              </a:lnSpc>
            </a:pPr>
            <a:r>
              <a:rPr dirty="0" sz="1400">
                <a:latin typeface="Arial MT"/>
                <a:cs typeface="Arial MT"/>
              </a:rPr>
              <a:t>currently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16,000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charging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points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340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added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monthly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697991" y="2732532"/>
            <a:ext cx="1202055" cy="250190"/>
          </a:xfrm>
          <a:custGeom>
            <a:avLst/>
            <a:gdLst/>
            <a:ahLst/>
            <a:cxnLst/>
            <a:rect l="l" t="t" r="r" b="b"/>
            <a:pathLst>
              <a:path w="1202055" h="250189">
                <a:moveTo>
                  <a:pt x="0" y="0"/>
                </a:moveTo>
                <a:lnTo>
                  <a:pt x="1201674" y="0"/>
                </a:lnTo>
              </a:path>
              <a:path w="1202055" h="250189">
                <a:moveTo>
                  <a:pt x="0" y="249935"/>
                </a:moveTo>
                <a:lnTo>
                  <a:pt x="545439" y="249935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738936" y="2415133"/>
            <a:ext cx="1106805" cy="525780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algn="ctr" marR="23495">
              <a:lnSpc>
                <a:spcPct val="100000"/>
              </a:lnSpc>
              <a:spcBef>
                <a:spcPts val="750"/>
              </a:spcBef>
            </a:pPr>
            <a:r>
              <a:rPr dirty="0" sz="1100" b="1">
                <a:latin typeface="Arial"/>
                <a:cs typeface="Arial"/>
              </a:rPr>
              <a:t>CAGR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’15-</a:t>
            </a:r>
            <a:r>
              <a:rPr dirty="0" sz="1100" spc="-25" b="1">
                <a:latin typeface="Arial"/>
                <a:cs typeface="Arial"/>
              </a:rPr>
              <a:t>’30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50"/>
              </a:spcBef>
              <a:tabLst>
                <a:tab pos="622300" algn="l"/>
              </a:tabLst>
            </a:pPr>
            <a:r>
              <a:rPr dirty="0" sz="1100" spc="-10">
                <a:latin typeface="Arial MT"/>
                <a:cs typeface="Arial MT"/>
              </a:rPr>
              <a:t>Engine</a:t>
            </a:r>
            <a:r>
              <a:rPr dirty="0" sz="1100">
                <a:latin typeface="Arial MT"/>
                <a:cs typeface="Arial MT"/>
              </a:rPr>
              <a:t>	</a:t>
            </a:r>
            <a:r>
              <a:rPr dirty="0" sz="1100" spc="-10">
                <a:latin typeface="Arial MT"/>
                <a:cs typeface="Arial MT"/>
              </a:rPr>
              <a:t>Electric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1333500" y="2982467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546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676655" y="3022092"/>
            <a:ext cx="601980" cy="190500"/>
          </a:xfrm>
          <a:prstGeom prst="rect">
            <a:avLst/>
          </a:prstGeom>
          <a:solidFill>
            <a:srgbClr val="FFC000"/>
          </a:solidFill>
          <a:ln w="12192">
            <a:solidFill>
              <a:srgbClr val="000000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 marL="116839">
              <a:lnSpc>
                <a:spcPct val="100000"/>
              </a:lnSpc>
              <a:spcBef>
                <a:spcPts val="55"/>
              </a:spcBef>
            </a:pPr>
            <a:r>
              <a:rPr dirty="0" sz="1100">
                <a:latin typeface="Arial MT"/>
                <a:cs typeface="Arial MT"/>
              </a:rPr>
              <a:t>-</a:t>
            </a:r>
            <a:r>
              <a:rPr dirty="0" sz="1100" spc="-20">
                <a:latin typeface="Arial MT"/>
                <a:cs typeface="Arial MT"/>
              </a:rPr>
              <a:t>2.4%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353311" y="3022092"/>
            <a:ext cx="536575" cy="190500"/>
          </a:xfrm>
          <a:prstGeom prst="rect">
            <a:avLst/>
          </a:prstGeom>
          <a:solidFill>
            <a:srgbClr val="00AF50"/>
          </a:solidFill>
          <a:ln w="12191">
            <a:solidFill>
              <a:srgbClr val="000000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 marL="127635">
              <a:lnSpc>
                <a:spcPct val="100000"/>
              </a:lnSpc>
              <a:spcBef>
                <a:spcPts val="55"/>
              </a:spcBef>
            </a:pPr>
            <a:r>
              <a:rPr dirty="0" sz="1100" spc="-25">
                <a:latin typeface="Arial MT"/>
                <a:cs typeface="Arial MT"/>
              </a:rPr>
              <a:t>41%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55" name="object 5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24728" y="3464052"/>
            <a:ext cx="536447" cy="531876"/>
          </a:xfrm>
          <a:prstGeom prst="rect">
            <a:avLst/>
          </a:prstGeom>
        </p:spPr>
      </p:pic>
      <p:sp>
        <p:nvSpPr>
          <p:cNvPr id="56" name="object 56" descr=""/>
          <p:cNvSpPr txBox="1"/>
          <p:nvPr/>
        </p:nvSpPr>
        <p:spPr>
          <a:xfrm>
            <a:off x="574649" y="216154"/>
            <a:ext cx="19405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MARKET</a:t>
            </a:r>
            <a:r>
              <a:rPr dirty="0" sz="1600" spc="-9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79</a:t>
            </a:fld>
          </a:p>
        </p:txBody>
      </p:sp>
      <p:sp>
        <p:nvSpPr>
          <p:cNvPr id="58" name="object 58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6568249" y="2436876"/>
            <a:ext cx="5075555" cy="3225165"/>
            <a:chOff x="6568249" y="2436876"/>
            <a:chExt cx="5075555" cy="3225165"/>
          </a:xfrm>
        </p:grpSpPr>
        <p:sp>
          <p:nvSpPr>
            <p:cNvPr id="8" name="object 8" descr=""/>
            <p:cNvSpPr/>
            <p:nvPr/>
          </p:nvSpPr>
          <p:spPr>
            <a:xfrm>
              <a:off x="8223504" y="2436876"/>
              <a:ext cx="3420110" cy="490855"/>
            </a:xfrm>
            <a:custGeom>
              <a:avLst/>
              <a:gdLst/>
              <a:ahLst/>
              <a:cxnLst/>
              <a:rect l="l" t="t" r="r" b="b"/>
              <a:pathLst>
                <a:path w="3420109" h="490855">
                  <a:moveTo>
                    <a:pt x="3419855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3419855" y="490727"/>
                  </a:lnTo>
                  <a:lnTo>
                    <a:pt x="3419855" y="0"/>
                  </a:lnTo>
                  <a:close/>
                </a:path>
              </a:pathLst>
            </a:custGeom>
            <a:solidFill>
              <a:srgbClr val="D3E4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719316" y="4340351"/>
              <a:ext cx="1460500" cy="1316990"/>
            </a:xfrm>
            <a:custGeom>
              <a:avLst/>
              <a:gdLst/>
              <a:ahLst/>
              <a:cxnLst/>
              <a:rect l="l" t="t" r="r" b="b"/>
              <a:pathLst>
                <a:path w="1460500" h="1316989">
                  <a:moveTo>
                    <a:pt x="583692" y="0"/>
                  </a:moveTo>
                  <a:lnTo>
                    <a:pt x="0" y="0"/>
                  </a:lnTo>
                  <a:lnTo>
                    <a:pt x="0" y="1316736"/>
                  </a:lnTo>
                  <a:lnTo>
                    <a:pt x="583692" y="1316736"/>
                  </a:lnTo>
                  <a:lnTo>
                    <a:pt x="583692" y="0"/>
                  </a:lnTo>
                  <a:close/>
                </a:path>
                <a:path w="1460500" h="1316989">
                  <a:moveTo>
                    <a:pt x="1459992" y="385572"/>
                  </a:moveTo>
                  <a:lnTo>
                    <a:pt x="876300" y="385572"/>
                  </a:lnTo>
                  <a:lnTo>
                    <a:pt x="876300" y="1316736"/>
                  </a:lnTo>
                  <a:lnTo>
                    <a:pt x="1459992" y="1316736"/>
                  </a:lnTo>
                  <a:lnTo>
                    <a:pt x="1459992" y="385572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719316" y="3826763"/>
              <a:ext cx="1460500" cy="899160"/>
            </a:xfrm>
            <a:custGeom>
              <a:avLst/>
              <a:gdLst/>
              <a:ahLst/>
              <a:cxnLst/>
              <a:rect l="l" t="t" r="r" b="b"/>
              <a:pathLst>
                <a:path w="1460500" h="899160">
                  <a:moveTo>
                    <a:pt x="583692" y="0"/>
                  </a:moveTo>
                  <a:lnTo>
                    <a:pt x="0" y="0"/>
                  </a:lnTo>
                  <a:lnTo>
                    <a:pt x="0" y="513588"/>
                  </a:lnTo>
                  <a:lnTo>
                    <a:pt x="583692" y="513588"/>
                  </a:lnTo>
                  <a:lnTo>
                    <a:pt x="583692" y="0"/>
                  </a:lnTo>
                  <a:close/>
                </a:path>
                <a:path w="1460500" h="899160">
                  <a:moveTo>
                    <a:pt x="1459992" y="577596"/>
                  </a:moveTo>
                  <a:lnTo>
                    <a:pt x="876300" y="577596"/>
                  </a:lnTo>
                  <a:lnTo>
                    <a:pt x="876300" y="899160"/>
                  </a:lnTo>
                  <a:lnTo>
                    <a:pt x="1459992" y="899160"/>
                  </a:lnTo>
                  <a:lnTo>
                    <a:pt x="1459992" y="577596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719316" y="3473195"/>
              <a:ext cx="1460500" cy="931544"/>
            </a:xfrm>
            <a:custGeom>
              <a:avLst/>
              <a:gdLst/>
              <a:ahLst/>
              <a:cxnLst/>
              <a:rect l="l" t="t" r="r" b="b"/>
              <a:pathLst>
                <a:path w="1460500" h="931545">
                  <a:moveTo>
                    <a:pt x="583692" y="0"/>
                  </a:moveTo>
                  <a:lnTo>
                    <a:pt x="0" y="0"/>
                  </a:lnTo>
                  <a:lnTo>
                    <a:pt x="0" y="353568"/>
                  </a:lnTo>
                  <a:lnTo>
                    <a:pt x="583692" y="353568"/>
                  </a:lnTo>
                  <a:lnTo>
                    <a:pt x="583692" y="0"/>
                  </a:lnTo>
                  <a:close/>
                </a:path>
                <a:path w="1460500" h="931545">
                  <a:moveTo>
                    <a:pt x="1459992" y="611124"/>
                  </a:moveTo>
                  <a:lnTo>
                    <a:pt x="876300" y="611124"/>
                  </a:lnTo>
                  <a:lnTo>
                    <a:pt x="876300" y="931164"/>
                  </a:lnTo>
                  <a:lnTo>
                    <a:pt x="1459992" y="931164"/>
                  </a:lnTo>
                  <a:lnTo>
                    <a:pt x="1459992" y="611124"/>
                  </a:lnTo>
                  <a:close/>
                </a:path>
              </a:pathLst>
            </a:custGeom>
            <a:solidFill>
              <a:srgbClr val="297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719316" y="3023615"/>
              <a:ext cx="1460500" cy="1061085"/>
            </a:xfrm>
            <a:custGeom>
              <a:avLst/>
              <a:gdLst/>
              <a:ahLst/>
              <a:cxnLst/>
              <a:rect l="l" t="t" r="r" b="b"/>
              <a:pathLst>
                <a:path w="1460500" h="1061085">
                  <a:moveTo>
                    <a:pt x="583692" y="0"/>
                  </a:moveTo>
                  <a:lnTo>
                    <a:pt x="0" y="0"/>
                  </a:lnTo>
                  <a:lnTo>
                    <a:pt x="0" y="449580"/>
                  </a:lnTo>
                  <a:lnTo>
                    <a:pt x="583692" y="449580"/>
                  </a:lnTo>
                  <a:lnTo>
                    <a:pt x="583692" y="0"/>
                  </a:lnTo>
                  <a:close/>
                </a:path>
                <a:path w="1460500" h="1061085">
                  <a:moveTo>
                    <a:pt x="1459992" y="707136"/>
                  </a:moveTo>
                  <a:lnTo>
                    <a:pt x="876300" y="707136"/>
                  </a:lnTo>
                  <a:lnTo>
                    <a:pt x="876300" y="1060704"/>
                  </a:lnTo>
                  <a:lnTo>
                    <a:pt x="1459992" y="1060704"/>
                  </a:lnTo>
                  <a:lnTo>
                    <a:pt x="1459992" y="707136"/>
                  </a:lnTo>
                  <a:close/>
                </a:path>
              </a:pathLst>
            </a:custGeom>
            <a:solidFill>
              <a:srgbClr val="7E8F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719316" y="2574035"/>
              <a:ext cx="1460500" cy="1156970"/>
            </a:xfrm>
            <a:custGeom>
              <a:avLst/>
              <a:gdLst/>
              <a:ahLst/>
              <a:cxnLst/>
              <a:rect l="l" t="t" r="r" b="b"/>
              <a:pathLst>
                <a:path w="1460500" h="1156970">
                  <a:moveTo>
                    <a:pt x="583692" y="0"/>
                  </a:moveTo>
                  <a:lnTo>
                    <a:pt x="0" y="0"/>
                  </a:lnTo>
                  <a:lnTo>
                    <a:pt x="0" y="449580"/>
                  </a:lnTo>
                  <a:lnTo>
                    <a:pt x="583692" y="449580"/>
                  </a:lnTo>
                  <a:lnTo>
                    <a:pt x="583692" y="0"/>
                  </a:lnTo>
                  <a:close/>
                </a:path>
                <a:path w="1460500" h="1156970">
                  <a:moveTo>
                    <a:pt x="1459992" y="1027176"/>
                  </a:moveTo>
                  <a:lnTo>
                    <a:pt x="876300" y="1027176"/>
                  </a:lnTo>
                  <a:lnTo>
                    <a:pt x="876300" y="1156716"/>
                  </a:lnTo>
                  <a:lnTo>
                    <a:pt x="1459992" y="1156716"/>
                  </a:lnTo>
                  <a:lnTo>
                    <a:pt x="1459992" y="1027176"/>
                  </a:lnTo>
                  <a:close/>
                </a:path>
              </a:pathLst>
            </a:custGeom>
            <a:solidFill>
              <a:srgbClr val="5A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719316" y="2510027"/>
              <a:ext cx="1460500" cy="1091565"/>
            </a:xfrm>
            <a:custGeom>
              <a:avLst/>
              <a:gdLst/>
              <a:ahLst/>
              <a:cxnLst/>
              <a:rect l="l" t="t" r="r" b="b"/>
              <a:pathLst>
                <a:path w="1460500" h="1091564">
                  <a:moveTo>
                    <a:pt x="583692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583692" y="64008"/>
                  </a:lnTo>
                  <a:lnTo>
                    <a:pt x="583692" y="0"/>
                  </a:lnTo>
                  <a:close/>
                </a:path>
                <a:path w="1460500" h="1091564">
                  <a:moveTo>
                    <a:pt x="1459992" y="449580"/>
                  </a:moveTo>
                  <a:lnTo>
                    <a:pt x="876300" y="449580"/>
                  </a:lnTo>
                  <a:lnTo>
                    <a:pt x="876300" y="1091184"/>
                  </a:lnTo>
                  <a:lnTo>
                    <a:pt x="1459992" y="1091184"/>
                  </a:lnTo>
                  <a:lnTo>
                    <a:pt x="1459992" y="449580"/>
                  </a:lnTo>
                  <a:close/>
                </a:path>
              </a:pathLst>
            </a:custGeom>
            <a:solidFill>
              <a:srgbClr val="9D90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719316" y="2478023"/>
              <a:ext cx="1460500" cy="481965"/>
            </a:xfrm>
            <a:custGeom>
              <a:avLst/>
              <a:gdLst/>
              <a:ahLst/>
              <a:cxnLst/>
              <a:rect l="l" t="t" r="r" b="b"/>
              <a:pathLst>
                <a:path w="1460500" h="481964">
                  <a:moveTo>
                    <a:pt x="583692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583692" y="32004"/>
                  </a:lnTo>
                  <a:lnTo>
                    <a:pt x="583692" y="0"/>
                  </a:lnTo>
                  <a:close/>
                </a:path>
                <a:path w="1460500" h="481964">
                  <a:moveTo>
                    <a:pt x="1459992" y="128016"/>
                  </a:moveTo>
                  <a:lnTo>
                    <a:pt x="876300" y="128016"/>
                  </a:lnTo>
                  <a:lnTo>
                    <a:pt x="876300" y="481584"/>
                  </a:lnTo>
                  <a:lnTo>
                    <a:pt x="1459992" y="481584"/>
                  </a:lnTo>
                  <a:lnTo>
                    <a:pt x="1459992" y="128016"/>
                  </a:lnTo>
                  <a:close/>
                </a:path>
              </a:pathLst>
            </a:custGeom>
            <a:solidFill>
              <a:srgbClr val="2C3C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719316" y="2446019"/>
              <a:ext cx="1460500" cy="160020"/>
            </a:xfrm>
            <a:custGeom>
              <a:avLst/>
              <a:gdLst/>
              <a:ahLst/>
              <a:cxnLst/>
              <a:rect l="l" t="t" r="r" b="b"/>
              <a:pathLst>
                <a:path w="1460500" h="160019">
                  <a:moveTo>
                    <a:pt x="583692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583692" y="32004"/>
                  </a:lnTo>
                  <a:lnTo>
                    <a:pt x="583692" y="0"/>
                  </a:lnTo>
                  <a:close/>
                </a:path>
                <a:path w="1460500" h="160019">
                  <a:moveTo>
                    <a:pt x="1459992" y="0"/>
                  </a:moveTo>
                  <a:lnTo>
                    <a:pt x="876300" y="0"/>
                  </a:lnTo>
                  <a:lnTo>
                    <a:pt x="876300" y="160020"/>
                  </a:lnTo>
                  <a:lnTo>
                    <a:pt x="1459992" y="160020"/>
                  </a:lnTo>
                  <a:lnTo>
                    <a:pt x="1459992" y="0"/>
                  </a:lnTo>
                  <a:close/>
                </a:path>
              </a:pathLst>
            </a:custGeom>
            <a:solidFill>
              <a:srgbClr val="2A5F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573011" y="5657088"/>
              <a:ext cx="1751330" cy="0"/>
            </a:xfrm>
            <a:custGeom>
              <a:avLst/>
              <a:gdLst/>
              <a:ahLst/>
              <a:cxnLst/>
              <a:rect l="l" t="t" r="r" b="b"/>
              <a:pathLst>
                <a:path w="1751329" h="0">
                  <a:moveTo>
                    <a:pt x="0" y="0"/>
                  </a:moveTo>
                  <a:lnTo>
                    <a:pt x="1751076" y="0"/>
                  </a:lnTo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1098803" y="2500883"/>
            <a:ext cx="546100" cy="466725"/>
            <a:chOff x="1098803" y="2500883"/>
            <a:chExt cx="546100" cy="466725"/>
          </a:xfrm>
        </p:grpSpPr>
        <p:sp>
          <p:nvSpPr>
            <p:cNvPr id="19" name="object 19" descr=""/>
            <p:cNvSpPr/>
            <p:nvPr/>
          </p:nvSpPr>
          <p:spPr>
            <a:xfrm>
              <a:off x="1098803" y="2500883"/>
              <a:ext cx="546100" cy="466725"/>
            </a:xfrm>
            <a:custGeom>
              <a:avLst/>
              <a:gdLst/>
              <a:ahLst/>
              <a:cxnLst/>
              <a:rect l="l" t="t" r="r" b="b"/>
              <a:pathLst>
                <a:path w="546100" h="466725">
                  <a:moveTo>
                    <a:pt x="545591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545591" y="466344"/>
                  </a:lnTo>
                  <a:lnTo>
                    <a:pt x="545591" y="0"/>
                  </a:lnTo>
                  <a:close/>
                </a:path>
              </a:pathLst>
            </a:custGeom>
            <a:solidFill>
              <a:srgbClr val="DFEB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2915" y="2747771"/>
              <a:ext cx="278891" cy="1798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1955" y="2500883"/>
              <a:ext cx="402336" cy="181355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41451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The</a:t>
            </a:r>
            <a:r>
              <a:rPr dirty="0" spc="-140"/>
              <a:t> </a:t>
            </a:r>
            <a:r>
              <a:rPr dirty="0"/>
              <a:t>ADAS</a:t>
            </a:r>
            <a:r>
              <a:rPr dirty="0" spc="-25"/>
              <a:t> </a:t>
            </a:r>
            <a:r>
              <a:rPr dirty="0"/>
              <a:t>market</a:t>
            </a:r>
            <a:r>
              <a:rPr dirty="0" spc="-60"/>
              <a:t> </a:t>
            </a:r>
            <a:r>
              <a:rPr dirty="0"/>
              <a:t>is</a:t>
            </a:r>
            <a:r>
              <a:rPr dirty="0" spc="-20"/>
              <a:t> </a:t>
            </a:r>
            <a:r>
              <a:rPr dirty="0"/>
              <a:t>exponentially</a:t>
            </a:r>
            <a:r>
              <a:rPr dirty="0" spc="-30"/>
              <a:t> </a:t>
            </a:r>
            <a:r>
              <a:rPr dirty="0"/>
              <a:t>growing</a:t>
            </a:r>
            <a:r>
              <a:rPr dirty="0" spc="-40"/>
              <a:t> </a:t>
            </a:r>
            <a:r>
              <a:rPr dirty="0"/>
              <a:t>giving</a:t>
            </a:r>
            <a:r>
              <a:rPr dirty="0" spc="-30"/>
              <a:t> </a:t>
            </a:r>
            <a:r>
              <a:rPr dirty="0"/>
              <a:t>rise</a:t>
            </a:r>
            <a:r>
              <a:rPr dirty="0" spc="-35"/>
              <a:t> </a:t>
            </a:r>
            <a:r>
              <a:rPr dirty="0"/>
              <a:t>to</a:t>
            </a:r>
            <a:r>
              <a:rPr dirty="0" spc="-35"/>
              <a:t> </a:t>
            </a:r>
            <a:r>
              <a:rPr dirty="0"/>
              <a:t>new</a:t>
            </a:r>
            <a:r>
              <a:rPr dirty="0" spc="-35"/>
              <a:t> </a:t>
            </a:r>
            <a:r>
              <a:rPr dirty="0"/>
              <a:t>players</a:t>
            </a:r>
            <a:r>
              <a:rPr dirty="0" spc="-3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10"/>
              <a:t>disrupting</a:t>
            </a:r>
          </a:p>
          <a:p>
            <a:pPr marL="12700">
              <a:lnSpc>
                <a:spcPts val="2280"/>
              </a:lnSpc>
            </a:pPr>
            <a:r>
              <a:rPr dirty="0"/>
              <a:t>traditional</a:t>
            </a:r>
            <a:r>
              <a:rPr dirty="0" spc="-40"/>
              <a:t> </a:t>
            </a:r>
            <a:r>
              <a:rPr dirty="0"/>
              <a:t>industries</a:t>
            </a:r>
            <a:r>
              <a:rPr dirty="0" spc="-55"/>
              <a:t> </a:t>
            </a:r>
            <a:r>
              <a:rPr dirty="0"/>
              <a:t>such</a:t>
            </a:r>
            <a:r>
              <a:rPr dirty="0" spc="-45"/>
              <a:t> </a:t>
            </a:r>
            <a:r>
              <a:rPr dirty="0"/>
              <a:t>as</a:t>
            </a:r>
            <a:r>
              <a:rPr dirty="0" spc="-25"/>
              <a:t> </a:t>
            </a:r>
            <a:r>
              <a:rPr dirty="0" spc="-10"/>
              <a:t>mobility,</a:t>
            </a:r>
            <a:r>
              <a:rPr dirty="0" spc="-30"/>
              <a:t> </a:t>
            </a:r>
            <a:r>
              <a:rPr dirty="0"/>
              <a:t>logistics,</a:t>
            </a:r>
            <a:r>
              <a:rPr dirty="0" spc="-45"/>
              <a:t> </a:t>
            </a:r>
            <a:r>
              <a:rPr dirty="0"/>
              <a:t>insurance</a:t>
            </a:r>
            <a:r>
              <a:rPr dirty="0" spc="-55"/>
              <a:t> </a:t>
            </a:r>
            <a:r>
              <a:rPr dirty="0"/>
              <a:t>or</a:t>
            </a:r>
            <a:r>
              <a:rPr dirty="0" spc="-30"/>
              <a:t> </a:t>
            </a:r>
            <a:r>
              <a:rPr dirty="0" spc="-10"/>
              <a:t>entertainment</a:t>
            </a:r>
          </a:p>
        </p:txBody>
      </p:sp>
      <p:sp>
        <p:nvSpPr>
          <p:cNvPr id="23" name="object 23" descr=""/>
          <p:cNvSpPr txBox="1"/>
          <p:nvPr/>
        </p:nvSpPr>
        <p:spPr>
          <a:xfrm>
            <a:off x="574649" y="5929985"/>
            <a:ext cx="10729595" cy="50292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1080"/>
              </a:lnSpc>
              <a:spcBef>
                <a:spcPts val="229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1.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By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average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number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miles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driven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autonomous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mode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without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human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intervention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2018;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2.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By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revenues;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3.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Based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on a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PwC scenario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with</a:t>
            </a:r>
            <a:r>
              <a:rPr dirty="0" sz="10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non-consolidated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view:</a:t>
            </a:r>
            <a:r>
              <a:rPr dirty="0" sz="1000" spc="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supplier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value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pools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eliminated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from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vehicle/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aftermarket</a:t>
            </a:r>
            <a:r>
              <a:rPr dirty="0" sz="1000" spc="-6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revenues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show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full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industry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value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pools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Backman</a:t>
            </a:r>
            <a:r>
              <a:rPr dirty="0" sz="10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(2016,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Atlas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PwC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(2017a)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2438400" y="2624327"/>
            <a:ext cx="3816350" cy="3025140"/>
            <a:chOff x="2438400" y="2624327"/>
            <a:chExt cx="3816350" cy="3025140"/>
          </a:xfrm>
        </p:grpSpPr>
        <p:sp>
          <p:nvSpPr>
            <p:cNvPr id="25" name="object 25" descr=""/>
            <p:cNvSpPr/>
            <p:nvPr/>
          </p:nvSpPr>
          <p:spPr>
            <a:xfrm>
              <a:off x="2532888" y="2624327"/>
              <a:ext cx="3627120" cy="3020695"/>
            </a:xfrm>
            <a:custGeom>
              <a:avLst/>
              <a:gdLst/>
              <a:ahLst/>
              <a:cxnLst/>
              <a:rect l="l" t="t" r="r" b="b"/>
              <a:pathLst>
                <a:path w="3627120" h="3020695">
                  <a:moveTo>
                    <a:pt x="234696" y="2970276"/>
                  </a:moveTo>
                  <a:lnTo>
                    <a:pt x="0" y="2970276"/>
                  </a:lnTo>
                  <a:lnTo>
                    <a:pt x="0" y="3020568"/>
                  </a:lnTo>
                  <a:lnTo>
                    <a:pt x="234696" y="3020568"/>
                  </a:lnTo>
                  <a:lnTo>
                    <a:pt x="234696" y="2970276"/>
                  </a:lnTo>
                  <a:close/>
                </a:path>
                <a:path w="3627120" h="3020695">
                  <a:moveTo>
                    <a:pt x="659892" y="2935224"/>
                  </a:moveTo>
                  <a:lnTo>
                    <a:pt x="423672" y="2935224"/>
                  </a:lnTo>
                  <a:lnTo>
                    <a:pt x="423672" y="3020568"/>
                  </a:lnTo>
                  <a:lnTo>
                    <a:pt x="659892" y="3020568"/>
                  </a:lnTo>
                  <a:lnTo>
                    <a:pt x="659892" y="2935224"/>
                  </a:lnTo>
                  <a:close/>
                </a:path>
                <a:path w="3627120" h="3020695">
                  <a:moveTo>
                    <a:pt x="1083564" y="2851404"/>
                  </a:moveTo>
                  <a:lnTo>
                    <a:pt x="847344" y="2851404"/>
                  </a:lnTo>
                  <a:lnTo>
                    <a:pt x="847344" y="3020568"/>
                  </a:lnTo>
                  <a:lnTo>
                    <a:pt x="1083564" y="3020568"/>
                  </a:lnTo>
                  <a:lnTo>
                    <a:pt x="1083564" y="2851404"/>
                  </a:lnTo>
                  <a:close/>
                </a:path>
                <a:path w="3627120" h="3020695">
                  <a:moveTo>
                    <a:pt x="1507236" y="2715768"/>
                  </a:moveTo>
                  <a:lnTo>
                    <a:pt x="1272540" y="2715768"/>
                  </a:lnTo>
                  <a:lnTo>
                    <a:pt x="1272540" y="3020568"/>
                  </a:lnTo>
                  <a:lnTo>
                    <a:pt x="1507236" y="3020568"/>
                  </a:lnTo>
                  <a:lnTo>
                    <a:pt x="1507236" y="2715768"/>
                  </a:lnTo>
                  <a:close/>
                </a:path>
                <a:path w="3627120" h="3020695">
                  <a:moveTo>
                    <a:pt x="1930908" y="2494788"/>
                  </a:moveTo>
                  <a:lnTo>
                    <a:pt x="1696212" y="2494788"/>
                  </a:lnTo>
                  <a:lnTo>
                    <a:pt x="1696212" y="3020568"/>
                  </a:lnTo>
                  <a:lnTo>
                    <a:pt x="1930908" y="3020568"/>
                  </a:lnTo>
                  <a:lnTo>
                    <a:pt x="1930908" y="2494788"/>
                  </a:lnTo>
                  <a:close/>
                </a:path>
                <a:path w="3627120" h="3020695">
                  <a:moveTo>
                    <a:pt x="2356104" y="2171700"/>
                  </a:moveTo>
                  <a:lnTo>
                    <a:pt x="2119884" y="2171700"/>
                  </a:lnTo>
                  <a:lnTo>
                    <a:pt x="2119884" y="3020568"/>
                  </a:lnTo>
                  <a:lnTo>
                    <a:pt x="2356104" y="3020568"/>
                  </a:lnTo>
                  <a:lnTo>
                    <a:pt x="2356104" y="2171700"/>
                  </a:lnTo>
                  <a:close/>
                </a:path>
                <a:path w="3627120" h="3020695">
                  <a:moveTo>
                    <a:pt x="2779776" y="1595628"/>
                  </a:moveTo>
                  <a:lnTo>
                    <a:pt x="2543556" y="1595628"/>
                  </a:lnTo>
                  <a:lnTo>
                    <a:pt x="2543556" y="3020568"/>
                  </a:lnTo>
                  <a:lnTo>
                    <a:pt x="2779776" y="3020568"/>
                  </a:lnTo>
                  <a:lnTo>
                    <a:pt x="2779776" y="1595628"/>
                  </a:lnTo>
                  <a:close/>
                </a:path>
                <a:path w="3627120" h="3020695">
                  <a:moveTo>
                    <a:pt x="3203448" y="865632"/>
                  </a:moveTo>
                  <a:lnTo>
                    <a:pt x="2968752" y="865632"/>
                  </a:lnTo>
                  <a:lnTo>
                    <a:pt x="2968752" y="3020568"/>
                  </a:lnTo>
                  <a:lnTo>
                    <a:pt x="3203448" y="3020580"/>
                  </a:lnTo>
                  <a:lnTo>
                    <a:pt x="3203448" y="865632"/>
                  </a:lnTo>
                  <a:close/>
                </a:path>
                <a:path w="3627120" h="3020695">
                  <a:moveTo>
                    <a:pt x="3627120" y="0"/>
                  </a:moveTo>
                  <a:lnTo>
                    <a:pt x="3392424" y="0"/>
                  </a:lnTo>
                  <a:lnTo>
                    <a:pt x="3392424" y="3020568"/>
                  </a:lnTo>
                  <a:lnTo>
                    <a:pt x="3627120" y="3020580"/>
                  </a:lnTo>
                  <a:lnTo>
                    <a:pt x="3627120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438400" y="5644895"/>
              <a:ext cx="3816350" cy="0"/>
            </a:xfrm>
            <a:custGeom>
              <a:avLst/>
              <a:gdLst/>
              <a:ahLst/>
              <a:cxnLst/>
              <a:rect l="l" t="t" r="r" b="b"/>
              <a:pathLst>
                <a:path w="3816350" h="0">
                  <a:moveTo>
                    <a:pt x="0" y="0"/>
                  </a:moveTo>
                  <a:lnTo>
                    <a:pt x="381609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2514345" y="5348732"/>
            <a:ext cx="2743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 MT"/>
                <a:cs typeface="Arial MT"/>
              </a:rPr>
              <a:t>0,3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938652" y="5311521"/>
            <a:ext cx="2743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 MT"/>
                <a:cs typeface="Arial MT"/>
              </a:rPr>
              <a:t>0,5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362705" y="5223128"/>
            <a:ext cx="2743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 MT"/>
                <a:cs typeface="Arial MT"/>
              </a:rPr>
              <a:t>1,0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786632" y="5086858"/>
            <a:ext cx="2743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 MT"/>
                <a:cs typeface="Arial MT"/>
              </a:rPr>
              <a:t>1,8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210939" y="4867147"/>
            <a:ext cx="2743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 MT"/>
                <a:cs typeface="Arial MT"/>
              </a:rPr>
              <a:t>3,1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634865" y="4543805"/>
            <a:ext cx="2743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 MT"/>
                <a:cs typeface="Arial MT"/>
              </a:rPr>
              <a:t>5,0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059171" y="3966209"/>
            <a:ext cx="2743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 MT"/>
                <a:cs typeface="Arial MT"/>
              </a:rPr>
              <a:t>8,4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433821" y="3236213"/>
            <a:ext cx="3727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latin typeface="Arial MT"/>
                <a:cs typeface="Arial MT"/>
              </a:rPr>
              <a:t>12,7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857747" y="2371470"/>
            <a:ext cx="3727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latin typeface="Arial MT"/>
                <a:cs typeface="Arial MT"/>
              </a:rPr>
              <a:t>17,8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438526" y="5686145"/>
            <a:ext cx="381507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 MT"/>
                <a:cs typeface="Arial MT"/>
              </a:rPr>
              <a:t>2017</a:t>
            </a:r>
            <a:r>
              <a:rPr dirty="0" sz="1400" spc="-15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2018</a:t>
            </a:r>
            <a:r>
              <a:rPr dirty="0" sz="1400" spc="-1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2019</a:t>
            </a:r>
            <a:r>
              <a:rPr dirty="0" sz="1400" spc="-1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2020</a:t>
            </a:r>
            <a:r>
              <a:rPr dirty="0" sz="1400" spc="-1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2021</a:t>
            </a:r>
            <a:r>
              <a:rPr dirty="0" sz="1400" spc="-1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2022</a:t>
            </a:r>
            <a:r>
              <a:rPr dirty="0" sz="1400" spc="-1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2023</a:t>
            </a:r>
            <a:r>
              <a:rPr dirty="0" sz="1400" spc="-1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2024</a:t>
            </a:r>
            <a:r>
              <a:rPr dirty="0" sz="1400" spc="-15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2025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1098803" y="2157983"/>
            <a:ext cx="1202055" cy="0"/>
          </a:xfrm>
          <a:custGeom>
            <a:avLst/>
            <a:gdLst/>
            <a:ahLst/>
            <a:cxnLst/>
            <a:rect l="l" t="t" r="r" b="b"/>
            <a:pathLst>
              <a:path w="1202055" h="0">
                <a:moveTo>
                  <a:pt x="0" y="0"/>
                </a:moveTo>
                <a:lnTo>
                  <a:pt x="1201673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1086307" y="1759661"/>
            <a:ext cx="1239520" cy="6076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51435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latin typeface="Arial"/>
                <a:cs typeface="Arial"/>
              </a:rPr>
              <a:t>Top</a:t>
            </a:r>
            <a:r>
              <a:rPr dirty="0" sz="1100" spc="-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5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players</a:t>
            </a:r>
            <a:endParaRPr sz="1100">
              <a:latin typeface="Arial"/>
              <a:cs typeface="Arial"/>
            </a:endParaRPr>
          </a:p>
          <a:p>
            <a:pPr algn="ctr" marR="52705">
              <a:lnSpc>
                <a:spcPct val="100000"/>
              </a:lnSpc>
              <a:spcBef>
                <a:spcPts val="5"/>
              </a:spcBef>
            </a:pPr>
            <a:r>
              <a:rPr dirty="0" sz="1100" b="1">
                <a:latin typeface="Arial"/>
                <a:cs typeface="Arial"/>
              </a:rPr>
              <a:t>(2018)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by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market</a:t>
            </a:r>
            <a:endParaRPr sz="1100">
              <a:latin typeface="Arial"/>
              <a:cs typeface="Arial"/>
            </a:endParaRPr>
          </a:p>
          <a:p>
            <a:pPr marL="67310">
              <a:lnSpc>
                <a:spcPct val="100000"/>
              </a:lnSpc>
              <a:spcBef>
                <a:spcPts val="610"/>
              </a:spcBef>
              <a:tabLst>
                <a:tab pos="736600" algn="l"/>
              </a:tabLst>
            </a:pPr>
            <a:r>
              <a:rPr dirty="0" sz="1100" spc="-10">
                <a:latin typeface="Arial MT"/>
                <a:cs typeface="Arial MT"/>
              </a:rPr>
              <a:t>ADAS</a:t>
            </a:r>
            <a:r>
              <a:rPr dirty="0" baseline="27777" sz="1050" spc="-15">
                <a:latin typeface="Arial MT"/>
                <a:cs typeface="Arial MT"/>
              </a:rPr>
              <a:t>1</a:t>
            </a:r>
            <a:r>
              <a:rPr dirty="0" baseline="27777" sz="1050">
                <a:latin typeface="Arial MT"/>
                <a:cs typeface="Arial MT"/>
              </a:rPr>
              <a:t>	</a:t>
            </a:r>
            <a:r>
              <a:rPr dirty="0" sz="1100" spc="-20">
                <a:latin typeface="Arial MT"/>
                <a:cs typeface="Arial MT"/>
              </a:rPr>
              <a:t>OEMs</a:t>
            </a:r>
            <a:r>
              <a:rPr dirty="0" baseline="27777" sz="1050" spc="-30">
                <a:latin typeface="Arial MT"/>
                <a:cs typeface="Arial MT"/>
              </a:rPr>
              <a:t>2</a:t>
            </a:r>
            <a:endParaRPr baseline="27777" sz="1050">
              <a:latin typeface="Arial MT"/>
              <a:cs typeface="Arial MT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1772411" y="2409444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546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1098803" y="2409444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4" h="0">
                <a:moveTo>
                  <a:pt x="0" y="0"/>
                </a:moveTo>
                <a:lnTo>
                  <a:pt x="545465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588263" y="2506979"/>
            <a:ext cx="396240" cy="396240"/>
          </a:xfrm>
          <a:custGeom>
            <a:avLst/>
            <a:gdLst/>
            <a:ahLst/>
            <a:cxnLst/>
            <a:rect l="l" t="t" r="r" b="b"/>
            <a:pathLst>
              <a:path w="396240" h="396239">
                <a:moveTo>
                  <a:pt x="0" y="198120"/>
                </a:moveTo>
                <a:lnTo>
                  <a:pt x="5232" y="152675"/>
                </a:lnTo>
                <a:lnTo>
                  <a:pt x="20136" y="110967"/>
                </a:lnTo>
                <a:lnTo>
                  <a:pt x="43523" y="74182"/>
                </a:lnTo>
                <a:lnTo>
                  <a:pt x="74204" y="43507"/>
                </a:lnTo>
                <a:lnTo>
                  <a:pt x="110989" y="20127"/>
                </a:lnTo>
                <a:lnTo>
                  <a:pt x="152691" y="5229"/>
                </a:lnTo>
                <a:lnTo>
                  <a:pt x="198120" y="0"/>
                </a:lnTo>
                <a:lnTo>
                  <a:pt x="243548" y="5229"/>
                </a:lnTo>
                <a:lnTo>
                  <a:pt x="285250" y="20127"/>
                </a:lnTo>
                <a:lnTo>
                  <a:pt x="322035" y="43507"/>
                </a:lnTo>
                <a:lnTo>
                  <a:pt x="352716" y="74182"/>
                </a:lnTo>
                <a:lnTo>
                  <a:pt x="376103" y="110967"/>
                </a:lnTo>
                <a:lnTo>
                  <a:pt x="391007" y="152675"/>
                </a:lnTo>
                <a:lnTo>
                  <a:pt x="396239" y="198120"/>
                </a:lnTo>
                <a:lnTo>
                  <a:pt x="391007" y="243564"/>
                </a:lnTo>
                <a:lnTo>
                  <a:pt x="376103" y="285272"/>
                </a:lnTo>
                <a:lnTo>
                  <a:pt x="352716" y="322057"/>
                </a:lnTo>
                <a:lnTo>
                  <a:pt x="322035" y="352732"/>
                </a:lnTo>
                <a:lnTo>
                  <a:pt x="285250" y="376112"/>
                </a:lnTo>
                <a:lnTo>
                  <a:pt x="243548" y="391010"/>
                </a:lnTo>
                <a:lnTo>
                  <a:pt x="198120" y="396240"/>
                </a:lnTo>
                <a:lnTo>
                  <a:pt x="152691" y="391010"/>
                </a:lnTo>
                <a:lnTo>
                  <a:pt x="110989" y="376112"/>
                </a:lnTo>
                <a:lnTo>
                  <a:pt x="74204" y="352732"/>
                </a:lnTo>
                <a:lnTo>
                  <a:pt x="43523" y="322057"/>
                </a:lnTo>
                <a:lnTo>
                  <a:pt x="20136" y="285272"/>
                </a:lnTo>
                <a:lnTo>
                  <a:pt x="5232" y="243564"/>
                </a:lnTo>
                <a:lnTo>
                  <a:pt x="0" y="19812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724611" y="2580258"/>
            <a:ext cx="12509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586740" y="1261872"/>
            <a:ext cx="5668010" cy="447040"/>
          </a:xfrm>
          <a:prstGeom prst="rect">
            <a:avLst/>
          </a:prstGeom>
          <a:solidFill>
            <a:srgbClr val="232852"/>
          </a:solidFill>
        </p:spPr>
        <p:txBody>
          <a:bodyPr wrap="square" lIns="0" tIns="4445" rIns="0" bIns="0" rtlCol="0" vert="horz">
            <a:spAutoFit/>
          </a:bodyPr>
          <a:lstStyle/>
          <a:p>
            <a:pPr marL="538480" marR="257175" indent="-417830">
              <a:lnSpc>
                <a:spcPct val="100000"/>
              </a:lnSpc>
              <a:spcBef>
                <a:spcPts val="35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growing</a:t>
            </a:r>
            <a:r>
              <a:rPr dirty="0" sz="14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autonomous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giving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birth</a:t>
            </a: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players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don’t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regularly</a:t>
            </a:r>
            <a:r>
              <a:rPr dirty="0" sz="14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play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automotive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industry…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8132" y="2546604"/>
            <a:ext cx="361188" cy="300227"/>
          </a:xfrm>
          <a:prstGeom prst="rect">
            <a:avLst/>
          </a:prstGeom>
        </p:spPr>
      </p:pic>
      <p:sp>
        <p:nvSpPr>
          <p:cNvPr id="45" name="object 45" descr=""/>
          <p:cNvSpPr/>
          <p:nvPr/>
        </p:nvSpPr>
        <p:spPr>
          <a:xfrm>
            <a:off x="588263" y="3147060"/>
            <a:ext cx="396240" cy="396240"/>
          </a:xfrm>
          <a:custGeom>
            <a:avLst/>
            <a:gdLst/>
            <a:ahLst/>
            <a:cxnLst/>
            <a:rect l="l" t="t" r="r" b="b"/>
            <a:pathLst>
              <a:path w="396240" h="396239">
                <a:moveTo>
                  <a:pt x="0" y="198119"/>
                </a:moveTo>
                <a:lnTo>
                  <a:pt x="5232" y="152675"/>
                </a:lnTo>
                <a:lnTo>
                  <a:pt x="20136" y="110967"/>
                </a:lnTo>
                <a:lnTo>
                  <a:pt x="43523" y="74182"/>
                </a:lnTo>
                <a:lnTo>
                  <a:pt x="74204" y="43507"/>
                </a:lnTo>
                <a:lnTo>
                  <a:pt x="110989" y="20127"/>
                </a:lnTo>
                <a:lnTo>
                  <a:pt x="152691" y="5229"/>
                </a:lnTo>
                <a:lnTo>
                  <a:pt x="198120" y="0"/>
                </a:lnTo>
                <a:lnTo>
                  <a:pt x="243548" y="5229"/>
                </a:lnTo>
                <a:lnTo>
                  <a:pt x="285250" y="20127"/>
                </a:lnTo>
                <a:lnTo>
                  <a:pt x="322035" y="43507"/>
                </a:lnTo>
                <a:lnTo>
                  <a:pt x="352716" y="74182"/>
                </a:lnTo>
                <a:lnTo>
                  <a:pt x="376103" y="110967"/>
                </a:lnTo>
                <a:lnTo>
                  <a:pt x="391007" y="152675"/>
                </a:lnTo>
                <a:lnTo>
                  <a:pt x="396239" y="198119"/>
                </a:lnTo>
                <a:lnTo>
                  <a:pt x="391007" y="243564"/>
                </a:lnTo>
                <a:lnTo>
                  <a:pt x="376103" y="285272"/>
                </a:lnTo>
                <a:lnTo>
                  <a:pt x="352716" y="322057"/>
                </a:lnTo>
                <a:lnTo>
                  <a:pt x="322035" y="352732"/>
                </a:lnTo>
                <a:lnTo>
                  <a:pt x="285250" y="376112"/>
                </a:lnTo>
                <a:lnTo>
                  <a:pt x="243548" y="391010"/>
                </a:lnTo>
                <a:lnTo>
                  <a:pt x="198120" y="396239"/>
                </a:lnTo>
                <a:lnTo>
                  <a:pt x="152691" y="391010"/>
                </a:lnTo>
                <a:lnTo>
                  <a:pt x="110989" y="376112"/>
                </a:lnTo>
                <a:lnTo>
                  <a:pt x="74204" y="352732"/>
                </a:lnTo>
                <a:lnTo>
                  <a:pt x="43523" y="322057"/>
                </a:lnTo>
                <a:lnTo>
                  <a:pt x="20136" y="285272"/>
                </a:lnTo>
                <a:lnTo>
                  <a:pt x="5232" y="243564"/>
                </a:lnTo>
                <a:lnTo>
                  <a:pt x="0" y="1981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724611" y="3219957"/>
            <a:ext cx="12509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1167428" y="3171444"/>
            <a:ext cx="399415" cy="516890"/>
            <a:chOff x="1167428" y="3171444"/>
            <a:chExt cx="399415" cy="516890"/>
          </a:xfrm>
        </p:grpSpPr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3291" y="3171444"/>
              <a:ext cx="358140" cy="35813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428" y="3572256"/>
              <a:ext cx="399111" cy="115824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24591" y="3163973"/>
            <a:ext cx="342158" cy="338028"/>
          </a:xfrm>
          <a:prstGeom prst="rect">
            <a:avLst/>
          </a:prstGeom>
        </p:spPr>
      </p:pic>
      <p:grpSp>
        <p:nvGrpSpPr>
          <p:cNvPr id="51" name="object 51" descr=""/>
          <p:cNvGrpSpPr/>
          <p:nvPr/>
        </p:nvGrpSpPr>
        <p:grpSpPr>
          <a:xfrm>
            <a:off x="1098803" y="3796284"/>
            <a:ext cx="546100" cy="466725"/>
            <a:chOff x="1098803" y="3796284"/>
            <a:chExt cx="546100" cy="466725"/>
          </a:xfrm>
        </p:grpSpPr>
        <p:sp>
          <p:nvSpPr>
            <p:cNvPr id="52" name="object 52" descr=""/>
            <p:cNvSpPr/>
            <p:nvPr/>
          </p:nvSpPr>
          <p:spPr>
            <a:xfrm>
              <a:off x="1098803" y="3796284"/>
              <a:ext cx="546100" cy="466725"/>
            </a:xfrm>
            <a:custGeom>
              <a:avLst/>
              <a:gdLst/>
              <a:ahLst/>
              <a:cxnLst/>
              <a:rect l="l" t="t" r="r" b="b"/>
              <a:pathLst>
                <a:path w="546100" h="466725">
                  <a:moveTo>
                    <a:pt x="545591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545591" y="466344"/>
                  </a:lnTo>
                  <a:lnTo>
                    <a:pt x="545591" y="0"/>
                  </a:lnTo>
                  <a:close/>
                </a:path>
              </a:pathLst>
            </a:custGeom>
            <a:solidFill>
              <a:srgbClr val="DFEB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9867" y="3887724"/>
              <a:ext cx="286512" cy="286512"/>
            </a:xfrm>
            <a:prstGeom prst="rect">
              <a:avLst/>
            </a:prstGeom>
          </p:spPr>
        </p:pic>
      </p:grpSp>
      <p:sp>
        <p:nvSpPr>
          <p:cNvPr id="54" name="object 54" descr=""/>
          <p:cNvSpPr/>
          <p:nvPr/>
        </p:nvSpPr>
        <p:spPr>
          <a:xfrm>
            <a:off x="588263" y="3816096"/>
            <a:ext cx="396240" cy="396240"/>
          </a:xfrm>
          <a:custGeom>
            <a:avLst/>
            <a:gdLst/>
            <a:ahLst/>
            <a:cxnLst/>
            <a:rect l="l" t="t" r="r" b="b"/>
            <a:pathLst>
              <a:path w="396240" h="396239">
                <a:moveTo>
                  <a:pt x="0" y="198119"/>
                </a:moveTo>
                <a:lnTo>
                  <a:pt x="5232" y="152675"/>
                </a:lnTo>
                <a:lnTo>
                  <a:pt x="20136" y="110967"/>
                </a:lnTo>
                <a:lnTo>
                  <a:pt x="43523" y="74182"/>
                </a:lnTo>
                <a:lnTo>
                  <a:pt x="74204" y="43507"/>
                </a:lnTo>
                <a:lnTo>
                  <a:pt x="110989" y="20127"/>
                </a:lnTo>
                <a:lnTo>
                  <a:pt x="152691" y="5229"/>
                </a:lnTo>
                <a:lnTo>
                  <a:pt x="198120" y="0"/>
                </a:lnTo>
                <a:lnTo>
                  <a:pt x="243548" y="5229"/>
                </a:lnTo>
                <a:lnTo>
                  <a:pt x="285250" y="20127"/>
                </a:lnTo>
                <a:lnTo>
                  <a:pt x="322035" y="43507"/>
                </a:lnTo>
                <a:lnTo>
                  <a:pt x="352716" y="74182"/>
                </a:lnTo>
                <a:lnTo>
                  <a:pt x="376103" y="110967"/>
                </a:lnTo>
                <a:lnTo>
                  <a:pt x="391007" y="152675"/>
                </a:lnTo>
                <a:lnTo>
                  <a:pt x="396239" y="198119"/>
                </a:lnTo>
                <a:lnTo>
                  <a:pt x="391007" y="243564"/>
                </a:lnTo>
                <a:lnTo>
                  <a:pt x="376103" y="285272"/>
                </a:lnTo>
                <a:lnTo>
                  <a:pt x="352716" y="322057"/>
                </a:lnTo>
                <a:lnTo>
                  <a:pt x="322035" y="352732"/>
                </a:lnTo>
                <a:lnTo>
                  <a:pt x="285250" y="376112"/>
                </a:lnTo>
                <a:lnTo>
                  <a:pt x="243548" y="391010"/>
                </a:lnTo>
                <a:lnTo>
                  <a:pt x="198120" y="396239"/>
                </a:lnTo>
                <a:lnTo>
                  <a:pt x="152691" y="391010"/>
                </a:lnTo>
                <a:lnTo>
                  <a:pt x="110989" y="376112"/>
                </a:lnTo>
                <a:lnTo>
                  <a:pt x="74204" y="352732"/>
                </a:lnTo>
                <a:lnTo>
                  <a:pt x="43523" y="322057"/>
                </a:lnTo>
                <a:lnTo>
                  <a:pt x="20136" y="285272"/>
                </a:lnTo>
                <a:lnTo>
                  <a:pt x="5232" y="243564"/>
                </a:lnTo>
                <a:lnTo>
                  <a:pt x="0" y="1981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724611" y="3889628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17427" y="3943217"/>
            <a:ext cx="564121" cy="79512"/>
          </a:xfrm>
          <a:prstGeom prst="rect">
            <a:avLst/>
          </a:prstGeom>
        </p:spPr>
      </p:pic>
      <p:grpSp>
        <p:nvGrpSpPr>
          <p:cNvPr id="57" name="object 57" descr=""/>
          <p:cNvGrpSpPr/>
          <p:nvPr/>
        </p:nvGrpSpPr>
        <p:grpSpPr>
          <a:xfrm>
            <a:off x="1098803" y="5129784"/>
            <a:ext cx="546100" cy="466725"/>
            <a:chOff x="1098803" y="5129784"/>
            <a:chExt cx="546100" cy="466725"/>
          </a:xfrm>
        </p:grpSpPr>
        <p:sp>
          <p:nvSpPr>
            <p:cNvPr id="58" name="object 58" descr=""/>
            <p:cNvSpPr/>
            <p:nvPr/>
          </p:nvSpPr>
          <p:spPr>
            <a:xfrm>
              <a:off x="1098803" y="5129784"/>
              <a:ext cx="546100" cy="466725"/>
            </a:xfrm>
            <a:custGeom>
              <a:avLst/>
              <a:gdLst/>
              <a:ahLst/>
              <a:cxnLst/>
              <a:rect l="l" t="t" r="r" b="b"/>
              <a:pathLst>
                <a:path w="546100" h="466725">
                  <a:moveTo>
                    <a:pt x="545591" y="0"/>
                  </a:moveTo>
                  <a:lnTo>
                    <a:pt x="0" y="0"/>
                  </a:lnTo>
                  <a:lnTo>
                    <a:pt x="0" y="466343"/>
                  </a:lnTo>
                  <a:lnTo>
                    <a:pt x="545591" y="466343"/>
                  </a:lnTo>
                  <a:lnTo>
                    <a:pt x="545591" y="0"/>
                  </a:lnTo>
                  <a:close/>
                </a:path>
              </a:pathLst>
            </a:custGeom>
            <a:solidFill>
              <a:srgbClr val="DFEB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0139" y="5253228"/>
              <a:ext cx="505968" cy="172212"/>
            </a:xfrm>
            <a:prstGeom prst="rect">
              <a:avLst/>
            </a:prstGeom>
          </p:spPr>
        </p:pic>
      </p:grpSp>
      <p:sp>
        <p:nvSpPr>
          <p:cNvPr id="60" name="object 60" descr=""/>
          <p:cNvSpPr/>
          <p:nvPr/>
        </p:nvSpPr>
        <p:spPr>
          <a:xfrm>
            <a:off x="588263" y="5125211"/>
            <a:ext cx="396240" cy="396240"/>
          </a:xfrm>
          <a:custGeom>
            <a:avLst/>
            <a:gdLst/>
            <a:ahLst/>
            <a:cxnLst/>
            <a:rect l="l" t="t" r="r" b="b"/>
            <a:pathLst>
              <a:path w="396240" h="396239">
                <a:moveTo>
                  <a:pt x="0" y="198119"/>
                </a:moveTo>
                <a:lnTo>
                  <a:pt x="5232" y="152675"/>
                </a:lnTo>
                <a:lnTo>
                  <a:pt x="20136" y="110967"/>
                </a:lnTo>
                <a:lnTo>
                  <a:pt x="43523" y="74182"/>
                </a:lnTo>
                <a:lnTo>
                  <a:pt x="74204" y="43507"/>
                </a:lnTo>
                <a:lnTo>
                  <a:pt x="110989" y="20127"/>
                </a:lnTo>
                <a:lnTo>
                  <a:pt x="152691" y="5229"/>
                </a:lnTo>
                <a:lnTo>
                  <a:pt x="198120" y="0"/>
                </a:lnTo>
                <a:lnTo>
                  <a:pt x="243548" y="5229"/>
                </a:lnTo>
                <a:lnTo>
                  <a:pt x="285250" y="20127"/>
                </a:lnTo>
                <a:lnTo>
                  <a:pt x="322035" y="43507"/>
                </a:lnTo>
                <a:lnTo>
                  <a:pt x="352716" y="74182"/>
                </a:lnTo>
                <a:lnTo>
                  <a:pt x="376103" y="110967"/>
                </a:lnTo>
                <a:lnTo>
                  <a:pt x="391007" y="152675"/>
                </a:lnTo>
                <a:lnTo>
                  <a:pt x="396239" y="198119"/>
                </a:lnTo>
                <a:lnTo>
                  <a:pt x="391007" y="243564"/>
                </a:lnTo>
                <a:lnTo>
                  <a:pt x="376103" y="285272"/>
                </a:lnTo>
                <a:lnTo>
                  <a:pt x="352716" y="322057"/>
                </a:lnTo>
                <a:lnTo>
                  <a:pt x="322035" y="352732"/>
                </a:lnTo>
                <a:lnTo>
                  <a:pt x="285250" y="376112"/>
                </a:lnTo>
                <a:lnTo>
                  <a:pt x="243548" y="391010"/>
                </a:lnTo>
                <a:lnTo>
                  <a:pt x="198120" y="396240"/>
                </a:lnTo>
                <a:lnTo>
                  <a:pt x="152691" y="391010"/>
                </a:lnTo>
                <a:lnTo>
                  <a:pt x="110989" y="376112"/>
                </a:lnTo>
                <a:lnTo>
                  <a:pt x="74204" y="352732"/>
                </a:lnTo>
                <a:lnTo>
                  <a:pt x="43523" y="322057"/>
                </a:lnTo>
                <a:lnTo>
                  <a:pt x="20136" y="285272"/>
                </a:lnTo>
                <a:lnTo>
                  <a:pt x="5232" y="243564"/>
                </a:lnTo>
                <a:lnTo>
                  <a:pt x="0" y="1981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 txBox="1"/>
          <p:nvPr/>
        </p:nvSpPr>
        <p:spPr>
          <a:xfrm>
            <a:off x="724611" y="5199126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latin typeface="Arial MT"/>
                <a:cs typeface="Arial MT"/>
              </a:rPr>
              <a:t>5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2" name="object 6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99979" y="5284500"/>
            <a:ext cx="397493" cy="156911"/>
          </a:xfrm>
          <a:prstGeom prst="rect">
            <a:avLst/>
          </a:prstGeom>
        </p:spPr>
      </p:pic>
      <p:sp>
        <p:nvSpPr>
          <p:cNvPr id="63" name="object 63" descr=""/>
          <p:cNvSpPr/>
          <p:nvPr/>
        </p:nvSpPr>
        <p:spPr>
          <a:xfrm>
            <a:off x="588263" y="4485132"/>
            <a:ext cx="396240" cy="396240"/>
          </a:xfrm>
          <a:custGeom>
            <a:avLst/>
            <a:gdLst/>
            <a:ahLst/>
            <a:cxnLst/>
            <a:rect l="l" t="t" r="r" b="b"/>
            <a:pathLst>
              <a:path w="396240" h="396239">
                <a:moveTo>
                  <a:pt x="0" y="198120"/>
                </a:moveTo>
                <a:lnTo>
                  <a:pt x="5232" y="152675"/>
                </a:lnTo>
                <a:lnTo>
                  <a:pt x="20136" y="110967"/>
                </a:lnTo>
                <a:lnTo>
                  <a:pt x="43523" y="74182"/>
                </a:lnTo>
                <a:lnTo>
                  <a:pt x="74204" y="43507"/>
                </a:lnTo>
                <a:lnTo>
                  <a:pt x="110989" y="20127"/>
                </a:lnTo>
                <a:lnTo>
                  <a:pt x="152691" y="5229"/>
                </a:lnTo>
                <a:lnTo>
                  <a:pt x="198120" y="0"/>
                </a:lnTo>
                <a:lnTo>
                  <a:pt x="243548" y="5229"/>
                </a:lnTo>
                <a:lnTo>
                  <a:pt x="285250" y="20127"/>
                </a:lnTo>
                <a:lnTo>
                  <a:pt x="322035" y="43507"/>
                </a:lnTo>
                <a:lnTo>
                  <a:pt x="352716" y="74182"/>
                </a:lnTo>
                <a:lnTo>
                  <a:pt x="376103" y="110967"/>
                </a:lnTo>
                <a:lnTo>
                  <a:pt x="391007" y="152675"/>
                </a:lnTo>
                <a:lnTo>
                  <a:pt x="396239" y="198120"/>
                </a:lnTo>
                <a:lnTo>
                  <a:pt x="391007" y="243564"/>
                </a:lnTo>
                <a:lnTo>
                  <a:pt x="376103" y="285272"/>
                </a:lnTo>
                <a:lnTo>
                  <a:pt x="352716" y="322057"/>
                </a:lnTo>
                <a:lnTo>
                  <a:pt x="322035" y="352732"/>
                </a:lnTo>
                <a:lnTo>
                  <a:pt x="285250" y="376112"/>
                </a:lnTo>
                <a:lnTo>
                  <a:pt x="243548" y="391010"/>
                </a:lnTo>
                <a:lnTo>
                  <a:pt x="198120" y="396240"/>
                </a:lnTo>
                <a:lnTo>
                  <a:pt x="152691" y="391010"/>
                </a:lnTo>
                <a:lnTo>
                  <a:pt x="110989" y="376112"/>
                </a:lnTo>
                <a:lnTo>
                  <a:pt x="74204" y="352732"/>
                </a:lnTo>
                <a:lnTo>
                  <a:pt x="43523" y="322057"/>
                </a:lnTo>
                <a:lnTo>
                  <a:pt x="20136" y="285272"/>
                </a:lnTo>
                <a:lnTo>
                  <a:pt x="5232" y="243564"/>
                </a:lnTo>
                <a:lnTo>
                  <a:pt x="0" y="19812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 txBox="1"/>
          <p:nvPr/>
        </p:nvSpPr>
        <p:spPr>
          <a:xfrm>
            <a:off x="724611" y="4559300"/>
            <a:ext cx="1250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latin typeface="Arial MT"/>
                <a:cs typeface="Arial MT"/>
              </a:rPr>
              <a:t>4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5" name="object 6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78052" y="4515611"/>
            <a:ext cx="390144" cy="330707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9655" y="4523232"/>
            <a:ext cx="358139" cy="358139"/>
          </a:xfrm>
          <a:prstGeom prst="rect">
            <a:avLst/>
          </a:prstGeom>
        </p:spPr>
      </p:pic>
      <p:sp>
        <p:nvSpPr>
          <p:cNvPr id="67" name="object 67" descr=""/>
          <p:cNvSpPr txBox="1"/>
          <p:nvPr/>
        </p:nvSpPr>
        <p:spPr>
          <a:xfrm>
            <a:off x="2584450" y="1844167"/>
            <a:ext cx="339725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latin typeface="Arial"/>
                <a:cs typeface="Arial"/>
              </a:rPr>
              <a:t>Fully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and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semi-autonomous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volume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of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cars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[in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spc="-25" b="1">
                <a:latin typeface="Arial"/>
                <a:cs typeface="Arial"/>
              </a:rPr>
              <a:t>Mn]</a:t>
            </a:r>
            <a:endParaRPr sz="1100">
              <a:latin typeface="Arial"/>
              <a:cs typeface="Arial"/>
            </a:endParaRPr>
          </a:p>
        </p:txBody>
      </p:sp>
      <p:sp>
        <p:nvSpPr>
          <p:cNvPr id="68" name="object 68" descr=""/>
          <p:cNvSpPr/>
          <p:nvPr/>
        </p:nvSpPr>
        <p:spPr>
          <a:xfrm>
            <a:off x="2503932" y="2157983"/>
            <a:ext cx="3703954" cy="0"/>
          </a:xfrm>
          <a:custGeom>
            <a:avLst/>
            <a:gdLst/>
            <a:ahLst/>
            <a:cxnLst/>
            <a:rect l="l" t="t" r="r" b="b"/>
            <a:pathLst>
              <a:path w="3703954" h="0">
                <a:moveTo>
                  <a:pt x="0" y="0"/>
                </a:moveTo>
                <a:lnTo>
                  <a:pt x="3703828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 txBox="1"/>
          <p:nvPr/>
        </p:nvSpPr>
        <p:spPr>
          <a:xfrm>
            <a:off x="958392" y="5663285"/>
            <a:ext cx="8750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Arial MT"/>
                <a:cs typeface="Arial MT"/>
              </a:rPr>
              <a:t>Non-automakers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0" name="object 70" descr=""/>
          <p:cNvSpPr/>
          <p:nvPr/>
        </p:nvSpPr>
        <p:spPr>
          <a:xfrm>
            <a:off x="598931" y="5670803"/>
            <a:ext cx="280670" cy="152400"/>
          </a:xfrm>
          <a:custGeom>
            <a:avLst/>
            <a:gdLst/>
            <a:ahLst/>
            <a:cxnLst/>
            <a:rect l="l" t="t" r="r" b="b"/>
            <a:pathLst>
              <a:path w="280669" h="152400">
                <a:moveTo>
                  <a:pt x="280416" y="0"/>
                </a:moveTo>
                <a:lnTo>
                  <a:pt x="0" y="0"/>
                </a:lnTo>
                <a:lnTo>
                  <a:pt x="0" y="152400"/>
                </a:lnTo>
                <a:lnTo>
                  <a:pt x="280416" y="152400"/>
                </a:lnTo>
                <a:lnTo>
                  <a:pt x="280416" y="0"/>
                </a:lnTo>
                <a:close/>
              </a:path>
            </a:pathLst>
          </a:custGeom>
          <a:solidFill>
            <a:srgbClr val="DFEB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 txBox="1"/>
          <p:nvPr/>
        </p:nvSpPr>
        <p:spPr>
          <a:xfrm>
            <a:off x="6606540" y="1261872"/>
            <a:ext cx="4998720" cy="447040"/>
          </a:xfrm>
          <a:prstGeom prst="rect">
            <a:avLst/>
          </a:prstGeom>
          <a:solidFill>
            <a:srgbClr val="232852"/>
          </a:solidFill>
        </p:spPr>
        <p:txBody>
          <a:bodyPr wrap="square" lIns="0" tIns="4445" rIns="0" bIns="0" rtlCol="0" vert="horz">
            <a:spAutoFit/>
          </a:bodyPr>
          <a:lstStyle/>
          <a:p>
            <a:pPr marL="424180" marR="381000" indent="-181610">
              <a:lnSpc>
                <a:spcPct val="100000"/>
              </a:lnSpc>
              <a:spcBef>
                <a:spcPts val="35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…</a:t>
            </a: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shifting</a:t>
            </a:r>
            <a:r>
              <a:rPr dirty="0" sz="14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profit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pools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towards</a:t>
            </a:r>
            <a:r>
              <a:rPr dirty="0" sz="14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providers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ADAS</a:t>
            </a:r>
            <a:r>
              <a:rPr dirty="0" sz="14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technology,</a:t>
            </a: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dirty="0" sz="14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r>
              <a:rPr dirty="0" sz="1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6846823" y="4890896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41%</a:t>
            </a:r>
            <a:endParaRPr sz="1200">
              <a:latin typeface="Arial"/>
              <a:cs typeface="Arial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7722489" y="5083555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29%</a:t>
            </a:r>
            <a:endParaRPr sz="1200">
              <a:latin typeface="Arial"/>
              <a:cs typeface="Arial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6845300" y="3975354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16%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7720965" y="4457192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6845300" y="3541521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11%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7720965" y="4135882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6845300" y="3140202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14%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7720965" y="3798570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11%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6845300" y="2690240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14%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7763636" y="3557778"/>
            <a:ext cx="247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6773671" y="2445461"/>
            <a:ext cx="24701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2%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7720965" y="3172205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20%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6722744" y="2308986"/>
            <a:ext cx="247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2A5F8E"/>
                </a:solidFill>
                <a:latin typeface="Arial MT"/>
                <a:cs typeface="Arial MT"/>
              </a:rPr>
              <a:t>1%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7720965" y="2674111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11%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7053198" y="2390902"/>
            <a:ext cx="247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7763636" y="2417190"/>
            <a:ext cx="247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6830314" y="5722416"/>
            <a:ext cx="12820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5819" algn="l"/>
              </a:tabLst>
            </a:pPr>
            <a:r>
              <a:rPr dirty="0" sz="1200" spc="-20">
                <a:solidFill>
                  <a:srgbClr val="585858"/>
                </a:solidFill>
                <a:latin typeface="Arial MT"/>
                <a:cs typeface="Arial MT"/>
              </a:rPr>
              <a:t>2015</a:t>
            </a:r>
            <a:r>
              <a:rPr dirty="0" sz="1200">
                <a:solidFill>
                  <a:srgbClr val="585858"/>
                </a:solidFill>
                <a:latin typeface="Arial MT"/>
                <a:cs typeface="Arial MT"/>
              </a:rPr>
              <a:t>	</a:t>
            </a:r>
            <a:r>
              <a:rPr dirty="0" sz="1200" spc="-20">
                <a:solidFill>
                  <a:srgbClr val="585858"/>
                </a:solidFill>
                <a:latin typeface="Arial MT"/>
                <a:cs typeface="Arial MT"/>
              </a:rPr>
              <a:t>2030e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6769607" y="1821637"/>
            <a:ext cx="456057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latin typeface="Arial"/>
                <a:cs typeface="Arial"/>
              </a:rPr>
              <a:t>Scenario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for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profit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shifts</a:t>
            </a:r>
            <a:r>
              <a:rPr dirty="0" sz="1100" spc="-5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in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the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automotive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industry,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2015–2030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spc="-20" b="1">
                <a:latin typeface="Arial"/>
                <a:cs typeface="Arial"/>
              </a:rPr>
              <a:t>[%]</a:t>
            </a:r>
            <a:r>
              <a:rPr dirty="0" baseline="27777" sz="1050" spc="-30" b="1">
                <a:latin typeface="Arial"/>
                <a:cs typeface="Arial"/>
              </a:rPr>
              <a:t>3</a:t>
            </a:r>
            <a:endParaRPr baseline="27777" sz="1050">
              <a:latin typeface="Arial"/>
              <a:cs typeface="Arial"/>
            </a:endParaRPr>
          </a:p>
        </p:txBody>
      </p:sp>
      <p:sp>
        <p:nvSpPr>
          <p:cNvPr id="90" name="object 90" descr=""/>
          <p:cNvSpPr/>
          <p:nvPr/>
        </p:nvSpPr>
        <p:spPr>
          <a:xfrm>
            <a:off x="6606540" y="2157983"/>
            <a:ext cx="5001895" cy="0"/>
          </a:xfrm>
          <a:custGeom>
            <a:avLst/>
            <a:gdLst/>
            <a:ahLst/>
            <a:cxnLst/>
            <a:rect l="l" t="t" r="r" b="b"/>
            <a:pathLst>
              <a:path w="5001895" h="0">
                <a:moveTo>
                  <a:pt x="0" y="0"/>
                </a:moveTo>
                <a:lnTo>
                  <a:pt x="500189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 txBox="1"/>
          <p:nvPr/>
        </p:nvSpPr>
        <p:spPr>
          <a:xfrm>
            <a:off x="8389366" y="3176143"/>
            <a:ext cx="107569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latin typeface="Arial"/>
                <a:cs typeface="Arial"/>
              </a:rPr>
              <a:t>Shared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mobility</a:t>
            </a:r>
            <a:endParaRPr sz="1100">
              <a:latin typeface="Arial"/>
              <a:cs typeface="Arial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8389366" y="2421127"/>
            <a:ext cx="2386330" cy="461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latin typeface="Arial"/>
                <a:cs typeface="Arial"/>
              </a:rPr>
              <a:t>Digital</a:t>
            </a:r>
            <a:r>
              <a:rPr dirty="0" sz="1100" spc="-5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services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1100" b="1">
                <a:latin typeface="Arial"/>
                <a:cs typeface="Arial"/>
              </a:rPr>
              <a:t>Supplier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(new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technology/software)</a:t>
            </a:r>
            <a:endParaRPr sz="1100">
              <a:latin typeface="Arial"/>
              <a:cs typeface="Arial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8389366" y="3553155"/>
            <a:ext cx="2096770" cy="4781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b="1">
                <a:latin typeface="Arial"/>
                <a:cs typeface="Arial"/>
              </a:rPr>
              <a:t>Supplier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(traditional/hardware))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1100" spc="-10" b="1">
                <a:latin typeface="Arial"/>
                <a:cs typeface="Arial"/>
              </a:rPr>
              <a:t>Insurance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8389366" y="4136516"/>
            <a:ext cx="6877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Arial"/>
                <a:cs typeface="Arial"/>
              </a:rPr>
              <a:t>Financing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8389366" y="4450460"/>
            <a:ext cx="80835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latin typeface="Arial"/>
                <a:cs typeface="Arial"/>
              </a:rPr>
              <a:t>Aftermarket</a:t>
            </a:r>
            <a:endParaRPr sz="1100">
              <a:latin typeface="Arial"/>
              <a:cs typeface="Arial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8389366" y="5048250"/>
            <a:ext cx="9036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Arial"/>
                <a:cs typeface="Arial"/>
              </a:rPr>
              <a:t>Vehicle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spc="-20" b="1">
                <a:latin typeface="Arial"/>
                <a:cs typeface="Arial"/>
              </a:rPr>
              <a:t>sales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97" name="object 97" descr=""/>
          <p:cNvGrpSpPr/>
          <p:nvPr/>
        </p:nvGrpSpPr>
        <p:grpSpPr>
          <a:xfrm>
            <a:off x="7296911" y="2478023"/>
            <a:ext cx="3697604" cy="492125"/>
            <a:chOff x="7296911" y="2478023"/>
            <a:chExt cx="3697604" cy="492125"/>
          </a:xfrm>
        </p:grpSpPr>
        <p:sp>
          <p:nvSpPr>
            <p:cNvPr id="98" name="object 98" descr=""/>
            <p:cNvSpPr/>
            <p:nvPr/>
          </p:nvSpPr>
          <p:spPr>
            <a:xfrm>
              <a:off x="7299959" y="2577083"/>
              <a:ext cx="290830" cy="389890"/>
            </a:xfrm>
            <a:custGeom>
              <a:avLst/>
              <a:gdLst/>
              <a:ahLst/>
              <a:cxnLst/>
              <a:rect l="l" t="t" r="r" b="b"/>
              <a:pathLst>
                <a:path w="290829" h="389889">
                  <a:moveTo>
                    <a:pt x="0" y="0"/>
                  </a:moveTo>
                  <a:lnTo>
                    <a:pt x="290322" y="389763"/>
                  </a:lnTo>
                </a:path>
              </a:pathLst>
            </a:custGeom>
            <a:ln w="6096">
              <a:solidFill>
                <a:srgbClr val="619DD1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10872215" y="2481071"/>
              <a:ext cx="119380" cy="382905"/>
            </a:xfrm>
            <a:custGeom>
              <a:avLst/>
              <a:gdLst/>
              <a:ahLst/>
              <a:cxnLst/>
              <a:rect l="l" t="t" r="r" b="b"/>
              <a:pathLst>
                <a:path w="119379" h="382905">
                  <a:moveTo>
                    <a:pt x="0" y="0"/>
                  </a:moveTo>
                  <a:lnTo>
                    <a:pt x="23110" y="779"/>
                  </a:lnTo>
                  <a:lnTo>
                    <a:pt x="42005" y="2905"/>
                  </a:lnTo>
                  <a:lnTo>
                    <a:pt x="54756" y="6054"/>
                  </a:lnTo>
                  <a:lnTo>
                    <a:pt x="59435" y="9905"/>
                  </a:lnTo>
                  <a:lnTo>
                    <a:pt x="59435" y="181355"/>
                  </a:lnTo>
                  <a:lnTo>
                    <a:pt x="64115" y="185207"/>
                  </a:lnTo>
                  <a:lnTo>
                    <a:pt x="76866" y="188356"/>
                  </a:lnTo>
                  <a:lnTo>
                    <a:pt x="95761" y="190482"/>
                  </a:lnTo>
                  <a:lnTo>
                    <a:pt x="118872" y="191262"/>
                  </a:lnTo>
                  <a:lnTo>
                    <a:pt x="95761" y="192041"/>
                  </a:lnTo>
                  <a:lnTo>
                    <a:pt x="76866" y="194167"/>
                  </a:lnTo>
                  <a:lnTo>
                    <a:pt x="64115" y="197316"/>
                  </a:lnTo>
                  <a:lnTo>
                    <a:pt x="59435" y="201167"/>
                  </a:lnTo>
                  <a:lnTo>
                    <a:pt x="59435" y="372617"/>
                  </a:lnTo>
                  <a:lnTo>
                    <a:pt x="54756" y="376469"/>
                  </a:lnTo>
                  <a:lnTo>
                    <a:pt x="42005" y="379618"/>
                  </a:lnTo>
                  <a:lnTo>
                    <a:pt x="23110" y="381744"/>
                  </a:lnTo>
                  <a:lnTo>
                    <a:pt x="0" y="382524"/>
                  </a:lnTo>
                </a:path>
              </a:pathLst>
            </a:custGeom>
            <a:ln w="6096">
              <a:solidFill>
                <a:srgbClr val="23285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 descr=""/>
          <p:cNvSpPr txBox="1"/>
          <p:nvPr/>
        </p:nvSpPr>
        <p:spPr>
          <a:xfrm>
            <a:off x="11083290" y="2480563"/>
            <a:ext cx="51371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97155">
              <a:lnSpc>
                <a:spcPct val="100000"/>
              </a:lnSpc>
              <a:spcBef>
                <a:spcPts val="105"/>
              </a:spcBef>
            </a:pPr>
            <a:r>
              <a:rPr dirty="0" sz="1100" spc="-25" b="1">
                <a:latin typeface="Arial"/>
                <a:cs typeface="Arial"/>
              </a:rPr>
              <a:t>New </a:t>
            </a:r>
            <a:r>
              <a:rPr dirty="0" sz="1100" spc="-10" b="1">
                <a:latin typeface="Arial"/>
                <a:cs typeface="Arial"/>
              </a:rPr>
              <a:t>players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2" name="object 10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79</a:t>
            </a:fld>
          </a:p>
        </p:txBody>
      </p:sp>
      <p:sp>
        <p:nvSpPr>
          <p:cNvPr id="103" name="object 103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574649" y="216154"/>
            <a:ext cx="19405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MARKET</a:t>
            </a:r>
            <a:r>
              <a:rPr dirty="0" sz="1600" spc="-9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491980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Because</a:t>
            </a:r>
            <a:r>
              <a:rPr dirty="0" spc="-40"/>
              <a:t> </a:t>
            </a:r>
            <a:r>
              <a:rPr dirty="0"/>
              <a:t>of</a:t>
            </a:r>
            <a:r>
              <a:rPr dirty="0" spc="-30"/>
              <a:t> </a:t>
            </a:r>
            <a:r>
              <a:rPr dirty="0"/>
              <a:t>carsharing</a:t>
            </a:r>
            <a:r>
              <a:rPr dirty="0" spc="-60"/>
              <a:t> </a:t>
            </a:r>
            <a:r>
              <a:rPr dirty="0"/>
              <a:t>and</a:t>
            </a:r>
            <a:r>
              <a:rPr dirty="0" spc="-25"/>
              <a:t> </a:t>
            </a:r>
            <a:r>
              <a:rPr dirty="0"/>
              <a:t>changing</a:t>
            </a:r>
            <a:r>
              <a:rPr dirty="0" spc="-45"/>
              <a:t> </a:t>
            </a:r>
            <a:r>
              <a:rPr dirty="0" spc="-10"/>
              <a:t>customers’</a:t>
            </a:r>
            <a:r>
              <a:rPr dirty="0" spc="-125"/>
              <a:t> </a:t>
            </a:r>
            <a:r>
              <a:rPr dirty="0"/>
              <a:t>behaviors,</a:t>
            </a:r>
            <a:r>
              <a:rPr dirty="0" spc="-50"/>
              <a:t> </a:t>
            </a:r>
            <a:r>
              <a:rPr dirty="0"/>
              <a:t>the</a:t>
            </a:r>
            <a:r>
              <a:rPr dirty="0" spc="-20"/>
              <a:t> </a:t>
            </a:r>
            <a:r>
              <a:rPr dirty="0"/>
              <a:t>expected</a:t>
            </a:r>
            <a:r>
              <a:rPr dirty="0" spc="-50"/>
              <a:t> </a:t>
            </a:r>
            <a:r>
              <a:rPr dirty="0"/>
              <a:t>increase</a:t>
            </a:r>
            <a:r>
              <a:rPr dirty="0" spc="-55"/>
              <a:t> </a:t>
            </a:r>
            <a:r>
              <a:rPr dirty="0" spc="-25"/>
              <a:t>in</a:t>
            </a:r>
          </a:p>
          <a:p>
            <a:pPr marL="12700">
              <a:lnSpc>
                <a:spcPts val="2280"/>
              </a:lnSpc>
            </a:pPr>
            <a:r>
              <a:rPr dirty="0"/>
              <a:t>private</a:t>
            </a:r>
            <a:r>
              <a:rPr dirty="0" spc="-30"/>
              <a:t> </a:t>
            </a:r>
            <a:r>
              <a:rPr dirty="0" spc="-10"/>
              <a:t>vehicle-</a:t>
            </a:r>
            <a:r>
              <a:rPr dirty="0"/>
              <a:t>sales</a:t>
            </a:r>
            <a:r>
              <a:rPr dirty="0" spc="-45"/>
              <a:t> </a:t>
            </a:r>
            <a:r>
              <a:rPr dirty="0"/>
              <a:t>will</a:t>
            </a:r>
            <a:r>
              <a:rPr dirty="0" spc="-10"/>
              <a:t> </a:t>
            </a:r>
            <a:r>
              <a:rPr dirty="0"/>
              <a:t>be</a:t>
            </a:r>
            <a:r>
              <a:rPr dirty="0" spc="-5"/>
              <a:t> </a:t>
            </a:r>
            <a:r>
              <a:rPr dirty="0"/>
              <a:t>dampened</a:t>
            </a:r>
            <a:r>
              <a:rPr dirty="0" spc="-55"/>
              <a:t> </a:t>
            </a:r>
            <a:r>
              <a:rPr dirty="0" spc="-10"/>
              <a:t>worldwide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6310693" y="1510157"/>
            <a:ext cx="573405" cy="4714875"/>
            <a:chOff x="6310693" y="1510157"/>
            <a:chExt cx="573405" cy="4714875"/>
          </a:xfrm>
        </p:grpSpPr>
        <p:sp>
          <p:nvSpPr>
            <p:cNvPr id="9" name="object 9" descr=""/>
            <p:cNvSpPr/>
            <p:nvPr/>
          </p:nvSpPr>
          <p:spPr>
            <a:xfrm>
              <a:off x="6598157" y="1524762"/>
              <a:ext cx="0" cy="4685665"/>
            </a:xfrm>
            <a:custGeom>
              <a:avLst/>
              <a:gdLst/>
              <a:ahLst/>
              <a:cxnLst/>
              <a:rect l="l" t="t" r="r" b="b"/>
              <a:pathLst>
                <a:path w="0" h="4685665">
                  <a:moveTo>
                    <a:pt x="0" y="0"/>
                  </a:moveTo>
                  <a:lnTo>
                    <a:pt x="0" y="4685347"/>
                  </a:lnTo>
                </a:path>
              </a:pathLst>
            </a:custGeom>
            <a:ln w="28956">
              <a:solidFill>
                <a:srgbClr val="2328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315455" y="3587496"/>
              <a:ext cx="563880" cy="558165"/>
            </a:xfrm>
            <a:custGeom>
              <a:avLst/>
              <a:gdLst/>
              <a:ahLst/>
              <a:cxnLst/>
              <a:rect l="l" t="t" r="r" b="b"/>
              <a:pathLst>
                <a:path w="563879" h="558164">
                  <a:moveTo>
                    <a:pt x="281940" y="0"/>
                  </a:moveTo>
                  <a:lnTo>
                    <a:pt x="236210" y="3649"/>
                  </a:lnTo>
                  <a:lnTo>
                    <a:pt x="192828" y="14215"/>
                  </a:lnTo>
                  <a:lnTo>
                    <a:pt x="152376" y="31125"/>
                  </a:lnTo>
                  <a:lnTo>
                    <a:pt x="115433" y="53803"/>
                  </a:lnTo>
                  <a:lnTo>
                    <a:pt x="82581" y="81676"/>
                  </a:lnTo>
                  <a:lnTo>
                    <a:pt x="54400" y="114171"/>
                  </a:lnTo>
                  <a:lnTo>
                    <a:pt x="31471" y="150714"/>
                  </a:lnTo>
                  <a:lnTo>
                    <a:pt x="14374" y="190731"/>
                  </a:lnTo>
                  <a:lnTo>
                    <a:pt x="3690" y="233648"/>
                  </a:lnTo>
                  <a:lnTo>
                    <a:pt x="0" y="278891"/>
                  </a:lnTo>
                  <a:lnTo>
                    <a:pt x="3690" y="324135"/>
                  </a:lnTo>
                  <a:lnTo>
                    <a:pt x="14374" y="367052"/>
                  </a:lnTo>
                  <a:lnTo>
                    <a:pt x="31471" y="407069"/>
                  </a:lnTo>
                  <a:lnTo>
                    <a:pt x="54400" y="443612"/>
                  </a:lnTo>
                  <a:lnTo>
                    <a:pt x="82581" y="476107"/>
                  </a:lnTo>
                  <a:lnTo>
                    <a:pt x="115433" y="503980"/>
                  </a:lnTo>
                  <a:lnTo>
                    <a:pt x="152376" y="526658"/>
                  </a:lnTo>
                  <a:lnTo>
                    <a:pt x="192828" y="543568"/>
                  </a:lnTo>
                  <a:lnTo>
                    <a:pt x="236210" y="554134"/>
                  </a:lnTo>
                  <a:lnTo>
                    <a:pt x="281940" y="557783"/>
                  </a:lnTo>
                  <a:lnTo>
                    <a:pt x="327669" y="554134"/>
                  </a:lnTo>
                  <a:lnTo>
                    <a:pt x="371051" y="543568"/>
                  </a:lnTo>
                  <a:lnTo>
                    <a:pt x="411503" y="526658"/>
                  </a:lnTo>
                  <a:lnTo>
                    <a:pt x="448446" y="503980"/>
                  </a:lnTo>
                  <a:lnTo>
                    <a:pt x="481298" y="476107"/>
                  </a:lnTo>
                  <a:lnTo>
                    <a:pt x="509479" y="443612"/>
                  </a:lnTo>
                  <a:lnTo>
                    <a:pt x="532408" y="407069"/>
                  </a:lnTo>
                  <a:lnTo>
                    <a:pt x="549505" y="367052"/>
                  </a:lnTo>
                  <a:lnTo>
                    <a:pt x="560189" y="324135"/>
                  </a:lnTo>
                  <a:lnTo>
                    <a:pt x="563879" y="278891"/>
                  </a:lnTo>
                  <a:lnTo>
                    <a:pt x="560189" y="233648"/>
                  </a:lnTo>
                  <a:lnTo>
                    <a:pt x="549505" y="190731"/>
                  </a:lnTo>
                  <a:lnTo>
                    <a:pt x="532408" y="150714"/>
                  </a:lnTo>
                  <a:lnTo>
                    <a:pt x="509479" y="114171"/>
                  </a:lnTo>
                  <a:lnTo>
                    <a:pt x="481298" y="81676"/>
                  </a:lnTo>
                  <a:lnTo>
                    <a:pt x="448446" y="53803"/>
                  </a:lnTo>
                  <a:lnTo>
                    <a:pt x="411503" y="31125"/>
                  </a:lnTo>
                  <a:lnTo>
                    <a:pt x="371051" y="14215"/>
                  </a:lnTo>
                  <a:lnTo>
                    <a:pt x="327669" y="3649"/>
                  </a:lnTo>
                  <a:lnTo>
                    <a:pt x="281940" y="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315455" y="3587496"/>
              <a:ext cx="563880" cy="558165"/>
            </a:xfrm>
            <a:custGeom>
              <a:avLst/>
              <a:gdLst/>
              <a:ahLst/>
              <a:cxnLst/>
              <a:rect l="l" t="t" r="r" b="b"/>
              <a:pathLst>
                <a:path w="563879" h="558164">
                  <a:moveTo>
                    <a:pt x="0" y="278891"/>
                  </a:moveTo>
                  <a:lnTo>
                    <a:pt x="3690" y="233648"/>
                  </a:lnTo>
                  <a:lnTo>
                    <a:pt x="14374" y="190731"/>
                  </a:lnTo>
                  <a:lnTo>
                    <a:pt x="31471" y="150714"/>
                  </a:lnTo>
                  <a:lnTo>
                    <a:pt x="54400" y="114171"/>
                  </a:lnTo>
                  <a:lnTo>
                    <a:pt x="82581" y="81676"/>
                  </a:lnTo>
                  <a:lnTo>
                    <a:pt x="115433" y="53803"/>
                  </a:lnTo>
                  <a:lnTo>
                    <a:pt x="152376" y="31125"/>
                  </a:lnTo>
                  <a:lnTo>
                    <a:pt x="192828" y="14215"/>
                  </a:lnTo>
                  <a:lnTo>
                    <a:pt x="236210" y="3649"/>
                  </a:lnTo>
                  <a:lnTo>
                    <a:pt x="281940" y="0"/>
                  </a:lnTo>
                  <a:lnTo>
                    <a:pt x="327669" y="3649"/>
                  </a:lnTo>
                  <a:lnTo>
                    <a:pt x="371051" y="14215"/>
                  </a:lnTo>
                  <a:lnTo>
                    <a:pt x="411503" y="31125"/>
                  </a:lnTo>
                  <a:lnTo>
                    <a:pt x="448446" y="53803"/>
                  </a:lnTo>
                  <a:lnTo>
                    <a:pt x="481298" y="81676"/>
                  </a:lnTo>
                  <a:lnTo>
                    <a:pt x="509479" y="114171"/>
                  </a:lnTo>
                  <a:lnTo>
                    <a:pt x="532408" y="150714"/>
                  </a:lnTo>
                  <a:lnTo>
                    <a:pt x="549505" y="190731"/>
                  </a:lnTo>
                  <a:lnTo>
                    <a:pt x="560189" y="233648"/>
                  </a:lnTo>
                  <a:lnTo>
                    <a:pt x="563879" y="278891"/>
                  </a:lnTo>
                  <a:lnTo>
                    <a:pt x="560189" y="324135"/>
                  </a:lnTo>
                  <a:lnTo>
                    <a:pt x="549505" y="367052"/>
                  </a:lnTo>
                  <a:lnTo>
                    <a:pt x="532408" y="407069"/>
                  </a:lnTo>
                  <a:lnTo>
                    <a:pt x="509479" y="443612"/>
                  </a:lnTo>
                  <a:lnTo>
                    <a:pt x="481298" y="476107"/>
                  </a:lnTo>
                  <a:lnTo>
                    <a:pt x="448446" y="503980"/>
                  </a:lnTo>
                  <a:lnTo>
                    <a:pt x="411503" y="526658"/>
                  </a:lnTo>
                  <a:lnTo>
                    <a:pt x="371051" y="543568"/>
                  </a:lnTo>
                  <a:lnTo>
                    <a:pt x="327669" y="554134"/>
                  </a:lnTo>
                  <a:lnTo>
                    <a:pt x="281940" y="557783"/>
                  </a:lnTo>
                  <a:lnTo>
                    <a:pt x="236210" y="554134"/>
                  </a:lnTo>
                  <a:lnTo>
                    <a:pt x="192828" y="543568"/>
                  </a:lnTo>
                  <a:lnTo>
                    <a:pt x="152376" y="526658"/>
                  </a:lnTo>
                  <a:lnTo>
                    <a:pt x="115433" y="503980"/>
                  </a:lnTo>
                  <a:lnTo>
                    <a:pt x="82581" y="476107"/>
                  </a:lnTo>
                  <a:lnTo>
                    <a:pt x="54400" y="443612"/>
                  </a:lnTo>
                  <a:lnTo>
                    <a:pt x="31471" y="407069"/>
                  </a:lnTo>
                  <a:lnTo>
                    <a:pt x="14374" y="367052"/>
                  </a:lnTo>
                  <a:lnTo>
                    <a:pt x="3690" y="324135"/>
                  </a:lnTo>
                  <a:lnTo>
                    <a:pt x="0" y="278891"/>
                  </a:lnTo>
                  <a:close/>
                </a:path>
              </a:pathLst>
            </a:custGeom>
            <a:ln w="9144">
              <a:solidFill>
                <a:srgbClr val="2328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443471" y="3729227"/>
              <a:ext cx="306705" cy="274320"/>
            </a:xfrm>
            <a:custGeom>
              <a:avLst/>
              <a:gdLst/>
              <a:ahLst/>
              <a:cxnLst/>
              <a:rect l="l" t="t" r="r" b="b"/>
              <a:pathLst>
                <a:path w="306704" h="274320">
                  <a:moveTo>
                    <a:pt x="169418" y="0"/>
                  </a:moveTo>
                  <a:lnTo>
                    <a:pt x="121030" y="0"/>
                  </a:lnTo>
                  <a:lnTo>
                    <a:pt x="237871" y="120904"/>
                  </a:lnTo>
                  <a:lnTo>
                    <a:pt x="0" y="120904"/>
                  </a:lnTo>
                  <a:lnTo>
                    <a:pt x="0" y="153416"/>
                  </a:lnTo>
                  <a:lnTo>
                    <a:pt x="237871" y="153416"/>
                  </a:lnTo>
                  <a:lnTo>
                    <a:pt x="121030" y="274320"/>
                  </a:lnTo>
                  <a:lnTo>
                    <a:pt x="169418" y="274320"/>
                  </a:lnTo>
                  <a:lnTo>
                    <a:pt x="306324" y="137668"/>
                  </a:lnTo>
                  <a:lnTo>
                    <a:pt x="1694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443471" y="3729227"/>
              <a:ext cx="306705" cy="274320"/>
            </a:xfrm>
            <a:custGeom>
              <a:avLst/>
              <a:gdLst/>
              <a:ahLst/>
              <a:cxnLst/>
              <a:rect l="l" t="t" r="r" b="b"/>
              <a:pathLst>
                <a:path w="306704" h="274320">
                  <a:moveTo>
                    <a:pt x="169418" y="274320"/>
                  </a:moveTo>
                  <a:lnTo>
                    <a:pt x="121030" y="274320"/>
                  </a:lnTo>
                  <a:lnTo>
                    <a:pt x="237871" y="153416"/>
                  </a:lnTo>
                  <a:lnTo>
                    <a:pt x="0" y="153416"/>
                  </a:lnTo>
                  <a:lnTo>
                    <a:pt x="0" y="120904"/>
                  </a:lnTo>
                  <a:lnTo>
                    <a:pt x="237871" y="120904"/>
                  </a:lnTo>
                  <a:lnTo>
                    <a:pt x="121030" y="0"/>
                  </a:lnTo>
                  <a:lnTo>
                    <a:pt x="169418" y="0"/>
                  </a:lnTo>
                  <a:lnTo>
                    <a:pt x="306324" y="137668"/>
                  </a:lnTo>
                  <a:lnTo>
                    <a:pt x="169418" y="27432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6843141" y="1330274"/>
            <a:ext cx="3618229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Annual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global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sales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(millions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units)*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66089" y="1362913"/>
            <a:ext cx="3853179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Global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carsharing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growth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worldwide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(2006-2014)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7045452" y="5443728"/>
            <a:ext cx="805180" cy="241300"/>
            <a:chOff x="7045452" y="5443728"/>
            <a:chExt cx="805180" cy="241300"/>
          </a:xfrm>
        </p:grpSpPr>
        <p:sp>
          <p:nvSpPr>
            <p:cNvPr id="17" name="object 17" descr=""/>
            <p:cNvSpPr/>
            <p:nvPr/>
          </p:nvSpPr>
          <p:spPr>
            <a:xfrm>
              <a:off x="7051548" y="5449824"/>
              <a:ext cx="792480" cy="228600"/>
            </a:xfrm>
            <a:custGeom>
              <a:avLst/>
              <a:gdLst/>
              <a:ahLst/>
              <a:cxnLst/>
              <a:rect l="l" t="t" r="r" b="b"/>
              <a:pathLst>
                <a:path w="792479" h="228600">
                  <a:moveTo>
                    <a:pt x="396240" y="0"/>
                  </a:moveTo>
                  <a:lnTo>
                    <a:pt x="325019" y="1841"/>
                  </a:lnTo>
                  <a:lnTo>
                    <a:pt x="257985" y="7151"/>
                  </a:lnTo>
                  <a:lnTo>
                    <a:pt x="196257" y="15606"/>
                  </a:lnTo>
                  <a:lnTo>
                    <a:pt x="140954" y="26884"/>
                  </a:lnTo>
                  <a:lnTo>
                    <a:pt x="93196" y="40660"/>
                  </a:lnTo>
                  <a:lnTo>
                    <a:pt x="54101" y="56613"/>
                  </a:lnTo>
                  <a:lnTo>
                    <a:pt x="6384" y="93756"/>
                  </a:lnTo>
                  <a:lnTo>
                    <a:pt x="0" y="114300"/>
                  </a:lnTo>
                  <a:lnTo>
                    <a:pt x="6384" y="134847"/>
                  </a:lnTo>
                  <a:lnTo>
                    <a:pt x="54101" y="171991"/>
                  </a:lnTo>
                  <a:lnTo>
                    <a:pt x="93196" y="187944"/>
                  </a:lnTo>
                  <a:lnTo>
                    <a:pt x="140954" y="201719"/>
                  </a:lnTo>
                  <a:lnTo>
                    <a:pt x="196257" y="212995"/>
                  </a:lnTo>
                  <a:lnTo>
                    <a:pt x="257985" y="221449"/>
                  </a:lnTo>
                  <a:lnTo>
                    <a:pt x="325019" y="226758"/>
                  </a:lnTo>
                  <a:lnTo>
                    <a:pt x="396240" y="228600"/>
                  </a:lnTo>
                  <a:lnTo>
                    <a:pt x="467460" y="226758"/>
                  </a:lnTo>
                  <a:lnTo>
                    <a:pt x="534494" y="221449"/>
                  </a:lnTo>
                  <a:lnTo>
                    <a:pt x="596222" y="212995"/>
                  </a:lnTo>
                  <a:lnTo>
                    <a:pt x="651525" y="201719"/>
                  </a:lnTo>
                  <a:lnTo>
                    <a:pt x="699283" y="187944"/>
                  </a:lnTo>
                  <a:lnTo>
                    <a:pt x="738377" y="171991"/>
                  </a:lnTo>
                  <a:lnTo>
                    <a:pt x="786095" y="134847"/>
                  </a:lnTo>
                  <a:lnTo>
                    <a:pt x="792479" y="114300"/>
                  </a:lnTo>
                  <a:lnTo>
                    <a:pt x="786095" y="93756"/>
                  </a:lnTo>
                  <a:lnTo>
                    <a:pt x="738377" y="56613"/>
                  </a:lnTo>
                  <a:lnTo>
                    <a:pt x="699283" y="40660"/>
                  </a:lnTo>
                  <a:lnTo>
                    <a:pt x="651525" y="26884"/>
                  </a:lnTo>
                  <a:lnTo>
                    <a:pt x="596222" y="15606"/>
                  </a:lnTo>
                  <a:lnTo>
                    <a:pt x="534494" y="7151"/>
                  </a:lnTo>
                  <a:lnTo>
                    <a:pt x="467460" y="1841"/>
                  </a:lnTo>
                  <a:lnTo>
                    <a:pt x="396240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051548" y="5449824"/>
              <a:ext cx="792480" cy="228600"/>
            </a:xfrm>
            <a:custGeom>
              <a:avLst/>
              <a:gdLst/>
              <a:ahLst/>
              <a:cxnLst/>
              <a:rect l="l" t="t" r="r" b="b"/>
              <a:pathLst>
                <a:path w="792479" h="228600">
                  <a:moveTo>
                    <a:pt x="0" y="114300"/>
                  </a:moveTo>
                  <a:lnTo>
                    <a:pt x="24791" y="74419"/>
                  </a:lnTo>
                  <a:lnTo>
                    <a:pt x="93196" y="40660"/>
                  </a:lnTo>
                  <a:lnTo>
                    <a:pt x="140954" y="26884"/>
                  </a:lnTo>
                  <a:lnTo>
                    <a:pt x="196257" y="15606"/>
                  </a:lnTo>
                  <a:lnTo>
                    <a:pt x="257985" y="7151"/>
                  </a:lnTo>
                  <a:lnTo>
                    <a:pt x="325019" y="1841"/>
                  </a:lnTo>
                  <a:lnTo>
                    <a:pt x="396240" y="0"/>
                  </a:lnTo>
                  <a:lnTo>
                    <a:pt x="467460" y="1841"/>
                  </a:lnTo>
                  <a:lnTo>
                    <a:pt x="534494" y="7151"/>
                  </a:lnTo>
                  <a:lnTo>
                    <a:pt x="596222" y="15606"/>
                  </a:lnTo>
                  <a:lnTo>
                    <a:pt x="651525" y="26884"/>
                  </a:lnTo>
                  <a:lnTo>
                    <a:pt x="699283" y="40660"/>
                  </a:lnTo>
                  <a:lnTo>
                    <a:pt x="738377" y="56613"/>
                  </a:lnTo>
                  <a:lnTo>
                    <a:pt x="786095" y="93756"/>
                  </a:lnTo>
                  <a:lnTo>
                    <a:pt x="792479" y="114300"/>
                  </a:lnTo>
                  <a:lnTo>
                    <a:pt x="786095" y="134847"/>
                  </a:lnTo>
                  <a:lnTo>
                    <a:pt x="738377" y="171991"/>
                  </a:lnTo>
                  <a:lnTo>
                    <a:pt x="699283" y="187944"/>
                  </a:lnTo>
                  <a:lnTo>
                    <a:pt x="651525" y="201719"/>
                  </a:lnTo>
                  <a:lnTo>
                    <a:pt x="596222" y="212995"/>
                  </a:lnTo>
                  <a:lnTo>
                    <a:pt x="534494" y="221449"/>
                  </a:lnTo>
                  <a:lnTo>
                    <a:pt x="467460" y="226758"/>
                  </a:lnTo>
                  <a:lnTo>
                    <a:pt x="396240" y="228600"/>
                  </a:lnTo>
                  <a:lnTo>
                    <a:pt x="325019" y="226758"/>
                  </a:lnTo>
                  <a:lnTo>
                    <a:pt x="257985" y="221449"/>
                  </a:lnTo>
                  <a:lnTo>
                    <a:pt x="196257" y="212995"/>
                  </a:lnTo>
                  <a:lnTo>
                    <a:pt x="140954" y="201719"/>
                  </a:lnTo>
                  <a:lnTo>
                    <a:pt x="93196" y="187944"/>
                  </a:lnTo>
                  <a:lnTo>
                    <a:pt x="54101" y="171991"/>
                  </a:lnTo>
                  <a:lnTo>
                    <a:pt x="6384" y="134847"/>
                  </a:lnTo>
                  <a:lnTo>
                    <a:pt x="0" y="114300"/>
                  </a:lnTo>
                  <a:close/>
                </a:path>
              </a:pathLst>
            </a:custGeom>
            <a:ln w="12192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10864595" y="5443728"/>
            <a:ext cx="803275" cy="241300"/>
            <a:chOff x="10864595" y="5443728"/>
            <a:chExt cx="803275" cy="241300"/>
          </a:xfrm>
        </p:grpSpPr>
        <p:sp>
          <p:nvSpPr>
            <p:cNvPr id="20" name="object 20" descr=""/>
            <p:cNvSpPr/>
            <p:nvPr/>
          </p:nvSpPr>
          <p:spPr>
            <a:xfrm>
              <a:off x="10870691" y="5449824"/>
              <a:ext cx="791210" cy="228600"/>
            </a:xfrm>
            <a:custGeom>
              <a:avLst/>
              <a:gdLst/>
              <a:ahLst/>
              <a:cxnLst/>
              <a:rect l="l" t="t" r="r" b="b"/>
              <a:pathLst>
                <a:path w="791209" h="228600">
                  <a:moveTo>
                    <a:pt x="395477" y="0"/>
                  </a:moveTo>
                  <a:lnTo>
                    <a:pt x="324384" y="1841"/>
                  </a:lnTo>
                  <a:lnTo>
                    <a:pt x="257473" y="7151"/>
                  </a:lnTo>
                  <a:lnTo>
                    <a:pt x="195862" y="15606"/>
                  </a:lnTo>
                  <a:lnTo>
                    <a:pt x="140666" y="26884"/>
                  </a:lnTo>
                  <a:lnTo>
                    <a:pt x="93003" y="40660"/>
                  </a:lnTo>
                  <a:lnTo>
                    <a:pt x="53989" y="56613"/>
                  </a:lnTo>
                  <a:lnTo>
                    <a:pt x="6370" y="93756"/>
                  </a:lnTo>
                  <a:lnTo>
                    <a:pt x="0" y="114300"/>
                  </a:lnTo>
                  <a:lnTo>
                    <a:pt x="6370" y="134847"/>
                  </a:lnTo>
                  <a:lnTo>
                    <a:pt x="53989" y="171991"/>
                  </a:lnTo>
                  <a:lnTo>
                    <a:pt x="93003" y="187944"/>
                  </a:lnTo>
                  <a:lnTo>
                    <a:pt x="140666" y="201719"/>
                  </a:lnTo>
                  <a:lnTo>
                    <a:pt x="195862" y="212995"/>
                  </a:lnTo>
                  <a:lnTo>
                    <a:pt x="257473" y="221449"/>
                  </a:lnTo>
                  <a:lnTo>
                    <a:pt x="324384" y="226758"/>
                  </a:lnTo>
                  <a:lnTo>
                    <a:pt x="395477" y="228600"/>
                  </a:lnTo>
                  <a:lnTo>
                    <a:pt x="466571" y="226758"/>
                  </a:lnTo>
                  <a:lnTo>
                    <a:pt x="533482" y="221449"/>
                  </a:lnTo>
                  <a:lnTo>
                    <a:pt x="595093" y="212995"/>
                  </a:lnTo>
                  <a:lnTo>
                    <a:pt x="650289" y="201719"/>
                  </a:lnTo>
                  <a:lnTo>
                    <a:pt x="697952" y="187944"/>
                  </a:lnTo>
                  <a:lnTo>
                    <a:pt x="736966" y="171991"/>
                  </a:lnTo>
                  <a:lnTo>
                    <a:pt x="784585" y="134847"/>
                  </a:lnTo>
                  <a:lnTo>
                    <a:pt x="790955" y="114300"/>
                  </a:lnTo>
                  <a:lnTo>
                    <a:pt x="784585" y="93756"/>
                  </a:lnTo>
                  <a:lnTo>
                    <a:pt x="736966" y="56613"/>
                  </a:lnTo>
                  <a:lnTo>
                    <a:pt x="697952" y="40660"/>
                  </a:lnTo>
                  <a:lnTo>
                    <a:pt x="650289" y="26884"/>
                  </a:lnTo>
                  <a:lnTo>
                    <a:pt x="595093" y="15606"/>
                  </a:lnTo>
                  <a:lnTo>
                    <a:pt x="533482" y="7151"/>
                  </a:lnTo>
                  <a:lnTo>
                    <a:pt x="466571" y="1841"/>
                  </a:lnTo>
                  <a:lnTo>
                    <a:pt x="395477" y="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0870691" y="5449824"/>
              <a:ext cx="791210" cy="228600"/>
            </a:xfrm>
            <a:custGeom>
              <a:avLst/>
              <a:gdLst/>
              <a:ahLst/>
              <a:cxnLst/>
              <a:rect l="l" t="t" r="r" b="b"/>
              <a:pathLst>
                <a:path w="791209" h="228600">
                  <a:moveTo>
                    <a:pt x="0" y="114300"/>
                  </a:moveTo>
                  <a:lnTo>
                    <a:pt x="24739" y="74419"/>
                  </a:lnTo>
                  <a:lnTo>
                    <a:pt x="93003" y="40660"/>
                  </a:lnTo>
                  <a:lnTo>
                    <a:pt x="140666" y="26884"/>
                  </a:lnTo>
                  <a:lnTo>
                    <a:pt x="195862" y="15606"/>
                  </a:lnTo>
                  <a:lnTo>
                    <a:pt x="257473" y="7151"/>
                  </a:lnTo>
                  <a:lnTo>
                    <a:pt x="324384" y="1841"/>
                  </a:lnTo>
                  <a:lnTo>
                    <a:pt x="395477" y="0"/>
                  </a:lnTo>
                  <a:lnTo>
                    <a:pt x="466571" y="1841"/>
                  </a:lnTo>
                  <a:lnTo>
                    <a:pt x="533482" y="7151"/>
                  </a:lnTo>
                  <a:lnTo>
                    <a:pt x="595093" y="15606"/>
                  </a:lnTo>
                  <a:lnTo>
                    <a:pt x="650289" y="26884"/>
                  </a:lnTo>
                  <a:lnTo>
                    <a:pt x="697952" y="40660"/>
                  </a:lnTo>
                  <a:lnTo>
                    <a:pt x="736966" y="56613"/>
                  </a:lnTo>
                  <a:lnTo>
                    <a:pt x="784585" y="93756"/>
                  </a:lnTo>
                  <a:lnTo>
                    <a:pt x="790955" y="114300"/>
                  </a:lnTo>
                  <a:lnTo>
                    <a:pt x="784585" y="134847"/>
                  </a:lnTo>
                  <a:lnTo>
                    <a:pt x="736966" y="171991"/>
                  </a:lnTo>
                  <a:lnTo>
                    <a:pt x="697952" y="187944"/>
                  </a:lnTo>
                  <a:lnTo>
                    <a:pt x="650289" y="201719"/>
                  </a:lnTo>
                  <a:lnTo>
                    <a:pt x="595093" y="212995"/>
                  </a:lnTo>
                  <a:lnTo>
                    <a:pt x="533482" y="221449"/>
                  </a:lnTo>
                  <a:lnTo>
                    <a:pt x="466571" y="226758"/>
                  </a:lnTo>
                  <a:lnTo>
                    <a:pt x="395477" y="228600"/>
                  </a:lnTo>
                  <a:lnTo>
                    <a:pt x="324384" y="226758"/>
                  </a:lnTo>
                  <a:lnTo>
                    <a:pt x="257473" y="221449"/>
                  </a:lnTo>
                  <a:lnTo>
                    <a:pt x="195862" y="212995"/>
                  </a:lnTo>
                  <a:lnTo>
                    <a:pt x="140666" y="201719"/>
                  </a:lnTo>
                  <a:lnTo>
                    <a:pt x="93003" y="187944"/>
                  </a:lnTo>
                  <a:lnTo>
                    <a:pt x="53989" y="171991"/>
                  </a:lnTo>
                  <a:lnTo>
                    <a:pt x="6370" y="134847"/>
                  </a:lnTo>
                  <a:lnTo>
                    <a:pt x="0" y="114300"/>
                  </a:lnTo>
                  <a:close/>
                </a:path>
              </a:pathLst>
            </a:custGeom>
            <a:ln w="12192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7092188" y="5716930"/>
            <a:ext cx="755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2010-</a:t>
            </a:r>
            <a:r>
              <a:rPr dirty="0" sz="1200" spc="-20">
                <a:latin typeface="Arial MT"/>
                <a:cs typeface="Arial MT"/>
              </a:rPr>
              <a:t>2015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0844021" y="5365386"/>
            <a:ext cx="755650" cy="56007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algn="r" marR="45720">
              <a:lnSpc>
                <a:spcPct val="100000"/>
              </a:lnSpc>
              <a:spcBef>
                <a:spcPts val="685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1.9-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2.4</a:t>
            </a:r>
            <a:endParaRPr sz="14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500"/>
              </a:spcBef>
            </a:pPr>
            <a:r>
              <a:rPr dirty="0" sz="1200" spc="-10">
                <a:latin typeface="Arial MT"/>
                <a:cs typeface="Arial MT"/>
              </a:rPr>
              <a:t>2015-</a:t>
            </a:r>
            <a:r>
              <a:rPr dirty="0" sz="1200" spc="-20">
                <a:latin typeface="Arial MT"/>
                <a:cs typeface="Arial MT"/>
              </a:rPr>
              <a:t>2030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74649" y="5895513"/>
            <a:ext cx="9754235" cy="48514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132080">
              <a:lnSpc>
                <a:spcPct val="100000"/>
              </a:lnSpc>
              <a:spcBef>
                <a:spcPts val="635"/>
              </a:spcBef>
            </a:pPr>
            <a:r>
              <a:rPr dirty="0" sz="1200" i="1">
                <a:latin typeface="Arial"/>
                <a:cs typeface="Arial"/>
              </a:rPr>
              <a:t>*in</a:t>
            </a:r>
            <a:r>
              <a:rPr dirty="0" sz="1200" spc="-3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high</a:t>
            </a:r>
            <a:r>
              <a:rPr dirty="0" sz="1200" spc="-5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disruption</a:t>
            </a:r>
            <a:r>
              <a:rPr dirty="0" sz="1200" spc="-5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scenarios,</a:t>
            </a:r>
            <a:r>
              <a:rPr dirty="0" sz="1200" spc="-5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McKinsey</a:t>
            </a:r>
            <a:r>
              <a:rPr dirty="0" sz="1200" spc="-45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Shared</a:t>
            </a:r>
            <a:r>
              <a:rPr dirty="0" sz="1200" spc="-45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Mobility</a:t>
            </a:r>
            <a:r>
              <a:rPr dirty="0" sz="1200" spc="-30" i="1">
                <a:latin typeface="Arial"/>
                <a:cs typeface="Arial"/>
              </a:rPr>
              <a:t> </a:t>
            </a:r>
            <a:r>
              <a:rPr dirty="0" sz="1200" spc="-10" i="1">
                <a:latin typeface="Arial"/>
                <a:cs typeface="Arial"/>
              </a:rPr>
              <a:t>Report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Goodall,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W.,</a:t>
            </a:r>
            <a:r>
              <a:rPr dirty="0" sz="10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Dovey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Fishman,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T.,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Bornstein,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J.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Bonthron,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B.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(2017,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Deloitte</a:t>
            </a:r>
            <a:r>
              <a:rPr dirty="0" sz="1000" spc="-20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Review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),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Grosse-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Ophoff,</a:t>
            </a:r>
            <a:r>
              <a:rPr dirty="0" sz="10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A.,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Hausler,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S.,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Heineke,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K.,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Möller, T.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(2017,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McKinsey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620077" y="4049140"/>
            <a:ext cx="5375910" cy="1289685"/>
            <a:chOff x="620077" y="4049140"/>
            <a:chExt cx="5375910" cy="1289685"/>
          </a:xfrm>
        </p:grpSpPr>
        <p:sp>
          <p:nvSpPr>
            <p:cNvPr id="26" name="object 26" descr=""/>
            <p:cNvSpPr/>
            <p:nvPr/>
          </p:nvSpPr>
          <p:spPr>
            <a:xfrm>
              <a:off x="1417320" y="4052315"/>
              <a:ext cx="2362200" cy="1283335"/>
            </a:xfrm>
            <a:custGeom>
              <a:avLst/>
              <a:gdLst/>
              <a:ahLst/>
              <a:cxnLst/>
              <a:rect l="l" t="t" r="r" b="b"/>
              <a:pathLst>
                <a:path w="2362200" h="1283335">
                  <a:moveTo>
                    <a:pt x="0" y="0"/>
                  </a:moveTo>
                  <a:lnTo>
                    <a:pt x="0" y="1283080"/>
                  </a:lnTo>
                </a:path>
                <a:path w="2362200" h="1283335">
                  <a:moveTo>
                    <a:pt x="2362200" y="0"/>
                  </a:moveTo>
                  <a:lnTo>
                    <a:pt x="2362200" y="1283080"/>
                  </a:lnTo>
                </a:path>
              </a:pathLst>
            </a:custGeom>
            <a:ln w="6096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01624" y="4940807"/>
              <a:ext cx="5194300" cy="108585"/>
            </a:xfrm>
            <a:custGeom>
              <a:avLst/>
              <a:gdLst/>
              <a:ahLst/>
              <a:cxnLst/>
              <a:rect l="l" t="t" r="r" b="b"/>
              <a:pathLst>
                <a:path w="5194300" h="108585">
                  <a:moveTo>
                    <a:pt x="440436" y="27432"/>
                  </a:moveTo>
                  <a:lnTo>
                    <a:pt x="0" y="27432"/>
                  </a:lnTo>
                  <a:lnTo>
                    <a:pt x="0" y="108204"/>
                  </a:lnTo>
                  <a:lnTo>
                    <a:pt x="440436" y="108204"/>
                  </a:lnTo>
                  <a:lnTo>
                    <a:pt x="440436" y="27432"/>
                  </a:lnTo>
                  <a:close/>
                </a:path>
                <a:path w="5194300" h="108585">
                  <a:moveTo>
                    <a:pt x="1232916" y="0"/>
                  </a:moveTo>
                  <a:lnTo>
                    <a:pt x="792480" y="0"/>
                  </a:lnTo>
                  <a:lnTo>
                    <a:pt x="792480" y="108204"/>
                  </a:lnTo>
                  <a:lnTo>
                    <a:pt x="1232916" y="108204"/>
                  </a:lnTo>
                  <a:lnTo>
                    <a:pt x="1232916" y="0"/>
                  </a:lnTo>
                  <a:close/>
                </a:path>
                <a:path w="5194300" h="108585">
                  <a:moveTo>
                    <a:pt x="2025396" y="18288"/>
                  </a:moveTo>
                  <a:lnTo>
                    <a:pt x="1584960" y="18288"/>
                  </a:lnTo>
                  <a:lnTo>
                    <a:pt x="1584960" y="108204"/>
                  </a:lnTo>
                  <a:lnTo>
                    <a:pt x="2025396" y="108204"/>
                  </a:lnTo>
                  <a:lnTo>
                    <a:pt x="2025396" y="18288"/>
                  </a:lnTo>
                  <a:close/>
                </a:path>
                <a:path w="5194300" h="108585">
                  <a:moveTo>
                    <a:pt x="2817876" y="97536"/>
                  </a:moveTo>
                  <a:lnTo>
                    <a:pt x="2377440" y="97536"/>
                  </a:lnTo>
                  <a:lnTo>
                    <a:pt x="2377440" y="108204"/>
                  </a:lnTo>
                  <a:lnTo>
                    <a:pt x="2817876" y="108204"/>
                  </a:lnTo>
                  <a:lnTo>
                    <a:pt x="2817876" y="97536"/>
                  </a:lnTo>
                  <a:close/>
                </a:path>
                <a:path w="5194300" h="108585">
                  <a:moveTo>
                    <a:pt x="4402836" y="77724"/>
                  </a:moveTo>
                  <a:lnTo>
                    <a:pt x="3962400" y="77724"/>
                  </a:lnTo>
                  <a:lnTo>
                    <a:pt x="3962400" y="108204"/>
                  </a:lnTo>
                  <a:lnTo>
                    <a:pt x="4402836" y="108204"/>
                  </a:lnTo>
                  <a:lnTo>
                    <a:pt x="4402836" y="77724"/>
                  </a:lnTo>
                  <a:close/>
                </a:path>
                <a:path w="5194300" h="108585">
                  <a:moveTo>
                    <a:pt x="5193792" y="38100"/>
                  </a:moveTo>
                  <a:lnTo>
                    <a:pt x="4754880" y="38100"/>
                  </a:lnTo>
                  <a:lnTo>
                    <a:pt x="4754880" y="108204"/>
                  </a:lnTo>
                  <a:lnTo>
                    <a:pt x="5193792" y="108204"/>
                  </a:lnTo>
                  <a:lnTo>
                    <a:pt x="5193792" y="38100"/>
                  </a:lnTo>
                  <a:close/>
                </a:path>
              </a:pathLst>
            </a:custGeom>
            <a:solidFill>
              <a:srgbClr val="297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386584" y="4514087"/>
              <a:ext cx="2818130" cy="524510"/>
            </a:xfrm>
            <a:custGeom>
              <a:avLst/>
              <a:gdLst/>
              <a:ahLst/>
              <a:cxnLst/>
              <a:rect l="l" t="t" r="r" b="b"/>
              <a:pathLst>
                <a:path w="2818129" h="524510">
                  <a:moveTo>
                    <a:pt x="440436" y="0"/>
                  </a:moveTo>
                  <a:lnTo>
                    <a:pt x="0" y="0"/>
                  </a:lnTo>
                  <a:lnTo>
                    <a:pt x="0" y="445008"/>
                  </a:lnTo>
                  <a:lnTo>
                    <a:pt x="440436" y="445008"/>
                  </a:lnTo>
                  <a:lnTo>
                    <a:pt x="440436" y="0"/>
                  </a:lnTo>
                  <a:close/>
                </a:path>
                <a:path w="2818129" h="524510">
                  <a:moveTo>
                    <a:pt x="1232916" y="234696"/>
                  </a:moveTo>
                  <a:lnTo>
                    <a:pt x="792480" y="234696"/>
                  </a:lnTo>
                  <a:lnTo>
                    <a:pt x="792480" y="524256"/>
                  </a:lnTo>
                  <a:lnTo>
                    <a:pt x="1232916" y="524256"/>
                  </a:lnTo>
                  <a:lnTo>
                    <a:pt x="1232916" y="234696"/>
                  </a:lnTo>
                  <a:close/>
                </a:path>
                <a:path w="2818129" h="524510">
                  <a:moveTo>
                    <a:pt x="2817876" y="99060"/>
                  </a:moveTo>
                  <a:lnTo>
                    <a:pt x="2377440" y="99060"/>
                  </a:lnTo>
                  <a:lnTo>
                    <a:pt x="2377440" y="504444"/>
                  </a:lnTo>
                  <a:lnTo>
                    <a:pt x="2817876" y="504444"/>
                  </a:lnTo>
                  <a:lnTo>
                    <a:pt x="2817876" y="99060"/>
                  </a:lnTo>
                  <a:close/>
                </a:path>
              </a:pathLst>
            </a:custGeom>
            <a:solidFill>
              <a:srgbClr val="619D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24840" y="5049011"/>
              <a:ext cx="5019040" cy="0"/>
            </a:xfrm>
            <a:custGeom>
              <a:avLst/>
              <a:gdLst/>
              <a:ahLst/>
              <a:cxnLst/>
              <a:rect l="l" t="t" r="r" b="b"/>
              <a:pathLst>
                <a:path w="5019040" h="0">
                  <a:moveTo>
                    <a:pt x="0" y="0"/>
                  </a:moveTo>
                  <a:lnTo>
                    <a:pt x="263651" y="0"/>
                  </a:lnTo>
                </a:path>
                <a:path w="5019040" h="0">
                  <a:moveTo>
                    <a:pt x="527304" y="0"/>
                  </a:moveTo>
                  <a:lnTo>
                    <a:pt x="1019555" y="0"/>
                  </a:lnTo>
                </a:path>
                <a:path w="5019040" h="0">
                  <a:moveTo>
                    <a:pt x="1356360" y="0"/>
                  </a:moveTo>
                  <a:lnTo>
                    <a:pt x="1848612" y="0"/>
                  </a:lnTo>
                </a:path>
                <a:path w="5019040" h="0">
                  <a:moveTo>
                    <a:pt x="2112264" y="0"/>
                  </a:moveTo>
                  <a:lnTo>
                    <a:pt x="2642616" y="0"/>
                  </a:lnTo>
                </a:path>
                <a:path w="5019040" h="0">
                  <a:moveTo>
                    <a:pt x="2906267" y="0"/>
                  </a:moveTo>
                  <a:lnTo>
                    <a:pt x="4226052" y="0"/>
                  </a:lnTo>
                </a:path>
                <a:path w="5019040" h="0">
                  <a:moveTo>
                    <a:pt x="4489704" y="0"/>
                  </a:moveTo>
                  <a:lnTo>
                    <a:pt x="501853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3971544" y="4878323"/>
            <a:ext cx="440690" cy="170815"/>
          </a:xfrm>
          <a:prstGeom prst="rect">
            <a:avLst/>
          </a:prstGeom>
          <a:solidFill>
            <a:srgbClr val="297ED4"/>
          </a:solidFill>
        </p:spPr>
        <p:txBody>
          <a:bodyPr wrap="square" lIns="0" tIns="0" rIns="0" bIns="0" rtlCol="0" vert="horz">
            <a:spAutoFit/>
          </a:bodyPr>
          <a:lstStyle/>
          <a:p>
            <a:pPr marL="67310">
              <a:lnSpc>
                <a:spcPts val="1315"/>
              </a:lnSpc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17%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801623" y="4520946"/>
            <a:ext cx="440690" cy="413384"/>
          </a:xfrm>
          <a:prstGeom prst="rect">
            <a:avLst/>
          </a:prstGeom>
          <a:solidFill>
            <a:srgbClr val="619DD1"/>
          </a:solidFill>
        </p:spPr>
        <p:txBody>
          <a:bodyPr wrap="square" lIns="0" tIns="126364" rIns="0" bIns="0" rtlCol="0" vert="horz">
            <a:spAutoFit/>
          </a:bodyPr>
          <a:lstStyle/>
          <a:p>
            <a:pPr marL="67310">
              <a:lnSpc>
                <a:spcPct val="100000"/>
              </a:lnSpc>
              <a:spcBef>
                <a:spcPts val="994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44%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594103" y="4439411"/>
            <a:ext cx="440690" cy="486409"/>
          </a:xfrm>
          <a:prstGeom prst="rect">
            <a:avLst/>
          </a:prstGeom>
          <a:solidFill>
            <a:srgbClr val="619DD1"/>
          </a:solidFill>
        </p:spPr>
        <p:txBody>
          <a:bodyPr wrap="square" lIns="0" tIns="149860" rIns="0" bIns="0" rtlCol="0" vert="horz">
            <a:spAutoFit/>
          </a:bodyPr>
          <a:lstStyle/>
          <a:p>
            <a:pPr marL="67310">
              <a:lnSpc>
                <a:spcPct val="100000"/>
              </a:lnSpc>
              <a:spcBef>
                <a:spcPts val="118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386583" y="4623054"/>
            <a:ext cx="4406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971544" y="4247388"/>
            <a:ext cx="440690" cy="654685"/>
          </a:xfrm>
          <a:prstGeom prst="rect">
            <a:avLst/>
          </a:prstGeom>
          <a:solidFill>
            <a:srgbClr val="619DD1"/>
          </a:solidFill>
        </p:spPr>
        <p:txBody>
          <a:bodyPr wrap="square" lIns="0" tIns="393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10"/>
              </a:spcBef>
            </a:pPr>
            <a:endParaRPr sz="1200">
              <a:latin typeface="Times New Roman"/>
              <a:cs typeface="Times New Roman"/>
            </a:endParaRPr>
          </a:p>
          <a:p>
            <a:pPr marL="67310">
              <a:lnSpc>
                <a:spcPct val="100000"/>
              </a:lnSpc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64%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556503" y="4623053"/>
            <a:ext cx="439420" cy="334010"/>
          </a:xfrm>
          <a:prstGeom prst="rect">
            <a:avLst/>
          </a:prstGeom>
          <a:solidFill>
            <a:srgbClr val="619DD1"/>
          </a:solidFill>
        </p:spPr>
        <p:txBody>
          <a:bodyPr wrap="square" lIns="0" tIns="81915" rIns="0" bIns="0" rtlCol="0" vert="horz">
            <a:spAutoFit/>
          </a:bodyPr>
          <a:lstStyle/>
          <a:p>
            <a:pPr marL="67310">
              <a:lnSpc>
                <a:spcPct val="100000"/>
              </a:lnSpc>
              <a:spcBef>
                <a:spcPts val="645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35%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01623" y="4058411"/>
            <a:ext cx="440690" cy="462915"/>
          </a:xfrm>
          <a:prstGeom prst="rect">
            <a:avLst/>
          </a:prstGeom>
          <a:solidFill>
            <a:srgbClr val="4966AC"/>
          </a:solidFill>
        </p:spPr>
        <p:txBody>
          <a:bodyPr wrap="square" lIns="0" tIns="133985" rIns="0" bIns="0" rtlCol="0" vert="horz">
            <a:spAutoFit/>
          </a:bodyPr>
          <a:lstStyle/>
          <a:p>
            <a:pPr marL="67310">
              <a:lnSpc>
                <a:spcPct val="100000"/>
              </a:lnSpc>
              <a:spcBef>
                <a:spcPts val="1055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47%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594103" y="4058411"/>
            <a:ext cx="440690" cy="381000"/>
          </a:xfrm>
          <a:prstGeom prst="rect">
            <a:avLst/>
          </a:prstGeom>
          <a:solidFill>
            <a:srgbClr val="4966AC"/>
          </a:solidFill>
        </p:spPr>
        <p:txBody>
          <a:bodyPr wrap="square" lIns="0" tIns="89535" rIns="0" bIns="0" rtlCol="0" vert="horz">
            <a:spAutoFit/>
          </a:bodyPr>
          <a:lstStyle/>
          <a:p>
            <a:pPr marL="67310">
              <a:lnSpc>
                <a:spcPct val="100000"/>
              </a:lnSpc>
              <a:spcBef>
                <a:spcPts val="705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39%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386583" y="4058411"/>
            <a:ext cx="440690" cy="462915"/>
          </a:xfrm>
          <a:prstGeom prst="rect">
            <a:avLst/>
          </a:prstGeom>
          <a:solidFill>
            <a:srgbClr val="4966AC"/>
          </a:solidFill>
        </p:spPr>
        <p:txBody>
          <a:bodyPr wrap="square" lIns="0" tIns="126364" rIns="0" bIns="0" rtlCol="0" vert="horz">
            <a:spAutoFit/>
          </a:bodyPr>
          <a:lstStyle/>
          <a:p>
            <a:pPr marL="67310">
              <a:lnSpc>
                <a:spcPct val="100000"/>
              </a:lnSpc>
              <a:spcBef>
                <a:spcPts val="994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46%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179064" y="4058411"/>
            <a:ext cx="440690" cy="690880"/>
          </a:xfrm>
          <a:prstGeom prst="rect">
            <a:avLst/>
          </a:prstGeom>
          <a:solidFill>
            <a:srgbClr val="4966AC"/>
          </a:solidFill>
        </p:spPr>
        <p:txBody>
          <a:bodyPr wrap="square" lIns="0" tIns="685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40"/>
              </a:spcBef>
            </a:pPr>
            <a:endParaRPr sz="1200">
              <a:latin typeface="Times New Roman"/>
              <a:cs typeface="Times New Roman"/>
            </a:endParaRPr>
          </a:p>
          <a:p>
            <a:pPr marL="67310">
              <a:lnSpc>
                <a:spcPct val="100000"/>
              </a:lnSpc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70%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971544" y="4058411"/>
            <a:ext cx="440690" cy="189230"/>
          </a:xfrm>
          <a:prstGeom prst="rect">
            <a:avLst/>
          </a:prstGeom>
          <a:solidFill>
            <a:srgbClr val="4966AC"/>
          </a:solidFill>
        </p:spPr>
        <p:txBody>
          <a:bodyPr wrap="square" lIns="0" tIns="0" rIns="0" bIns="0" rtlCol="0" vert="horz">
            <a:spAutoFit/>
          </a:bodyPr>
          <a:lstStyle/>
          <a:p>
            <a:pPr marL="67310">
              <a:lnSpc>
                <a:spcPts val="1390"/>
              </a:lnSpc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19%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764023" y="4058411"/>
            <a:ext cx="440690" cy="565150"/>
          </a:xfrm>
          <a:prstGeom prst="rect">
            <a:avLst/>
          </a:prstGeom>
          <a:solidFill>
            <a:srgbClr val="4966AC"/>
          </a:solidFill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imes New Roman"/>
              <a:cs typeface="Times New Roman"/>
            </a:endParaRPr>
          </a:p>
          <a:p>
            <a:pPr marL="67310">
              <a:lnSpc>
                <a:spcPct val="100000"/>
              </a:lnSpc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56%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5556503" y="4058411"/>
            <a:ext cx="439420" cy="565150"/>
          </a:xfrm>
          <a:prstGeom prst="rect">
            <a:avLst/>
          </a:prstGeom>
          <a:solidFill>
            <a:srgbClr val="4966AC"/>
          </a:solidFill>
        </p:spPr>
        <p:txBody>
          <a:bodyPr wrap="square" lIns="0" tIns="1016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endParaRPr sz="1200">
              <a:latin typeface="Times New Roman"/>
              <a:cs typeface="Times New Roman"/>
            </a:endParaRPr>
          </a:p>
          <a:p>
            <a:pPr marL="6731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58%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3" name="object 4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47232" y="4020311"/>
            <a:ext cx="203200" cy="76200"/>
          </a:xfrm>
          <a:prstGeom prst="rect">
            <a:avLst/>
          </a:prstGeom>
        </p:spPr>
      </p:pic>
      <p:sp>
        <p:nvSpPr>
          <p:cNvPr id="44" name="object 44" descr=""/>
          <p:cNvSpPr/>
          <p:nvPr/>
        </p:nvSpPr>
        <p:spPr>
          <a:xfrm>
            <a:off x="888491" y="4925567"/>
            <a:ext cx="264160" cy="166370"/>
          </a:xfrm>
          <a:custGeom>
            <a:avLst/>
            <a:gdLst/>
            <a:ahLst/>
            <a:cxnLst/>
            <a:rect l="l" t="t" r="r" b="b"/>
            <a:pathLst>
              <a:path w="264159" h="166370">
                <a:moveTo>
                  <a:pt x="263652" y="0"/>
                </a:moveTo>
                <a:lnTo>
                  <a:pt x="0" y="0"/>
                </a:lnTo>
                <a:lnTo>
                  <a:pt x="0" y="166116"/>
                </a:lnTo>
                <a:lnTo>
                  <a:pt x="263652" y="166116"/>
                </a:lnTo>
                <a:lnTo>
                  <a:pt x="263652" y="0"/>
                </a:lnTo>
                <a:close/>
              </a:path>
            </a:pathLst>
          </a:custGeom>
          <a:solidFill>
            <a:srgbClr val="297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898652" y="4891785"/>
            <a:ext cx="247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8%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4850891" y="4949952"/>
            <a:ext cx="264160" cy="165100"/>
          </a:xfrm>
          <a:custGeom>
            <a:avLst/>
            <a:gdLst/>
            <a:ahLst/>
            <a:cxnLst/>
            <a:rect l="l" t="t" r="r" b="b"/>
            <a:pathLst>
              <a:path w="264160" h="165100">
                <a:moveTo>
                  <a:pt x="263651" y="0"/>
                </a:moveTo>
                <a:lnTo>
                  <a:pt x="0" y="0"/>
                </a:lnTo>
                <a:lnTo>
                  <a:pt x="0" y="164592"/>
                </a:lnTo>
                <a:lnTo>
                  <a:pt x="263651" y="164592"/>
                </a:lnTo>
                <a:lnTo>
                  <a:pt x="263651" y="0"/>
                </a:lnTo>
                <a:close/>
              </a:path>
            </a:pathLst>
          </a:custGeom>
          <a:solidFill>
            <a:srgbClr val="297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4764023" y="4671821"/>
            <a:ext cx="440690" cy="45212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67310">
              <a:lnSpc>
                <a:spcPct val="100000"/>
              </a:lnSpc>
              <a:spcBef>
                <a:spcPts val="34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41%</a:t>
            </a:r>
            <a:endParaRPr sz="1200">
              <a:latin typeface="Arial MT"/>
              <a:cs typeface="Arial MT"/>
            </a:endParaRPr>
          </a:p>
          <a:p>
            <a:pPr marL="109855">
              <a:lnSpc>
                <a:spcPct val="100000"/>
              </a:lnSpc>
              <a:spcBef>
                <a:spcPts val="24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3%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2473451" y="4920996"/>
            <a:ext cx="264160" cy="166370"/>
          </a:xfrm>
          <a:custGeom>
            <a:avLst/>
            <a:gdLst/>
            <a:ahLst/>
            <a:cxnLst/>
            <a:rect l="l" t="t" r="r" b="b"/>
            <a:pathLst>
              <a:path w="264160" h="166370">
                <a:moveTo>
                  <a:pt x="263651" y="0"/>
                </a:moveTo>
                <a:lnTo>
                  <a:pt x="0" y="0"/>
                </a:lnTo>
                <a:lnTo>
                  <a:pt x="0" y="166115"/>
                </a:lnTo>
                <a:lnTo>
                  <a:pt x="263651" y="166115"/>
                </a:lnTo>
                <a:lnTo>
                  <a:pt x="263651" y="0"/>
                </a:lnTo>
                <a:close/>
              </a:path>
            </a:pathLst>
          </a:custGeom>
          <a:solidFill>
            <a:srgbClr val="297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2483357" y="4886959"/>
            <a:ext cx="247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9%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846226" y="5160645"/>
            <a:ext cx="11766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0890" algn="l"/>
              </a:tabLst>
            </a:pPr>
            <a:r>
              <a:rPr dirty="0" sz="1200" spc="-10">
                <a:latin typeface="Arial MT"/>
                <a:cs typeface="Arial MT"/>
              </a:rPr>
              <a:t>Total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18-</a:t>
            </a:r>
            <a:r>
              <a:rPr dirty="0" sz="1200" spc="-25">
                <a:latin typeface="Arial MT"/>
                <a:cs typeface="Arial MT"/>
              </a:rPr>
              <a:t>29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1" name="object 51" descr=""/>
          <p:cNvSpPr/>
          <p:nvPr/>
        </p:nvSpPr>
        <p:spPr>
          <a:xfrm>
            <a:off x="1644395" y="4911852"/>
            <a:ext cx="337185" cy="165100"/>
          </a:xfrm>
          <a:custGeom>
            <a:avLst/>
            <a:gdLst/>
            <a:ahLst/>
            <a:cxnLst/>
            <a:rect l="l" t="t" r="r" b="b"/>
            <a:pathLst>
              <a:path w="337185" h="165100">
                <a:moveTo>
                  <a:pt x="336804" y="0"/>
                </a:moveTo>
                <a:lnTo>
                  <a:pt x="0" y="0"/>
                </a:lnTo>
                <a:lnTo>
                  <a:pt x="0" y="164592"/>
                </a:lnTo>
                <a:lnTo>
                  <a:pt x="336804" y="164592"/>
                </a:lnTo>
                <a:lnTo>
                  <a:pt x="336804" y="0"/>
                </a:lnTo>
                <a:close/>
              </a:path>
            </a:pathLst>
          </a:custGeom>
          <a:solidFill>
            <a:srgbClr val="297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1653032" y="4877561"/>
            <a:ext cx="3213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11%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2316860" y="5160645"/>
            <a:ext cx="607695" cy="427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30-</a:t>
            </a:r>
            <a:r>
              <a:rPr dirty="0" sz="1200" spc="-25">
                <a:latin typeface="Arial MT"/>
                <a:cs typeface="Arial MT"/>
              </a:rPr>
              <a:t>64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400" b="1">
                <a:latin typeface="Arial"/>
                <a:cs typeface="Arial"/>
              </a:rPr>
              <a:t>By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3267455" y="4960620"/>
            <a:ext cx="264160" cy="166370"/>
          </a:xfrm>
          <a:custGeom>
            <a:avLst/>
            <a:gdLst/>
            <a:ahLst/>
            <a:cxnLst/>
            <a:rect l="l" t="t" r="r" b="b"/>
            <a:pathLst>
              <a:path w="264160" h="166370">
                <a:moveTo>
                  <a:pt x="263651" y="0"/>
                </a:moveTo>
                <a:lnTo>
                  <a:pt x="0" y="0"/>
                </a:lnTo>
                <a:lnTo>
                  <a:pt x="0" y="166115"/>
                </a:lnTo>
                <a:lnTo>
                  <a:pt x="263651" y="166115"/>
                </a:lnTo>
                <a:lnTo>
                  <a:pt x="263651" y="0"/>
                </a:lnTo>
                <a:close/>
              </a:path>
            </a:pathLst>
          </a:custGeom>
          <a:solidFill>
            <a:srgbClr val="297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3179064" y="4780026"/>
            <a:ext cx="440690" cy="354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310">
              <a:lnSpc>
                <a:spcPts val="1295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29%</a:t>
            </a:r>
            <a:endParaRPr sz="1200">
              <a:latin typeface="Arial MT"/>
              <a:cs typeface="Arial MT"/>
            </a:endParaRPr>
          </a:p>
          <a:p>
            <a:pPr marL="110489">
              <a:lnSpc>
                <a:spcPts val="1295"/>
              </a:lnSpc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3191001" y="5160645"/>
            <a:ext cx="12134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1370" algn="l"/>
              </a:tabLst>
            </a:pPr>
            <a:r>
              <a:rPr dirty="0" sz="1200" spc="-10">
                <a:latin typeface="Arial MT"/>
                <a:cs typeface="Arial MT"/>
              </a:rPr>
              <a:t>65-</a:t>
            </a:r>
            <a:r>
              <a:rPr dirty="0" sz="1200" spc="-25">
                <a:latin typeface="Arial MT"/>
                <a:cs typeface="Arial MT"/>
              </a:rPr>
              <a:t>75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China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4580001" y="5160645"/>
            <a:ext cx="953769" cy="427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Germany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400" b="1">
                <a:latin typeface="Arial"/>
                <a:cs typeface="Arial"/>
              </a:rPr>
              <a:t>By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country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5643371" y="4930140"/>
            <a:ext cx="264160" cy="166370"/>
          </a:xfrm>
          <a:custGeom>
            <a:avLst/>
            <a:gdLst/>
            <a:ahLst/>
            <a:cxnLst/>
            <a:rect l="l" t="t" r="r" b="b"/>
            <a:pathLst>
              <a:path w="264160" h="166370">
                <a:moveTo>
                  <a:pt x="263651" y="0"/>
                </a:moveTo>
                <a:lnTo>
                  <a:pt x="0" y="0"/>
                </a:lnTo>
                <a:lnTo>
                  <a:pt x="0" y="166116"/>
                </a:lnTo>
                <a:lnTo>
                  <a:pt x="263651" y="166116"/>
                </a:lnTo>
                <a:lnTo>
                  <a:pt x="263651" y="0"/>
                </a:lnTo>
                <a:close/>
              </a:path>
            </a:pathLst>
          </a:custGeom>
          <a:solidFill>
            <a:srgbClr val="297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5653785" y="4896357"/>
            <a:ext cx="5702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895" algn="l"/>
              </a:tabLst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7%</a:t>
            </a:r>
            <a:r>
              <a:rPr dirty="0" sz="1200" spc="-1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u="sng" sz="12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5615432" y="5160645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U.S.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6289040" y="3957320"/>
            <a:ext cx="3835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latin typeface="Arial MT"/>
                <a:cs typeface="Arial MT"/>
              </a:rPr>
              <a:t>100%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2" name="object 62" descr=""/>
          <p:cNvSpPr/>
          <p:nvPr/>
        </p:nvSpPr>
        <p:spPr>
          <a:xfrm>
            <a:off x="694944" y="5583935"/>
            <a:ext cx="180340" cy="132715"/>
          </a:xfrm>
          <a:custGeom>
            <a:avLst/>
            <a:gdLst/>
            <a:ahLst/>
            <a:cxnLst/>
            <a:rect l="l" t="t" r="r" b="b"/>
            <a:pathLst>
              <a:path w="180340" h="132714">
                <a:moveTo>
                  <a:pt x="179831" y="0"/>
                </a:moveTo>
                <a:lnTo>
                  <a:pt x="0" y="0"/>
                </a:lnTo>
                <a:lnTo>
                  <a:pt x="0" y="132587"/>
                </a:lnTo>
                <a:lnTo>
                  <a:pt x="179831" y="132587"/>
                </a:lnTo>
                <a:lnTo>
                  <a:pt x="179831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694944" y="5786628"/>
            <a:ext cx="180340" cy="132715"/>
          </a:xfrm>
          <a:custGeom>
            <a:avLst/>
            <a:gdLst/>
            <a:ahLst/>
            <a:cxnLst/>
            <a:rect l="l" t="t" r="r" b="b"/>
            <a:pathLst>
              <a:path w="180340" h="132714">
                <a:moveTo>
                  <a:pt x="179831" y="0"/>
                </a:moveTo>
                <a:lnTo>
                  <a:pt x="0" y="0"/>
                </a:lnTo>
                <a:lnTo>
                  <a:pt x="0" y="132588"/>
                </a:lnTo>
                <a:lnTo>
                  <a:pt x="179831" y="132588"/>
                </a:lnTo>
                <a:lnTo>
                  <a:pt x="179831" y="0"/>
                </a:lnTo>
                <a:close/>
              </a:path>
            </a:pathLst>
          </a:custGeom>
          <a:solidFill>
            <a:srgbClr val="619D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2823972" y="5583935"/>
            <a:ext cx="180340" cy="132715"/>
          </a:xfrm>
          <a:custGeom>
            <a:avLst/>
            <a:gdLst/>
            <a:ahLst/>
            <a:cxnLst/>
            <a:rect l="l" t="t" r="r" b="b"/>
            <a:pathLst>
              <a:path w="180339" h="132714">
                <a:moveTo>
                  <a:pt x="179831" y="0"/>
                </a:moveTo>
                <a:lnTo>
                  <a:pt x="0" y="0"/>
                </a:lnTo>
                <a:lnTo>
                  <a:pt x="0" y="132587"/>
                </a:lnTo>
                <a:lnTo>
                  <a:pt x="179831" y="132587"/>
                </a:lnTo>
                <a:lnTo>
                  <a:pt x="179831" y="0"/>
                </a:lnTo>
                <a:close/>
              </a:path>
            </a:pathLst>
          </a:custGeom>
          <a:solidFill>
            <a:srgbClr val="297E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 txBox="1"/>
          <p:nvPr/>
        </p:nvSpPr>
        <p:spPr>
          <a:xfrm>
            <a:off x="912977" y="5512409"/>
            <a:ext cx="1822450" cy="4324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4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No,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would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want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keep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my</a:t>
            </a:r>
            <a:r>
              <a:rPr dirty="0" sz="1000" spc="-25">
                <a:latin typeface="Arial MT"/>
                <a:cs typeface="Arial MT"/>
              </a:rPr>
              <a:t> car </a:t>
            </a:r>
            <a:r>
              <a:rPr dirty="0" sz="1000">
                <a:latin typeface="Arial MT"/>
                <a:cs typeface="Arial MT"/>
              </a:rPr>
              <a:t>Yes,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if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cost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is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lower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or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equal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3042030" y="5563920"/>
            <a:ext cx="22790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Yes,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would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willing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pay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premium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7" name="object 67" descr=""/>
          <p:cNvSpPr/>
          <p:nvPr/>
        </p:nvSpPr>
        <p:spPr>
          <a:xfrm>
            <a:off x="9483852" y="2354579"/>
            <a:ext cx="434975" cy="0"/>
          </a:xfrm>
          <a:custGeom>
            <a:avLst/>
            <a:gdLst/>
            <a:ahLst/>
            <a:cxnLst/>
            <a:rect l="l" t="t" r="r" b="b"/>
            <a:pathLst>
              <a:path w="434975" h="0">
                <a:moveTo>
                  <a:pt x="0" y="0"/>
                </a:moveTo>
                <a:lnTo>
                  <a:pt x="434975" y="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10463783" y="2159507"/>
            <a:ext cx="434975" cy="0"/>
          </a:xfrm>
          <a:custGeom>
            <a:avLst/>
            <a:gdLst/>
            <a:ahLst/>
            <a:cxnLst/>
            <a:rect l="l" t="t" r="r" b="b"/>
            <a:pathLst>
              <a:path w="434975" h="0">
                <a:moveTo>
                  <a:pt x="0" y="0"/>
                </a:moveTo>
                <a:lnTo>
                  <a:pt x="434975" y="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69" name="object 69" descr=""/>
          <p:cNvGrpSpPr/>
          <p:nvPr/>
        </p:nvGrpSpPr>
        <p:grpSpPr>
          <a:xfrm>
            <a:off x="7961376" y="1903476"/>
            <a:ext cx="977900" cy="802005"/>
            <a:chOff x="7961376" y="1903476"/>
            <a:chExt cx="977900" cy="802005"/>
          </a:xfrm>
        </p:grpSpPr>
        <p:sp>
          <p:nvSpPr>
            <p:cNvPr id="70" name="object 70" descr=""/>
            <p:cNvSpPr/>
            <p:nvPr/>
          </p:nvSpPr>
          <p:spPr>
            <a:xfrm>
              <a:off x="8505444" y="1905000"/>
              <a:ext cx="433705" cy="0"/>
            </a:xfrm>
            <a:custGeom>
              <a:avLst/>
              <a:gdLst/>
              <a:ahLst/>
              <a:cxnLst/>
              <a:rect l="l" t="t" r="r" b="b"/>
              <a:pathLst>
                <a:path w="433704" h="0">
                  <a:moveTo>
                    <a:pt x="0" y="0"/>
                  </a:moveTo>
                  <a:lnTo>
                    <a:pt x="433450" y="0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7961376" y="1905000"/>
              <a:ext cx="544195" cy="800100"/>
            </a:xfrm>
            <a:custGeom>
              <a:avLst/>
              <a:gdLst/>
              <a:ahLst/>
              <a:cxnLst/>
              <a:rect l="l" t="t" r="r" b="b"/>
              <a:pathLst>
                <a:path w="544195" h="800100">
                  <a:moveTo>
                    <a:pt x="544068" y="0"/>
                  </a:moveTo>
                  <a:lnTo>
                    <a:pt x="0" y="0"/>
                  </a:lnTo>
                  <a:lnTo>
                    <a:pt x="0" y="800100"/>
                  </a:lnTo>
                  <a:lnTo>
                    <a:pt x="544068" y="800100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 descr=""/>
          <p:cNvGrpSpPr/>
          <p:nvPr/>
        </p:nvGrpSpPr>
        <p:grpSpPr>
          <a:xfrm>
            <a:off x="6760273" y="2705100"/>
            <a:ext cx="4904740" cy="1704339"/>
            <a:chOff x="6760273" y="2705100"/>
            <a:chExt cx="4904740" cy="1704339"/>
          </a:xfrm>
        </p:grpSpPr>
        <p:sp>
          <p:nvSpPr>
            <p:cNvPr id="73" name="object 73" descr=""/>
            <p:cNvSpPr/>
            <p:nvPr/>
          </p:nvSpPr>
          <p:spPr>
            <a:xfrm>
              <a:off x="6981443" y="2705100"/>
              <a:ext cx="544195" cy="1699260"/>
            </a:xfrm>
            <a:custGeom>
              <a:avLst/>
              <a:gdLst/>
              <a:ahLst/>
              <a:cxnLst/>
              <a:rect l="l" t="t" r="r" b="b"/>
              <a:pathLst>
                <a:path w="544195" h="1699260">
                  <a:moveTo>
                    <a:pt x="544068" y="0"/>
                  </a:moveTo>
                  <a:lnTo>
                    <a:pt x="0" y="0"/>
                  </a:lnTo>
                  <a:lnTo>
                    <a:pt x="0" y="1699260"/>
                  </a:lnTo>
                  <a:lnTo>
                    <a:pt x="544068" y="1699260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6765035" y="4404360"/>
              <a:ext cx="4895215" cy="0"/>
            </a:xfrm>
            <a:custGeom>
              <a:avLst/>
              <a:gdLst/>
              <a:ahLst/>
              <a:cxnLst/>
              <a:rect l="l" t="t" r="r" b="b"/>
              <a:pathLst>
                <a:path w="4895215" h="0">
                  <a:moveTo>
                    <a:pt x="0" y="0"/>
                  </a:moveTo>
                  <a:lnTo>
                    <a:pt x="48950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 txBox="1"/>
          <p:nvPr/>
        </p:nvSpPr>
        <p:spPr>
          <a:xfrm>
            <a:off x="7143368" y="2451607"/>
            <a:ext cx="877569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83540" algn="l"/>
                <a:tab pos="864235" algn="l"/>
              </a:tabLst>
            </a:pPr>
            <a:r>
              <a:rPr dirty="0" sz="1400" spc="-25">
                <a:latin typeface="Arial MT"/>
                <a:cs typeface="Arial MT"/>
              </a:rPr>
              <a:t>87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u="dashLong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10898123" y="2159507"/>
            <a:ext cx="544195" cy="2245360"/>
          </a:xfrm>
          <a:prstGeom prst="rect">
            <a:avLst/>
          </a:prstGeom>
          <a:solidFill>
            <a:srgbClr val="4966A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60"/>
              </a:spcBef>
            </a:pPr>
            <a:endParaRPr sz="1400">
              <a:latin typeface="Times New Roman"/>
              <a:cs typeface="Times New Roman"/>
            </a:endParaRPr>
          </a:p>
          <a:p>
            <a:pPr marL="132080">
              <a:lnSpc>
                <a:spcPct val="100000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115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8135366" y="2173300"/>
            <a:ext cx="2108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41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8939783" y="1905000"/>
            <a:ext cx="544195" cy="449580"/>
          </a:xfrm>
          <a:prstGeom prst="rect">
            <a:avLst/>
          </a:prstGeom>
          <a:solidFill>
            <a:srgbClr val="4966AC"/>
          </a:solidFill>
        </p:spPr>
        <p:txBody>
          <a:bodyPr wrap="square" lIns="0" tIns="106045" rIns="0" bIns="0" rtlCol="0" vert="horz">
            <a:spAutoFit/>
          </a:bodyPr>
          <a:lstStyle/>
          <a:p>
            <a:pPr marL="174625">
              <a:lnSpc>
                <a:spcPct val="100000"/>
              </a:lnSpc>
              <a:spcBef>
                <a:spcPts val="835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23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9919716" y="2159507"/>
            <a:ext cx="544195" cy="195580"/>
          </a:xfrm>
          <a:prstGeom prst="rect">
            <a:avLst/>
          </a:prstGeom>
          <a:solidFill>
            <a:srgbClr val="4966AC"/>
          </a:solidFill>
        </p:spPr>
        <p:txBody>
          <a:bodyPr wrap="square" lIns="0" tIns="0" rIns="0" bIns="0" rtlCol="0" vert="horz">
            <a:spAutoFit/>
          </a:bodyPr>
          <a:lstStyle/>
          <a:p>
            <a:pPr marL="173355">
              <a:lnSpc>
                <a:spcPts val="1510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10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8876792" y="4444746"/>
            <a:ext cx="668020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 MT"/>
                <a:cs typeface="Arial MT"/>
              </a:rPr>
              <a:t>Fewer private vehicles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9753092" y="4444746"/>
            <a:ext cx="877569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6205" marR="5080" indent="-104139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New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share vehicles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6683756" y="4444746"/>
            <a:ext cx="903605" cy="1234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35585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Arial MT"/>
                <a:cs typeface="Arial MT"/>
              </a:rPr>
              <a:t>2015</a:t>
            </a:r>
            <a:endParaRPr sz="1400">
              <a:latin typeface="Arial MT"/>
              <a:cs typeface="Arial MT"/>
            </a:endParaRPr>
          </a:p>
          <a:p>
            <a:pPr algn="ctr" marL="247650" marR="5080" indent="63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Arial MT"/>
                <a:cs typeface="Arial MT"/>
              </a:rPr>
              <a:t>private vehicles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1400" spc="-20">
                <a:latin typeface="Arial MT"/>
                <a:cs typeface="Arial MT"/>
              </a:rPr>
              <a:t>CAGR</a:t>
            </a:r>
            <a:endParaRPr sz="1400">
              <a:latin typeface="Arial MT"/>
              <a:cs typeface="Arial MT"/>
            </a:endParaRPr>
          </a:p>
          <a:p>
            <a:pPr algn="r" marR="5715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3.6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7720965" y="4444746"/>
            <a:ext cx="1026794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 MT"/>
                <a:cs typeface="Arial MT"/>
              </a:rPr>
              <a:t>Urbanization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macro- economic growth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10836020" y="4444746"/>
            <a:ext cx="668020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589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Arial MT"/>
                <a:cs typeface="Arial MT"/>
              </a:rPr>
              <a:t>2030</a:t>
            </a:r>
            <a:endParaRPr sz="1400">
              <a:latin typeface="Arial MT"/>
              <a:cs typeface="Arial MT"/>
            </a:endParaRPr>
          </a:p>
          <a:p>
            <a:pPr marL="12700" marR="5080" indent="5461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Arial MT"/>
                <a:cs typeface="Arial MT"/>
              </a:rPr>
              <a:t>private vehicles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5" name="object 85" descr=""/>
          <p:cNvGrpSpPr/>
          <p:nvPr/>
        </p:nvGrpSpPr>
        <p:grpSpPr>
          <a:xfrm>
            <a:off x="581977" y="1911095"/>
            <a:ext cx="5738495" cy="1437640"/>
            <a:chOff x="581977" y="1911095"/>
            <a:chExt cx="5738495" cy="1437640"/>
          </a:xfrm>
        </p:grpSpPr>
        <p:sp>
          <p:nvSpPr>
            <p:cNvPr id="86" name="object 86" descr=""/>
            <p:cNvSpPr/>
            <p:nvPr/>
          </p:nvSpPr>
          <p:spPr>
            <a:xfrm>
              <a:off x="841248" y="1911095"/>
              <a:ext cx="5219700" cy="1432560"/>
            </a:xfrm>
            <a:custGeom>
              <a:avLst/>
              <a:gdLst/>
              <a:ahLst/>
              <a:cxnLst/>
              <a:rect l="l" t="t" r="r" b="b"/>
              <a:pathLst>
                <a:path w="5219700" h="1432560">
                  <a:moveTo>
                    <a:pt x="637032" y="1274064"/>
                  </a:moveTo>
                  <a:lnTo>
                    <a:pt x="0" y="1274064"/>
                  </a:lnTo>
                  <a:lnTo>
                    <a:pt x="0" y="1432560"/>
                  </a:lnTo>
                  <a:lnTo>
                    <a:pt x="637032" y="1432560"/>
                  </a:lnTo>
                  <a:lnTo>
                    <a:pt x="637032" y="1274064"/>
                  </a:lnTo>
                  <a:close/>
                </a:path>
                <a:path w="5219700" h="1432560">
                  <a:moveTo>
                    <a:pt x="1783080" y="1165860"/>
                  </a:moveTo>
                  <a:lnTo>
                    <a:pt x="1146048" y="1165860"/>
                  </a:lnTo>
                  <a:lnTo>
                    <a:pt x="1146048" y="1432560"/>
                  </a:lnTo>
                  <a:lnTo>
                    <a:pt x="1783080" y="1432560"/>
                  </a:lnTo>
                  <a:lnTo>
                    <a:pt x="1783080" y="1165860"/>
                  </a:lnTo>
                  <a:close/>
                </a:path>
                <a:path w="5219700" h="1432560">
                  <a:moveTo>
                    <a:pt x="2927604" y="992124"/>
                  </a:moveTo>
                  <a:lnTo>
                    <a:pt x="2292096" y="992124"/>
                  </a:lnTo>
                  <a:lnTo>
                    <a:pt x="2292096" y="1432560"/>
                  </a:lnTo>
                  <a:lnTo>
                    <a:pt x="2927604" y="1432560"/>
                  </a:lnTo>
                  <a:lnTo>
                    <a:pt x="2927604" y="992124"/>
                  </a:lnTo>
                  <a:close/>
                </a:path>
                <a:path w="5219700" h="1432560">
                  <a:moveTo>
                    <a:pt x="4073652" y="833628"/>
                  </a:moveTo>
                  <a:lnTo>
                    <a:pt x="3436620" y="833628"/>
                  </a:lnTo>
                  <a:lnTo>
                    <a:pt x="3436620" y="1432560"/>
                  </a:lnTo>
                  <a:lnTo>
                    <a:pt x="4073652" y="1432560"/>
                  </a:lnTo>
                  <a:lnTo>
                    <a:pt x="4073652" y="833628"/>
                  </a:lnTo>
                  <a:close/>
                </a:path>
                <a:path w="5219700" h="1432560">
                  <a:moveTo>
                    <a:pt x="5219700" y="0"/>
                  </a:moveTo>
                  <a:lnTo>
                    <a:pt x="4582668" y="0"/>
                  </a:lnTo>
                  <a:lnTo>
                    <a:pt x="4582668" y="1432560"/>
                  </a:lnTo>
                  <a:lnTo>
                    <a:pt x="5219700" y="1432560"/>
                  </a:lnTo>
                  <a:lnTo>
                    <a:pt x="5219700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586740" y="3343655"/>
              <a:ext cx="5728970" cy="0"/>
            </a:xfrm>
            <a:custGeom>
              <a:avLst/>
              <a:gdLst/>
              <a:ahLst/>
              <a:cxnLst/>
              <a:rect l="l" t="t" r="r" b="b"/>
              <a:pathLst>
                <a:path w="5728970" h="0">
                  <a:moveTo>
                    <a:pt x="0" y="0"/>
                  </a:moveTo>
                  <a:lnTo>
                    <a:pt x="572871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1160526" y="2343149"/>
              <a:ext cx="4581525" cy="928369"/>
            </a:xfrm>
            <a:custGeom>
              <a:avLst/>
              <a:gdLst/>
              <a:ahLst/>
              <a:cxnLst/>
              <a:rect l="l" t="t" r="r" b="b"/>
              <a:pathLst>
                <a:path w="4581525" h="928370">
                  <a:moveTo>
                    <a:pt x="0" y="928115"/>
                  </a:moveTo>
                  <a:lnTo>
                    <a:pt x="1144524" y="861060"/>
                  </a:lnTo>
                  <a:lnTo>
                    <a:pt x="2290572" y="760476"/>
                  </a:lnTo>
                  <a:lnTo>
                    <a:pt x="3436620" y="630936"/>
                  </a:lnTo>
                  <a:lnTo>
                    <a:pt x="4581144" y="0"/>
                  </a:lnTo>
                </a:path>
              </a:pathLst>
            </a:custGeom>
            <a:ln w="28956">
              <a:solidFill>
                <a:srgbClr val="23285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 descr=""/>
          <p:cNvSpPr txBox="1"/>
          <p:nvPr/>
        </p:nvSpPr>
        <p:spPr>
          <a:xfrm>
            <a:off x="882192" y="2793238"/>
            <a:ext cx="5575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11.501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2021204" y="2725623"/>
            <a:ext cx="57213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19.403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3166998" y="2625344"/>
            <a:ext cx="5715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31.967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4312665" y="2491486"/>
            <a:ext cx="5715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43.554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5409057" y="1657350"/>
            <a:ext cx="6699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104.125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4" name="object 94" descr=""/>
          <p:cNvSpPr/>
          <p:nvPr/>
        </p:nvSpPr>
        <p:spPr>
          <a:xfrm>
            <a:off x="3204972" y="2852927"/>
            <a:ext cx="494030" cy="192405"/>
          </a:xfrm>
          <a:custGeom>
            <a:avLst/>
            <a:gdLst/>
            <a:ahLst/>
            <a:cxnLst/>
            <a:rect l="l" t="t" r="r" b="b"/>
            <a:pathLst>
              <a:path w="494029" h="192405">
                <a:moveTo>
                  <a:pt x="493775" y="0"/>
                </a:moveTo>
                <a:lnTo>
                  <a:pt x="0" y="0"/>
                </a:lnTo>
                <a:lnTo>
                  <a:pt x="0" y="192024"/>
                </a:lnTo>
                <a:lnTo>
                  <a:pt x="493775" y="192024"/>
                </a:lnTo>
                <a:lnTo>
                  <a:pt x="493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 txBox="1"/>
          <p:nvPr/>
        </p:nvSpPr>
        <p:spPr>
          <a:xfrm>
            <a:off x="3133344" y="2813431"/>
            <a:ext cx="6356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1.164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6" name="object 96" descr=""/>
          <p:cNvSpPr/>
          <p:nvPr/>
        </p:nvSpPr>
        <p:spPr>
          <a:xfrm>
            <a:off x="987552" y="3020567"/>
            <a:ext cx="346075" cy="192405"/>
          </a:xfrm>
          <a:custGeom>
            <a:avLst/>
            <a:gdLst/>
            <a:ahLst/>
            <a:cxnLst/>
            <a:rect l="l" t="t" r="r" b="b"/>
            <a:pathLst>
              <a:path w="346075" h="192405">
                <a:moveTo>
                  <a:pt x="345947" y="0"/>
                </a:moveTo>
                <a:lnTo>
                  <a:pt x="0" y="0"/>
                </a:lnTo>
                <a:lnTo>
                  <a:pt x="0" y="192024"/>
                </a:lnTo>
                <a:lnTo>
                  <a:pt x="345947" y="192024"/>
                </a:lnTo>
                <a:lnTo>
                  <a:pt x="3459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 txBox="1"/>
          <p:nvPr/>
        </p:nvSpPr>
        <p:spPr>
          <a:xfrm>
            <a:off x="1000150" y="2981706"/>
            <a:ext cx="3225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Arial MT"/>
                <a:cs typeface="Arial MT"/>
              </a:rPr>
              <a:t>347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8" name="object 98" descr=""/>
          <p:cNvSpPr/>
          <p:nvPr/>
        </p:nvSpPr>
        <p:spPr>
          <a:xfrm>
            <a:off x="2132076" y="2955035"/>
            <a:ext cx="346075" cy="192405"/>
          </a:xfrm>
          <a:custGeom>
            <a:avLst/>
            <a:gdLst/>
            <a:ahLst/>
            <a:cxnLst/>
            <a:rect l="l" t="t" r="r" b="b"/>
            <a:pathLst>
              <a:path w="346075" h="192405">
                <a:moveTo>
                  <a:pt x="345948" y="0"/>
                </a:moveTo>
                <a:lnTo>
                  <a:pt x="0" y="0"/>
                </a:lnTo>
                <a:lnTo>
                  <a:pt x="0" y="192024"/>
                </a:lnTo>
                <a:lnTo>
                  <a:pt x="345948" y="192024"/>
                </a:lnTo>
                <a:lnTo>
                  <a:pt x="3459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 txBox="1"/>
          <p:nvPr/>
        </p:nvSpPr>
        <p:spPr>
          <a:xfrm>
            <a:off x="2145029" y="2914904"/>
            <a:ext cx="3225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Arial MT"/>
                <a:cs typeface="Arial MT"/>
              </a:rPr>
              <a:t>671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0" name="object 100" descr=""/>
          <p:cNvSpPr/>
          <p:nvPr/>
        </p:nvSpPr>
        <p:spPr>
          <a:xfrm>
            <a:off x="4349496" y="2724911"/>
            <a:ext cx="494030" cy="192405"/>
          </a:xfrm>
          <a:custGeom>
            <a:avLst/>
            <a:gdLst/>
            <a:ahLst/>
            <a:cxnLst/>
            <a:rect l="l" t="t" r="r" b="b"/>
            <a:pathLst>
              <a:path w="494029" h="192405">
                <a:moveTo>
                  <a:pt x="493775" y="0"/>
                </a:moveTo>
                <a:lnTo>
                  <a:pt x="0" y="0"/>
                </a:lnTo>
                <a:lnTo>
                  <a:pt x="0" y="192024"/>
                </a:lnTo>
                <a:lnTo>
                  <a:pt x="493775" y="192024"/>
                </a:lnTo>
                <a:lnTo>
                  <a:pt x="493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 txBox="1"/>
          <p:nvPr/>
        </p:nvSpPr>
        <p:spPr>
          <a:xfrm>
            <a:off x="4277867" y="2684780"/>
            <a:ext cx="6375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1.788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723696" y="3384041"/>
            <a:ext cx="4589780" cy="6343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38125">
              <a:lnSpc>
                <a:spcPts val="1555"/>
              </a:lnSpc>
              <a:spcBef>
                <a:spcPts val="105"/>
              </a:spcBef>
              <a:tabLst>
                <a:tab pos="1383030" algn="l"/>
                <a:tab pos="2529205" algn="l"/>
                <a:tab pos="3673475" algn="l"/>
              </a:tabLst>
            </a:pPr>
            <a:r>
              <a:rPr dirty="0" sz="1400" spc="-20">
                <a:latin typeface="Arial MT"/>
                <a:cs typeface="Arial MT"/>
              </a:rPr>
              <a:t>2006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0">
                <a:latin typeface="Arial MT"/>
                <a:cs typeface="Arial MT"/>
              </a:rPr>
              <a:t>2008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0">
                <a:latin typeface="Arial MT"/>
                <a:cs typeface="Arial MT"/>
              </a:rPr>
              <a:t>2010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0">
                <a:latin typeface="Arial MT"/>
                <a:cs typeface="Arial MT"/>
              </a:rPr>
              <a:t>2012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55"/>
              </a:lnSpc>
            </a:pPr>
            <a:r>
              <a:rPr dirty="0" sz="1400">
                <a:latin typeface="Arial MT"/>
                <a:cs typeface="Arial MT"/>
              </a:rPr>
              <a:t>Willingness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trade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own car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10">
                <a:latin typeface="Arial MT"/>
                <a:cs typeface="Arial MT"/>
              </a:rPr>
              <a:t> robo-</a:t>
            </a:r>
            <a:r>
              <a:rPr dirty="0" sz="1400">
                <a:latin typeface="Arial MT"/>
                <a:cs typeface="Arial MT"/>
              </a:rPr>
              <a:t>taxi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% </a:t>
            </a:r>
            <a:r>
              <a:rPr dirty="0" sz="1400" spc="-25">
                <a:latin typeface="Arial MT"/>
                <a:cs typeface="Arial MT"/>
              </a:rPr>
              <a:t>of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Arial MT"/>
                <a:cs typeface="Arial MT"/>
              </a:rPr>
              <a:t>respondents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(2018)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5423915" y="2052574"/>
            <a:ext cx="6375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4.843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5531358" y="3384041"/>
            <a:ext cx="4216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latin typeface="Arial MT"/>
                <a:cs typeface="Arial MT"/>
              </a:rPr>
              <a:t>2014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5" name="object 105" descr=""/>
          <p:cNvGrpSpPr/>
          <p:nvPr/>
        </p:nvGrpSpPr>
        <p:grpSpPr>
          <a:xfrm>
            <a:off x="2861310" y="1848611"/>
            <a:ext cx="328930" cy="370840"/>
            <a:chOff x="2861310" y="1848611"/>
            <a:chExt cx="328930" cy="370840"/>
          </a:xfrm>
        </p:grpSpPr>
        <p:sp>
          <p:nvSpPr>
            <p:cNvPr id="106" name="object 106" descr=""/>
            <p:cNvSpPr/>
            <p:nvPr/>
          </p:nvSpPr>
          <p:spPr>
            <a:xfrm>
              <a:off x="2861310" y="1863089"/>
              <a:ext cx="328930" cy="0"/>
            </a:xfrm>
            <a:custGeom>
              <a:avLst/>
              <a:gdLst/>
              <a:ahLst/>
              <a:cxnLst/>
              <a:rect l="l" t="t" r="r" b="b"/>
              <a:pathLst>
                <a:path w="328930" h="0">
                  <a:moveTo>
                    <a:pt x="0" y="0"/>
                  </a:moveTo>
                  <a:lnTo>
                    <a:pt x="328675" y="0"/>
                  </a:lnTo>
                </a:path>
              </a:pathLst>
            </a:custGeom>
            <a:ln w="28956">
              <a:solidFill>
                <a:srgbClr val="2328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2938272" y="2031491"/>
              <a:ext cx="251460" cy="187960"/>
            </a:xfrm>
            <a:custGeom>
              <a:avLst/>
              <a:gdLst/>
              <a:ahLst/>
              <a:cxnLst/>
              <a:rect l="l" t="t" r="r" b="b"/>
              <a:pathLst>
                <a:path w="251460" h="187960">
                  <a:moveTo>
                    <a:pt x="251460" y="0"/>
                  </a:moveTo>
                  <a:lnTo>
                    <a:pt x="0" y="0"/>
                  </a:lnTo>
                  <a:lnTo>
                    <a:pt x="0" y="187451"/>
                  </a:lnTo>
                  <a:lnTo>
                    <a:pt x="251460" y="187451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 descr=""/>
          <p:cNvSpPr txBox="1"/>
          <p:nvPr/>
        </p:nvSpPr>
        <p:spPr>
          <a:xfrm>
            <a:off x="3227958" y="1745107"/>
            <a:ext cx="9734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Users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[Mio.]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1" name="object 1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84</a:t>
            </a:fld>
          </a:p>
        </p:txBody>
      </p:sp>
      <p:sp>
        <p:nvSpPr>
          <p:cNvPr id="112" name="object 112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3227958" y="2008073"/>
            <a:ext cx="17729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Shared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vehicles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[Mio.]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574649" y="216154"/>
            <a:ext cx="19405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MARKET</a:t>
            </a:r>
            <a:r>
              <a:rPr dirty="0" sz="1600" spc="-9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55611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Individuals</a:t>
            </a:r>
            <a:r>
              <a:rPr dirty="0" spc="-25"/>
              <a:t> </a:t>
            </a:r>
            <a:r>
              <a:rPr dirty="0"/>
              <a:t>are</a:t>
            </a:r>
            <a:r>
              <a:rPr dirty="0" spc="-30"/>
              <a:t> </a:t>
            </a:r>
            <a:r>
              <a:rPr dirty="0"/>
              <a:t>likely</a:t>
            </a:r>
            <a:r>
              <a:rPr dirty="0" spc="-20"/>
              <a:t> </a:t>
            </a:r>
            <a:r>
              <a:rPr dirty="0"/>
              <a:t>to</a:t>
            </a:r>
            <a:r>
              <a:rPr dirty="0" spc="-25"/>
              <a:t> </a:t>
            </a:r>
            <a:r>
              <a:rPr dirty="0"/>
              <a:t>switch</a:t>
            </a:r>
            <a:r>
              <a:rPr dirty="0" spc="-45"/>
              <a:t> </a:t>
            </a:r>
            <a:r>
              <a:rPr dirty="0"/>
              <a:t>from</a:t>
            </a:r>
            <a:r>
              <a:rPr dirty="0" spc="-45"/>
              <a:t> </a:t>
            </a:r>
            <a:r>
              <a:rPr dirty="0"/>
              <a:t>manufacturers</a:t>
            </a:r>
            <a:r>
              <a:rPr dirty="0" spc="-60"/>
              <a:t> </a:t>
            </a:r>
            <a:r>
              <a:rPr dirty="0"/>
              <a:t>or</a:t>
            </a:r>
            <a:r>
              <a:rPr dirty="0" spc="-30"/>
              <a:t> </a:t>
            </a:r>
            <a:r>
              <a:rPr dirty="0"/>
              <a:t>pay</a:t>
            </a:r>
            <a:r>
              <a:rPr dirty="0" spc="-3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premium</a:t>
            </a:r>
            <a:r>
              <a:rPr dirty="0" spc="-55"/>
              <a:t> </a:t>
            </a:r>
            <a:r>
              <a:rPr dirty="0"/>
              <a:t>to</a:t>
            </a:r>
            <a:r>
              <a:rPr dirty="0" spc="-25"/>
              <a:t> </a:t>
            </a:r>
            <a:r>
              <a:rPr dirty="0"/>
              <a:t>have</a:t>
            </a:r>
            <a:r>
              <a:rPr dirty="0" spc="-35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 spc="-10"/>
              <a:t>right</a:t>
            </a:r>
          </a:p>
          <a:p>
            <a:pPr marL="12700">
              <a:lnSpc>
                <a:spcPts val="2280"/>
              </a:lnSpc>
            </a:pPr>
            <a:r>
              <a:rPr dirty="0"/>
              <a:t>applications</a:t>
            </a:r>
            <a:r>
              <a:rPr dirty="0" spc="-45"/>
              <a:t> </a:t>
            </a:r>
            <a:r>
              <a:rPr dirty="0"/>
              <a:t>and</a:t>
            </a:r>
            <a:r>
              <a:rPr dirty="0" spc="-20"/>
              <a:t> </a:t>
            </a:r>
            <a:r>
              <a:rPr dirty="0"/>
              <a:t>media</a:t>
            </a:r>
            <a:r>
              <a:rPr dirty="0" spc="-30"/>
              <a:t> </a:t>
            </a:r>
            <a:r>
              <a:rPr dirty="0"/>
              <a:t>on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car</a:t>
            </a:r>
            <a:r>
              <a:rPr dirty="0" spc="-25"/>
              <a:t> </a:t>
            </a:r>
            <a:r>
              <a:rPr dirty="0"/>
              <a:t>–</a:t>
            </a:r>
            <a:r>
              <a:rPr dirty="0" spc="-5"/>
              <a:t> </a:t>
            </a:r>
            <a:r>
              <a:rPr dirty="0"/>
              <a:t>which</a:t>
            </a:r>
            <a:r>
              <a:rPr dirty="0" spc="-25"/>
              <a:t> </a:t>
            </a:r>
            <a:r>
              <a:rPr dirty="0"/>
              <a:t>gives</a:t>
            </a:r>
            <a:r>
              <a:rPr dirty="0" spc="-15"/>
              <a:t> </a:t>
            </a:r>
            <a:r>
              <a:rPr dirty="0"/>
              <a:t>rise</a:t>
            </a:r>
            <a:r>
              <a:rPr dirty="0" spc="-25"/>
              <a:t> </a:t>
            </a:r>
            <a:r>
              <a:rPr dirty="0"/>
              <a:t>to</a:t>
            </a:r>
            <a:r>
              <a:rPr dirty="0" spc="-30"/>
              <a:t> </a:t>
            </a:r>
            <a:r>
              <a:rPr dirty="0"/>
              <a:t>new</a:t>
            </a:r>
            <a:r>
              <a:rPr dirty="0" spc="-20"/>
              <a:t> </a:t>
            </a:r>
            <a:r>
              <a:rPr dirty="0"/>
              <a:t>business</a:t>
            </a:r>
            <a:r>
              <a:rPr dirty="0" spc="-25"/>
              <a:t> </a:t>
            </a:r>
            <a:r>
              <a:rPr dirty="0" spc="-10"/>
              <a:t>models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587349" y="5954667"/>
            <a:ext cx="4612005" cy="141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00"/>
              </a:lnSpc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McKinsey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Connectivity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Autonomous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Driving</a:t>
            </a:r>
            <a:r>
              <a:rPr dirty="0" sz="1000" spc="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Consumer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Survey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2014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2015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74649" y="6112255"/>
            <a:ext cx="97409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McKinsey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(2018)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66089" y="1257045"/>
            <a:ext cx="498348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Preferences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individuals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regarding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connectivity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services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[%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of </a:t>
            </a:r>
            <a:r>
              <a:rPr dirty="0" sz="1400">
                <a:latin typeface="Arial MT"/>
                <a:cs typeface="Arial MT"/>
              </a:rPr>
              <a:t>respondents</a:t>
            </a:r>
            <a:r>
              <a:rPr dirty="0" sz="1400" spc="-8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answering</a:t>
            </a:r>
            <a:r>
              <a:rPr dirty="0" sz="1400" spc="-7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“yes”]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581977" y="2714117"/>
            <a:ext cx="2439670" cy="2236470"/>
            <a:chOff x="581977" y="2714117"/>
            <a:chExt cx="2439670" cy="2236470"/>
          </a:xfrm>
        </p:grpSpPr>
        <p:sp>
          <p:nvSpPr>
            <p:cNvPr id="12" name="object 12" descr=""/>
            <p:cNvSpPr/>
            <p:nvPr/>
          </p:nvSpPr>
          <p:spPr>
            <a:xfrm>
              <a:off x="835152" y="2717291"/>
              <a:ext cx="1739264" cy="2228215"/>
            </a:xfrm>
            <a:custGeom>
              <a:avLst/>
              <a:gdLst/>
              <a:ahLst/>
              <a:cxnLst/>
              <a:rect l="l" t="t" r="r" b="b"/>
              <a:pathLst>
                <a:path w="1739264" h="2228215">
                  <a:moveTo>
                    <a:pt x="621792" y="1024128"/>
                  </a:moveTo>
                  <a:lnTo>
                    <a:pt x="0" y="1024128"/>
                  </a:lnTo>
                  <a:lnTo>
                    <a:pt x="0" y="2228088"/>
                  </a:lnTo>
                  <a:lnTo>
                    <a:pt x="621792" y="2228088"/>
                  </a:lnTo>
                  <a:lnTo>
                    <a:pt x="621792" y="1024128"/>
                  </a:lnTo>
                  <a:close/>
                </a:path>
                <a:path w="1739264" h="2228215">
                  <a:moveTo>
                    <a:pt x="1738884" y="0"/>
                  </a:moveTo>
                  <a:lnTo>
                    <a:pt x="1118616" y="0"/>
                  </a:lnTo>
                  <a:lnTo>
                    <a:pt x="1118616" y="2228088"/>
                  </a:lnTo>
                  <a:lnTo>
                    <a:pt x="1738884" y="2228088"/>
                  </a:lnTo>
                  <a:lnTo>
                    <a:pt x="1738884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86740" y="4945380"/>
              <a:ext cx="2235835" cy="0"/>
            </a:xfrm>
            <a:custGeom>
              <a:avLst/>
              <a:gdLst/>
              <a:ahLst/>
              <a:cxnLst/>
              <a:rect l="l" t="t" r="r" b="b"/>
              <a:pathLst>
                <a:path w="2235835" h="0">
                  <a:moveTo>
                    <a:pt x="0" y="0"/>
                  </a:moveTo>
                  <a:lnTo>
                    <a:pt x="223570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577084" y="2717292"/>
              <a:ext cx="441325" cy="0"/>
            </a:xfrm>
            <a:custGeom>
              <a:avLst/>
              <a:gdLst/>
              <a:ahLst/>
              <a:cxnLst/>
              <a:rect l="l" t="t" r="r" b="b"/>
              <a:pathLst>
                <a:path w="441325" h="0">
                  <a:moveTo>
                    <a:pt x="0" y="0"/>
                  </a:moveTo>
                  <a:lnTo>
                    <a:pt x="441325" y="0"/>
                  </a:lnTo>
                </a:path>
              </a:pathLst>
            </a:custGeom>
            <a:ln w="609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932175" y="2715006"/>
              <a:ext cx="86995" cy="1030605"/>
            </a:xfrm>
            <a:custGeom>
              <a:avLst/>
              <a:gdLst/>
              <a:ahLst/>
              <a:cxnLst/>
              <a:rect l="l" t="t" r="r" b="b"/>
              <a:pathLst>
                <a:path w="86994" h="1030604">
                  <a:moveTo>
                    <a:pt x="57912" y="72390"/>
                  </a:moveTo>
                  <a:lnTo>
                    <a:pt x="28956" y="72390"/>
                  </a:lnTo>
                  <a:lnTo>
                    <a:pt x="28956" y="1030351"/>
                  </a:lnTo>
                  <a:lnTo>
                    <a:pt x="57912" y="1030351"/>
                  </a:lnTo>
                  <a:lnTo>
                    <a:pt x="57912" y="72390"/>
                  </a:lnTo>
                  <a:close/>
                </a:path>
                <a:path w="86994" h="1030604">
                  <a:moveTo>
                    <a:pt x="43434" y="0"/>
                  </a:moveTo>
                  <a:lnTo>
                    <a:pt x="0" y="86868"/>
                  </a:lnTo>
                  <a:lnTo>
                    <a:pt x="28956" y="86868"/>
                  </a:lnTo>
                  <a:lnTo>
                    <a:pt x="28956" y="72390"/>
                  </a:lnTo>
                  <a:lnTo>
                    <a:pt x="79629" y="72390"/>
                  </a:lnTo>
                  <a:lnTo>
                    <a:pt x="43434" y="0"/>
                  </a:lnTo>
                  <a:close/>
                </a:path>
                <a:path w="86994" h="1030604">
                  <a:moveTo>
                    <a:pt x="79629" y="72390"/>
                  </a:moveTo>
                  <a:lnTo>
                    <a:pt x="57912" y="72390"/>
                  </a:lnTo>
                  <a:lnTo>
                    <a:pt x="57912" y="86868"/>
                  </a:lnTo>
                  <a:lnTo>
                    <a:pt x="86868" y="86868"/>
                  </a:lnTo>
                  <a:lnTo>
                    <a:pt x="79629" y="723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458468" y="3741420"/>
              <a:ext cx="1558925" cy="0"/>
            </a:xfrm>
            <a:custGeom>
              <a:avLst/>
              <a:gdLst/>
              <a:ahLst/>
              <a:cxnLst/>
              <a:rect l="l" t="t" r="r" b="b"/>
              <a:pathLst>
                <a:path w="1558925" h="0">
                  <a:moveTo>
                    <a:pt x="0" y="0"/>
                  </a:moveTo>
                  <a:lnTo>
                    <a:pt x="1558925" y="0"/>
                  </a:lnTo>
                </a:path>
              </a:pathLst>
            </a:custGeom>
            <a:ln w="609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934923" y="4986020"/>
            <a:ext cx="42468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9665" algn="l"/>
                <a:tab pos="2719705" algn="l"/>
                <a:tab pos="3837304" algn="l"/>
              </a:tabLst>
            </a:pPr>
            <a:r>
              <a:rPr dirty="0" sz="1400" spc="-20">
                <a:latin typeface="Arial MT"/>
                <a:cs typeface="Arial MT"/>
              </a:rPr>
              <a:t>2014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0">
                <a:latin typeface="Arial MT"/>
                <a:cs typeface="Arial MT"/>
              </a:rPr>
              <a:t>2015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0">
                <a:latin typeface="Arial MT"/>
                <a:cs typeface="Arial MT"/>
              </a:rPr>
              <a:t>2014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sz="1400" spc="-20">
                <a:latin typeface="Arial MT"/>
                <a:cs typeface="Arial MT"/>
              </a:rPr>
              <a:t>2015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55954" y="3484879"/>
            <a:ext cx="3822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Arial MT"/>
                <a:cs typeface="Arial MT"/>
              </a:rPr>
              <a:t>20%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74014" y="1822830"/>
            <a:ext cx="1894205" cy="87756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i="1">
                <a:latin typeface="Arial"/>
                <a:cs typeface="Arial"/>
              </a:rPr>
              <a:t>I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would</a:t>
            </a:r>
            <a:r>
              <a:rPr dirty="0" sz="1000" spc="-2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switch</a:t>
            </a:r>
            <a:r>
              <a:rPr dirty="0" sz="1000" spc="-1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to</a:t>
            </a:r>
            <a:r>
              <a:rPr dirty="0" sz="1000" spc="-35" i="1">
                <a:latin typeface="Arial"/>
                <a:cs typeface="Arial"/>
              </a:rPr>
              <a:t> </a:t>
            </a:r>
            <a:r>
              <a:rPr dirty="0" sz="1000" spc="-10" i="1">
                <a:latin typeface="Arial"/>
                <a:cs typeface="Arial"/>
              </a:rPr>
              <a:t>another manufacturer</a:t>
            </a:r>
            <a:r>
              <a:rPr dirty="0" sz="1000" spc="-1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if</a:t>
            </a:r>
            <a:r>
              <a:rPr dirty="0" sz="1000" spc="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it</a:t>
            </a:r>
            <a:r>
              <a:rPr dirty="0" sz="1000" spc="1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was</a:t>
            </a:r>
            <a:r>
              <a:rPr dirty="0" sz="1000" spc="-1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the</a:t>
            </a:r>
            <a:r>
              <a:rPr dirty="0" sz="1000" spc="-10" i="1">
                <a:latin typeface="Arial"/>
                <a:cs typeface="Arial"/>
              </a:rPr>
              <a:t> </a:t>
            </a:r>
            <a:r>
              <a:rPr dirty="0" sz="1000" spc="-20" i="1">
                <a:latin typeface="Arial"/>
                <a:cs typeface="Arial"/>
              </a:rPr>
              <a:t>only</a:t>
            </a:r>
            <a:r>
              <a:rPr dirty="0" sz="1000" spc="50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one</a:t>
            </a:r>
            <a:r>
              <a:rPr dirty="0" sz="1000" spc="-4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offering</a:t>
            </a:r>
            <a:r>
              <a:rPr dirty="0" sz="1000" spc="-2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a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car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with</a:t>
            </a:r>
            <a:r>
              <a:rPr dirty="0" sz="1000" spc="-2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full</a:t>
            </a:r>
            <a:r>
              <a:rPr dirty="0" sz="1000" spc="-5" i="1">
                <a:latin typeface="Arial"/>
                <a:cs typeface="Arial"/>
              </a:rPr>
              <a:t> </a:t>
            </a:r>
            <a:r>
              <a:rPr dirty="0" sz="1000" spc="-10" i="1">
                <a:latin typeface="Arial"/>
                <a:cs typeface="Arial"/>
              </a:rPr>
              <a:t>access </a:t>
            </a:r>
            <a:r>
              <a:rPr dirty="0" sz="1000" i="1">
                <a:latin typeface="Arial"/>
                <a:cs typeface="Arial"/>
              </a:rPr>
              <a:t>to</a:t>
            </a:r>
            <a:r>
              <a:rPr dirty="0" sz="1000" spc="-5" i="1">
                <a:latin typeface="Arial"/>
                <a:cs typeface="Arial"/>
              </a:rPr>
              <a:t> </a:t>
            </a:r>
            <a:r>
              <a:rPr dirty="0" sz="1000" spc="-10" i="1">
                <a:latin typeface="Arial"/>
                <a:cs typeface="Arial"/>
              </a:rPr>
              <a:t>applications,</a:t>
            </a:r>
            <a:r>
              <a:rPr dirty="0" sz="1000" spc="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data</a:t>
            </a:r>
            <a:r>
              <a:rPr dirty="0" sz="1000" spc="-1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and</a:t>
            </a:r>
            <a:r>
              <a:rPr dirty="0" sz="1000" spc="5" i="1">
                <a:latin typeface="Arial"/>
                <a:cs typeface="Arial"/>
              </a:rPr>
              <a:t> </a:t>
            </a:r>
            <a:r>
              <a:rPr dirty="0" sz="1000" spc="-10" i="1">
                <a:latin typeface="Arial"/>
                <a:cs typeface="Arial"/>
              </a:rPr>
              <a:t>media</a:t>
            </a:r>
            <a:endParaRPr sz="1000">
              <a:latin typeface="Arial"/>
              <a:cs typeface="Arial"/>
            </a:endParaRPr>
          </a:p>
          <a:p>
            <a:pPr algn="r" marR="116839">
              <a:lnSpc>
                <a:spcPct val="100000"/>
              </a:lnSpc>
              <a:spcBef>
                <a:spcPts val="229"/>
              </a:spcBef>
            </a:pPr>
            <a:r>
              <a:rPr dirty="0" sz="1400" spc="-25">
                <a:latin typeface="Arial MT"/>
                <a:cs typeface="Arial MT"/>
              </a:rPr>
              <a:t>37%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2646997" y="3116389"/>
            <a:ext cx="659130" cy="311785"/>
            <a:chOff x="2646997" y="3116389"/>
            <a:chExt cx="659130" cy="311785"/>
          </a:xfrm>
        </p:grpSpPr>
        <p:sp>
          <p:nvSpPr>
            <p:cNvPr id="21" name="object 21" descr=""/>
            <p:cNvSpPr/>
            <p:nvPr/>
          </p:nvSpPr>
          <p:spPr>
            <a:xfrm>
              <a:off x="2651760" y="3121151"/>
              <a:ext cx="649605" cy="302260"/>
            </a:xfrm>
            <a:custGeom>
              <a:avLst/>
              <a:gdLst/>
              <a:ahLst/>
              <a:cxnLst/>
              <a:rect l="l" t="t" r="r" b="b"/>
              <a:pathLst>
                <a:path w="649604" h="302260">
                  <a:moveTo>
                    <a:pt x="324612" y="0"/>
                  </a:moveTo>
                  <a:lnTo>
                    <a:pt x="259178" y="3065"/>
                  </a:lnTo>
                  <a:lnTo>
                    <a:pt x="198239" y="11858"/>
                  </a:lnTo>
                  <a:lnTo>
                    <a:pt x="143098" y="25771"/>
                  </a:lnTo>
                  <a:lnTo>
                    <a:pt x="95059" y="44196"/>
                  </a:lnTo>
                  <a:lnTo>
                    <a:pt x="55426" y="66526"/>
                  </a:lnTo>
                  <a:lnTo>
                    <a:pt x="25503" y="92154"/>
                  </a:lnTo>
                  <a:lnTo>
                    <a:pt x="0" y="150875"/>
                  </a:lnTo>
                  <a:lnTo>
                    <a:pt x="6593" y="181278"/>
                  </a:lnTo>
                  <a:lnTo>
                    <a:pt x="55426" y="235225"/>
                  </a:lnTo>
                  <a:lnTo>
                    <a:pt x="95059" y="257555"/>
                  </a:lnTo>
                  <a:lnTo>
                    <a:pt x="143098" y="275980"/>
                  </a:lnTo>
                  <a:lnTo>
                    <a:pt x="198239" y="289893"/>
                  </a:lnTo>
                  <a:lnTo>
                    <a:pt x="259178" y="298686"/>
                  </a:lnTo>
                  <a:lnTo>
                    <a:pt x="324612" y="301751"/>
                  </a:lnTo>
                  <a:lnTo>
                    <a:pt x="390045" y="298686"/>
                  </a:lnTo>
                  <a:lnTo>
                    <a:pt x="450984" y="289893"/>
                  </a:lnTo>
                  <a:lnTo>
                    <a:pt x="506125" y="275980"/>
                  </a:lnTo>
                  <a:lnTo>
                    <a:pt x="554164" y="257555"/>
                  </a:lnTo>
                  <a:lnTo>
                    <a:pt x="593797" y="235225"/>
                  </a:lnTo>
                  <a:lnTo>
                    <a:pt x="623720" y="209597"/>
                  </a:lnTo>
                  <a:lnTo>
                    <a:pt x="649224" y="150875"/>
                  </a:lnTo>
                  <a:lnTo>
                    <a:pt x="642630" y="120473"/>
                  </a:lnTo>
                  <a:lnTo>
                    <a:pt x="593797" y="66526"/>
                  </a:lnTo>
                  <a:lnTo>
                    <a:pt x="554164" y="44196"/>
                  </a:lnTo>
                  <a:lnTo>
                    <a:pt x="506125" y="25771"/>
                  </a:lnTo>
                  <a:lnTo>
                    <a:pt x="450984" y="11858"/>
                  </a:lnTo>
                  <a:lnTo>
                    <a:pt x="390045" y="3065"/>
                  </a:lnTo>
                  <a:lnTo>
                    <a:pt x="3246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651760" y="3121151"/>
              <a:ext cx="649605" cy="302260"/>
            </a:xfrm>
            <a:custGeom>
              <a:avLst/>
              <a:gdLst/>
              <a:ahLst/>
              <a:cxnLst/>
              <a:rect l="l" t="t" r="r" b="b"/>
              <a:pathLst>
                <a:path w="649604" h="302260">
                  <a:moveTo>
                    <a:pt x="0" y="150875"/>
                  </a:moveTo>
                  <a:lnTo>
                    <a:pt x="25503" y="92154"/>
                  </a:lnTo>
                  <a:lnTo>
                    <a:pt x="55426" y="66526"/>
                  </a:lnTo>
                  <a:lnTo>
                    <a:pt x="95059" y="44196"/>
                  </a:lnTo>
                  <a:lnTo>
                    <a:pt x="143098" y="25771"/>
                  </a:lnTo>
                  <a:lnTo>
                    <a:pt x="198239" y="11858"/>
                  </a:lnTo>
                  <a:lnTo>
                    <a:pt x="259178" y="3065"/>
                  </a:lnTo>
                  <a:lnTo>
                    <a:pt x="324612" y="0"/>
                  </a:lnTo>
                  <a:lnTo>
                    <a:pt x="390045" y="3065"/>
                  </a:lnTo>
                  <a:lnTo>
                    <a:pt x="450984" y="11858"/>
                  </a:lnTo>
                  <a:lnTo>
                    <a:pt x="506125" y="25771"/>
                  </a:lnTo>
                  <a:lnTo>
                    <a:pt x="554164" y="44196"/>
                  </a:lnTo>
                  <a:lnTo>
                    <a:pt x="593797" y="66526"/>
                  </a:lnTo>
                  <a:lnTo>
                    <a:pt x="623720" y="92154"/>
                  </a:lnTo>
                  <a:lnTo>
                    <a:pt x="649224" y="150875"/>
                  </a:lnTo>
                  <a:lnTo>
                    <a:pt x="642630" y="181278"/>
                  </a:lnTo>
                  <a:lnTo>
                    <a:pt x="593797" y="235225"/>
                  </a:lnTo>
                  <a:lnTo>
                    <a:pt x="554164" y="257555"/>
                  </a:lnTo>
                  <a:lnTo>
                    <a:pt x="506125" y="275980"/>
                  </a:lnTo>
                  <a:lnTo>
                    <a:pt x="450984" y="289893"/>
                  </a:lnTo>
                  <a:lnTo>
                    <a:pt x="390045" y="298686"/>
                  </a:lnTo>
                  <a:lnTo>
                    <a:pt x="324612" y="301751"/>
                  </a:lnTo>
                  <a:lnTo>
                    <a:pt x="259178" y="298686"/>
                  </a:lnTo>
                  <a:lnTo>
                    <a:pt x="198239" y="289893"/>
                  </a:lnTo>
                  <a:lnTo>
                    <a:pt x="143098" y="275980"/>
                  </a:lnTo>
                  <a:lnTo>
                    <a:pt x="95059" y="257555"/>
                  </a:lnTo>
                  <a:lnTo>
                    <a:pt x="55426" y="235225"/>
                  </a:lnTo>
                  <a:lnTo>
                    <a:pt x="25503" y="209597"/>
                  </a:lnTo>
                  <a:lnTo>
                    <a:pt x="0" y="15087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2737230" y="3147187"/>
            <a:ext cx="486409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 b="1">
                <a:latin typeface="Arial"/>
                <a:cs typeface="Arial"/>
              </a:rPr>
              <a:t>+85%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3288601" y="2715005"/>
            <a:ext cx="2439035" cy="2235200"/>
            <a:chOff x="3288601" y="2715005"/>
            <a:chExt cx="2439035" cy="2235200"/>
          </a:xfrm>
        </p:grpSpPr>
        <p:sp>
          <p:nvSpPr>
            <p:cNvPr id="25" name="object 25" descr=""/>
            <p:cNvSpPr/>
            <p:nvPr/>
          </p:nvSpPr>
          <p:spPr>
            <a:xfrm>
              <a:off x="3541776" y="2717291"/>
              <a:ext cx="1739264" cy="2228215"/>
            </a:xfrm>
            <a:custGeom>
              <a:avLst/>
              <a:gdLst/>
              <a:ahLst/>
              <a:cxnLst/>
              <a:rect l="l" t="t" r="r" b="b"/>
              <a:pathLst>
                <a:path w="1739264" h="2228215">
                  <a:moveTo>
                    <a:pt x="621792" y="766572"/>
                  </a:moveTo>
                  <a:lnTo>
                    <a:pt x="0" y="766572"/>
                  </a:lnTo>
                  <a:lnTo>
                    <a:pt x="0" y="2228088"/>
                  </a:lnTo>
                  <a:lnTo>
                    <a:pt x="621792" y="2228088"/>
                  </a:lnTo>
                  <a:lnTo>
                    <a:pt x="621792" y="766572"/>
                  </a:lnTo>
                  <a:close/>
                </a:path>
                <a:path w="1739264" h="2228215">
                  <a:moveTo>
                    <a:pt x="1738884" y="0"/>
                  </a:moveTo>
                  <a:lnTo>
                    <a:pt x="1118616" y="0"/>
                  </a:lnTo>
                  <a:lnTo>
                    <a:pt x="1118616" y="2228088"/>
                  </a:lnTo>
                  <a:lnTo>
                    <a:pt x="1738884" y="2228088"/>
                  </a:lnTo>
                  <a:lnTo>
                    <a:pt x="1738884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293364" y="4945379"/>
              <a:ext cx="2235835" cy="0"/>
            </a:xfrm>
            <a:custGeom>
              <a:avLst/>
              <a:gdLst/>
              <a:ahLst/>
              <a:cxnLst/>
              <a:rect l="l" t="t" r="r" b="b"/>
              <a:pathLst>
                <a:path w="2235835" h="0">
                  <a:moveTo>
                    <a:pt x="0" y="0"/>
                  </a:moveTo>
                  <a:lnTo>
                    <a:pt x="223570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165092" y="3482339"/>
              <a:ext cx="1558925" cy="0"/>
            </a:xfrm>
            <a:custGeom>
              <a:avLst/>
              <a:gdLst/>
              <a:ahLst/>
              <a:cxnLst/>
              <a:rect l="l" t="t" r="r" b="b"/>
              <a:pathLst>
                <a:path w="1558925" h="0">
                  <a:moveTo>
                    <a:pt x="0" y="0"/>
                  </a:moveTo>
                  <a:lnTo>
                    <a:pt x="1558925" y="0"/>
                  </a:lnTo>
                </a:path>
              </a:pathLst>
            </a:custGeom>
            <a:ln w="609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638800" y="2715005"/>
              <a:ext cx="86995" cy="771525"/>
            </a:xfrm>
            <a:custGeom>
              <a:avLst/>
              <a:gdLst/>
              <a:ahLst/>
              <a:cxnLst/>
              <a:rect l="l" t="t" r="r" b="b"/>
              <a:pathLst>
                <a:path w="86995" h="771525">
                  <a:moveTo>
                    <a:pt x="57912" y="72390"/>
                  </a:moveTo>
                  <a:lnTo>
                    <a:pt x="28955" y="72390"/>
                  </a:lnTo>
                  <a:lnTo>
                    <a:pt x="28955" y="771525"/>
                  </a:lnTo>
                  <a:lnTo>
                    <a:pt x="57912" y="771525"/>
                  </a:lnTo>
                  <a:lnTo>
                    <a:pt x="57912" y="72390"/>
                  </a:lnTo>
                  <a:close/>
                </a:path>
                <a:path w="86995" h="771525">
                  <a:moveTo>
                    <a:pt x="43434" y="0"/>
                  </a:moveTo>
                  <a:lnTo>
                    <a:pt x="0" y="86868"/>
                  </a:lnTo>
                  <a:lnTo>
                    <a:pt x="28955" y="86868"/>
                  </a:lnTo>
                  <a:lnTo>
                    <a:pt x="28955" y="72390"/>
                  </a:lnTo>
                  <a:lnTo>
                    <a:pt x="79628" y="72390"/>
                  </a:lnTo>
                  <a:lnTo>
                    <a:pt x="43434" y="0"/>
                  </a:lnTo>
                  <a:close/>
                </a:path>
                <a:path w="86995" h="771525">
                  <a:moveTo>
                    <a:pt x="79628" y="72390"/>
                  </a:moveTo>
                  <a:lnTo>
                    <a:pt x="57912" y="72390"/>
                  </a:lnTo>
                  <a:lnTo>
                    <a:pt x="57912" y="86868"/>
                  </a:lnTo>
                  <a:lnTo>
                    <a:pt x="86867" y="86868"/>
                  </a:lnTo>
                  <a:lnTo>
                    <a:pt x="79628" y="723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3662934" y="3226054"/>
            <a:ext cx="3822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Arial MT"/>
                <a:cs typeface="Arial MT"/>
              </a:rPr>
              <a:t>21%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5353811" y="2988564"/>
            <a:ext cx="658495" cy="309880"/>
            <a:chOff x="5353811" y="2988564"/>
            <a:chExt cx="658495" cy="309880"/>
          </a:xfrm>
        </p:grpSpPr>
        <p:sp>
          <p:nvSpPr>
            <p:cNvPr id="31" name="object 31" descr=""/>
            <p:cNvSpPr/>
            <p:nvPr/>
          </p:nvSpPr>
          <p:spPr>
            <a:xfrm>
              <a:off x="5358383" y="2993136"/>
              <a:ext cx="649605" cy="300355"/>
            </a:xfrm>
            <a:custGeom>
              <a:avLst/>
              <a:gdLst/>
              <a:ahLst/>
              <a:cxnLst/>
              <a:rect l="l" t="t" r="r" b="b"/>
              <a:pathLst>
                <a:path w="649604" h="300354">
                  <a:moveTo>
                    <a:pt x="324612" y="0"/>
                  </a:moveTo>
                  <a:lnTo>
                    <a:pt x="259178" y="3048"/>
                  </a:lnTo>
                  <a:lnTo>
                    <a:pt x="198239" y="11793"/>
                  </a:lnTo>
                  <a:lnTo>
                    <a:pt x="143098" y="25630"/>
                  </a:lnTo>
                  <a:lnTo>
                    <a:pt x="95059" y="43957"/>
                  </a:lnTo>
                  <a:lnTo>
                    <a:pt x="55426" y="66172"/>
                  </a:lnTo>
                  <a:lnTo>
                    <a:pt x="25503" y="91672"/>
                  </a:lnTo>
                  <a:lnTo>
                    <a:pt x="0" y="150113"/>
                  </a:lnTo>
                  <a:lnTo>
                    <a:pt x="6593" y="180374"/>
                  </a:lnTo>
                  <a:lnTo>
                    <a:pt x="55426" y="234055"/>
                  </a:lnTo>
                  <a:lnTo>
                    <a:pt x="95059" y="256270"/>
                  </a:lnTo>
                  <a:lnTo>
                    <a:pt x="143098" y="274597"/>
                  </a:lnTo>
                  <a:lnTo>
                    <a:pt x="198239" y="288434"/>
                  </a:lnTo>
                  <a:lnTo>
                    <a:pt x="259178" y="297179"/>
                  </a:lnTo>
                  <a:lnTo>
                    <a:pt x="324612" y="300227"/>
                  </a:lnTo>
                  <a:lnTo>
                    <a:pt x="390045" y="297179"/>
                  </a:lnTo>
                  <a:lnTo>
                    <a:pt x="450984" y="288434"/>
                  </a:lnTo>
                  <a:lnTo>
                    <a:pt x="506125" y="274597"/>
                  </a:lnTo>
                  <a:lnTo>
                    <a:pt x="554164" y="256270"/>
                  </a:lnTo>
                  <a:lnTo>
                    <a:pt x="593797" y="234055"/>
                  </a:lnTo>
                  <a:lnTo>
                    <a:pt x="623720" y="208555"/>
                  </a:lnTo>
                  <a:lnTo>
                    <a:pt x="649224" y="150113"/>
                  </a:lnTo>
                  <a:lnTo>
                    <a:pt x="642630" y="119853"/>
                  </a:lnTo>
                  <a:lnTo>
                    <a:pt x="593797" y="66172"/>
                  </a:lnTo>
                  <a:lnTo>
                    <a:pt x="554164" y="43957"/>
                  </a:lnTo>
                  <a:lnTo>
                    <a:pt x="506125" y="25630"/>
                  </a:lnTo>
                  <a:lnTo>
                    <a:pt x="450984" y="11793"/>
                  </a:lnTo>
                  <a:lnTo>
                    <a:pt x="390045" y="3048"/>
                  </a:lnTo>
                  <a:lnTo>
                    <a:pt x="3246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358383" y="2993136"/>
              <a:ext cx="649605" cy="300355"/>
            </a:xfrm>
            <a:custGeom>
              <a:avLst/>
              <a:gdLst/>
              <a:ahLst/>
              <a:cxnLst/>
              <a:rect l="l" t="t" r="r" b="b"/>
              <a:pathLst>
                <a:path w="649604" h="300354">
                  <a:moveTo>
                    <a:pt x="0" y="150113"/>
                  </a:moveTo>
                  <a:lnTo>
                    <a:pt x="25503" y="91672"/>
                  </a:lnTo>
                  <a:lnTo>
                    <a:pt x="55426" y="66172"/>
                  </a:lnTo>
                  <a:lnTo>
                    <a:pt x="95059" y="43957"/>
                  </a:lnTo>
                  <a:lnTo>
                    <a:pt x="143098" y="25630"/>
                  </a:lnTo>
                  <a:lnTo>
                    <a:pt x="198239" y="11793"/>
                  </a:lnTo>
                  <a:lnTo>
                    <a:pt x="259178" y="3048"/>
                  </a:lnTo>
                  <a:lnTo>
                    <a:pt x="324612" y="0"/>
                  </a:lnTo>
                  <a:lnTo>
                    <a:pt x="390045" y="3048"/>
                  </a:lnTo>
                  <a:lnTo>
                    <a:pt x="450984" y="11793"/>
                  </a:lnTo>
                  <a:lnTo>
                    <a:pt x="506125" y="25630"/>
                  </a:lnTo>
                  <a:lnTo>
                    <a:pt x="554164" y="43957"/>
                  </a:lnTo>
                  <a:lnTo>
                    <a:pt x="593797" y="66172"/>
                  </a:lnTo>
                  <a:lnTo>
                    <a:pt x="623720" y="91672"/>
                  </a:lnTo>
                  <a:lnTo>
                    <a:pt x="649224" y="150113"/>
                  </a:lnTo>
                  <a:lnTo>
                    <a:pt x="642630" y="180374"/>
                  </a:lnTo>
                  <a:lnTo>
                    <a:pt x="593797" y="234055"/>
                  </a:lnTo>
                  <a:lnTo>
                    <a:pt x="554164" y="256270"/>
                  </a:lnTo>
                  <a:lnTo>
                    <a:pt x="506125" y="274597"/>
                  </a:lnTo>
                  <a:lnTo>
                    <a:pt x="450984" y="288434"/>
                  </a:lnTo>
                  <a:lnTo>
                    <a:pt x="390045" y="297179"/>
                  </a:lnTo>
                  <a:lnTo>
                    <a:pt x="324612" y="300227"/>
                  </a:lnTo>
                  <a:lnTo>
                    <a:pt x="259178" y="297179"/>
                  </a:lnTo>
                  <a:lnTo>
                    <a:pt x="198239" y="288434"/>
                  </a:lnTo>
                  <a:lnTo>
                    <a:pt x="143098" y="274597"/>
                  </a:lnTo>
                  <a:lnTo>
                    <a:pt x="95059" y="256270"/>
                  </a:lnTo>
                  <a:lnTo>
                    <a:pt x="55426" y="234055"/>
                  </a:lnTo>
                  <a:lnTo>
                    <a:pt x="25503" y="208555"/>
                  </a:lnTo>
                  <a:lnTo>
                    <a:pt x="0" y="15011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4780534" y="2490343"/>
            <a:ext cx="10033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02920" algn="l"/>
                <a:tab pos="989965" algn="l"/>
              </a:tabLst>
            </a:pPr>
            <a:r>
              <a:rPr dirty="0" sz="1400" spc="-25">
                <a:latin typeface="Arial MT"/>
                <a:cs typeface="Arial MT"/>
              </a:rPr>
              <a:t>32%</a:t>
            </a:r>
            <a:r>
              <a:rPr dirty="0" sz="1400">
                <a:latin typeface="Arial MT"/>
                <a:cs typeface="Arial MT"/>
              </a:rPr>
              <a:t>	</a:t>
            </a:r>
            <a:r>
              <a:rPr dirty="0" u="dash" sz="14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444109" y="3018536"/>
            <a:ext cx="486409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 b="1">
                <a:latin typeface="Arial"/>
                <a:cs typeface="Arial"/>
              </a:rPr>
              <a:t>+52%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376929" y="1822830"/>
            <a:ext cx="1893570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i="1">
                <a:latin typeface="Arial"/>
                <a:cs typeface="Arial"/>
              </a:rPr>
              <a:t>I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would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be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willing to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pay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spc="-25" i="1">
                <a:latin typeface="Arial"/>
                <a:cs typeface="Arial"/>
              </a:rPr>
              <a:t>for </a:t>
            </a:r>
            <a:r>
              <a:rPr dirty="0" sz="1000" i="1">
                <a:latin typeface="Arial"/>
                <a:cs typeface="Arial"/>
              </a:rPr>
              <a:t>connected</a:t>
            </a:r>
            <a:r>
              <a:rPr dirty="0" sz="1000" spc="-5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services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in</a:t>
            </a:r>
            <a:r>
              <a:rPr dirty="0" sz="1000" spc="-1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my</a:t>
            </a:r>
            <a:r>
              <a:rPr dirty="0" sz="1000" spc="-1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car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in</a:t>
            </a:r>
            <a:r>
              <a:rPr dirty="0" sz="1000" spc="-20" i="1">
                <a:latin typeface="Arial"/>
                <a:cs typeface="Arial"/>
              </a:rPr>
              <a:t> </a:t>
            </a:r>
            <a:r>
              <a:rPr dirty="0" sz="1000" spc="-50" i="1">
                <a:latin typeface="Arial"/>
                <a:cs typeface="Arial"/>
              </a:rPr>
              <a:t>a </a:t>
            </a:r>
            <a:r>
              <a:rPr dirty="0" sz="1000" i="1">
                <a:latin typeface="Arial"/>
                <a:cs typeface="Arial"/>
              </a:rPr>
              <a:t>subscription</a:t>
            </a:r>
            <a:r>
              <a:rPr dirty="0" sz="1000" spc="-5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based</a:t>
            </a:r>
            <a:r>
              <a:rPr dirty="0" sz="1000" spc="-55" i="1">
                <a:latin typeface="Arial"/>
                <a:cs typeface="Arial"/>
              </a:rPr>
              <a:t> </a:t>
            </a:r>
            <a:r>
              <a:rPr dirty="0" sz="1000" spc="-10" i="1">
                <a:latin typeface="Arial"/>
                <a:cs typeface="Arial"/>
              </a:rPr>
              <a:t>model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86740" y="5309615"/>
            <a:ext cx="5181600" cy="75184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1275" rIns="0" bIns="0" rtlCol="0" vert="horz">
            <a:spAutoFit/>
          </a:bodyPr>
          <a:lstStyle/>
          <a:p>
            <a:pPr marL="91440" marR="440690">
              <a:lnSpc>
                <a:spcPct val="100000"/>
              </a:lnSpc>
              <a:spcBef>
                <a:spcPts val="325"/>
              </a:spcBef>
            </a:pPr>
            <a:r>
              <a:rPr dirty="0" sz="1400">
                <a:latin typeface="Arial MT"/>
                <a:cs typeface="Arial MT"/>
              </a:rPr>
              <a:t>Both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 b="1">
                <a:latin typeface="Arial"/>
                <a:cs typeface="Arial"/>
              </a:rPr>
              <a:t>willingness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switch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manufacturer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pay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50" b="1">
                <a:latin typeface="Arial"/>
                <a:cs typeface="Arial"/>
              </a:rPr>
              <a:t>a </a:t>
            </a:r>
            <a:r>
              <a:rPr dirty="0" sz="1400" spc="-10" b="1">
                <a:latin typeface="Arial"/>
                <a:cs typeface="Arial"/>
              </a:rPr>
              <a:t>subscription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fee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for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connected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car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services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has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increased </a:t>
            </a:r>
            <a:r>
              <a:rPr dirty="0" sz="1400">
                <a:latin typeface="Arial MT"/>
                <a:cs typeface="Arial MT"/>
              </a:rPr>
              <a:t>significantly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year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after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year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039739" y="1257045"/>
            <a:ext cx="5281295" cy="5226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New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business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models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arising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by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providers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customer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segments</a:t>
            </a:r>
            <a:endParaRPr sz="1400">
              <a:latin typeface="Arial MT"/>
              <a:cs typeface="Arial MT"/>
            </a:endParaRPr>
          </a:p>
          <a:p>
            <a:pPr marL="2418080">
              <a:lnSpc>
                <a:spcPct val="100000"/>
              </a:lnSpc>
              <a:spcBef>
                <a:spcPts val="905"/>
              </a:spcBef>
            </a:pPr>
            <a:r>
              <a:rPr dirty="0" sz="1100" b="1">
                <a:latin typeface="Arial"/>
                <a:cs typeface="Arial"/>
              </a:rPr>
              <a:t>Customer</a:t>
            </a:r>
            <a:r>
              <a:rPr dirty="0" sz="1100" spc="-6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segments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6754368" y="1837944"/>
            <a:ext cx="4751070" cy="0"/>
          </a:xfrm>
          <a:custGeom>
            <a:avLst/>
            <a:gdLst/>
            <a:ahLst/>
            <a:cxnLst/>
            <a:rect l="l" t="t" r="r" b="b"/>
            <a:pathLst>
              <a:path w="4751070" h="0">
                <a:moveTo>
                  <a:pt x="0" y="0"/>
                </a:moveTo>
                <a:lnTo>
                  <a:pt x="475094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6016497" y="1863598"/>
            <a:ext cx="152908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738505" algn="l"/>
              </a:tabLst>
            </a:pPr>
            <a:r>
              <a:rPr dirty="0" sz="1100" b="1">
                <a:latin typeface="Arial"/>
                <a:cs typeface="Arial"/>
              </a:rPr>
              <a:t>Providers</a:t>
            </a:r>
            <a:r>
              <a:rPr dirty="0" sz="1100" spc="280" b="1"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374D81"/>
                </a:solidFill>
                <a:latin typeface="Arial"/>
                <a:cs typeface="Arial"/>
              </a:rPr>
              <a:t>Drivers/</a:t>
            </a:r>
            <a:r>
              <a:rPr dirty="0" sz="1100" spc="500" b="1">
                <a:solidFill>
                  <a:srgbClr val="374D81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latin typeface="Arial"/>
                <a:cs typeface="Arial"/>
              </a:rPr>
              <a:t>of…</a:t>
            </a:r>
            <a:r>
              <a:rPr dirty="0" sz="1100" b="1">
                <a:latin typeface="Arial"/>
                <a:cs typeface="Arial"/>
              </a:rPr>
              <a:t>	</a:t>
            </a:r>
            <a:r>
              <a:rPr dirty="0" sz="1100" spc="-10" b="1">
                <a:solidFill>
                  <a:srgbClr val="374D81"/>
                </a:solidFill>
                <a:latin typeface="Arial"/>
                <a:cs typeface="Arial"/>
              </a:rPr>
              <a:t>passengers</a:t>
            </a:r>
            <a:endParaRPr sz="11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9445497" y="1863598"/>
            <a:ext cx="96710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-10" b="1">
                <a:solidFill>
                  <a:srgbClr val="374D81"/>
                </a:solidFill>
                <a:latin typeface="Arial"/>
                <a:cs typeface="Arial"/>
              </a:rPr>
              <a:t>Governments/ municipalities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0671175" y="1863598"/>
            <a:ext cx="68072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 spc="-10" b="1">
                <a:solidFill>
                  <a:srgbClr val="374D81"/>
                </a:solidFill>
                <a:latin typeface="Arial"/>
                <a:cs typeface="Arial"/>
              </a:rPr>
              <a:t>Dealers/ aftersales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016497" y="5924803"/>
            <a:ext cx="6877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374D81"/>
                </a:solidFill>
                <a:latin typeface="Arial"/>
                <a:cs typeface="Arial"/>
              </a:rPr>
              <a:t>Insurance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761988" y="5861303"/>
            <a:ext cx="2653665" cy="327660"/>
          </a:xfrm>
          <a:prstGeom prst="rect">
            <a:avLst/>
          </a:prstGeom>
          <a:solidFill>
            <a:srgbClr val="D3E4F7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3810">
              <a:lnSpc>
                <a:spcPts val="1265"/>
              </a:lnSpc>
            </a:pPr>
            <a:r>
              <a:rPr dirty="0" sz="1100" b="1">
                <a:solidFill>
                  <a:srgbClr val="374D81"/>
                </a:solidFill>
                <a:latin typeface="Arial"/>
                <a:cs typeface="Arial"/>
              </a:rPr>
              <a:t>Personalized</a:t>
            </a:r>
            <a:r>
              <a:rPr dirty="0" sz="1100" spc="-65" b="1">
                <a:solidFill>
                  <a:srgbClr val="374D81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374D81"/>
                </a:solidFill>
                <a:latin typeface="Arial"/>
                <a:cs typeface="Arial"/>
              </a:rPr>
              <a:t>insurance</a:t>
            </a:r>
            <a:r>
              <a:rPr dirty="0" sz="1100" spc="-65" b="1">
                <a:solidFill>
                  <a:srgbClr val="374D8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374D81"/>
                </a:solidFill>
                <a:latin typeface="Arial MT"/>
                <a:cs typeface="Arial MT"/>
              </a:rPr>
              <a:t>policies</a:t>
            </a:r>
            <a:r>
              <a:rPr dirty="0" sz="1100" spc="-30">
                <a:solidFill>
                  <a:srgbClr val="374D81"/>
                </a:solidFill>
                <a:latin typeface="Arial MT"/>
                <a:cs typeface="Arial MT"/>
              </a:rPr>
              <a:t> </a:t>
            </a:r>
            <a:r>
              <a:rPr dirty="0" sz="1100" spc="-20">
                <a:solidFill>
                  <a:srgbClr val="374D81"/>
                </a:solidFill>
                <a:latin typeface="Arial MT"/>
                <a:cs typeface="Arial MT"/>
              </a:rPr>
              <a:t>based</a:t>
            </a:r>
            <a:endParaRPr sz="1100">
              <a:latin typeface="Arial MT"/>
              <a:cs typeface="Arial MT"/>
            </a:endParaRPr>
          </a:p>
          <a:p>
            <a:pPr algn="ctr" marL="3175">
              <a:lnSpc>
                <a:spcPts val="1315"/>
              </a:lnSpc>
            </a:pPr>
            <a:r>
              <a:rPr dirty="0" sz="1100">
                <a:solidFill>
                  <a:srgbClr val="374D81"/>
                </a:solidFill>
                <a:latin typeface="Arial MT"/>
                <a:cs typeface="Arial MT"/>
              </a:rPr>
              <a:t>on</a:t>
            </a:r>
            <a:r>
              <a:rPr dirty="0" sz="1100" spc="15">
                <a:solidFill>
                  <a:srgbClr val="374D81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374D81"/>
                </a:solidFill>
                <a:latin typeface="Arial MT"/>
                <a:cs typeface="Arial MT"/>
              </a:rPr>
              <a:t>driving</a:t>
            </a:r>
            <a:r>
              <a:rPr dirty="0" sz="1100" spc="40">
                <a:solidFill>
                  <a:srgbClr val="374D81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374D81"/>
                </a:solidFill>
                <a:latin typeface="Arial MT"/>
                <a:cs typeface="Arial MT"/>
              </a:rPr>
              <a:t>behavior/pattern</a:t>
            </a:r>
            <a:r>
              <a:rPr dirty="0" sz="1100" spc="-25">
                <a:solidFill>
                  <a:srgbClr val="374D81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374D81"/>
                </a:solidFill>
                <a:latin typeface="Arial MT"/>
                <a:cs typeface="Arial MT"/>
              </a:rPr>
              <a:t>analysis</a:t>
            </a:r>
            <a:endParaRPr sz="1100">
              <a:latin typeface="Arial MT"/>
              <a:cs typeface="Arial MT"/>
            </a:endParaRPr>
          </a:p>
        </p:txBody>
      </p:sp>
      <p:graphicFrame>
        <p:nvGraphicFramePr>
          <p:cNvPr id="44" name="object 44" descr=""/>
          <p:cNvGraphicFramePr>
            <a:graphicFrameLocks noGrp="1"/>
          </p:cNvGraphicFramePr>
          <p:nvPr/>
        </p:nvGraphicFramePr>
        <p:xfrm>
          <a:off x="6004559" y="2286000"/>
          <a:ext cx="5579745" cy="3509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7555"/>
                <a:gridCol w="1093470"/>
                <a:gridCol w="278130"/>
                <a:gridCol w="1302384"/>
                <a:gridCol w="1216660"/>
                <a:gridCol w="855345"/>
              </a:tblGrid>
              <a:tr h="560705"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100" spc="-2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Cars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76835"/>
                </a:tc>
                <a:tc gridSpan="3">
                  <a:txBody>
                    <a:bodyPr/>
                    <a:lstStyle/>
                    <a:p>
                      <a:pPr marL="544195" marR="85090" indent="-47117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10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Connected</a:t>
                      </a:r>
                      <a:r>
                        <a:rPr dirty="0" sz="1100" spc="-2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navigation</a:t>
                      </a:r>
                      <a:r>
                        <a:rPr dirty="0" sz="1100" spc="-35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(real-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time</a:t>
                      </a:r>
                      <a:r>
                        <a:rPr dirty="0" sz="1100" spc="-5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traffic,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weather,</a:t>
                      </a:r>
                      <a:r>
                        <a:rPr dirty="0" sz="1100" spc="-35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road</a:t>
                      </a:r>
                      <a:r>
                        <a:rPr dirty="0" sz="1100" spc="-4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conditions)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890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D3E4F7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 marL="170180" marR="144780" indent="-6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100" spc="-1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Consolidated </a:t>
                      </a:r>
                      <a:r>
                        <a:rPr dirty="0" sz="110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vehicle</a:t>
                      </a:r>
                      <a:r>
                        <a:rPr dirty="0" sz="1100" spc="-45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data- </a:t>
                      </a:r>
                      <a:r>
                        <a:rPr dirty="0" sz="110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based</a:t>
                      </a:r>
                      <a:r>
                        <a:rPr dirty="0" sz="1100" spc="-3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road </a:t>
                      </a:r>
                      <a:r>
                        <a:rPr dirty="0" sz="1100" spc="-1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maintenance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(deicing,</a:t>
                      </a:r>
                      <a:r>
                        <a:rPr dirty="0" sz="1100" spc="-55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snow </a:t>
                      </a:r>
                      <a:r>
                        <a:rPr dirty="0" sz="1100" spc="-1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clearance)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33655">
                    <a:lnL w="571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lgDash"/>
                    </a:lnB>
                    <a:solidFill>
                      <a:srgbClr val="D3E4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L="86360" marR="4445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dirty="0" sz="1100" spc="-1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Diagnostic </a:t>
                      </a:r>
                      <a:r>
                        <a:rPr dirty="0" sz="1100" spc="-25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100" spc="-1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ordering </a:t>
                      </a:r>
                      <a:r>
                        <a:rPr dirty="0" sz="1100" spc="-1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(remote checkups)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17475">
                    <a:lnL w="38100">
                      <a:solidFill>
                        <a:srgbClr val="FFFFFF"/>
                      </a:solidFill>
                      <a:prstDash val="solid"/>
                    </a:lnL>
                    <a:lnB w="12700">
                      <a:solidFill>
                        <a:srgbClr val="D9D9D9"/>
                      </a:solidFill>
                      <a:prstDash val="lgDash"/>
                    </a:lnB>
                    <a:solidFill>
                      <a:srgbClr val="D3E4F7"/>
                    </a:solidFill>
                  </a:tcPr>
                </a:tc>
              </a:tr>
              <a:tr h="551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D9D9D9"/>
                      </a:solidFill>
                      <a:prstDash val="lgDash"/>
                    </a:lnB>
                  </a:tcPr>
                </a:tc>
                <a:tc gridSpan="3">
                  <a:txBody>
                    <a:bodyPr/>
                    <a:lstStyle/>
                    <a:p>
                      <a:pPr marL="199390" marR="161290" indent="-4762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10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Remote</a:t>
                      </a:r>
                      <a:r>
                        <a:rPr dirty="0" sz="1100" spc="-55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preventing</a:t>
                      </a:r>
                      <a:r>
                        <a:rPr dirty="0" sz="1100" spc="-45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diagnostics</a:t>
                      </a:r>
                      <a:r>
                        <a:rPr dirty="0" sz="1100" spc="-45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and </a:t>
                      </a:r>
                      <a:r>
                        <a:rPr dirty="0" sz="1100" spc="-1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maintenance</a:t>
                      </a:r>
                      <a:r>
                        <a:rPr dirty="0" sz="1100" spc="-2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based</a:t>
                      </a:r>
                      <a:r>
                        <a:rPr dirty="0" sz="1100" spc="-5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1100" spc="-5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car/fleet</a:t>
                      </a:r>
                      <a:r>
                        <a:rPr dirty="0" sz="1100" spc="-35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data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8900">
                    <a:lnR w="5715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lgDash"/>
                    </a:lnB>
                    <a:solidFill>
                      <a:srgbClr val="D3E4F7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3655">
                    <a:lnL w="571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lgDash"/>
                    </a:lnB>
                    <a:solidFill>
                      <a:srgbClr val="D3E4F7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17475">
                    <a:lnL w="38100">
                      <a:solidFill>
                        <a:srgbClr val="FFFFFF"/>
                      </a:solidFill>
                      <a:prstDash val="solid"/>
                    </a:lnL>
                    <a:lnB w="12700">
                      <a:solidFill>
                        <a:srgbClr val="D9D9D9"/>
                      </a:solidFill>
                      <a:prstDash val="lgDash"/>
                    </a:lnB>
                    <a:solidFill>
                      <a:srgbClr val="D3E4F7"/>
                    </a:solidFill>
                  </a:tcPr>
                </a:tc>
              </a:tr>
              <a:tr h="533400">
                <a:tc rowSpan="2">
                  <a:txBody>
                    <a:bodyPr/>
                    <a:lstStyle/>
                    <a:p>
                      <a:pPr marL="24130" marR="14986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100" spc="-1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Content/ Services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4450">
                    <a:lnT w="12700">
                      <a:solidFill>
                        <a:srgbClr val="D9D9D9"/>
                      </a:solidFill>
                      <a:prstDash val="lgDash"/>
                    </a:lnT>
                    <a:lnB w="12700">
                      <a:solidFill>
                        <a:srgbClr val="D9D9D9"/>
                      </a:solidFill>
                      <a:prstDash val="lgDash"/>
                    </a:lnB>
                  </a:tcPr>
                </a:tc>
                <a:tc>
                  <a:txBody>
                    <a:bodyPr/>
                    <a:lstStyle/>
                    <a:p>
                      <a:pPr algn="ctr" marL="25400" marR="4508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10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100" spc="-25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drivers: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Phone,</a:t>
                      </a:r>
                      <a:r>
                        <a:rPr dirty="0" sz="1100" spc="-5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office,</a:t>
                      </a:r>
                      <a:r>
                        <a:rPr dirty="0" sz="1100" spc="-45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5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e- </a:t>
                      </a:r>
                      <a:r>
                        <a:rPr dirty="0" sz="1100" spc="-2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mail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R w="571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lgDash"/>
                    </a:lnT>
                    <a:solidFill>
                      <a:srgbClr val="D3E4F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marL="107314" marR="10033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10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100" spc="-25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passengers: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Internet,</a:t>
                      </a:r>
                      <a:r>
                        <a:rPr dirty="0" sz="1100" spc="-7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social</a:t>
                      </a:r>
                      <a:r>
                        <a:rPr dirty="0" sz="1100" spc="-2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media,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video</a:t>
                      </a:r>
                      <a:r>
                        <a:rPr dirty="0" sz="1100" spc="-25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games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lgDash"/>
                    </a:lnT>
                    <a:solidFill>
                      <a:srgbClr val="D3E4F7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algn="ctr" marL="42545" marR="16510" indent="-190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1100" spc="-1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Traffic </a:t>
                      </a:r>
                      <a:r>
                        <a:rPr dirty="0" sz="110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management</a:t>
                      </a:r>
                      <a:r>
                        <a:rPr dirty="0" sz="1100" spc="-6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and V2I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algn="ctr" marL="99060" marR="730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-1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communication </a:t>
                      </a:r>
                      <a:r>
                        <a:rPr dirty="0" sz="1100" spc="-1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(usage-based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tolling,</a:t>
                      </a:r>
                      <a:r>
                        <a:rPr dirty="0" sz="1100" spc="-5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adaptive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traffic</a:t>
                      </a:r>
                      <a:r>
                        <a:rPr dirty="0" sz="1100" spc="-3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control)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57150">
                    <a:lnL w="571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lgDash"/>
                    </a:lnT>
                    <a:lnB w="12700">
                      <a:solidFill>
                        <a:srgbClr val="D9D9D9"/>
                      </a:solidFill>
                      <a:prstDash val="lgDash"/>
                    </a:lnB>
                    <a:solidFill>
                      <a:srgbClr val="D3E4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marL="3429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1100" spc="-1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Data-driven connected marketplace </a:t>
                      </a:r>
                      <a:r>
                        <a:rPr dirty="0" sz="1100" spc="-25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for </a:t>
                      </a:r>
                      <a:r>
                        <a:rPr dirty="0" sz="1100" spc="-1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repair/mainte </a:t>
                      </a:r>
                      <a:r>
                        <a:rPr dirty="0" sz="1100" spc="-2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nance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1605">
                    <a:lnL w="381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D9D9D9"/>
                      </a:solidFill>
                      <a:prstDash val="lgDash"/>
                    </a:lnT>
                    <a:lnB w="12700">
                      <a:solidFill>
                        <a:srgbClr val="D9D9D9"/>
                      </a:solidFill>
                      <a:prstDash val="lgDash"/>
                    </a:lnB>
                    <a:solidFill>
                      <a:srgbClr val="D3E4F7"/>
                    </a:solidFill>
                  </a:tcPr>
                </a:tc>
              </a:tr>
              <a:tr h="7613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4450">
                    <a:lnT w="12700">
                      <a:solidFill>
                        <a:srgbClr val="D9D9D9"/>
                      </a:solidFill>
                      <a:prstDash val="lgDash"/>
                    </a:lnT>
                    <a:lnB w="12700">
                      <a:solidFill>
                        <a:srgbClr val="D9D9D9"/>
                      </a:solidFill>
                      <a:prstDash val="lgDash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marL="8890" marR="20955" indent="63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dirty="0" sz="110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Content</a:t>
                      </a:r>
                      <a:r>
                        <a:rPr dirty="0" sz="1100" spc="-35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feed</a:t>
                      </a:r>
                      <a:r>
                        <a:rPr dirty="0" sz="1100" spc="-45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100" spc="-2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linear</a:t>
                      </a:r>
                      <a:r>
                        <a:rPr dirty="0" sz="1100" spc="-25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providers</a:t>
                      </a:r>
                      <a:r>
                        <a:rPr dirty="0" sz="1100" spc="-35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(cable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networks)</a:t>
                      </a:r>
                      <a:r>
                        <a:rPr dirty="0" sz="1100" spc="-55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3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dynamic</a:t>
                      </a:r>
                      <a:r>
                        <a:rPr dirty="0" sz="1100" spc="-2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streaming</a:t>
                      </a:r>
                      <a:r>
                        <a:rPr dirty="0" sz="1100" spc="-55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services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(Spotify,</a:t>
                      </a:r>
                      <a:r>
                        <a:rPr dirty="0" sz="1100" spc="-4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Netflix)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27000">
                    <a:lnR w="5715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D9D9D9"/>
                      </a:solidFill>
                      <a:prstDash val="lgDash"/>
                    </a:lnB>
                    <a:solidFill>
                      <a:srgbClr val="D3E4F7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7150">
                    <a:lnL w="571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lgDash"/>
                    </a:lnT>
                    <a:lnB w="12700">
                      <a:solidFill>
                        <a:srgbClr val="D9D9D9"/>
                      </a:solidFill>
                      <a:prstDash val="lgDash"/>
                    </a:lnB>
                    <a:solidFill>
                      <a:srgbClr val="D3E4F7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41605">
                    <a:lnL w="381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D9D9D9"/>
                      </a:solidFill>
                      <a:prstDash val="lgDash"/>
                    </a:lnT>
                    <a:lnB w="12700">
                      <a:solidFill>
                        <a:srgbClr val="D9D9D9"/>
                      </a:solidFill>
                      <a:prstDash val="lgDash"/>
                    </a:lnB>
                    <a:solidFill>
                      <a:srgbClr val="D3E4F7"/>
                    </a:solidFill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dirty="0" sz="1100" spc="-1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Mobility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14300">
                    <a:lnT w="12700">
                      <a:solidFill>
                        <a:srgbClr val="D9D9D9"/>
                      </a:solidFill>
                      <a:prstDash val="lgDash"/>
                    </a:lnT>
                    <a:lnB w="12700">
                      <a:solidFill>
                        <a:srgbClr val="D9D9D9"/>
                      </a:solidFill>
                      <a:prstDash val="lgDash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244475" marR="25463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1100" spc="-1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Personalized </a:t>
                      </a:r>
                      <a:r>
                        <a:rPr dirty="0" sz="110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dynamic</a:t>
                      </a:r>
                      <a:r>
                        <a:rPr dirty="0" sz="1100" spc="-3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car </a:t>
                      </a:r>
                      <a:r>
                        <a:rPr dirty="0" sz="1100" spc="-1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pooling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R w="571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lgDash"/>
                    </a:lnT>
                    <a:lnB w="12700">
                      <a:solidFill>
                        <a:srgbClr val="D9D9D9"/>
                      </a:solidFill>
                      <a:prstDash val="lgDash"/>
                    </a:lnB>
                    <a:solidFill>
                      <a:srgbClr val="D3E4F7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</a:pPr>
                      <a:r>
                        <a:rPr dirty="0" sz="1100" spc="-1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Taxi/e-hailing/ride-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-1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sharing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lgDash"/>
                    </a:lnT>
                    <a:lnB w="12700">
                      <a:solidFill>
                        <a:srgbClr val="D9D9D9"/>
                      </a:solidFill>
                      <a:prstDash val="lgDash"/>
                    </a:lnB>
                    <a:solidFill>
                      <a:srgbClr val="D3E4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3025" marR="4762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110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Enhancement</a:t>
                      </a:r>
                      <a:r>
                        <a:rPr dirty="0" sz="1100" spc="-6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10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public</a:t>
                      </a:r>
                      <a:r>
                        <a:rPr dirty="0" sz="1100" spc="-3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transport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1100" spc="-5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car</a:t>
                      </a:r>
                      <a:r>
                        <a:rPr dirty="0" sz="1100" spc="-4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sharing fleet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34925">
                    <a:lnL w="571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lgDash"/>
                    </a:lnT>
                    <a:lnB w="12700">
                      <a:solidFill>
                        <a:srgbClr val="D9D9D9"/>
                      </a:solidFill>
                      <a:prstDash val="lgDash"/>
                    </a:lnB>
                    <a:solidFill>
                      <a:srgbClr val="D3E4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D9D9D9"/>
                      </a:solidFill>
                      <a:prstDash val="lgDash"/>
                    </a:lnT>
                    <a:lnB w="12700">
                      <a:solidFill>
                        <a:srgbClr val="D9D9D9"/>
                      </a:solidFill>
                      <a:prstDash val="lgDash"/>
                    </a:lnB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100" spc="-1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Infra.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9209">
                    <a:lnT w="12700">
                      <a:solidFill>
                        <a:srgbClr val="D9D9D9"/>
                      </a:solidFill>
                      <a:prstDash val="lgDash"/>
                    </a:lnT>
                  </a:tcPr>
                </a:tc>
                <a:tc gridSpan="3">
                  <a:txBody>
                    <a:bodyPr/>
                    <a:lstStyle/>
                    <a:p>
                      <a:pPr marL="496570" marR="34925" indent="-47117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SIM</a:t>
                      </a:r>
                      <a:r>
                        <a:rPr dirty="0" sz="1100" spc="-45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cards</a:t>
                      </a:r>
                      <a:r>
                        <a:rPr dirty="0" sz="1100" spc="-3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15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LTE</a:t>
                      </a:r>
                      <a:r>
                        <a:rPr dirty="0" sz="1100" spc="-5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sites</a:t>
                      </a:r>
                      <a:r>
                        <a:rPr dirty="0" sz="1100" spc="-45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along</a:t>
                      </a:r>
                      <a:r>
                        <a:rPr dirty="0" sz="1100" spc="-15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highways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100" spc="-4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enable</a:t>
                      </a:r>
                      <a:r>
                        <a:rPr dirty="0" sz="1100" spc="-2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broadband</a:t>
                      </a:r>
                      <a:r>
                        <a:rPr dirty="0" sz="1100" spc="-3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374D81"/>
                          </a:solidFill>
                          <a:latin typeface="Arial MT"/>
                          <a:cs typeface="Arial MT"/>
                        </a:rPr>
                        <a:t>traffic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R w="571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lgDash"/>
                    </a:lnT>
                    <a:solidFill>
                      <a:srgbClr val="D3E4F7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63855" marR="233045" indent="-1066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spc="-10" b="1">
                          <a:solidFill>
                            <a:srgbClr val="374D81"/>
                          </a:solidFill>
                          <a:latin typeface="Arial"/>
                          <a:cs typeface="Arial"/>
                        </a:rPr>
                        <a:t>Networked parking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571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D9D9D9"/>
                      </a:solidFill>
                      <a:prstDash val="lgDash"/>
                    </a:lnT>
                    <a:solidFill>
                      <a:srgbClr val="D3E4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D9D9D9"/>
                      </a:solidFill>
                      <a:prstDash val="lgDash"/>
                    </a:lnT>
                  </a:tcPr>
                </a:tc>
              </a:tr>
            </a:tbl>
          </a:graphicData>
        </a:graphic>
      </p:graphicFrame>
      <p:sp>
        <p:nvSpPr>
          <p:cNvPr id="45" name="object 45" descr=""/>
          <p:cNvSpPr/>
          <p:nvPr/>
        </p:nvSpPr>
        <p:spPr>
          <a:xfrm>
            <a:off x="6004559" y="5829300"/>
            <a:ext cx="5467985" cy="0"/>
          </a:xfrm>
          <a:custGeom>
            <a:avLst/>
            <a:gdLst/>
            <a:ahLst/>
            <a:cxnLst/>
            <a:rect l="l" t="t" r="r" b="b"/>
            <a:pathLst>
              <a:path w="5467984" h="0">
                <a:moveTo>
                  <a:pt x="0" y="0"/>
                </a:moveTo>
                <a:lnTo>
                  <a:pt x="5467731" y="0"/>
                </a:lnTo>
              </a:path>
            </a:pathLst>
          </a:custGeom>
          <a:ln w="12192">
            <a:solidFill>
              <a:srgbClr val="D9D9D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46" name="object 46" descr=""/>
          <p:cNvGrpSpPr/>
          <p:nvPr/>
        </p:nvGrpSpPr>
        <p:grpSpPr>
          <a:xfrm>
            <a:off x="6755130" y="1861566"/>
            <a:ext cx="5173345" cy="4634230"/>
            <a:chOff x="6755130" y="1861566"/>
            <a:chExt cx="5173345" cy="4634230"/>
          </a:xfrm>
        </p:grpSpPr>
        <p:sp>
          <p:nvSpPr>
            <p:cNvPr id="47" name="object 47" descr=""/>
            <p:cNvSpPr/>
            <p:nvPr/>
          </p:nvSpPr>
          <p:spPr>
            <a:xfrm>
              <a:off x="6755130" y="1861566"/>
              <a:ext cx="4913630" cy="4392930"/>
            </a:xfrm>
            <a:custGeom>
              <a:avLst/>
              <a:gdLst/>
              <a:ahLst/>
              <a:cxnLst/>
              <a:rect l="l" t="t" r="r" b="b"/>
              <a:pathLst>
                <a:path w="4913630" h="4392930">
                  <a:moveTo>
                    <a:pt x="4913376" y="0"/>
                  </a:moveTo>
                  <a:lnTo>
                    <a:pt x="4913376" y="4392637"/>
                  </a:lnTo>
                </a:path>
                <a:path w="4913630" h="4392930">
                  <a:moveTo>
                    <a:pt x="0" y="4376928"/>
                  </a:moveTo>
                  <a:lnTo>
                    <a:pt x="4913122" y="4376928"/>
                  </a:lnTo>
                </a:path>
              </a:pathLst>
            </a:custGeom>
            <a:ln w="28956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1657076" y="5734812"/>
              <a:ext cx="265430" cy="309880"/>
            </a:xfrm>
            <a:custGeom>
              <a:avLst/>
              <a:gdLst/>
              <a:ahLst/>
              <a:cxnLst/>
              <a:rect l="l" t="t" r="r" b="b"/>
              <a:pathLst>
                <a:path w="265429" h="309879">
                  <a:moveTo>
                    <a:pt x="132588" y="0"/>
                  </a:moveTo>
                  <a:lnTo>
                    <a:pt x="132588" y="77343"/>
                  </a:lnTo>
                  <a:lnTo>
                    <a:pt x="0" y="77343"/>
                  </a:lnTo>
                  <a:lnTo>
                    <a:pt x="0" y="232028"/>
                  </a:lnTo>
                  <a:lnTo>
                    <a:pt x="132588" y="232028"/>
                  </a:lnTo>
                  <a:lnTo>
                    <a:pt x="132588" y="309372"/>
                  </a:lnTo>
                  <a:lnTo>
                    <a:pt x="265175" y="154685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1657076" y="5734812"/>
              <a:ext cx="265430" cy="309880"/>
            </a:xfrm>
            <a:custGeom>
              <a:avLst/>
              <a:gdLst/>
              <a:ahLst/>
              <a:cxnLst/>
              <a:rect l="l" t="t" r="r" b="b"/>
              <a:pathLst>
                <a:path w="265429" h="309879">
                  <a:moveTo>
                    <a:pt x="0" y="77343"/>
                  </a:moveTo>
                  <a:lnTo>
                    <a:pt x="132588" y="77343"/>
                  </a:lnTo>
                  <a:lnTo>
                    <a:pt x="132588" y="0"/>
                  </a:lnTo>
                  <a:lnTo>
                    <a:pt x="265175" y="154685"/>
                  </a:lnTo>
                  <a:lnTo>
                    <a:pt x="132588" y="309372"/>
                  </a:lnTo>
                  <a:lnTo>
                    <a:pt x="132588" y="232028"/>
                  </a:lnTo>
                  <a:lnTo>
                    <a:pt x="0" y="232028"/>
                  </a:lnTo>
                  <a:lnTo>
                    <a:pt x="0" y="77343"/>
                  </a:lnTo>
                  <a:close/>
                </a:path>
              </a:pathLst>
            </a:custGeom>
            <a:ln w="12192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1228832" y="6224016"/>
              <a:ext cx="309880" cy="265430"/>
            </a:xfrm>
            <a:custGeom>
              <a:avLst/>
              <a:gdLst/>
              <a:ahLst/>
              <a:cxnLst/>
              <a:rect l="l" t="t" r="r" b="b"/>
              <a:pathLst>
                <a:path w="309879" h="265429">
                  <a:moveTo>
                    <a:pt x="232028" y="0"/>
                  </a:moveTo>
                  <a:lnTo>
                    <a:pt x="77343" y="0"/>
                  </a:lnTo>
                  <a:lnTo>
                    <a:pt x="77343" y="132588"/>
                  </a:lnTo>
                  <a:lnTo>
                    <a:pt x="0" y="132588"/>
                  </a:lnTo>
                  <a:lnTo>
                    <a:pt x="154686" y="265176"/>
                  </a:lnTo>
                  <a:lnTo>
                    <a:pt x="309372" y="132588"/>
                  </a:lnTo>
                  <a:lnTo>
                    <a:pt x="232028" y="132588"/>
                  </a:lnTo>
                  <a:lnTo>
                    <a:pt x="232028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1228832" y="6224016"/>
              <a:ext cx="309880" cy="265430"/>
            </a:xfrm>
            <a:custGeom>
              <a:avLst/>
              <a:gdLst/>
              <a:ahLst/>
              <a:cxnLst/>
              <a:rect l="l" t="t" r="r" b="b"/>
              <a:pathLst>
                <a:path w="309879" h="265429">
                  <a:moveTo>
                    <a:pt x="232028" y="0"/>
                  </a:moveTo>
                  <a:lnTo>
                    <a:pt x="232028" y="132588"/>
                  </a:lnTo>
                  <a:lnTo>
                    <a:pt x="309372" y="132588"/>
                  </a:lnTo>
                  <a:lnTo>
                    <a:pt x="154686" y="265176"/>
                  </a:lnTo>
                  <a:lnTo>
                    <a:pt x="0" y="132588"/>
                  </a:lnTo>
                  <a:lnTo>
                    <a:pt x="77343" y="132588"/>
                  </a:lnTo>
                  <a:lnTo>
                    <a:pt x="77343" y="0"/>
                  </a:lnTo>
                  <a:lnTo>
                    <a:pt x="232028" y="0"/>
                  </a:lnTo>
                  <a:close/>
                </a:path>
              </a:pathLst>
            </a:custGeom>
            <a:ln w="12192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10423397" y="5894323"/>
            <a:ext cx="116649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6390" marR="5080" indent="-314325">
              <a:lnSpc>
                <a:spcPct val="100000"/>
              </a:lnSpc>
              <a:spcBef>
                <a:spcPts val="95"/>
              </a:spcBef>
            </a:pPr>
            <a:r>
              <a:rPr dirty="0" sz="1000" b="1" i="1">
                <a:solidFill>
                  <a:srgbClr val="374D81"/>
                </a:solidFill>
                <a:latin typeface="Arial"/>
                <a:cs typeface="Arial"/>
              </a:rPr>
              <a:t>Further</a:t>
            </a:r>
            <a:r>
              <a:rPr dirty="0" sz="1000" spc="-40" b="1" i="1">
                <a:solidFill>
                  <a:srgbClr val="374D81"/>
                </a:solidFill>
                <a:latin typeface="Arial"/>
                <a:cs typeface="Arial"/>
              </a:rPr>
              <a:t> </a:t>
            </a:r>
            <a:r>
              <a:rPr dirty="0" sz="1000" spc="-10" b="1" i="1">
                <a:solidFill>
                  <a:srgbClr val="374D81"/>
                </a:solidFill>
                <a:latin typeface="Arial"/>
                <a:cs typeface="Arial"/>
              </a:rPr>
              <a:t>extensions possible</a:t>
            </a:r>
            <a:endParaRPr sz="10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84</a:t>
            </a:fld>
          </a:p>
        </p:txBody>
      </p:sp>
      <p:sp>
        <p:nvSpPr>
          <p:cNvPr id="55" name="object 55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574649" y="216154"/>
            <a:ext cx="19405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MARKET</a:t>
            </a:r>
            <a:r>
              <a:rPr dirty="0" sz="1600" spc="-9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1011618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All</a:t>
            </a:r>
            <a:r>
              <a:rPr dirty="0" spc="-35"/>
              <a:t> </a:t>
            </a:r>
            <a:r>
              <a:rPr dirty="0"/>
              <a:t>major</a:t>
            </a:r>
            <a:r>
              <a:rPr dirty="0" spc="-30"/>
              <a:t> </a:t>
            </a:r>
            <a:r>
              <a:rPr dirty="0"/>
              <a:t>OEMs</a:t>
            </a:r>
            <a:r>
              <a:rPr dirty="0" spc="-40"/>
              <a:t> </a:t>
            </a:r>
            <a:r>
              <a:rPr dirty="0"/>
              <a:t>are</a:t>
            </a:r>
            <a:r>
              <a:rPr dirty="0" spc="-30"/>
              <a:t> </a:t>
            </a:r>
            <a:r>
              <a:rPr dirty="0"/>
              <a:t>already</a:t>
            </a:r>
            <a:r>
              <a:rPr dirty="0" spc="-50"/>
              <a:t> </a:t>
            </a:r>
            <a:r>
              <a:rPr dirty="0"/>
              <a:t>making</a:t>
            </a:r>
            <a:r>
              <a:rPr dirty="0" spc="-30"/>
              <a:t> </a:t>
            </a:r>
            <a:r>
              <a:rPr dirty="0"/>
              <a:t>big</a:t>
            </a:r>
            <a:r>
              <a:rPr dirty="0" spc="-30"/>
              <a:t> </a:t>
            </a:r>
            <a:r>
              <a:rPr dirty="0"/>
              <a:t>bets</a:t>
            </a:r>
            <a:r>
              <a:rPr dirty="0" spc="-35"/>
              <a:t> </a:t>
            </a:r>
            <a:r>
              <a:rPr dirty="0"/>
              <a:t>in</a:t>
            </a:r>
            <a:r>
              <a:rPr dirty="0" spc="-15"/>
              <a:t> </a:t>
            </a:r>
            <a:r>
              <a:rPr dirty="0" spc="-10"/>
              <a:t>carsharing,</a:t>
            </a:r>
            <a:r>
              <a:rPr dirty="0" spc="-165"/>
              <a:t> </a:t>
            </a:r>
            <a:r>
              <a:rPr dirty="0" spc="-45"/>
              <a:t>AV</a:t>
            </a:r>
            <a:r>
              <a:rPr dirty="0" spc="-15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/>
              <a:t>EV</a:t>
            </a:r>
            <a:r>
              <a:rPr dirty="0" spc="-20"/>
              <a:t> </a:t>
            </a:r>
            <a:r>
              <a:rPr dirty="0" spc="-10"/>
              <a:t>technology,</a:t>
            </a:r>
            <a:r>
              <a:rPr dirty="0" spc="-6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25"/>
              <a:t>car</a:t>
            </a:r>
          </a:p>
          <a:p>
            <a:pPr marL="12700">
              <a:lnSpc>
                <a:spcPts val="2280"/>
              </a:lnSpc>
            </a:pPr>
            <a:r>
              <a:rPr dirty="0" spc="-10"/>
              <a:t>connectivity,</a:t>
            </a:r>
            <a:r>
              <a:rPr dirty="0" spc="-55"/>
              <a:t> </a:t>
            </a:r>
            <a:r>
              <a:rPr dirty="0"/>
              <a:t>to</a:t>
            </a:r>
            <a:r>
              <a:rPr dirty="0" spc="-30"/>
              <a:t> </a:t>
            </a:r>
            <a:r>
              <a:rPr dirty="0"/>
              <a:t>stay</a:t>
            </a:r>
            <a:r>
              <a:rPr dirty="0" spc="-45"/>
              <a:t> </a:t>
            </a:r>
            <a:r>
              <a:rPr dirty="0"/>
              <a:t>relevant</a:t>
            </a:r>
            <a:r>
              <a:rPr dirty="0" spc="-55"/>
              <a:t> </a:t>
            </a:r>
            <a:r>
              <a:rPr dirty="0"/>
              <a:t>when</a:t>
            </a:r>
            <a:r>
              <a:rPr dirty="0" spc="-30"/>
              <a:t> </a:t>
            </a:r>
            <a:r>
              <a:rPr dirty="0"/>
              <a:t>this</a:t>
            </a:r>
            <a:r>
              <a:rPr dirty="0" spc="-25"/>
              <a:t> </a:t>
            </a:r>
            <a:r>
              <a:rPr dirty="0"/>
              <a:t>future</a:t>
            </a:r>
            <a:r>
              <a:rPr dirty="0" spc="-40"/>
              <a:t> </a:t>
            </a:r>
            <a:r>
              <a:rPr dirty="0" spc="-10"/>
              <a:t>arrives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24654" y="1537716"/>
            <a:ext cx="734290" cy="280415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586740" y="1453896"/>
            <a:ext cx="10961370" cy="414655"/>
            <a:chOff x="586740" y="1453896"/>
            <a:chExt cx="10961370" cy="414655"/>
          </a:xfrm>
        </p:grpSpPr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7199" y="1493520"/>
              <a:ext cx="457200" cy="37490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6957" y="1495044"/>
              <a:ext cx="1062193" cy="37185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8556" y="1502664"/>
              <a:ext cx="603503" cy="35661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586740" y="1456944"/>
              <a:ext cx="10961370" cy="0"/>
            </a:xfrm>
            <a:custGeom>
              <a:avLst/>
              <a:gdLst/>
              <a:ahLst/>
              <a:cxnLst/>
              <a:rect l="l" t="t" r="r" b="b"/>
              <a:pathLst>
                <a:path w="10961370" h="0">
                  <a:moveTo>
                    <a:pt x="0" y="0"/>
                  </a:moveTo>
                  <a:lnTo>
                    <a:pt x="10960862" y="0"/>
                  </a:lnTo>
                </a:path>
              </a:pathLst>
            </a:custGeom>
            <a:ln w="6096">
              <a:solidFill>
                <a:srgbClr val="34477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44039" y="1613916"/>
            <a:ext cx="1239012" cy="134112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666089" y="1167511"/>
            <a:ext cx="75584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34477D"/>
                </a:solidFill>
                <a:latin typeface="Arial MT"/>
                <a:cs typeface="Arial MT"/>
              </a:rPr>
              <a:t>Initiatives</a:t>
            </a:r>
            <a:r>
              <a:rPr dirty="0" sz="1400" spc="-45">
                <a:solidFill>
                  <a:srgbClr val="34477D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34477D"/>
                </a:solidFill>
                <a:latin typeface="Arial MT"/>
                <a:cs typeface="Arial MT"/>
              </a:rPr>
              <a:t>taken</a:t>
            </a:r>
            <a:r>
              <a:rPr dirty="0" sz="1400" spc="-55">
                <a:solidFill>
                  <a:srgbClr val="34477D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34477D"/>
                </a:solidFill>
                <a:latin typeface="Arial MT"/>
                <a:cs typeface="Arial MT"/>
              </a:rPr>
              <a:t>by</a:t>
            </a:r>
            <a:r>
              <a:rPr dirty="0" sz="1400" spc="-20">
                <a:solidFill>
                  <a:srgbClr val="34477D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34477D"/>
                </a:solidFill>
                <a:latin typeface="Arial MT"/>
                <a:cs typeface="Arial MT"/>
              </a:rPr>
              <a:t>the</a:t>
            </a:r>
            <a:r>
              <a:rPr dirty="0" sz="1400" spc="-40">
                <a:solidFill>
                  <a:srgbClr val="34477D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34477D"/>
                </a:solidFill>
                <a:latin typeface="Arial MT"/>
                <a:cs typeface="Arial MT"/>
              </a:rPr>
              <a:t>2018</a:t>
            </a:r>
            <a:r>
              <a:rPr dirty="0" sz="1400" spc="-55">
                <a:solidFill>
                  <a:srgbClr val="34477D"/>
                </a:solidFill>
                <a:latin typeface="Arial MT"/>
                <a:cs typeface="Arial MT"/>
              </a:rPr>
              <a:t> </a:t>
            </a:r>
            <a:r>
              <a:rPr dirty="0" sz="1400" spc="-50">
                <a:solidFill>
                  <a:srgbClr val="34477D"/>
                </a:solidFill>
                <a:latin typeface="Arial MT"/>
                <a:cs typeface="Arial MT"/>
              </a:rPr>
              <a:t>Top</a:t>
            </a:r>
            <a:r>
              <a:rPr dirty="0" sz="1400" spc="-35">
                <a:solidFill>
                  <a:srgbClr val="34477D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34477D"/>
                </a:solidFill>
                <a:latin typeface="Arial MT"/>
                <a:cs typeface="Arial MT"/>
              </a:rPr>
              <a:t>5</a:t>
            </a:r>
            <a:r>
              <a:rPr dirty="0" sz="1400" spc="-20">
                <a:solidFill>
                  <a:srgbClr val="34477D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34477D"/>
                </a:solidFill>
                <a:latin typeface="Arial MT"/>
                <a:cs typeface="Arial MT"/>
              </a:rPr>
              <a:t>car</a:t>
            </a:r>
            <a:r>
              <a:rPr dirty="0" sz="1400" spc="-35">
                <a:solidFill>
                  <a:srgbClr val="34477D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34477D"/>
                </a:solidFill>
                <a:latin typeface="Arial MT"/>
                <a:cs typeface="Arial MT"/>
              </a:rPr>
              <a:t>manufacturers,</a:t>
            </a:r>
            <a:r>
              <a:rPr dirty="0" sz="1400" spc="-60">
                <a:solidFill>
                  <a:srgbClr val="34477D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34477D"/>
                </a:solidFill>
                <a:latin typeface="Arial MT"/>
                <a:cs typeface="Arial MT"/>
              </a:rPr>
              <a:t>for</a:t>
            </a:r>
            <a:r>
              <a:rPr dirty="0" sz="1400" spc="-35">
                <a:solidFill>
                  <a:srgbClr val="34477D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34477D"/>
                </a:solidFill>
                <a:latin typeface="Arial MT"/>
                <a:cs typeface="Arial MT"/>
              </a:rPr>
              <a:t>EVs,</a:t>
            </a:r>
            <a:r>
              <a:rPr dirty="0" sz="1400" spc="-95">
                <a:solidFill>
                  <a:srgbClr val="34477D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34477D"/>
                </a:solidFill>
                <a:latin typeface="Arial MT"/>
                <a:cs typeface="Arial MT"/>
              </a:rPr>
              <a:t>AVs,</a:t>
            </a:r>
            <a:r>
              <a:rPr dirty="0" sz="1400" spc="-25">
                <a:solidFill>
                  <a:srgbClr val="34477D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34477D"/>
                </a:solidFill>
                <a:latin typeface="Arial MT"/>
                <a:cs typeface="Arial MT"/>
              </a:rPr>
              <a:t>car</a:t>
            </a:r>
            <a:r>
              <a:rPr dirty="0" sz="1400" spc="-30">
                <a:solidFill>
                  <a:srgbClr val="34477D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34477D"/>
                </a:solidFill>
                <a:latin typeface="Arial MT"/>
                <a:cs typeface="Arial MT"/>
              </a:rPr>
              <a:t>sharing</a:t>
            </a:r>
            <a:r>
              <a:rPr dirty="0" sz="1400" spc="-60">
                <a:solidFill>
                  <a:srgbClr val="34477D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34477D"/>
                </a:solidFill>
                <a:latin typeface="Arial MT"/>
                <a:cs typeface="Arial MT"/>
              </a:rPr>
              <a:t>and</a:t>
            </a:r>
            <a:r>
              <a:rPr dirty="0" sz="1400" spc="-30">
                <a:solidFill>
                  <a:srgbClr val="34477D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34477D"/>
                </a:solidFill>
                <a:latin typeface="Arial MT"/>
                <a:cs typeface="Arial MT"/>
              </a:rPr>
              <a:t>connectivity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280415" y="1961388"/>
            <a:ext cx="11303635" cy="949960"/>
            <a:chOff x="280415" y="1961388"/>
            <a:chExt cx="11303635" cy="949960"/>
          </a:xfrm>
        </p:grpSpPr>
        <p:sp>
          <p:nvSpPr>
            <p:cNvPr id="17" name="object 17" descr=""/>
            <p:cNvSpPr/>
            <p:nvPr/>
          </p:nvSpPr>
          <p:spPr>
            <a:xfrm>
              <a:off x="280415" y="1961388"/>
              <a:ext cx="11303635" cy="949960"/>
            </a:xfrm>
            <a:custGeom>
              <a:avLst/>
              <a:gdLst/>
              <a:ahLst/>
              <a:cxnLst/>
              <a:rect l="l" t="t" r="r" b="b"/>
              <a:pathLst>
                <a:path w="11303635" h="949960">
                  <a:moveTo>
                    <a:pt x="11303508" y="0"/>
                  </a:moveTo>
                  <a:lnTo>
                    <a:pt x="0" y="0"/>
                  </a:lnTo>
                  <a:lnTo>
                    <a:pt x="0" y="949451"/>
                  </a:lnTo>
                  <a:lnTo>
                    <a:pt x="11303508" y="949451"/>
                  </a:lnTo>
                  <a:lnTo>
                    <a:pt x="11303508" y="0"/>
                  </a:lnTo>
                  <a:close/>
                </a:path>
              </a:pathLst>
            </a:custGeom>
            <a:solidFill>
              <a:srgbClr val="B5C1DF">
                <a:alpha val="3490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53795" y="2476502"/>
              <a:ext cx="372110" cy="373380"/>
            </a:xfrm>
            <a:custGeom>
              <a:avLst/>
              <a:gdLst/>
              <a:ahLst/>
              <a:cxnLst/>
              <a:rect l="l" t="t" r="r" b="b"/>
              <a:pathLst>
                <a:path w="372109" h="373380">
                  <a:moveTo>
                    <a:pt x="317148" y="242007"/>
                  </a:moveTo>
                  <a:lnTo>
                    <a:pt x="29030" y="242007"/>
                  </a:lnTo>
                  <a:lnTo>
                    <a:pt x="0" y="271149"/>
                  </a:lnTo>
                  <a:lnTo>
                    <a:pt x="0" y="335371"/>
                  </a:lnTo>
                  <a:lnTo>
                    <a:pt x="4874" y="340262"/>
                  </a:lnTo>
                  <a:lnTo>
                    <a:pt x="37844" y="340262"/>
                  </a:lnTo>
                  <a:lnTo>
                    <a:pt x="43618" y="353452"/>
                  </a:lnTo>
                  <a:lnTo>
                    <a:pt x="53212" y="363945"/>
                  </a:lnTo>
                  <a:lnTo>
                    <a:pt x="65759" y="370875"/>
                  </a:lnTo>
                  <a:lnTo>
                    <a:pt x="80391" y="373377"/>
                  </a:lnTo>
                  <a:lnTo>
                    <a:pt x="95022" y="370875"/>
                  </a:lnTo>
                  <a:lnTo>
                    <a:pt x="107567" y="363945"/>
                  </a:lnTo>
                  <a:lnTo>
                    <a:pt x="117161" y="353452"/>
                  </a:lnTo>
                  <a:lnTo>
                    <a:pt x="118006" y="351520"/>
                  </a:lnTo>
                  <a:lnTo>
                    <a:pt x="80391" y="351520"/>
                  </a:lnTo>
                  <a:lnTo>
                    <a:pt x="71803" y="349799"/>
                  </a:lnTo>
                  <a:lnTo>
                    <a:pt x="64782" y="345110"/>
                  </a:lnTo>
                  <a:lnTo>
                    <a:pt x="60045" y="338161"/>
                  </a:lnTo>
                  <a:lnTo>
                    <a:pt x="58306" y="329662"/>
                  </a:lnTo>
                  <a:lnTo>
                    <a:pt x="58315" y="329446"/>
                  </a:lnTo>
                  <a:lnTo>
                    <a:pt x="60096" y="321161"/>
                  </a:lnTo>
                  <a:lnTo>
                    <a:pt x="60142" y="320946"/>
                  </a:lnTo>
                  <a:lnTo>
                    <a:pt x="61907" y="318405"/>
                  </a:lnTo>
                  <a:lnTo>
                    <a:pt x="21772" y="318405"/>
                  </a:lnTo>
                  <a:lnTo>
                    <a:pt x="21772" y="267131"/>
                  </a:lnTo>
                  <a:lnTo>
                    <a:pt x="25029" y="263865"/>
                  </a:lnTo>
                  <a:lnTo>
                    <a:pt x="359543" y="263865"/>
                  </a:lnTo>
                  <a:lnTo>
                    <a:pt x="355620" y="258031"/>
                  </a:lnTo>
                  <a:lnTo>
                    <a:pt x="338315" y="246309"/>
                  </a:lnTo>
                  <a:lnTo>
                    <a:pt x="317148" y="242007"/>
                  </a:lnTo>
                  <a:close/>
                </a:path>
                <a:path w="372109" h="373380">
                  <a:moveTo>
                    <a:pt x="261790" y="340262"/>
                  </a:moveTo>
                  <a:lnTo>
                    <a:pt x="238158" y="340262"/>
                  </a:lnTo>
                  <a:lnTo>
                    <a:pt x="243932" y="353453"/>
                  </a:lnTo>
                  <a:lnTo>
                    <a:pt x="253524" y="363945"/>
                  </a:lnTo>
                  <a:lnTo>
                    <a:pt x="266068" y="370875"/>
                  </a:lnTo>
                  <a:lnTo>
                    <a:pt x="280700" y="373378"/>
                  </a:lnTo>
                  <a:lnTo>
                    <a:pt x="295333" y="370875"/>
                  </a:lnTo>
                  <a:lnTo>
                    <a:pt x="307880" y="363945"/>
                  </a:lnTo>
                  <a:lnTo>
                    <a:pt x="317473" y="353453"/>
                  </a:lnTo>
                  <a:lnTo>
                    <a:pt x="318319" y="351520"/>
                  </a:lnTo>
                  <a:lnTo>
                    <a:pt x="280700" y="351520"/>
                  </a:lnTo>
                  <a:lnTo>
                    <a:pt x="272114" y="349799"/>
                  </a:lnTo>
                  <a:lnTo>
                    <a:pt x="265094" y="345110"/>
                  </a:lnTo>
                  <a:lnTo>
                    <a:pt x="261790" y="340262"/>
                  </a:lnTo>
                  <a:close/>
                </a:path>
                <a:path w="372109" h="373380">
                  <a:moveTo>
                    <a:pt x="117952" y="307799"/>
                  </a:moveTo>
                  <a:lnTo>
                    <a:pt x="80391" y="307799"/>
                  </a:lnTo>
                  <a:lnTo>
                    <a:pt x="88978" y="309520"/>
                  </a:lnTo>
                  <a:lnTo>
                    <a:pt x="95998" y="314210"/>
                  </a:lnTo>
                  <a:lnTo>
                    <a:pt x="100734" y="321161"/>
                  </a:lnTo>
                  <a:lnTo>
                    <a:pt x="102428" y="329446"/>
                  </a:lnTo>
                  <a:lnTo>
                    <a:pt x="102472" y="329662"/>
                  </a:lnTo>
                  <a:lnTo>
                    <a:pt x="100734" y="338161"/>
                  </a:lnTo>
                  <a:lnTo>
                    <a:pt x="95998" y="345110"/>
                  </a:lnTo>
                  <a:lnTo>
                    <a:pt x="88978" y="349799"/>
                  </a:lnTo>
                  <a:lnTo>
                    <a:pt x="80391" y="351520"/>
                  </a:lnTo>
                  <a:lnTo>
                    <a:pt x="118006" y="351520"/>
                  </a:lnTo>
                  <a:lnTo>
                    <a:pt x="122934" y="340262"/>
                  </a:lnTo>
                  <a:lnTo>
                    <a:pt x="261790" y="340262"/>
                  </a:lnTo>
                  <a:lnTo>
                    <a:pt x="260358" y="338161"/>
                  </a:lnTo>
                  <a:lnTo>
                    <a:pt x="258619" y="329662"/>
                  </a:lnTo>
                  <a:lnTo>
                    <a:pt x="260357" y="321161"/>
                  </a:lnTo>
                  <a:lnTo>
                    <a:pt x="262234" y="318405"/>
                  </a:lnTo>
                  <a:lnTo>
                    <a:pt x="122766" y="318405"/>
                  </a:lnTo>
                  <a:lnTo>
                    <a:pt x="117952" y="307799"/>
                  </a:lnTo>
                  <a:close/>
                </a:path>
                <a:path w="372109" h="373380">
                  <a:moveTo>
                    <a:pt x="318264" y="307800"/>
                  </a:moveTo>
                  <a:lnTo>
                    <a:pt x="280700" y="307800"/>
                  </a:lnTo>
                  <a:lnTo>
                    <a:pt x="289289" y="309520"/>
                  </a:lnTo>
                  <a:lnTo>
                    <a:pt x="296310" y="314211"/>
                  </a:lnTo>
                  <a:lnTo>
                    <a:pt x="301047" y="321161"/>
                  </a:lnTo>
                  <a:lnTo>
                    <a:pt x="302742" y="329446"/>
                  </a:lnTo>
                  <a:lnTo>
                    <a:pt x="302785" y="329662"/>
                  </a:lnTo>
                  <a:lnTo>
                    <a:pt x="301046" y="338161"/>
                  </a:lnTo>
                  <a:lnTo>
                    <a:pt x="296309" y="345110"/>
                  </a:lnTo>
                  <a:lnTo>
                    <a:pt x="289289" y="349799"/>
                  </a:lnTo>
                  <a:lnTo>
                    <a:pt x="280700" y="351520"/>
                  </a:lnTo>
                  <a:lnTo>
                    <a:pt x="318319" y="351520"/>
                  </a:lnTo>
                  <a:lnTo>
                    <a:pt x="323246" y="340262"/>
                  </a:lnTo>
                  <a:lnTo>
                    <a:pt x="366705" y="340263"/>
                  </a:lnTo>
                  <a:lnTo>
                    <a:pt x="371583" y="335371"/>
                  </a:lnTo>
                  <a:lnTo>
                    <a:pt x="371583" y="318405"/>
                  </a:lnTo>
                  <a:lnTo>
                    <a:pt x="323078" y="318405"/>
                  </a:lnTo>
                  <a:lnTo>
                    <a:pt x="318264" y="307800"/>
                  </a:lnTo>
                  <a:close/>
                </a:path>
                <a:path w="372109" h="373380">
                  <a:moveTo>
                    <a:pt x="80391" y="285942"/>
                  </a:moveTo>
                  <a:lnTo>
                    <a:pt x="65915" y="288389"/>
                  </a:lnTo>
                  <a:lnTo>
                    <a:pt x="53470" y="295172"/>
                  </a:lnTo>
                  <a:lnTo>
                    <a:pt x="43891" y="305456"/>
                  </a:lnTo>
                  <a:lnTo>
                    <a:pt x="38014" y="318405"/>
                  </a:lnTo>
                  <a:lnTo>
                    <a:pt x="61907" y="318405"/>
                  </a:lnTo>
                  <a:lnTo>
                    <a:pt x="64820" y="314210"/>
                  </a:lnTo>
                  <a:lnTo>
                    <a:pt x="71831" y="309520"/>
                  </a:lnTo>
                  <a:lnTo>
                    <a:pt x="80391" y="307799"/>
                  </a:lnTo>
                  <a:lnTo>
                    <a:pt x="117952" y="307799"/>
                  </a:lnTo>
                  <a:lnTo>
                    <a:pt x="116889" y="305457"/>
                  </a:lnTo>
                  <a:lnTo>
                    <a:pt x="107310" y="295172"/>
                  </a:lnTo>
                  <a:lnTo>
                    <a:pt x="94865" y="288389"/>
                  </a:lnTo>
                  <a:lnTo>
                    <a:pt x="80391" y="285942"/>
                  </a:lnTo>
                  <a:close/>
                </a:path>
                <a:path w="372109" h="373380">
                  <a:moveTo>
                    <a:pt x="280700" y="285942"/>
                  </a:moveTo>
                  <a:lnTo>
                    <a:pt x="266226" y="288389"/>
                  </a:lnTo>
                  <a:lnTo>
                    <a:pt x="253782" y="295173"/>
                  </a:lnTo>
                  <a:lnTo>
                    <a:pt x="244204" y="305457"/>
                  </a:lnTo>
                  <a:lnTo>
                    <a:pt x="238330" y="318405"/>
                  </a:lnTo>
                  <a:lnTo>
                    <a:pt x="262234" y="318405"/>
                  </a:lnTo>
                  <a:lnTo>
                    <a:pt x="265093" y="314211"/>
                  </a:lnTo>
                  <a:lnTo>
                    <a:pt x="272113" y="309520"/>
                  </a:lnTo>
                  <a:lnTo>
                    <a:pt x="280700" y="307800"/>
                  </a:lnTo>
                  <a:lnTo>
                    <a:pt x="318264" y="307800"/>
                  </a:lnTo>
                  <a:lnTo>
                    <a:pt x="317201" y="305457"/>
                  </a:lnTo>
                  <a:lnTo>
                    <a:pt x="307620" y="295173"/>
                  </a:lnTo>
                  <a:lnTo>
                    <a:pt x="295174" y="288389"/>
                  </a:lnTo>
                  <a:lnTo>
                    <a:pt x="280700" y="285942"/>
                  </a:lnTo>
                  <a:close/>
                </a:path>
                <a:path w="372109" h="373380">
                  <a:moveTo>
                    <a:pt x="359543" y="263865"/>
                  </a:moveTo>
                  <a:lnTo>
                    <a:pt x="317148" y="263865"/>
                  </a:lnTo>
                  <a:lnTo>
                    <a:pt x="329849" y="266446"/>
                  </a:lnTo>
                  <a:lnTo>
                    <a:pt x="340233" y="273478"/>
                  </a:lnTo>
                  <a:lnTo>
                    <a:pt x="347240" y="283901"/>
                  </a:lnTo>
                  <a:lnTo>
                    <a:pt x="349811" y="296652"/>
                  </a:lnTo>
                  <a:lnTo>
                    <a:pt x="349811" y="318405"/>
                  </a:lnTo>
                  <a:lnTo>
                    <a:pt x="371583" y="318405"/>
                  </a:lnTo>
                  <a:lnTo>
                    <a:pt x="371583" y="296652"/>
                  </a:lnTo>
                  <a:lnTo>
                    <a:pt x="367298" y="275402"/>
                  </a:lnTo>
                  <a:lnTo>
                    <a:pt x="359543" y="263865"/>
                  </a:lnTo>
                  <a:close/>
                </a:path>
                <a:path w="372109" h="373380">
                  <a:moveTo>
                    <a:pt x="301356" y="0"/>
                  </a:moveTo>
                  <a:lnTo>
                    <a:pt x="262789" y="0"/>
                  </a:lnTo>
                  <a:lnTo>
                    <a:pt x="230130" y="32786"/>
                  </a:lnTo>
                  <a:lnTo>
                    <a:pt x="230130" y="33151"/>
                  </a:lnTo>
                  <a:lnTo>
                    <a:pt x="87965" y="33151"/>
                  </a:lnTo>
                  <a:lnTo>
                    <a:pt x="71048" y="36588"/>
                  </a:lnTo>
                  <a:lnTo>
                    <a:pt x="57219" y="45957"/>
                  </a:lnTo>
                  <a:lnTo>
                    <a:pt x="47887" y="59842"/>
                  </a:lnTo>
                  <a:lnTo>
                    <a:pt x="44463" y="76825"/>
                  </a:lnTo>
                  <a:lnTo>
                    <a:pt x="47887" y="93808"/>
                  </a:lnTo>
                  <a:lnTo>
                    <a:pt x="57219" y="107691"/>
                  </a:lnTo>
                  <a:lnTo>
                    <a:pt x="71048" y="117058"/>
                  </a:lnTo>
                  <a:lnTo>
                    <a:pt x="87965" y="120495"/>
                  </a:lnTo>
                  <a:lnTo>
                    <a:pt x="131918" y="120495"/>
                  </a:lnTo>
                  <a:lnTo>
                    <a:pt x="144338" y="123018"/>
                  </a:lnTo>
                  <a:lnTo>
                    <a:pt x="154491" y="129894"/>
                  </a:lnTo>
                  <a:lnTo>
                    <a:pt x="161342" y="140085"/>
                  </a:lnTo>
                  <a:lnTo>
                    <a:pt x="163856" y="152553"/>
                  </a:lnTo>
                  <a:lnTo>
                    <a:pt x="163856" y="175960"/>
                  </a:lnTo>
                  <a:lnTo>
                    <a:pt x="109728" y="175960"/>
                  </a:lnTo>
                  <a:lnTo>
                    <a:pt x="95266" y="177924"/>
                  </a:lnTo>
                  <a:lnTo>
                    <a:pt x="82056" y="183551"/>
                  </a:lnTo>
                  <a:lnTo>
                    <a:pt x="70767" y="192446"/>
                  </a:lnTo>
                  <a:lnTo>
                    <a:pt x="62068" y="204214"/>
                  </a:lnTo>
                  <a:lnTo>
                    <a:pt x="41302" y="242007"/>
                  </a:lnTo>
                  <a:lnTo>
                    <a:pt x="66165" y="242007"/>
                  </a:lnTo>
                  <a:lnTo>
                    <a:pt x="81131" y="214769"/>
                  </a:lnTo>
                  <a:lnTo>
                    <a:pt x="86352" y="207710"/>
                  </a:lnTo>
                  <a:lnTo>
                    <a:pt x="93126" y="202373"/>
                  </a:lnTo>
                  <a:lnTo>
                    <a:pt x="101051" y="198996"/>
                  </a:lnTo>
                  <a:lnTo>
                    <a:pt x="109728" y="197818"/>
                  </a:lnTo>
                  <a:lnTo>
                    <a:pt x="229691" y="197818"/>
                  </a:lnTo>
                  <a:lnTo>
                    <a:pt x="217088" y="189300"/>
                  </a:lnTo>
                  <a:lnTo>
                    <a:pt x="201568" y="181981"/>
                  </a:lnTo>
                  <a:lnTo>
                    <a:pt x="185628" y="177518"/>
                  </a:lnTo>
                  <a:lnTo>
                    <a:pt x="185628" y="152553"/>
                  </a:lnTo>
                  <a:lnTo>
                    <a:pt x="169878" y="114447"/>
                  </a:lnTo>
                  <a:lnTo>
                    <a:pt x="131918" y="98638"/>
                  </a:lnTo>
                  <a:lnTo>
                    <a:pt x="87965" y="98637"/>
                  </a:lnTo>
                  <a:lnTo>
                    <a:pt x="79514" y="96921"/>
                  </a:lnTo>
                  <a:lnTo>
                    <a:pt x="72605" y="92241"/>
                  </a:lnTo>
                  <a:lnTo>
                    <a:pt x="67944" y="85307"/>
                  </a:lnTo>
                  <a:lnTo>
                    <a:pt x="66292" y="77117"/>
                  </a:lnTo>
                  <a:lnTo>
                    <a:pt x="66233" y="76825"/>
                  </a:lnTo>
                  <a:lnTo>
                    <a:pt x="67944" y="68341"/>
                  </a:lnTo>
                  <a:lnTo>
                    <a:pt x="72605" y="61405"/>
                  </a:lnTo>
                  <a:lnTo>
                    <a:pt x="79514" y="56725"/>
                  </a:lnTo>
                  <a:lnTo>
                    <a:pt x="87965" y="55008"/>
                  </a:lnTo>
                  <a:lnTo>
                    <a:pt x="251903" y="55009"/>
                  </a:lnTo>
                  <a:lnTo>
                    <a:pt x="251903" y="26759"/>
                  </a:lnTo>
                  <a:lnTo>
                    <a:pt x="256785" y="21857"/>
                  </a:lnTo>
                  <a:lnTo>
                    <a:pt x="338893" y="21857"/>
                  </a:lnTo>
                  <a:lnTo>
                    <a:pt x="338893" y="16641"/>
                  </a:lnTo>
                  <a:lnTo>
                    <a:pt x="334019" y="11748"/>
                  </a:lnTo>
                  <a:lnTo>
                    <a:pt x="306230" y="11748"/>
                  </a:lnTo>
                  <a:lnTo>
                    <a:pt x="306230" y="4892"/>
                  </a:lnTo>
                  <a:lnTo>
                    <a:pt x="301356" y="0"/>
                  </a:lnTo>
                  <a:close/>
                </a:path>
                <a:path w="372109" h="373380">
                  <a:moveTo>
                    <a:pt x="163851" y="197818"/>
                  </a:moveTo>
                  <a:lnTo>
                    <a:pt x="142079" y="197818"/>
                  </a:lnTo>
                  <a:lnTo>
                    <a:pt x="142079" y="242007"/>
                  </a:lnTo>
                  <a:lnTo>
                    <a:pt x="163851" y="242007"/>
                  </a:lnTo>
                  <a:lnTo>
                    <a:pt x="163851" y="197818"/>
                  </a:lnTo>
                  <a:close/>
                </a:path>
                <a:path w="372109" h="373380">
                  <a:moveTo>
                    <a:pt x="229691" y="197818"/>
                  </a:moveTo>
                  <a:lnTo>
                    <a:pt x="169060" y="197818"/>
                  </a:lnTo>
                  <a:lnTo>
                    <a:pt x="193340" y="202213"/>
                  </a:lnTo>
                  <a:lnTo>
                    <a:pt x="214002" y="213221"/>
                  </a:lnTo>
                  <a:lnTo>
                    <a:pt x="230712" y="227575"/>
                  </a:lnTo>
                  <a:lnTo>
                    <a:pt x="243136" y="242007"/>
                  </a:lnTo>
                  <a:lnTo>
                    <a:pt x="269637" y="242007"/>
                  </a:lnTo>
                  <a:lnTo>
                    <a:pt x="232051" y="199412"/>
                  </a:lnTo>
                  <a:lnTo>
                    <a:pt x="229691" y="197818"/>
                  </a:lnTo>
                  <a:close/>
                </a:path>
                <a:path w="372109" h="373380">
                  <a:moveTo>
                    <a:pt x="251903" y="55009"/>
                  </a:moveTo>
                  <a:lnTo>
                    <a:pt x="230139" y="55009"/>
                  </a:lnTo>
                  <a:lnTo>
                    <a:pt x="232796" y="67650"/>
                  </a:lnTo>
                  <a:lnTo>
                    <a:pt x="239816" y="77973"/>
                  </a:lnTo>
                  <a:lnTo>
                    <a:pt x="250159" y="84933"/>
                  </a:lnTo>
                  <a:lnTo>
                    <a:pt x="262789" y="87486"/>
                  </a:lnTo>
                  <a:lnTo>
                    <a:pt x="301170" y="87486"/>
                  </a:lnTo>
                  <a:lnTo>
                    <a:pt x="305912" y="82889"/>
                  </a:lnTo>
                  <a:lnTo>
                    <a:pt x="306159" y="77973"/>
                  </a:lnTo>
                  <a:lnTo>
                    <a:pt x="306202" y="77117"/>
                  </a:lnTo>
                  <a:lnTo>
                    <a:pt x="333588" y="77117"/>
                  </a:lnTo>
                  <a:lnTo>
                    <a:pt x="338466" y="72224"/>
                  </a:lnTo>
                  <a:lnTo>
                    <a:pt x="338466" y="65623"/>
                  </a:lnTo>
                  <a:lnTo>
                    <a:pt x="256785" y="65623"/>
                  </a:lnTo>
                  <a:lnTo>
                    <a:pt x="251903" y="60721"/>
                  </a:lnTo>
                  <a:lnTo>
                    <a:pt x="251903" y="55009"/>
                  </a:lnTo>
                  <a:close/>
                </a:path>
                <a:path w="372109" h="373380">
                  <a:moveTo>
                    <a:pt x="338893" y="21857"/>
                  </a:moveTo>
                  <a:lnTo>
                    <a:pt x="284135" y="21857"/>
                  </a:lnTo>
                  <a:lnTo>
                    <a:pt x="284094" y="23634"/>
                  </a:lnTo>
                  <a:lnTo>
                    <a:pt x="284230" y="24554"/>
                  </a:lnTo>
                  <a:lnTo>
                    <a:pt x="284457" y="25434"/>
                  </a:lnTo>
                  <a:lnTo>
                    <a:pt x="284382" y="55009"/>
                  </a:lnTo>
                  <a:lnTo>
                    <a:pt x="284276" y="65623"/>
                  </a:lnTo>
                  <a:lnTo>
                    <a:pt x="338466" y="65623"/>
                  </a:lnTo>
                  <a:lnTo>
                    <a:pt x="338466" y="60152"/>
                  </a:lnTo>
                  <a:lnTo>
                    <a:pt x="333588" y="55259"/>
                  </a:lnTo>
                  <a:lnTo>
                    <a:pt x="306230" y="55259"/>
                  </a:lnTo>
                  <a:lnTo>
                    <a:pt x="306230" y="33606"/>
                  </a:lnTo>
                  <a:lnTo>
                    <a:pt x="334019" y="33606"/>
                  </a:lnTo>
                  <a:lnTo>
                    <a:pt x="338893" y="28714"/>
                  </a:lnTo>
                  <a:lnTo>
                    <a:pt x="338893" y="21857"/>
                  </a:lnTo>
                  <a:close/>
                </a:path>
              </a:pathLst>
            </a:custGeom>
            <a:solidFill>
              <a:srgbClr val="374D8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474980" y="1911132"/>
            <a:ext cx="11042015" cy="885190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740"/>
              </a:spcBef>
            </a:pPr>
            <a:r>
              <a:rPr dirty="0" sz="1400" spc="-10" b="1">
                <a:solidFill>
                  <a:srgbClr val="374D81"/>
                </a:solidFill>
                <a:latin typeface="Arial"/>
                <a:cs typeface="Arial"/>
              </a:rPr>
              <a:t>Electric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300"/>
              </a:lnSpc>
              <a:spcBef>
                <a:spcPts val="645"/>
              </a:spcBef>
              <a:tabLst>
                <a:tab pos="9276080" algn="l"/>
              </a:tabLst>
            </a:pPr>
            <a:r>
              <a:rPr dirty="0" baseline="25793" sz="2100" spc="-15" b="1">
                <a:solidFill>
                  <a:srgbClr val="374D81"/>
                </a:solidFill>
                <a:latin typeface="Arial"/>
                <a:cs typeface="Arial"/>
              </a:rPr>
              <a:t>vehicles</a:t>
            </a:r>
            <a:r>
              <a:rPr dirty="0" baseline="25793" sz="2100" b="1">
                <a:solidFill>
                  <a:srgbClr val="374D81"/>
                </a:solidFill>
                <a:latin typeface="Arial"/>
                <a:cs typeface="Arial"/>
              </a:rPr>
              <a:t>	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Announced</a:t>
            </a:r>
            <a:r>
              <a:rPr dirty="0" sz="1200" spc="-7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investment</a:t>
            </a:r>
            <a:r>
              <a:rPr dirty="0" sz="12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endParaRPr sz="1200">
              <a:latin typeface="Arial MT"/>
              <a:cs typeface="Arial MT"/>
            </a:endParaRPr>
          </a:p>
          <a:p>
            <a:pPr marL="1047750">
              <a:lnSpc>
                <a:spcPts val="1060"/>
              </a:lnSpc>
              <a:tabLst>
                <a:tab pos="5132070" algn="l"/>
                <a:tab pos="7152005" algn="l"/>
                <a:tab pos="9394825" algn="l"/>
              </a:tabLst>
            </a:pP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JV</a:t>
            </a:r>
            <a:r>
              <a:rPr dirty="0" sz="12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with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JAC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mass-market</a:t>
            </a:r>
            <a:r>
              <a:rPr dirty="0" sz="1200" spc="105">
                <a:solidFill>
                  <a:srgbClr val="232852"/>
                </a:solidFill>
                <a:latin typeface="Arial MT"/>
                <a:cs typeface="Arial MT"/>
              </a:rPr>
              <a:t> 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Collaboration</a:t>
            </a:r>
            <a:r>
              <a:rPr dirty="0" sz="12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with</a:t>
            </a:r>
            <a:r>
              <a:rPr dirty="0" sz="12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Mazda</a:t>
            </a:r>
            <a:r>
              <a:rPr dirty="0" sz="12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on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	12</a:t>
            </a:r>
            <a:r>
              <a:rPr dirty="0" sz="12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new</a:t>
            </a:r>
            <a:r>
              <a:rPr dirty="0" sz="12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BEVs</a:t>
            </a:r>
            <a:r>
              <a:rPr dirty="0" sz="12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announced</a:t>
            </a:r>
            <a:r>
              <a:rPr dirty="0" sz="12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	Hyundai’s</a:t>
            </a:r>
            <a:r>
              <a:rPr dirty="0" sz="12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Kona</a:t>
            </a:r>
            <a:r>
              <a:rPr dirty="0" sz="12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EV</a:t>
            </a:r>
            <a:r>
              <a:rPr dirty="0" sz="12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be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on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	</a:t>
            </a:r>
            <a:r>
              <a:rPr dirty="0" baseline="-32407" sz="1800" spc="-30">
                <a:solidFill>
                  <a:srgbClr val="232852"/>
                </a:solidFill>
                <a:latin typeface="Arial MT"/>
                <a:cs typeface="Arial MT"/>
              </a:rPr>
              <a:t>$11bn</a:t>
            </a:r>
            <a:r>
              <a:rPr dirty="0" baseline="-32407" sz="1800" spc="-52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baseline="-32407" sz="18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baseline="-32407" sz="1800" spc="-7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baseline="-32407" sz="1800">
                <a:solidFill>
                  <a:srgbClr val="232852"/>
                </a:solidFill>
                <a:latin typeface="Arial MT"/>
                <a:cs typeface="Arial MT"/>
              </a:rPr>
              <a:t>EVs</a:t>
            </a:r>
            <a:r>
              <a:rPr dirty="0" baseline="-32407" sz="18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baseline="-32407" sz="1800">
                <a:solidFill>
                  <a:srgbClr val="232852"/>
                </a:solidFill>
                <a:latin typeface="Arial MT"/>
                <a:cs typeface="Arial MT"/>
              </a:rPr>
              <a:t>by </a:t>
            </a:r>
            <a:r>
              <a:rPr dirty="0" baseline="-32407" sz="1800" spc="-30">
                <a:solidFill>
                  <a:srgbClr val="232852"/>
                </a:solidFill>
                <a:latin typeface="Arial MT"/>
                <a:cs typeface="Arial MT"/>
              </a:rPr>
              <a:t>2022</a:t>
            </a:r>
            <a:endParaRPr baseline="-32407" sz="1800">
              <a:latin typeface="Arial MT"/>
              <a:cs typeface="Arial MT"/>
            </a:endParaRPr>
          </a:p>
          <a:p>
            <a:pPr marL="1058545">
              <a:lnSpc>
                <a:spcPct val="100000"/>
              </a:lnSpc>
              <a:tabLst>
                <a:tab pos="3260090" algn="l"/>
                <a:tab pos="5132070" algn="l"/>
                <a:tab pos="7251065" algn="l"/>
                <a:tab pos="9914890" algn="l"/>
              </a:tabLst>
            </a:pP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electric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cars</a:t>
            </a:r>
            <a:r>
              <a:rPr dirty="0" sz="12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China</a:t>
            </a:r>
            <a:r>
              <a:rPr dirty="0" sz="12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(2016)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	electric</a:t>
            </a:r>
            <a:r>
              <a:rPr dirty="0" sz="12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vehicles</a:t>
            </a:r>
            <a:r>
              <a:rPr dirty="0" sz="12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(2017)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	be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available</a:t>
            </a:r>
            <a:r>
              <a:rPr dirty="0" sz="12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by</a:t>
            </a:r>
            <a:r>
              <a:rPr dirty="0" sz="12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2022</a:t>
            </a:r>
            <a:r>
              <a:rPr dirty="0" sz="12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(2018)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	sale</a:t>
            </a:r>
            <a:r>
              <a:rPr dirty="0" sz="12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2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US</a:t>
            </a:r>
            <a:r>
              <a:rPr dirty="0" sz="12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early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2019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	</a:t>
            </a:r>
            <a:r>
              <a:rPr dirty="0" baseline="-32407" sz="1800" spc="-15">
                <a:solidFill>
                  <a:srgbClr val="232852"/>
                </a:solidFill>
                <a:latin typeface="Arial MT"/>
                <a:cs typeface="Arial MT"/>
              </a:rPr>
              <a:t>(2019)</a:t>
            </a:r>
            <a:endParaRPr baseline="-32407" sz="1800">
              <a:latin typeface="Arial MT"/>
              <a:cs typeface="Arial MT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280415" y="4098035"/>
            <a:ext cx="11303635" cy="949960"/>
          </a:xfrm>
          <a:custGeom>
            <a:avLst/>
            <a:gdLst/>
            <a:ahLst/>
            <a:cxnLst/>
            <a:rect l="l" t="t" r="r" b="b"/>
            <a:pathLst>
              <a:path w="11303635" h="949960">
                <a:moveTo>
                  <a:pt x="11303508" y="0"/>
                </a:moveTo>
                <a:lnTo>
                  <a:pt x="0" y="0"/>
                </a:lnTo>
                <a:lnTo>
                  <a:pt x="0" y="949451"/>
                </a:lnTo>
                <a:lnTo>
                  <a:pt x="11303508" y="949451"/>
                </a:lnTo>
                <a:lnTo>
                  <a:pt x="11303508" y="0"/>
                </a:lnTo>
                <a:close/>
              </a:path>
            </a:pathLst>
          </a:custGeom>
          <a:solidFill>
            <a:srgbClr val="B5C1DF">
              <a:alpha val="3490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356108" y="4199382"/>
            <a:ext cx="96646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374D81"/>
                </a:solidFill>
                <a:latin typeface="Arial"/>
                <a:cs typeface="Arial"/>
              </a:rPr>
              <a:t>Carsharing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633729" y="4058411"/>
            <a:ext cx="10098405" cy="876300"/>
            <a:chOff x="633729" y="4058411"/>
            <a:chExt cx="10098405" cy="876300"/>
          </a:xfrm>
        </p:grpSpPr>
        <p:sp>
          <p:nvSpPr>
            <p:cNvPr id="23" name="object 23" descr=""/>
            <p:cNvSpPr/>
            <p:nvPr/>
          </p:nvSpPr>
          <p:spPr>
            <a:xfrm>
              <a:off x="633717" y="4567351"/>
              <a:ext cx="412115" cy="367030"/>
            </a:xfrm>
            <a:custGeom>
              <a:avLst/>
              <a:gdLst/>
              <a:ahLst/>
              <a:cxnLst/>
              <a:rect l="l" t="t" r="r" b="b"/>
              <a:pathLst>
                <a:path w="412115" h="367029">
                  <a:moveTo>
                    <a:pt x="146405" y="264160"/>
                  </a:moveTo>
                  <a:lnTo>
                    <a:pt x="144068" y="252590"/>
                  </a:lnTo>
                  <a:lnTo>
                    <a:pt x="142646" y="250494"/>
                  </a:lnTo>
                  <a:lnTo>
                    <a:pt x="137693" y="243141"/>
                  </a:lnTo>
                  <a:lnTo>
                    <a:pt x="130340" y="238188"/>
                  </a:lnTo>
                  <a:lnTo>
                    <a:pt x="130340" y="256628"/>
                  </a:lnTo>
                  <a:lnTo>
                    <a:pt x="130340" y="271691"/>
                  </a:lnTo>
                  <a:lnTo>
                    <a:pt x="124206" y="277825"/>
                  </a:lnTo>
                  <a:lnTo>
                    <a:pt x="109131" y="277825"/>
                  </a:lnTo>
                  <a:lnTo>
                    <a:pt x="103009" y="271691"/>
                  </a:lnTo>
                  <a:lnTo>
                    <a:pt x="103009" y="256628"/>
                  </a:lnTo>
                  <a:lnTo>
                    <a:pt x="109131" y="250494"/>
                  </a:lnTo>
                  <a:lnTo>
                    <a:pt x="124206" y="250494"/>
                  </a:lnTo>
                  <a:lnTo>
                    <a:pt x="130340" y="256628"/>
                  </a:lnTo>
                  <a:lnTo>
                    <a:pt x="130340" y="238188"/>
                  </a:lnTo>
                  <a:lnTo>
                    <a:pt x="128231" y="236766"/>
                  </a:lnTo>
                  <a:lnTo>
                    <a:pt x="116674" y="234416"/>
                  </a:lnTo>
                  <a:lnTo>
                    <a:pt x="105105" y="236766"/>
                  </a:lnTo>
                  <a:lnTo>
                    <a:pt x="95656" y="243141"/>
                  </a:lnTo>
                  <a:lnTo>
                    <a:pt x="89268" y="252590"/>
                  </a:lnTo>
                  <a:lnTo>
                    <a:pt x="86931" y="264160"/>
                  </a:lnTo>
                  <a:lnTo>
                    <a:pt x="89268" y="275717"/>
                  </a:lnTo>
                  <a:lnTo>
                    <a:pt x="95656" y="285178"/>
                  </a:lnTo>
                  <a:lnTo>
                    <a:pt x="105105" y="291553"/>
                  </a:lnTo>
                  <a:lnTo>
                    <a:pt x="116674" y="293890"/>
                  </a:lnTo>
                  <a:lnTo>
                    <a:pt x="128231" y="291553"/>
                  </a:lnTo>
                  <a:lnTo>
                    <a:pt x="137693" y="285178"/>
                  </a:lnTo>
                  <a:lnTo>
                    <a:pt x="142646" y="277825"/>
                  </a:lnTo>
                  <a:lnTo>
                    <a:pt x="144068" y="275717"/>
                  </a:lnTo>
                  <a:lnTo>
                    <a:pt x="146405" y="264160"/>
                  </a:lnTo>
                  <a:close/>
                </a:path>
                <a:path w="412115" h="367029">
                  <a:moveTo>
                    <a:pt x="214058" y="324662"/>
                  </a:moveTo>
                  <a:lnTo>
                    <a:pt x="213207" y="322592"/>
                  </a:lnTo>
                  <a:lnTo>
                    <a:pt x="210210" y="319595"/>
                  </a:lnTo>
                  <a:lnTo>
                    <a:pt x="208127" y="318744"/>
                  </a:lnTo>
                  <a:lnTo>
                    <a:pt x="206019" y="318744"/>
                  </a:lnTo>
                  <a:lnTo>
                    <a:pt x="203911" y="318744"/>
                  </a:lnTo>
                  <a:lnTo>
                    <a:pt x="201841" y="319595"/>
                  </a:lnTo>
                  <a:lnTo>
                    <a:pt x="198843" y="322592"/>
                  </a:lnTo>
                  <a:lnTo>
                    <a:pt x="197980" y="324662"/>
                  </a:lnTo>
                  <a:lnTo>
                    <a:pt x="197980" y="328891"/>
                  </a:lnTo>
                  <a:lnTo>
                    <a:pt x="198843" y="330962"/>
                  </a:lnTo>
                  <a:lnTo>
                    <a:pt x="201841" y="333959"/>
                  </a:lnTo>
                  <a:lnTo>
                    <a:pt x="203911" y="334822"/>
                  </a:lnTo>
                  <a:lnTo>
                    <a:pt x="208127" y="334822"/>
                  </a:lnTo>
                  <a:lnTo>
                    <a:pt x="210210" y="333959"/>
                  </a:lnTo>
                  <a:lnTo>
                    <a:pt x="213207" y="330962"/>
                  </a:lnTo>
                  <a:lnTo>
                    <a:pt x="214058" y="328891"/>
                  </a:lnTo>
                  <a:lnTo>
                    <a:pt x="214058" y="324662"/>
                  </a:lnTo>
                  <a:close/>
                </a:path>
                <a:path w="412115" h="367029">
                  <a:moveTo>
                    <a:pt x="245668" y="275793"/>
                  </a:moveTo>
                  <a:lnTo>
                    <a:pt x="242074" y="272199"/>
                  </a:lnTo>
                  <a:lnTo>
                    <a:pt x="169964" y="272199"/>
                  </a:lnTo>
                  <a:lnTo>
                    <a:pt x="166370" y="275793"/>
                  </a:lnTo>
                  <a:lnTo>
                    <a:pt x="166370" y="284670"/>
                  </a:lnTo>
                  <a:lnTo>
                    <a:pt x="169964" y="288264"/>
                  </a:lnTo>
                  <a:lnTo>
                    <a:pt x="174409" y="288264"/>
                  </a:lnTo>
                  <a:lnTo>
                    <a:pt x="242074" y="288264"/>
                  </a:lnTo>
                  <a:lnTo>
                    <a:pt x="245668" y="284670"/>
                  </a:lnTo>
                  <a:lnTo>
                    <a:pt x="245668" y="275793"/>
                  </a:lnTo>
                  <a:close/>
                </a:path>
                <a:path w="412115" h="367029">
                  <a:moveTo>
                    <a:pt x="245668" y="243649"/>
                  </a:moveTo>
                  <a:lnTo>
                    <a:pt x="242074" y="240042"/>
                  </a:lnTo>
                  <a:lnTo>
                    <a:pt x="169964" y="240042"/>
                  </a:lnTo>
                  <a:lnTo>
                    <a:pt x="166370" y="243649"/>
                  </a:lnTo>
                  <a:lnTo>
                    <a:pt x="166370" y="252526"/>
                  </a:lnTo>
                  <a:lnTo>
                    <a:pt x="169964" y="256120"/>
                  </a:lnTo>
                  <a:lnTo>
                    <a:pt x="174409" y="256120"/>
                  </a:lnTo>
                  <a:lnTo>
                    <a:pt x="242074" y="256120"/>
                  </a:lnTo>
                  <a:lnTo>
                    <a:pt x="245668" y="252526"/>
                  </a:lnTo>
                  <a:lnTo>
                    <a:pt x="245668" y="243649"/>
                  </a:lnTo>
                  <a:close/>
                </a:path>
                <a:path w="412115" h="367029">
                  <a:moveTo>
                    <a:pt x="325107" y="264160"/>
                  </a:moveTo>
                  <a:lnTo>
                    <a:pt x="322770" y="252590"/>
                  </a:lnTo>
                  <a:lnTo>
                    <a:pt x="321348" y="250494"/>
                  </a:lnTo>
                  <a:lnTo>
                    <a:pt x="316395" y="243141"/>
                  </a:lnTo>
                  <a:lnTo>
                    <a:pt x="309041" y="238188"/>
                  </a:lnTo>
                  <a:lnTo>
                    <a:pt x="309041" y="256628"/>
                  </a:lnTo>
                  <a:lnTo>
                    <a:pt x="309041" y="271691"/>
                  </a:lnTo>
                  <a:lnTo>
                    <a:pt x="302907" y="277825"/>
                  </a:lnTo>
                  <a:lnTo>
                    <a:pt x="287832" y="277825"/>
                  </a:lnTo>
                  <a:lnTo>
                    <a:pt x="281711" y="271691"/>
                  </a:lnTo>
                  <a:lnTo>
                    <a:pt x="281711" y="256628"/>
                  </a:lnTo>
                  <a:lnTo>
                    <a:pt x="287832" y="250494"/>
                  </a:lnTo>
                  <a:lnTo>
                    <a:pt x="302907" y="250494"/>
                  </a:lnTo>
                  <a:lnTo>
                    <a:pt x="309041" y="256628"/>
                  </a:lnTo>
                  <a:lnTo>
                    <a:pt x="309041" y="238188"/>
                  </a:lnTo>
                  <a:lnTo>
                    <a:pt x="306933" y="236766"/>
                  </a:lnTo>
                  <a:lnTo>
                    <a:pt x="295376" y="234416"/>
                  </a:lnTo>
                  <a:lnTo>
                    <a:pt x="283806" y="236766"/>
                  </a:lnTo>
                  <a:lnTo>
                    <a:pt x="274358" y="243141"/>
                  </a:lnTo>
                  <a:lnTo>
                    <a:pt x="267970" y="252590"/>
                  </a:lnTo>
                  <a:lnTo>
                    <a:pt x="265633" y="264160"/>
                  </a:lnTo>
                  <a:lnTo>
                    <a:pt x="267970" y="275717"/>
                  </a:lnTo>
                  <a:lnTo>
                    <a:pt x="274358" y="285178"/>
                  </a:lnTo>
                  <a:lnTo>
                    <a:pt x="283806" y="291553"/>
                  </a:lnTo>
                  <a:lnTo>
                    <a:pt x="295376" y="293890"/>
                  </a:lnTo>
                  <a:lnTo>
                    <a:pt x="306933" y="291553"/>
                  </a:lnTo>
                  <a:lnTo>
                    <a:pt x="316395" y="285178"/>
                  </a:lnTo>
                  <a:lnTo>
                    <a:pt x="321348" y="277825"/>
                  </a:lnTo>
                  <a:lnTo>
                    <a:pt x="322770" y="275717"/>
                  </a:lnTo>
                  <a:lnTo>
                    <a:pt x="325107" y="264160"/>
                  </a:lnTo>
                  <a:close/>
                </a:path>
                <a:path w="412115" h="367029">
                  <a:moveTo>
                    <a:pt x="412038" y="6350"/>
                  </a:moveTo>
                  <a:lnTo>
                    <a:pt x="411353" y="3810"/>
                  </a:lnTo>
                  <a:lnTo>
                    <a:pt x="409829" y="2540"/>
                  </a:lnTo>
                  <a:lnTo>
                    <a:pt x="408305" y="0"/>
                  </a:lnTo>
                  <a:lnTo>
                    <a:pt x="394449" y="0"/>
                  </a:lnTo>
                  <a:lnTo>
                    <a:pt x="394449" y="15240"/>
                  </a:lnTo>
                  <a:lnTo>
                    <a:pt x="387959" y="59690"/>
                  </a:lnTo>
                  <a:lnTo>
                    <a:pt x="354037" y="59690"/>
                  </a:lnTo>
                  <a:lnTo>
                    <a:pt x="360807" y="15240"/>
                  </a:lnTo>
                  <a:lnTo>
                    <a:pt x="394449" y="15240"/>
                  </a:lnTo>
                  <a:lnTo>
                    <a:pt x="394449" y="0"/>
                  </a:lnTo>
                  <a:lnTo>
                    <a:pt x="349973" y="0"/>
                  </a:lnTo>
                  <a:lnTo>
                    <a:pt x="346697" y="2540"/>
                  </a:lnTo>
                  <a:lnTo>
                    <a:pt x="346011" y="6350"/>
                  </a:lnTo>
                  <a:lnTo>
                    <a:pt x="329895" y="111760"/>
                  </a:lnTo>
                  <a:lnTo>
                    <a:pt x="323811" y="101600"/>
                  </a:lnTo>
                  <a:lnTo>
                    <a:pt x="321119" y="99060"/>
                  </a:lnTo>
                  <a:lnTo>
                    <a:pt x="318604" y="96697"/>
                  </a:lnTo>
                  <a:lnTo>
                    <a:pt x="318604" y="132080"/>
                  </a:lnTo>
                  <a:lnTo>
                    <a:pt x="318604" y="180340"/>
                  </a:lnTo>
                  <a:lnTo>
                    <a:pt x="313740" y="179070"/>
                  </a:lnTo>
                  <a:lnTo>
                    <a:pt x="308660" y="177800"/>
                  </a:lnTo>
                  <a:lnTo>
                    <a:pt x="303415" y="177800"/>
                  </a:lnTo>
                  <a:lnTo>
                    <a:pt x="303415" y="146050"/>
                  </a:lnTo>
                  <a:lnTo>
                    <a:pt x="287337" y="125310"/>
                  </a:lnTo>
                  <a:lnTo>
                    <a:pt x="287337" y="143510"/>
                  </a:lnTo>
                  <a:lnTo>
                    <a:pt x="287337" y="177800"/>
                  </a:lnTo>
                  <a:lnTo>
                    <a:pt x="246341" y="177800"/>
                  </a:lnTo>
                  <a:lnTo>
                    <a:pt x="283108" y="140970"/>
                  </a:lnTo>
                  <a:lnTo>
                    <a:pt x="285534" y="140970"/>
                  </a:lnTo>
                  <a:lnTo>
                    <a:pt x="287337" y="143510"/>
                  </a:lnTo>
                  <a:lnTo>
                    <a:pt x="287337" y="125310"/>
                  </a:lnTo>
                  <a:lnTo>
                    <a:pt x="281736" y="124460"/>
                  </a:lnTo>
                  <a:lnTo>
                    <a:pt x="260540" y="124460"/>
                  </a:lnTo>
                  <a:lnTo>
                    <a:pt x="260540" y="140970"/>
                  </a:lnTo>
                  <a:lnTo>
                    <a:pt x="223608" y="177800"/>
                  </a:lnTo>
                  <a:lnTo>
                    <a:pt x="188214" y="177800"/>
                  </a:lnTo>
                  <a:lnTo>
                    <a:pt x="225158" y="140970"/>
                  </a:lnTo>
                  <a:lnTo>
                    <a:pt x="260540" y="140970"/>
                  </a:lnTo>
                  <a:lnTo>
                    <a:pt x="260540" y="124460"/>
                  </a:lnTo>
                  <a:lnTo>
                    <a:pt x="215036" y="124460"/>
                  </a:lnTo>
                  <a:lnTo>
                    <a:pt x="219443" y="114300"/>
                  </a:lnTo>
                  <a:lnTo>
                    <a:pt x="226796" y="106680"/>
                  </a:lnTo>
                  <a:lnTo>
                    <a:pt x="228727" y="105410"/>
                  </a:lnTo>
                  <a:lnTo>
                    <a:pt x="236435" y="100330"/>
                  </a:lnTo>
                  <a:lnTo>
                    <a:pt x="247688" y="99060"/>
                  </a:lnTo>
                  <a:lnTo>
                    <a:pt x="284975" y="99060"/>
                  </a:lnTo>
                  <a:lnTo>
                    <a:pt x="298056" y="101600"/>
                  </a:lnTo>
                  <a:lnTo>
                    <a:pt x="308737" y="109220"/>
                  </a:lnTo>
                  <a:lnTo>
                    <a:pt x="315950" y="119380"/>
                  </a:lnTo>
                  <a:lnTo>
                    <a:pt x="318604" y="132080"/>
                  </a:lnTo>
                  <a:lnTo>
                    <a:pt x="318604" y="96697"/>
                  </a:lnTo>
                  <a:lnTo>
                    <a:pt x="315722" y="93980"/>
                  </a:lnTo>
                  <a:lnTo>
                    <a:pt x="305955" y="87630"/>
                  </a:lnTo>
                  <a:lnTo>
                    <a:pt x="294881" y="83820"/>
                  </a:lnTo>
                  <a:lnTo>
                    <a:pt x="295833" y="82550"/>
                  </a:lnTo>
                  <a:lnTo>
                    <a:pt x="298704" y="78740"/>
                  </a:lnTo>
                  <a:lnTo>
                    <a:pt x="300926" y="71120"/>
                  </a:lnTo>
                  <a:lnTo>
                    <a:pt x="300926" y="59690"/>
                  </a:lnTo>
                  <a:lnTo>
                    <a:pt x="298208" y="45720"/>
                  </a:lnTo>
                  <a:lnTo>
                    <a:pt x="294500" y="40640"/>
                  </a:lnTo>
                  <a:lnTo>
                    <a:pt x="290791" y="35560"/>
                  </a:lnTo>
                  <a:lnTo>
                    <a:pt x="284861" y="31457"/>
                  </a:lnTo>
                  <a:lnTo>
                    <a:pt x="284861" y="59690"/>
                  </a:lnTo>
                  <a:lnTo>
                    <a:pt x="284861" y="64770"/>
                  </a:lnTo>
                  <a:lnTo>
                    <a:pt x="283400" y="71120"/>
                  </a:lnTo>
                  <a:lnTo>
                    <a:pt x="279425" y="77470"/>
                  </a:lnTo>
                  <a:lnTo>
                    <a:pt x="273532" y="81280"/>
                  </a:lnTo>
                  <a:lnTo>
                    <a:pt x="266331" y="82550"/>
                  </a:lnTo>
                  <a:lnTo>
                    <a:pt x="259130" y="81280"/>
                  </a:lnTo>
                  <a:lnTo>
                    <a:pt x="253238" y="77470"/>
                  </a:lnTo>
                  <a:lnTo>
                    <a:pt x="249262" y="71120"/>
                  </a:lnTo>
                  <a:lnTo>
                    <a:pt x="247802" y="64770"/>
                  </a:lnTo>
                  <a:lnTo>
                    <a:pt x="247802" y="59690"/>
                  </a:lnTo>
                  <a:lnTo>
                    <a:pt x="249262" y="52070"/>
                  </a:lnTo>
                  <a:lnTo>
                    <a:pt x="253238" y="46990"/>
                  </a:lnTo>
                  <a:lnTo>
                    <a:pt x="259130" y="41910"/>
                  </a:lnTo>
                  <a:lnTo>
                    <a:pt x="266331" y="40640"/>
                  </a:lnTo>
                  <a:lnTo>
                    <a:pt x="273532" y="41910"/>
                  </a:lnTo>
                  <a:lnTo>
                    <a:pt x="279425" y="46990"/>
                  </a:lnTo>
                  <a:lnTo>
                    <a:pt x="283400" y="52070"/>
                  </a:lnTo>
                  <a:lnTo>
                    <a:pt x="284861" y="59690"/>
                  </a:lnTo>
                  <a:lnTo>
                    <a:pt x="284861" y="31457"/>
                  </a:lnTo>
                  <a:lnTo>
                    <a:pt x="279793" y="27940"/>
                  </a:lnTo>
                  <a:lnTo>
                    <a:pt x="266331" y="25400"/>
                  </a:lnTo>
                  <a:lnTo>
                    <a:pt x="252882" y="27940"/>
                  </a:lnTo>
                  <a:lnTo>
                    <a:pt x="241871" y="35560"/>
                  </a:lnTo>
                  <a:lnTo>
                    <a:pt x="234454" y="45720"/>
                  </a:lnTo>
                  <a:lnTo>
                    <a:pt x="231724" y="59690"/>
                  </a:lnTo>
                  <a:lnTo>
                    <a:pt x="231724" y="71120"/>
                  </a:lnTo>
                  <a:lnTo>
                    <a:pt x="233972" y="78740"/>
                  </a:lnTo>
                  <a:lnTo>
                    <a:pt x="237782" y="83820"/>
                  </a:lnTo>
                  <a:lnTo>
                    <a:pt x="228231" y="86360"/>
                  </a:lnTo>
                  <a:lnTo>
                    <a:pt x="219608" y="91440"/>
                  </a:lnTo>
                  <a:lnTo>
                    <a:pt x="212140" y="97790"/>
                  </a:lnTo>
                  <a:lnTo>
                    <a:pt x="206019" y="105410"/>
                  </a:lnTo>
                  <a:lnTo>
                    <a:pt x="202425" y="100939"/>
                  </a:lnTo>
                  <a:lnTo>
                    <a:pt x="202425" y="140970"/>
                  </a:lnTo>
                  <a:lnTo>
                    <a:pt x="165481" y="177800"/>
                  </a:lnTo>
                  <a:lnTo>
                    <a:pt x="124714" y="177800"/>
                  </a:lnTo>
                  <a:lnTo>
                    <a:pt x="124714" y="143510"/>
                  </a:lnTo>
                  <a:lnTo>
                    <a:pt x="127215" y="140970"/>
                  </a:lnTo>
                  <a:lnTo>
                    <a:pt x="202425" y="140970"/>
                  </a:lnTo>
                  <a:lnTo>
                    <a:pt x="202425" y="100939"/>
                  </a:lnTo>
                  <a:lnTo>
                    <a:pt x="200926" y="99060"/>
                  </a:lnTo>
                  <a:lnTo>
                    <a:pt x="199910" y="97790"/>
                  </a:lnTo>
                  <a:lnTo>
                    <a:pt x="197002" y="95326"/>
                  </a:lnTo>
                  <a:lnTo>
                    <a:pt x="197002" y="124460"/>
                  </a:lnTo>
                  <a:lnTo>
                    <a:pt x="130302" y="124460"/>
                  </a:lnTo>
                  <a:lnTo>
                    <a:pt x="121869" y="125730"/>
                  </a:lnTo>
                  <a:lnTo>
                    <a:pt x="114985" y="130810"/>
                  </a:lnTo>
                  <a:lnTo>
                    <a:pt x="110337" y="137160"/>
                  </a:lnTo>
                  <a:lnTo>
                    <a:pt x="108635" y="146050"/>
                  </a:lnTo>
                  <a:lnTo>
                    <a:pt x="108635" y="177800"/>
                  </a:lnTo>
                  <a:lnTo>
                    <a:pt x="103390" y="177800"/>
                  </a:lnTo>
                  <a:lnTo>
                    <a:pt x="98310" y="179070"/>
                  </a:lnTo>
                  <a:lnTo>
                    <a:pt x="93446" y="180340"/>
                  </a:lnTo>
                  <a:lnTo>
                    <a:pt x="93446" y="132080"/>
                  </a:lnTo>
                  <a:lnTo>
                    <a:pt x="96088" y="119380"/>
                  </a:lnTo>
                  <a:lnTo>
                    <a:pt x="101498" y="111760"/>
                  </a:lnTo>
                  <a:lnTo>
                    <a:pt x="103301" y="109220"/>
                  </a:lnTo>
                  <a:lnTo>
                    <a:pt x="113995" y="101600"/>
                  </a:lnTo>
                  <a:lnTo>
                    <a:pt x="127076" y="99060"/>
                  </a:lnTo>
                  <a:lnTo>
                    <a:pt x="164350" y="99060"/>
                  </a:lnTo>
                  <a:lnTo>
                    <a:pt x="175602" y="100330"/>
                  </a:lnTo>
                  <a:lnTo>
                    <a:pt x="185242" y="106680"/>
                  </a:lnTo>
                  <a:lnTo>
                    <a:pt x="192595" y="114300"/>
                  </a:lnTo>
                  <a:lnTo>
                    <a:pt x="197002" y="124460"/>
                  </a:lnTo>
                  <a:lnTo>
                    <a:pt x="197002" y="95326"/>
                  </a:lnTo>
                  <a:lnTo>
                    <a:pt x="192430" y="91440"/>
                  </a:lnTo>
                  <a:lnTo>
                    <a:pt x="183807" y="86360"/>
                  </a:lnTo>
                  <a:lnTo>
                    <a:pt x="174256" y="83820"/>
                  </a:lnTo>
                  <a:lnTo>
                    <a:pt x="175209" y="82550"/>
                  </a:lnTo>
                  <a:lnTo>
                    <a:pt x="178079" y="78740"/>
                  </a:lnTo>
                  <a:lnTo>
                    <a:pt x="180314" y="71120"/>
                  </a:lnTo>
                  <a:lnTo>
                    <a:pt x="180314" y="59690"/>
                  </a:lnTo>
                  <a:lnTo>
                    <a:pt x="177596" y="45720"/>
                  </a:lnTo>
                  <a:lnTo>
                    <a:pt x="173875" y="40640"/>
                  </a:lnTo>
                  <a:lnTo>
                    <a:pt x="170167" y="35560"/>
                  </a:lnTo>
                  <a:lnTo>
                    <a:pt x="164236" y="31457"/>
                  </a:lnTo>
                  <a:lnTo>
                    <a:pt x="164236" y="59690"/>
                  </a:lnTo>
                  <a:lnTo>
                    <a:pt x="164236" y="64770"/>
                  </a:lnTo>
                  <a:lnTo>
                    <a:pt x="162775" y="71120"/>
                  </a:lnTo>
                  <a:lnTo>
                    <a:pt x="158813" y="77470"/>
                  </a:lnTo>
                  <a:lnTo>
                    <a:pt x="152920" y="81280"/>
                  </a:lnTo>
                  <a:lnTo>
                    <a:pt x="145719" y="82550"/>
                  </a:lnTo>
                  <a:lnTo>
                    <a:pt x="138506" y="81280"/>
                  </a:lnTo>
                  <a:lnTo>
                    <a:pt x="132613" y="77470"/>
                  </a:lnTo>
                  <a:lnTo>
                    <a:pt x="128638" y="71120"/>
                  </a:lnTo>
                  <a:lnTo>
                    <a:pt x="127177" y="64770"/>
                  </a:lnTo>
                  <a:lnTo>
                    <a:pt x="127177" y="59690"/>
                  </a:lnTo>
                  <a:lnTo>
                    <a:pt x="128638" y="52070"/>
                  </a:lnTo>
                  <a:lnTo>
                    <a:pt x="132613" y="46990"/>
                  </a:lnTo>
                  <a:lnTo>
                    <a:pt x="138506" y="41910"/>
                  </a:lnTo>
                  <a:lnTo>
                    <a:pt x="145719" y="40640"/>
                  </a:lnTo>
                  <a:lnTo>
                    <a:pt x="152920" y="41910"/>
                  </a:lnTo>
                  <a:lnTo>
                    <a:pt x="158813" y="46990"/>
                  </a:lnTo>
                  <a:lnTo>
                    <a:pt x="162775" y="52070"/>
                  </a:lnTo>
                  <a:lnTo>
                    <a:pt x="164236" y="59690"/>
                  </a:lnTo>
                  <a:lnTo>
                    <a:pt x="164236" y="31457"/>
                  </a:lnTo>
                  <a:lnTo>
                    <a:pt x="159169" y="27940"/>
                  </a:lnTo>
                  <a:lnTo>
                    <a:pt x="145719" y="25400"/>
                  </a:lnTo>
                  <a:lnTo>
                    <a:pt x="132257" y="27940"/>
                  </a:lnTo>
                  <a:lnTo>
                    <a:pt x="121259" y="35560"/>
                  </a:lnTo>
                  <a:lnTo>
                    <a:pt x="113830" y="45720"/>
                  </a:lnTo>
                  <a:lnTo>
                    <a:pt x="111099" y="59690"/>
                  </a:lnTo>
                  <a:lnTo>
                    <a:pt x="111099" y="71120"/>
                  </a:lnTo>
                  <a:lnTo>
                    <a:pt x="113347" y="78740"/>
                  </a:lnTo>
                  <a:lnTo>
                    <a:pt x="117157" y="83820"/>
                  </a:lnTo>
                  <a:lnTo>
                    <a:pt x="106083" y="87630"/>
                  </a:lnTo>
                  <a:lnTo>
                    <a:pt x="96329" y="93980"/>
                  </a:lnTo>
                  <a:lnTo>
                    <a:pt x="88226" y="101600"/>
                  </a:lnTo>
                  <a:lnTo>
                    <a:pt x="82143" y="111760"/>
                  </a:lnTo>
                  <a:lnTo>
                    <a:pt x="74206" y="59690"/>
                  </a:lnTo>
                  <a:lnTo>
                    <a:pt x="67411" y="15240"/>
                  </a:lnTo>
                  <a:lnTo>
                    <a:pt x="65468" y="2540"/>
                  </a:lnTo>
                  <a:lnTo>
                    <a:pt x="62153" y="0"/>
                  </a:lnTo>
                  <a:lnTo>
                    <a:pt x="58000" y="0"/>
                  </a:lnTo>
                  <a:lnTo>
                    <a:pt x="58000" y="59690"/>
                  </a:lnTo>
                  <a:lnTo>
                    <a:pt x="24079" y="59690"/>
                  </a:lnTo>
                  <a:lnTo>
                    <a:pt x="17602" y="15240"/>
                  </a:lnTo>
                  <a:lnTo>
                    <a:pt x="51231" y="15240"/>
                  </a:lnTo>
                  <a:lnTo>
                    <a:pt x="58000" y="59690"/>
                  </a:lnTo>
                  <a:lnTo>
                    <a:pt x="58000" y="0"/>
                  </a:lnTo>
                  <a:lnTo>
                    <a:pt x="3746" y="0"/>
                  </a:lnTo>
                  <a:lnTo>
                    <a:pt x="685" y="3810"/>
                  </a:lnTo>
                  <a:lnTo>
                    <a:pt x="0" y="6350"/>
                  </a:lnTo>
                  <a:lnTo>
                    <a:pt x="9766" y="72390"/>
                  </a:lnTo>
                  <a:lnTo>
                    <a:pt x="13157" y="76200"/>
                  </a:lnTo>
                  <a:lnTo>
                    <a:pt x="60464" y="76200"/>
                  </a:lnTo>
                  <a:lnTo>
                    <a:pt x="77457" y="186690"/>
                  </a:lnTo>
                  <a:lnTo>
                    <a:pt x="77571" y="187960"/>
                  </a:lnTo>
                  <a:lnTo>
                    <a:pt x="63715" y="198120"/>
                  </a:lnTo>
                  <a:lnTo>
                    <a:pt x="53009" y="212090"/>
                  </a:lnTo>
                  <a:lnTo>
                    <a:pt x="46113" y="228600"/>
                  </a:lnTo>
                  <a:lnTo>
                    <a:pt x="43662" y="247650"/>
                  </a:lnTo>
                  <a:lnTo>
                    <a:pt x="43662" y="311150"/>
                  </a:lnTo>
                  <a:lnTo>
                    <a:pt x="45554" y="321310"/>
                  </a:lnTo>
                  <a:lnTo>
                    <a:pt x="50736" y="328930"/>
                  </a:lnTo>
                  <a:lnTo>
                    <a:pt x="58394" y="334010"/>
                  </a:lnTo>
                  <a:lnTo>
                    <a:pt x="67779" y="335280"/>
                  </a:lnTo>
                  <a:lnTo>
                    <a:pt x="89877" y="335280"/>
                  </a:lnTo>
                  <a:lnTo>
                    <a:pt x="89877" y="342900"/>
                  </a:lnTo>
                  <a:lnTo>
                    <a:pt x="91782" y="353060"/>
                  </a:lnTo>
                  <a:lnTo>
                    <a:pt x="96964" y="360680"/>
                  </a:lnTo>
                  <a:lnTo>
                    <a:pt x="104635" y="365760"/>
                  </a:lnTo>
                  <a:lnTo>
                    <a:pt x="114020" y="367030"/>
                  </a:lnTo>
                  <a:lnTo>
                    <a:pt x="123418" y="365760"/>
                  </a:lnTo>
                  <a:lnTo>
                    <a:pt x="131089" y="360680"/>
                  </a:lnTo>
                  <a:lnTo>
                    <a:pt x="136271" y="353060"/>
                  </a:lnTo>
                  <a:lnTo>
                    <a:pt x="136512" y="351790"/>
                  </a:lnTo>
                  <a:lnTo>
                    <a:pt x="138176" y="342900"/>
                  </a:lnTo>
                  <a:lnTo>
                    <a:pt x="138176" y="335280"/>
                  </a:lnTo>
                  <a:lnTo>
                    <a:pt x="172974" y="335280"/>
                  </a:lnTo>
                  <a:lnTo>
                    <a:pt x="176568" y="331470"/>
                  </a:lnTo>
                  <a:lnTo>
                    <a:pt x="176568" y="322580"/>
                  </a:lnTo>
                  <a:lnTo>
                    <a:pt x="172974" y="318770"/>
                  </a:lnTo>
                  <a:lnTo>
                    <a:pt x="122097" y="318770"/>
                  </a:lnTo>
                  <a:lnTo>
                    <a:pt x="122097" y="335280"/>
                  </a:lnTo>
                  <a:lnTo>
                    <a:pt x="122097" y="347980"/>
                  </a:lnTo>
                  <a:lnTo>
                    <a:pt x="118478" y="351790"/>
                  </a:lnTo>
                  <a:lnTo>
                    <a:pt x="109575" y="351790"/>
                  </a:lnTo>
                  <a:lnTo>
                    <a:pt x="105956" y="347980"/>
                  </a:lnTo>
                  <a:lnTo>
                    <a:pt x="105956" y="335280"/>
                  </a:lnTo>
                  <a:lnTo>
                    <a:pt x="122097" y="335280"/>
                  </a:lnTo>
                  <a:lnTo>
                    <a:pt x="122097" y="318770"/>
                  </a:lnTo>
                  <a:lnTo>
                    <a:pt x="63347" y="318770"/>
                  </a:lnTo>
                  <a:lnTo>
                    <a:pt x="59740" y="316230"/>
                  </a:lnTo>
                  <a:lnTo>
                    <a:pt x="59740" y="247650"/>
                  </a:lnTo>
                  <a:lnTo>
                    <a:pt x="63944" y="226060"/>
                  </a:lnTo>
                  <a:lnTo>
                    <a:pt x="75425" y="209550"/>
                  </a:lnTo>
                  <a:lnTo>
                    <a:pt x="92417" y="198120"/>
                  </a:lnTo>
                  <a:lnTo>
                    <a:pt x="113220" y="193040"/>
                  </a:lnTo>
                  <a:lnTo>
                    <a:pt x="298818" y="193040"/>
                  </a:lnTo>
                  <a:lnTo>
                    <a:pt x="319620" y="198120"/>
                  </a:lnTo>
                  <a:lnTo>
                    <a:pt x="336626" y="209550"/>
                  </a:lnTo>
                  <a:lnTo>
                    <a:pt x="348094" y="226060"/>
                  </a:lnTo>
                  <a:lnTo>
                    <a:pt x="352310" y="247650"/>
                  </a:lnTo>
                  <a:lnTo>
                    <a:pt x="352310" y="316230"/>
                  </a:lnTo>
                  <a:lnTo>
                    <a:pt x="348703" y="318770"/>
                  </a:lnTo>
                  <a:lnTo>
                    <a:pt x="306095" y="318770"/>
                  </a:lnTo>
                  <a:lnTo>
                    <a:pt x="306095" y="335280"/>
                  </a:lnTo>
                  <a:lnTo>
                    <a:pt x="306095" y="347980"/>
                  </a:lnTo>
                  <a:lnTo>
                    <a:pt x="302475" y="351790"/>
                  </a:lnTo>
                  <a:lnTo>
                    <a:pt x="293573" y="351790"/>
                  </a:lnTo>
                  <a:lnTo>
                    <a:pt x="289953" y="347980"/>
                  </a:lnTo>
                  <a:lnTo>
                    <a:pt x="289953" y="335280"/>
                  </a:lnTo>
                  <a:lnTo>
                    <a:pt x="306095" y="335280"/>
                  </a:lnTo>
                  <a:lnTo>
                    <a:pt x="306095" y="318770"/>
                  </a:lnTo>
                  <a:lnTo>
                    <a:pt x="233197" y="318770"/>
                  </a:lnTo>
                  <a:lnTo>
                    <a:pt x="229603" y="322580"/>
                  </a:lnTo>
                  <a:lnTo>
                    <a:pt x="229603" y="331470"/>
                  </a:lnTo>
                  <a:lnTo>
                    <a:pt x="233197" y="335280"/>
                  </a:lnTo>
                  <a:lnTo>
                    <a:pt x="273875" y="335280"/>
                  </a:lnTo>
                  <a:lnTo>
                    <a:pt x="273875" y="342900"/>
                  </a:lnTo>
                  <a:lnTo>
                    <a:pt x="275767" y="353060"/>
                  </a:lnTo>
                  <a:lnTo>
                    <a:pt x="280949" y="360680"/>
                  </a:lnTo>
                  <a:lnTo>
                    <a:pt x="288632" y="365760"/>
                  </a:lnTo>
                  <a:lnTo>
                    <a:pt x="298018" y="367030"/>
                  </a:lnTo>
                  <a:lnTo>
                    <a:pt x="307403" y="365760"/>
                  </a:lnTo>
                  <a:lnTo>
                    <a:pt x="315087" y="360680"/>
                  </a:lnTo>
                  <a:lnTo>
                    <a:pt x="320268" y="353060"/>
                  </a:lnTo>
                  <a:lnTo>
                    <a:pt x="320497" y="351790"/>
                  </a:lnTo>
                  <a:lnTo>
                    <a:pt x="322160" y="342900"/>
                  </a:lnTo>
                  <a:lnTo>
                    <a:pt x="322160" y="335280"/>
                  </a:lnTo>
                  <a:lnTo>
                    <a:pt x="344271" y="335280"/>
                  </a:lnTo>
                  <a:lnTo>
                    <a:pt x="353644" y="334010"/>
                  </a:lnTo>
                  <a:lnTo>
                    <a:pt x="361315" y="328930"/>
                  </a:lnTo>
                  <a:lnTo>
                    <a:pt x="366483" y="321310"/>
                  </a:lnTo>
                  <a:lnTo>
                    <a:pt x="368376" y="311150"/>
                  </a:lnTo>
                  <a:lnTo>
                    <a:pt x="368376" y="247650"/>
                  </a:lnTo>
                  <a:lnTo>
                    <a:pt x="365937" y="228600"/>
                  </a:lnTo>
                  <a:lnTo>
                    <a:pt x="359041" y="212090"/>
                  </a:lnTo>
                  <a:lnTo>
                    <a:pt x="348335" y="198120"/>
                  </a:lnTo>
                  <a:lnTo>
                    <a:pt x="341401" y="193040"/>
                  </a:lnTo>
                  <a:lnTo>
                    <a:pt x="334467" y="187960"/>
                  </a:lnTo>
                  <a:lnTo>
                    <a:pt x="334581" y="186690"/>
                  </a:lnTo>
                  <a:lnTo>
                    <a:pt x="335559" y="180340"/>
                  </a:lnTo>
                  <a:lnTo>
                    <a:pt x="346100" y="111760"/>
                  </a:lnTo>
                  <a:lnTo>
                    <a:pt x="351574" y="76200"/>
                  </a:lnTo>
                  <a:lnTo>
                    <a:pt x="398894" y="76200"/>
                  </a:lnTo>
                  <a:lnTo>
                    <a:pt x="402285" y="72390"/>
                  </a:lnTo>
                  <a:lnTo>
                    <a:pt x="404152" y="59690"/>
                  </a:lnTo>
                  <a:lnTo>
                    <a:pt x="410730" y="15240"/>
                  </a:lnTo>
                  <a:lnTo>
                    <a:pt x="412038" y="6350"/>
                  </a:lnTo>
                  <a:close/>
                </a:path>
              </a:pathLst>
            </a:custGeom>
            <a:solidFill>
              <a:srgbClr val="374D8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4099" y="4058411"/>
              <a:ext cx="278892" cy="26670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55591" y="4058411"/>
              <a:ext cx="280415" cy="2667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88607" y="4058411"/>
              <a:ext cx="278891" cy="26670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20100" y="4058411"/>
              <a:ext cx="278892" cy="26670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51591" y="4058411"/>
              <a:ext cx="280416" cy="266700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/>
          <p:nvPr/>
        </p:nvSpPr>
        <p:spPr>
          <a:xfrm>
            <a:off x="5570346" y="4511167"/>
            <a:ext cx="195198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820" marR="5080" indent="-7175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Carsharing</a:t>
            </a:r>
            <a:r>
              <a:rPr dirty="0" sz="1200" spc="-7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service</a:t>
            </a:r>
            <a:r>
              <a:rPr dirty="0" sz="12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launched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by</a:t>
            </a:r>
            <a:r>
              <a:rPr dirty="0" sz="12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Renault</a:t>
            </a:r>
            <a:r>
              <a:rPr dirty="0" sz="12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(Moov’in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Paris)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280415" y="5166359"/>
            <a:ext cx="11303635" cy="949960"/>
          </a:xfrm>
          <a:custGeom>
            <a:avLst/>
            <a:gdLst/>
            <a:ahLst/>
            <a:cxnLst/>
            <a:rect l="l" t="t" r="r" b="b"/>
            <a:pathLst>
              <a:path w="11303635" h="949960">
                <a:moveTo>
                  <a:pt x="11303508" y="0"/>
                </a:moveTo>
                <a:lnTo>
                  <a:pt x="0" y="0"/>
                </a:lnTo>
                <a:lnTo>
                  <a:pt x="0" y="949451"/>
                </a:lnTo>
                <a:lnTo>
                  <a:pt x="11303508" y="949451"/>
                </a:lnTo>
                <a:lnTo>
                  <a:pt x="11303508" y="0"/>
                </a:lnTo>
                <a:close/>
              </a:path>
            </a:pathLst>
          </a:custGeom>
          <a:solidFill>
            <a:srgbClr val="B5C1DF">
              <a:alpha val="3490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309372" y="5227447"/>
            <a:ext cx="10795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374D81"/>
                </a:solidFill>
                <a:latin typeface="Arial"/>
                <a:cs typeface="Arial"/>
              </a:rPr>
              <a:t>Connectivity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571878" y="5432552"/>
            <a:ext cx="79521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8740" marR="5080" indent="-79375">
              <a:lnSpc>
                <a:spcPct val="100000"/>
              </a:lnSpc>
              <a:spcBef>
                <a:spcPts val="100"/>
              </a:spcBef>
              <a:tabLst>
                <a:tab pos="1981835" algn="l"/>
                <a:tab pos="2073275" algn="l"/>
                <a:tab pos="4137025" algn="l"/>
                <a:tab pos="4173854" algn="l"/>
                <a:tab pos="6070600" algn="l"/>
              </a:tabLst>
            </a:pP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Integration</a:t>
            </a:r>
            <a:r>
              <a:rPr dirty="0" sz="12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Siri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car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	Addition</a:t>
            </a:r>
            <a:r>
              <a:rPr dirty="0" sz="12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1200" spc="-6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Android</a:t>
            </a:r>
            <a:r>
              <a:rPr dirty="0" sz="1200" spc="-9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Auto</a:t>
            </a:r>
            <a:r>
              <a:rPr dirty="0" sz="12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		Microsoft</a:t>
            </a:r>
            <a:r>
              <a:rPr dirty="0" sz="12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teams</a:t>
            </a:r>
            <a:r>
              <a:rPr dirty="0" sz="12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up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with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	</a:t>
            </a:r>
            <a:r>
              <a:rPr dirty="0" sz="1200" spc="-229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Hyundai</a:t>
            </a:r>
            <a:r>
              <a:rPr dirty="0" sz="12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Tucson</a:t>
            </a:r>
            <a:r>
              <a:rPr dirty="0" sz="12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integrating connectivity</a:t>
            </a:r>
            <a:r>
              <a:rPr dirty="0" sz="12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VW</a:t>
            </a:r>
            <a:r>
              <a:rPr dirty="0" sz="1200" spc="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Car-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Net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		Apple</a:t>
            </a:r>
            <a:r>
              <a:rPr dirty="0" sz="12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CarPlay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2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Toyota’s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	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Renault-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Nissan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on</a:t>
            </a:r>
            <a:r>
              <a:rPr dirty="0" sz="1200" spc="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in-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car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	connectivity</a:t>
            </a:r>
            <a:r>
              <a:rPr dirty="0" sz="12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features</a:t>
            </a:r>
            <a:r>
              <a:rPr dirty="0" sz="12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(Apple</a:t>
            </a:r>
            <a:endParaRPr sz="1200">
              <a:latin typeface="Arial MT"/>
              <a:cs typeface="Arial MT"/>
            </a:endParaRPr>
          </a:p>
          <a:p>
            <a:pPr marL="535940">
              <a:lnSpc>
                <a:spcPct val="100000"/>
              </a:lnSpc>
              <a:tabLst>
                <a:tab pos="2132330" algn="l"/>
                <a:tab pos="4022725" algn="l"/>
                <a:tab pos="6241415" algn="l"/>
              </a:tabLst>
            </a:pP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mobile</a:t>
            </a:r>
            <a:r>
              <a:rPr dirty="0" sz="12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app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	trucks</a:t>
            </a:r>
            <a:r>
              <a:rPr dirty="0" sz="12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SUVs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 (2019)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	productivity</a:t>
            </a:r>
            <a:r>
              <a:rPr dirty="0" sz="12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connectivity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	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CarPlay,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Android</a:t>
            </a:r>
            <a:r>
              <a:rPr dirty="0" sz="12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Auto)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280415" y="3029711"/>
            <a:ext cx="11303635" cy="949960"/>
          </a:xfrm>
          <a:custGeom>
            <a:avLst/>
            <a:gdLst/>
            <a:ahLst/>
            <a:cxnLst/>
            <a:rect l="l" t="t" r="r" b="b"/>
            <a:pathLst>
              <a:path w="11303635" h="949960">
                <a:moveTo>
                  <a:pt x="11303508" y="0"/>
                </a:moveTo>
                <a:lnTo>
                  <a:pt x="0" y="0"/>
                </a:lnTo>
                <a:lnTo>
                  <a:pt x="0" y="949451"/>
                </a:lnTo>
                <a:lnTo>
                  <a:pt x="11303508" y="949451"/>
                </a:lnTo>
                <a:lnTo>
                  <a:pt x="11303508" y="0"/>
                </a:lnTo>
                <a:close/>
              </a:path>
            </a:pathLst>
          </a:custGeom>
          <a:solidFill>
            <a:srgbClr val="B5C1DF">
              <a:alpha val="3490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9644253" y="3365119"/>
            <a:ext cx="1929764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Acquisition</a:t>
            </a:r>
            <a:r>
              <a:rPr dirty="0" sz="12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1200" spc="-7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Argo</a:t>
            </a:r>
            <a:r>
              <a:rPr dirty="0" sz="1200" spc="-7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AI</a:t>
            </a:r>
            <a:r>
              <a:rPr dirty="0" sz="12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2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add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2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Ford’s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self-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driving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technology</a:t>
            </a:r>
            <a:r>
              <a:rPr dirty="0" sz="1200" spc="-6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(2017)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81431" y="3079750"/>
            <a:ext cx="111569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5740" marR="5080" indent="-193675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374D81"/>
                </a:solidFill>
                <a:latin typeface="Arial"/>
                <a:cs typeface="Arial"/>
              </a:rPr>
              <a:t>Autonomous vehicles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652272" y="3005327"/>
            <a:ext cx="10079990" cy="895350"/>
            <a:chOff x="652272" y="3005327"/>
            <a:chExt cx="10079990" cy="895350"/>
          </a:xfrm>
        </p:grpSpPr>
        <p:sp>
          <p:nvSpPr>
            <p:cNvPr id="37" name="object 37" descr=""/>
            <p:cNvSpPr/>
            <p:nvPr/>
          </p:nvSpPr>
          <p:spPr>
            <a:xfrm>
              <a:off x="652272" y="3677511"/>
              <a:ext cx="374015" cy="222885"/>
            </a:xfrm>
            <a:custGeom>
              <a:avLst/>
              <a:gdLst/>
              <a:ahLst/>
              <a:cxnLst/>
              <a:rect l="l" t="t" r="r" b="b"/>
              <a:pathLst>
                <a:path w="374015" h="222885">
                  <a:moveTo>
                    <a:pt x="341101" y="71808"/>
                  </a:moveTo>
                  <a:lnTo>
                    <a:pt x="32314" y="71808"/>
                  </a:lnTo>
                  <a:lnTo>
                    <a:pt x="0" y="104121"/>
                  </a:lnTo>
                  <a:lnTo>
                    <a:pt x="33" y="147366"/>
                  </a:lnTo>
                  <a:lnTo>
                    <a:pt x="2333" y="158731"/>
                  </a:lnTo>
                  <a:lnTo>
                    <a:pt x="2376" y="158943"/>
                  </a:lnTo>
                  <a:lnTo>
                    <a:pt x="2463" y="159375"/>
                  </a:lnTo>
                  <a:lnTo>
                    <a:pt x="2543" y="159768"/>
                  </a:lnTo>
                  <a:lnTo>
                    <a:pt x="9356" y="169864"/>
                  </a:lnTo>
                  <a:lnTo>
                    <a:pt x="9475" y="170040"/>
                  </a:lnTo>
                  <a:lnTo>
                    <a:pt x="19748" y="176971"/>
                  </a:lnTo>
                  <a:lnTo>
                    <a:pt x="32315" y="179514"/>
                  </a:lnTo>
                  <a:lnTo>
                    <a:pt x="46829" y="179514"/>
                  </a:lnTo>
                  <a:lnTo>
                    <a:pt x="51426" y="196397"/>
                  </a:lnTo>
                  <a:lnTo>
                    <a:pt x="61583" y="210078"/>
                  </a:lnTo>
                  <a:lnTo>
                    <a:pt x="75995" y="219248"/>
                  </a:lnTo>
                  <a:lnTo>
                    <a:pt x="93354" y="222596"/>
                  </a:lnTo>
                  <a:lnTo>
                    <a:pt x="110713" y="219248"/>
                  </a:lnTo>
                  <a:lnTo>
                    <a:pt x="125124" y="210078"/>
                  </a:lnTo>
                  <a:lnTo>
                    <a:pt x="131824" y="201055"/>
                  </a:lnTo>
                  <a:lnTo>
                    <a:pt x="93354" y="201055"/>
                  </a:lnTo>
                  <a:lnTo>
                    <a:pt x="83581" y="199077"/>
                  </a:lnTo>
                  <a:lnTo>
                    <a:pt x="75591" y="193686"/>
                  </a:lnTo>
                  <a:lnTo>
                    <a:pt x="70201" y="185697"/>
                  </a:lnTo>
                  <a:lnTo>
                    <a:pt x="68223" y="175924"/>
                  </a:lnTo>
                  <a:lnTo>
                    <a:pt x="68222" y="169864"/>
                  </a:lnTo>
                  <a:lnTo>
                    <a:pt x="70371" y="164303"/>
                  </a:lnTo>
                  <a:lnTo>
                    <a:pt x="74841" y="158943"/>
                  </a:lnTo>
                  <a:lnTo>
                    <a:pt x="75809" y="157971"/>
                  </a:lnTo>
                  <a:lnTo>
                    <a:pt x="26375" y="157971"/>
                  </a:lnTo>
                  <a:lnTo>
                    <a:pt x="21543" y="153140"/>
                  </a:lnTo>
                  <a:lnTo>
                    <a:pt x="21543" y="98177"/>
                  </a:lnTo>
                  <a:lnTo>
                    <a:pt x="26375" y="93346"/>
                  </a:lnTo>
                  <a:lnTo>
                    <a:pt x="371235" y="93346"/>
                  </a:lnTo>
                  <a:lnTo>
                    <a:pt x="370873" y="91555"/>
                  </a:lnTo>
                  <a:lnTo>
                    <a:pt x="363941" y="81283"/>
                  </a:lnTo>
                  <a:lnTo>
                    <a:pt x="353668" y="74351"/>
                  </a:lnTo>
                  <a:lnTo>
                    <a:pt x="341101" y="71808"/>
                  </a:lnTo>
                  <a:close/>
                </a:path>
                <a:path w="374015" h="222885">
                  <a:moveTo>
                    <a:pt x="255657" y="179514"/>
                  </a:moveTo>
                  <a:lnTo>
                    <a:pt x="233537" y="179514"/>
                  </a:lnTo>
                  <a:lnTo>
                    <a:pt x="238134" y="196397"/>
                  </a:lnTo>
                  <a:lnTo>
                    <a:pt x="248292" y="210079"/>
                  </a:lnTo>
                  <a:lnTo>
                    <a:pt x="262703" y="219249"/>
                  </a:lnTo>
                  <a:lnTo>
                    <a:pt x="280062" y="222596"/>
                  </a:lnTo>
                  <a:lnTo>
                    <a:pt x="297421" y="219249"/>
                  </a:lnTo>
                  <a:lnTo>
                    <a:pt x="311833" y="210079"/>
                  </a:lnTo>
                  <a:lnTo>
                    <a:pt x="318532" y="201055"/>
                  </a:lnTo>
                  <a:lnTo>
                    <a:pt x="280062" y="201055"/>
                  </a:lnTo>
                  <a:lnTo>
                    <a:pt x="270289" y="199077"/>
                  </a:lnTo>
                  <a:lnTo>
                    <a:pt x="262300" y="193686"/>
                  </a:lnTo>
                  <a:lnTo>
                    <a:pt x="256909" y="185697"/>
                  </a:lnTo>
                  <a:lnTo>
                    <a:pt x="255657" y="179514"/>
                  </a:lnTo>
                  <a:close/>
                </a:path>
                <a:path w="374015" h="222885">
                  <a:moveTo>
                    <a:pt x="133083" y="151420"/>
                  </a:moveTo>
                  <a:lnTo>
                    <a:pt x="98903" y="151420"/>
                  </a:lnTo>
                  <a:lnTo>
                    <a:pt x="103263" y="152410"/>
                  </a:lnTo>
                  <a:lnTo>
                    <a:pt x="103098" y="152410"/>
                  </a:lnTo>
                  <a:lnTo>
                    <a:pt x="118485" y="175924"/>
                  </a:lnTo>
                  <a:lnTo>
                    <a:pt x="116507" y="185697"/>
                  </a:lnTo>
                  <a:lnTo>
                    <a:pt x="111116" y="193686"/>
                  </a:lnTo>
                  <a:lnTo>
                    <a:pt x="103126" y="199077"/>
                  </a:lnTo>
                  <a:lnTo>
                    <a:pt x="93354" y="201055"/>
                  </a:lnTo>
                  <a:lnTo>
                    <a:pt x="131824" y="201055"/>
                  </a:lnTo>
                  <a:lnTo>
                    <a:pt x="135282" y="196397"/>
                  </a:lnTo>
                  <a:lnTo>
                    <a:pt x="139879" y="179514"/>
                  </a:lnTo>
                  <a:lnTo>
                    <a:pt x="255657" y="179514"/>
                  </a:lnTo>
                  <a:lnTo>
                    <a:pt x="254931" y="175924"/>
                  </a:lnTo>
                  <a:lnTo>
                    <a:pt x="254931" y="169864"/>
                  </a:lnTo>
                  <a:lnTo>
                    <a:pt x="257086" y="164304"/>
                  </a:lnTo>
                  <a:lnTo>
                    <a:pt x="261154" y="159375"/>
                  </a:lnTo>
                  <a:lnTo>
                    <a:pt x="262525" y="157971"/>
                  </a:lnTo>
                  <a:lnTo>
                    <a:pt x="136445" y="157971"/>
                  </a:lnTo>
                  <a:lnTo>
                    <a:pt x="135793" y="156506"/>
                  </a:lnTo>
                  <a:lnTo>
                    <a:pt x="135065" y="154981"/>
                  </a:lnTo>
                  <a:lnTo>
                    <a:pt x="134397" y="153705"/>
                  </a:lnTo>
                  <a:lnTo>
                    <a:pt x="133686" y="152410"/>
                  </a:lnTo>
                  <a:lnTo>
                    <a:pt x="133083" y="151420"/>
                  </a:lnTo>
                  <a:close/>
                </a:path>
                <a:path w="374015" h="222885">
                  <a:moveTo>
                    <a:pt x="319796" y="151420"/>
                  </a:moveTo>
                  <a:lnTo>
                    <a:pt x="285644" y="151420"/>
                  </a:lnTo>
                  <a:lnTo>
                    <a:pt x="289985" y="152411"/>
                  </a:lnTo>
                  <a:lnTo>
                    <a:pt x="289807" y="152411"/>
                  </a:lnTo>
                  <a:lnTo>
                    <a:pt x="305194" y="169864"/>
                  </a:lnTo>
                  <a:lnTo>
                    <a:pt x="305193" y="175925"/>
                  </a:lnTo>
                  <a:lnTo>
                    <a:pt x="303215" y="185697"/>
                  </a:lnTo>
                  <a:lnTo>
                    <a:pt x="297824" y="193686"/>
                  </a:lnTo>
                  <a:lnTo>
                    <a:pt x="289835" y="199077"/>
                  </a:lnTo>
                  <a:lnTo>
                    <a:pt x="280062" y="201055"/>
                  </a:lnTo>
                  <a:lnTo>
                    <a:pt x="318532" y="201055"/>
                  </a:lnTo>
                  <a:lnTo>
                    <a:pt x="321990" y="196397"/>
                  </a:lnTo>
                  <a:lnTo>
                    <a:pt x="326587" y="179514"/>
                  </a:lnTo>
                  <a:lnTo>
                    <a:pt x="341101" y="179514"/>
                  </a:lnTo>
                  <a:lnTo>
                    <a:pt x="353668" y="176971"/>
                  </a:lnTo>
                  <a:lnTo>
                    <a:pt x="363941" y="170040"/>
                  </a:lnTo>
                  <a:lnTo>
                    <a:pt x="370757" y="159940"/>
                  </a:lnTo>
                  <a:lnTo>
                    <a:pt x="370873" y="159768"/>
                  </a:lnTo>
                  <a:lnTo>
                    <a:pt x="371237" y="157971"/>
                  </a:lnTo>
                  <a:lnTo>
                    <a:pt x="323153" y="157971"/>
                  </a:lnTo>
                  <a:lnTo>
                    <a:pt x="322497" y="156507"/>
                  </a:lnTo>
                  <a:lnTo>
                    <a:pt x="321451" y="154343"/>
                  </a:lnTo>
                  <a:lnTo>
                    <a:pt x="320400" y="152411"/>
                  </a:lnTo>
                  <a:lnTo>
                    <a:pt x="319796" y="151420"/>
                  </a:lnTo>
                  <a:close/>
                </a:path>
                <a:path w="374015" h="222885">
                  <a:moveTo>
                    <a:pt x="103625" y="130405"/>
                  </a:moveTo>
                  <a:lnTo>
                    <a:pt x="59293" y="144054"/>
                  </a:lnTo>
                  <a:lnTo>
                    <a:pt x="50260" y="157971"/>
                  </a:lnTo>
                  <a:lnTo>
                    <a:pt x="75809" y="157971"/>
                  </a:lnTo>
                  <a:lnTo>
                    <a:pt x="76465" y="157339"/>
                  </a:lnTo>
                  <a:lnTo>
                    <a:pt x="79926" y="154343"/>
                  </a:lnTo>
                  <a:lnTo>
                    <a:pt x="81100" y="153705"/>
                  </a:lnTo>
                  <a:lnTo>
                    <a:pt x="83615" y="152410"/>
                  </a:lnTo>
                  <a:lnTo>
                    <a:pt x="83451" y="152410"/>
                  </a:lnTo>
                  <a:lnTo>
                    <a:pt x="87799" y="151420"/>
                  </a:lnTo>
                  <a:lnTo>
                    <a:pt x="133083" y="151420"/>
                  </a:lnTo>
                  <a:lnTo>
                    <a:pt x="132932" y="151171"/>
                  </a:lnTo>
                  <a:lnTo>
                    <a:pt x="112316" y="132434"/>
                  </a:lnTo>
                  <a:lnTo>
                    <a:pt x="103625" y="130405"/>
                  </a:lnTo>
                  <a:close/>
                </a:path>
                <a:path w="374015" h="222885">
                  <a:moveTo>
                    <a:pt x="290335" y="130405"/>
                  </a:moveTo>
                  <a:lnTo>
                    <a:pt x="246853" y="143173"/>
                  </a:lnTo>
                  <a:lnTo>
                    <a:pt x="236971" y="157971"/>
                  </a:lnTo>
                  <a:lnTo>
                    <a:pt x="262525" y="157971"/>
                  </a:lnTo>
                  <a:lnTo>
                    <a:pt x="263166" y="157339"/>
                  </a:lnTo>
                  <a:lnTo>
                    <a:pt x="266634" y="154343"/>
                  </a:lnTo>
                  <a:lnTo>
                    <a:pt x="267801" y="153705"/>
                  </a:lnTo>
                  <a:lnTo>
                    <a:pt x="270312" y="152410"/>
                  </a:lnTo>
                  <a:lnTo>
                    <a:pt x="270133" y="152410"/>
                  </a:lnTo>
                  <a:lnTo>
                    <a:pt x="274480" y="151420"/>
                  </a:lnTo>
                  <a:lnTo>
                    <a:pt x="319796" y="151420"/>
                  </a:lnTo>
                  <a:lnTo>
                    <a:pt x="318309" y="149196"/>
                  </a:lnTo>
                  <a:lnTo>
                    <a:pt x="299023" y="132435"/>
                  </a:lnTo>
                  <a:lnTo>
                    <a:pt x="290335" y="130405"/>
                  </a:lnTo>
                  <a:close/>
                </a:path>
                <a:path w="374015" h="222885">
                  <a:moveTo>
                    <a:pt x="371235" y="93346"/>
                  </a:moveTo>
                  <a:lnTo>
                    <a:pt x="347039" y="93346"/>
                  </a:lnTo>
                  <a:lnTo>
                    <a:pt x="351871" y="98177"/>
                  </a:lnTo>
                  <a:lnTo>
                    <a:pt x="351871" y="107706"/>
                  </a:lnTo>
                  <a:lnTo>
                    <a:pt x="331565" y="107706"/>
                  </a:lnTo>
                  <a:lnTo>
                    <a:pt x="326739" y="112532"/>
                  </a:lnTo>
                  <a:lnTo>
                    <a:pt x="326739" y="124425"/>
                  </a:lnTo>
                  <a:lnTo>
                    <a:pt x="331565" y="129250"/>
                  </a:lnTo>
                  <a:lnTo>
                    <a:pt x="351871" y="129250"/>
                  </a:lnTo>
                  <a:lnTo>
                    <a:pt x="351871" y="153140"/>
                  </a:lnTo>
                  <a:lnTo>
                    <a:pt x="347039" y="157971"/>
                  </a:lnTo>
                  <a:lnTo>
                    <a:pt x="371237" y="157971"/>
                  </a:lnTo>
                  <a:lnTo>
                    <a:pt x="373383" y="147366"/>
                  </a:lnTo>
                  <a:lnTo>
                    <a:pt x="373416" y="104121"/>
                  </a:lnTo>
                  <a:lnTo>
                    <a:pt x="371235" y="93346"/>
                  </a:lnTo>
                  <a:close/>
                </a:path>
                <a:path w="374015" h="222885">
                  <a:moveTo>
                    <a:pt x="241736" y="0"/>
                  </a:moveTo>
                  <a:lnTo>
                    <a:pt x="84608" y="0"/>
                  </a:lnTo>
                  <a:lnTo>
                    <a:pt x="36428" y="71808"/>
                  </a:lnTo>
                  <a:lnTo>
                    <a:pt x="60516" y="71808"/>
                  </a:lnTo>
                  <a:lnTo>
                    <a:pt x="83149" y="26545"/>
                  </a:lnTo>
                  <a:lnTo>
                    <a:pt x="83745" y="25694"/>
                  </a:lnTo>
                  <a:lnTo>
                    <a:pt x="86279" y="22984"/>
                  </a:lnTo>
                  <a:lnTo>
                    <a:pt x="88789" y="21762"/>
                  </a:lnTo>
                  <a:lnTo>
                    <a:pt x="91543" y="21568"/>
                  </a:lnTo>
                  <a:lnTo>
                    <a:pt x="267256" y="21568"/>
                  </a:lnTo>
                  <a:lnTo>
                    <a:pt x="263670" y="12604"/>
                  </a:lnTo>
                  <a:lnTo>
                    <a:pt x="257915" y="6593"/>
                  </a:lnTo>
                  <a:lnTo>
                    <a:pt x="246507" y="1124"/>
                  </a:lnTo>
                  <a:lnTo>
                    <a:pt x="241736" y="0"/>
                  </a:lnTo>
                  <a:close/>
                </a:path>
                <a:path w="374015" h="222885">
                  <a:moveTo>
                    <a:pt x="175993" y="21568"/>
                  </a:moveTo>
                  <a:lnTo>
                    <a:pt x="154447" y="21568"/>
                  </a:lnTo>
                  <a:lnTo>
                    <a:pt x="154696" y="71808"/>
                  </a:lnTo>
                  <a:lnTo>
                    <a:pt x="176242" y="71808"/>
                  </a:lnTo>
                  <a:lnTo>
                    <a:pt x="176022" y="27499"/>
                  </a:lnTo>
                  <a:lnTo>
                    <a:pt x="175993" y="21568"/>
                  </a:lnTo>
                  <a:close/>
                </a:path>
                <a:path w="374015" h="222885">
                  <a:moveTo>
                    <a:pt x="267256" y="21568"/>
                  </a:moveTo>
                  <a:lnTo>
                    <a:pt x="241219" y="21568"/>
                  </a:lnTo>
                  <a:lnTo>
                    <a:pt x="245109" y="24199"/>
                  </a:lnTo>
                  <a:lnTo>
                    <a:pt x="264151" y="71808"/>
                  </a:lnTo>
                  <a:lnTo>
                    <a:pt x="287355" y="71808"/>
                  </a:lnTo>
                  <a:lnTo>
                    <a:pt x="267334" y="21762"/>
                  </a:lnTo>
                  <a:lnTo>
                    <a:pt x="267256" y="21568"/>
                  </a:lnTo>
                  <a:close/>
                </a:path>
              </a:pathLst>
            </a:custGeom>
            <a:solidFill>
              <a:srgbClr val="374D8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7577" y="3544675"/>
              <a:ext cx="140438" cy="11129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4100" y="3005327"/>
              <a:ext cx="278892" cy="26517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55592" y="3005327"/>
              <a:ext cx="280415" cy="265175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88607" y="3005327"/>
              <a:ext cx="278891" cy="265175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20100" y="3005327"/>
              <a:ext cx="278892" cy="265175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51591" y="3005327"/>
              <a:ext cx="280416" cy="265175"/>
            </a:xfrm>
            <a:prstGeom prst="rect">
              <a:avLst/>
            </a:prstGeom>
          </p:spPr>
        </p:pic>
      </p:grpSp>
      <p:sp>
        <p:nvSpPr>
          <p:cNvPr id="44" name="object 44" descr=""/>
          <p:cNvSpPr txBox="1"/>
          <p:nvPr/>
        </p:nvSpPr>
        <p:spPr>
          <a:xfrm>
            <a:off x="5556630" y="3365119"/>
            <a:ext cx="197802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ProPilot</a:t>
            </a:r>
            <a:r>
              <a:rPr dirty="0" sz="12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driver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assist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system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available</a:t>
            </a:r>
            <a:r>
              <a:rPr dirty="0" sz="12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on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Nissan</a:t>
            </a:r>
            <a:r>
              <a:rPr dirty="0" sz="12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Leaf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and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Infiniti</a:t>
            </a:r>
            <a:r>
              <a:rPr dirty="0" sz="12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Q50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sedan</a:t>
            </a:r>
            <a:r>
              <a:rPr dirty="0" sz="12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(2017)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603375" y="3365119"/>
            <a:ext cx="1755139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Collaboration</a:t>
            </a:r>
            <a:r>
              <a:rPr dirty="0" sz="12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with</a:t>
            </a:r>
            <a:r>
              <a:rPr dirty="0" sz="12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Ford</a:t>
            </a:r>
            <a:r>
              <a:rPr dirty="0" sz="12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to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develop</a:t>
            </a:r>
            <a:r>
              <a:rPr dirty="0" sz="12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autonomous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vehicles</a:t>
            </a:r>
            <a:r>
              <a:rPr dirty="0" sz="12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(2019)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493647" y="4419727"/>
            <a:ext cx="19754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254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“We</a:t>
            </a:r>
            <a:r>
              <a:rPr dirty="0" sz="12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Share”</a:t>
            </a:r>
            <a:r>
              <a:rPr dirty="0" sz="12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offering</a:t>
            </a:r>
            <a:r>
              <a:rPr dirty="0" sz="12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in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selected</a:t>
            </a:r>
            <a:r>
              <a:rPr dirty="0" sz="12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major</a:t>
            </a:r>
            <a:r>
              <a:rPr dirty="0" sz="12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cities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 (service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2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begin</a:t>
            </a:r>
            <a:r>
              <a:rPr dirty="0" sz="12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 2019)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3672332" y="3365119"/>
            <a:ext cx="168402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444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Autonomous</a:t>
            </a:r>
            <a:r>
              <a:rPr dirty="0" sz="1200" spc="-7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prototype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based</a:t>
            </a:r>
            <a:r>
              <a:rPr dirty="0" sz="12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on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a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Lexus</a:t>
            </a:r>
            <a:r>
              <a:rPr dirty="0" sz="12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model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(2019)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3550411" y="4419727"/>
            <a:ext cx="192658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Yuko</a:t>
            </a:r>
            <a:r>
              <a:rPr dirty="0" sz="12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car-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sharing</a:t>
            </a:r>
            <a:r>
              <a:rPr dirty="0" sz="12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services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 in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Europe,</a:t>
            </a:r>
            <a:r>
              <a:rPr dirty="0" sz="12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2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be</a:t>
            </a:r>
            <a:r>
              <a:rPr dirty="0" sz="12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launched</a:t>
            </a:r>
            <a:r>
              <a:rPr dirty="0" sz="12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232852"/>
                </a:solidFill>
                <a:latin typeface="Arial MT"/>
                <a:cs typeface="Arial MT"/>
              </a:rPr>
              <a:t>in 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2019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7617968" y="3365119"/>
            <a:ext cx="191897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Hyundai</a:t>
            </a:r>
            <a:r>
              <a:rPr dirty="0" sz="12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200" spc="-9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Aurora</a:t>
            </a:r>
            <a:r>
              <a:rPr dirty="0" sz="12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will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develop</a:t>
            </a:r>
            <a:r>
              <a:rPr dirty="0" sz="12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level</a:t>
            </a:r>
            <a:r>
              <a:rPr dirty="0" sz="12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4</a:t>
            </a:r>
            <a:r>
              <a:rPr dirty="0" sz="1200" spc="-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autonomous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vehicles</a:t>
            </a:r>
            <a:r>
              <a:rPr dirty="0" sz="12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by</a:t>
            </a:r>
            <a:r>
              <a:rPr dirty="0" sz="12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2021</a:t>
            </a:r>
            <a:r>
              <a:rPr dirty="0" sz="12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(2018)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639304" y="4419727"/>
            <a:ext cx="18776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905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Tested</a:t>
            </a:r>
            <a:r>
              <a:rPr dirty="0" sz="12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carsharing</a:t>
            </a:r>
            <a:r>
              <a:rPr dirty="0" sz="12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system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with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100</a:t>
            </a:r>
            <a:r>
              <a:rPr dirty="0" sz="12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fully</a:t>
            </a:r>
            <a:r>
              <a:rPr dirty="0" sz="12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electric</a:t>
            </a:r>
            <a:r>
              <a:rPr dirty="0" sz="12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Ioniqs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200" spc="-9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Amsterdam</a:t>
            </a:r>
            <a:r>
              <a:rPr dirty="0" sz="12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(2017)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9793605" y="4419727"/>
            <a:ext cx="16338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Ford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Credit</a:t>
            </a:r>
            <a:r>
              <a:rPr dirty="0" sz="12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Link: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 group-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lease</a:t>
            </a:r>
            <a:r>
              <a:rPr dirty="0" sz="12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Ford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vehicles (2016)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406912" y="5462020"/>
            <a:ext cx="722630" cy="518159"/>
            <a:chOff x="406912" y="5462020"/>
            <a:chExt cx="722630" cy="518159"/>
          </a:xfrm>
        </p:grpSpPr>
        <p:pic>
          <p:nvPicPr>
            <p:cNvPr id="53" name="object 5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3211" y="5722620"/>
              <a:ext cx="576072" cy="257556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406908" y="5462028"/>
              <a:ext cx="294005" cy="293370"/>
            </a:xfrm>
            <a:custGeom>
              <a:avLst/>
              <a:gdLst/>
              <a:ahLst/>
              <a:cxnLst/>
              <a:rect l="l" t="t" r="r" b="b"/>
              <a:pathLst>
                <a:path w="294005" h="293370">
                  <a:moveTo>
                    <a:pt x="25438" y="24231"/>
                  </a:moveTo>
                  <a:lnTo>
                    <a:pt x="21602" y="20408"/>
                  </a:lnTo>
                  <a:lnTo>
                    <a:pt x="18516" y="20408"/>
                  </a:lnTo>
                  <a:lnTo>
                    <a:pt x="16598" y="22313"/>
                  </a:lnTo>
                  <a:lnTo>
                    <a:pt x="4152" y="41021"/>
                  </a:lnTo>
                  <a:lnTo>
                    <a:pt x="0" y="62318"/>
                  </a:lnTo>
                  <a:lnTo>
                    <a:pt x="4152" y="83616"/>
                  </a:lnTo>
                  <a:lnTo>
                    <a:pt x="16598" y="102323"/>
                  </a:lnTo>
                  <a:lnTo>
                    <a:pt x="17551" y="103276"/>
                  </a:lnTo>
                  <a:lnTo>
                    <a:pt x="18808" y="103759"/>
                  </a:lnTo>
                  <a:lnTo>
                    <a:pt x="21310" y="103759"/>
                  </a:lnTo>
                  <a:lnTo>
                    <a:pt x="22567" y="103276"/>
                  </a:lnTo>
                  <a:lnTo>
                    <a:pt x="25438" y="100418"/>
                  </a:lnTo>
                  <a:lnTo>
                    <a:pt x="25438" y="97332"/>
                  </a:lnTo>
                  <a:lnTo>
                    <a:pt x="23520" y="95415"/>
                  </a:lnTo>
                  <a:lnTo>
                    <a:pt x="13220" y="79946"/>
                  </a:lnTo>
                  <a:lnTo>
                    <a:pt x="9791" y="62318"/>
                  </a:lnTo>
                  <a:lnTo>
                    <a:pt x="13220" y="44704"/>
                  </a:lnTo>
                  <a:lnTo>
                    <a:pt x="23520" y="29222"/>
                  </a:lnTo>
                  <a:lnTo>
                    <a:pt x="25438" y="27317"/>
                  </a:lnTo>
                  <a:lnTo>
                    <a:pt x="25438" y="24231"/>
                  </a:lnTo>
                  <a:close/>
                </a:path>
                <a:path w="294005" h="293370">
                  <a:moveTo>
                    <a:pt x="46075" y="33997"/>
                  </a:moveTo>
                  <a:lnTo>
                    <a:pt x="44157" y="32080"/>
                  </a:lnTo>
                  <a:lnTo>
                    <a:pt x="42240" y="30175"/>
                  </a:lnTo>
                  <a:lnTo>
                    <a:pt x="39141" y="30175"/>
                  </a:lnTo>
                  <a:lnTo>
                    <a:pt x="24955" y="61645"/>
                  </a:lnTo>
                  <a:lnTo>
                    <a:pt x="25768" y="69875"/>
                  </a:lnTo>
                  <a:lnTo>
                    <a:pt x="39433" y="92646"/>
                  </a:lnTo>
                  <a:lnTo>
                    <a:pt x="41948" y="92646"/>
                  </a:lnTo>
                  <a:lnTo>
                    <a:pt x="43205" y="92163"/>
                  </a:lnTo>
                  <a:lnTo>
                    <a:pt x="46075" y="89306"/>
                  </a:lnTo>
                  <a:lnTo>
                    <a:pt x="46075" y="86220"/>
                  </a:lnTo>
                  <a:lnTo>
                    <a:pt x="38100" y="78270"/>
                  </a:lnTo>
                  <a:lnTo>
                    <a:pt x="34759" y="70218"/>
                  </a:lnTo>
                  <a:lnTo>
                    <a:pt x="34759" y="53086"/>
                  </a:lnTo>
                  <a:lnTo>
                    <a:pt x="38087" y="45034"/>
                  </a:lnTo>
                  <a:lnTo>
                    <a:pt x="46075" y="37084"/>
                  </a:lnTo>
                  <a:lnTo>
                    <a:pt x="46075" y="33997"/>
                  </a:lnTo>
                  <a:close/>
                </a:path>
                <a:path w="294005" h="293370">
                  <a:moveTo>
                    <a:pt x="151892" y="16840"/>
                  </a:moveTo>
                  <a:lnTo>
                    <a:pt x="149707" y="14655"/>
                  </a:lnTo>
                  <a:lnTo>
                    <a:pt x="124675" y="14655"/>
                  </a:lnTo>
                  <a:lnTo>
                    <a:pt x="122491" y="16840"/>
                  </a:lnTo>
                  <a:lnTo>
                    <a:pt x="122491" y="22237"/>
                  </a:lnTo>
                  <a:lnTo>
                    <a:pt x="124675" y="24422"/>
                  </a:lnTo>
                  <a:lnTo>
                    <a:pt x="127393" y="24422"/>
                  </a:lnTo>
                  <a:lnTo>
                    <a:pt x="149707" y="24422"/>
                  </a:lnTo>
                  <a:lnTo>
                    <a:pt x="151892" y="22237"/>
                  </a:lnTo>
                  <a:lnTo>
                    <a:pt x="151892" y="16840"/>
                  </a:lnTo>
                  <a:close/>
                </a:path>
                <a:path w="294005" h="293370">
                  <a:moveTo>
                    <a:pt x="166598" y="258876"/>
                  </a:moveTo>
                  <a:lnTo>
                    <a:pt x="165049" y="251282"/>
                  </a:lnTo>
                  <a:lnTo>
                    <a:pt x="163576" y="249110"/>
                  </a:lnTo>
                  <a:lnTo>
                    <a:pt x="160845" y="245071"/>
                  </a:lnTo>
                  <a:lnTo>
                    <a:pt x="156794" y="242354"/>
                  </a:lnTo>
                  <a:lnTo>
                    <a:pt x="156794" y="253492"/>
                  </a:lnTo>
                  <a:lnTo>
                    <a:pt x="156794" y="264274"/>
                  </a:lnTo>
                  <a:lnTo>
                    <a:pt x="152400" y="268655"/>
                  </a:lnTo>
                  <a:lnTo>
                    <a:pt x="141592" y="268655"/>
                  </a:lnTo>
                  <a:lnTo>
                    <a:pt x="137198" y="264274"/>
                  </a:lnTo>
                  <a:lnTo>
                    <a:pt x="137198" y="253492"/>
                  </a:lnTo>
                  <a:lnTo>
                    <a:pt x="141592" y="249110"/>
                  </a:lnTo>
                  <a:lnTo>
                    <a:pt x="152400" y="249110"/>
                  </a:lnTo>
                  <a:lnTo>
                    <a:pt x="156794" y="253492"/>
                  </a:lnTo>
                  <a:lnTo>
                    <a:pt x="156794" y="242354"/>
                  </a:lnTo>
                  <a:lnTo>
                    <a:pt x="154609" y="240880"/>
                  </a:lnTo>
                  <a:lnTo>
                    <a:pt x="146989" y="239344"/>
                  </a:lnTo>
                  <a:lnTo>
                    <a:pt x="139369" y="240880"/>
                  </a:lnTo>
                  <a:lnTo>
                    <a:pt x="133134" y="245071"/>
                  </a:lnTo>
                  <a:lnTo>
                    <a:pt x="128930" y="251282"/>
                  </a:lnTo>
                  <a:lnTo>
                    <a:pt x="127393" y="258876"/>
                  </a:lnTo>
                  <a:lnTo>
                    <a:pt x="128930" y="266484"/>
                  </a:lnTo>
                  <a:lnTo>
                    <a:pt x="133134" y="272694"/>
                  </a:lnTo>
                  <a:lnTo>
                    <a:pt x="139369" y="276885"/>
                  </a:lnTo>
                  <a:lnTo>
                    <a:pt x="146989" y="278422"/>
                  </a:lnTo>
                  <a:lnTo>
                    <a:pt x="154609" y="276885"/>
                  </a:lnTo>
                  <a:lnTo>
                    <a:pt x="160845" y="272694"/>
                  </a:lnTo>
                  <a:lnTo>
                    <a:pt x="163576" y="268655"/>
                  </a:lnTo>
                  <a:lnTo>
                    <a:pt x="165049" y="266484"/>
                  </a:lnTo>
                  <a:lnTo>
                    <a:pt x="166598" y="258876"/>
                  </a:lnTo>
                  <a:close/>
                </a:path>
                <a:path w="294005" h="293370">
                  <a:moveTo>
                    <a:pt x="171488" y="16840"/>
                  </a:moveTo>
                  <a:lnTo>
                    <a:pt x="169303" y="14655"/>
                  </a:lnTo>
                  <a:lnTo>
                    <a:pt x="158978" y="14655"/>
                  </a:lnTo>
                  <a:lnTo>
                    <a:pt x="156794" y="16840"/>
                  </a:lnTo>
                  <a:lnTo>
                    <a:pt x="156794" y="22237"/>
                  </a:lnTo>
                  <a:lnTo>
                    <a:pt x="158978" y="24422"/>
                  </a:lnTo>
                  <a:lnTo>
                    <a:pt x="161696" y="24422"/>
                  </a:lnTo>
                  <a:lnTo>
                    <a:pt x="169303" y="24422"/>
                  </a:lnTo>
                  <a:lnTo>
                    <a:pt x="171488" y="22237"/>
                  </a:lnTo>
                  <a:lnTo>
                    <a:pt x="171488" y="16840"/>
                  </a:lnTo>
                  <a:close/>
                </a:path>
                <a:path w="294005" h="293370">
                  <a:moveTo>
                    <a:pt x="230289" y="21513"/>
                  </a:moveTo>
                  <a:lnTo>
                    <a:pt x="228600" y="13144"/>
                  </a:lnTo>
                  <a:lnTo>
                    <a:pt x="226301" y="9766"/>
                  </a:lnTo>
                  <a:lnTo>
                    <a:pt x="223964" y="6311"/>
                  </a:lnTo>
                  <a:lnTo>
                    <a:pt x="220497" y="3975"/>
                  </a:lnTo>
                  <a:lnTo>
                    <a:pt x="220497" y="15036"/>
                  </a:lnTo>
                  <a:lnTo>
                    <a:pt x="220497" y="29311"/>
                  </a:lnTo>
                  <a:lnTo>
                    <a:pt x="220497" y="39077"/>
                  </a:lnTo>
                  <a:lnTo>
                    <a:pt x="220497" y="224688"/>
                  </a:lnTo>
                  <a:lnTo>
                    <a:pt x="220497" y="234454"/>
                  </a:lnTo>
                  <a:lnTo>
                    <a:pt x="220497" y="278028"/>
                  </a:lnTo>
                  <a:lnTo>
                    <a:pt x="215201" y="283298"/>
                  </a:lnTo>
                  <a:lnTo>
                    <a:pt x="78778" y="283298"/>
                  </a:lnTo>
                  <a:lnTo>
                    <a:pt x="73494" y="278028"/>
                  </a:lnTo>
                  <a:lnTo>
                    <a:pt x="73494" y="234454"/>
                  </a:lnTo>
                  <a:lnTo>
                    <a:pt x="220497" y="234454"/>
                  </a:lnTo>
                  <a:lnTo>
                    <a:pt x="220497" y="224688"/>
                  </a:lnTo>
                  <a:lnTo>
                    <a:pt x="73494" y="224688"/>
                  </a:lnTo>
                  <a:lnTo>
                    <a:pt x="73494" y="39077"/>
                  </a:lnTo>
                  <a:lnTo>
                    <a:pt x="220497" y="39077"/>
                  </a:lnTo>
                  <a:lnTo>
                    <a:pt x="220497" y="29311"/>
                  </a:lnTo>
                  <a:lnTo>
                    <a:pt x="73494" y="29311"/>
                  </a:lnTo>
                  <a:lnTo>
                    <a:pt x="73494" y="15036"/>
                  </a:lnTo>
                  <a:lnTo>
                    <a:pt x="78778" y="9766"/>
                  </a:lnTo>
                  <a:lnTo>
                    <a:pt x="215201" y="9766"/>
                  </a:lnTo>
                  <a:lnTo>
                    <a:pt x="220497" y="15036"/>
                  </a:lnTo>
                  <a:lnTo>
                    <a:pt x="220497" y="3975"/>
                  </a:lnTo>
                  <a:lnTo>
                    <a:pt x="217106" y="1689"/>
                  </a:lnTo>
                  <a:lnTo>
                    <a:pt x="208711" y="0"/>
                  </a:lnTo>
                  <a:lnTo>
                    <a:pt x="85280" y="0"/>
                  </a:lnTo>
                  <a:lnTo>
                    <a:pt x="76885" y="1689"/>
                  </a:lnTo>
                  <a:lnTo>
                    <a:pt x="70027" y="6311"/>
                  </a:lnTo>
                  <a:lnTo>
                    <a:pt x="65392" y="13144"/>
                  </a:lnTo>
                  <a:lnTo>
                    <a:pt x="63690" y="21513"/>
                  </a:lnTo>
                  <a:lnTo>
                    <a:pt x="63690" y="271551"/>
                  </a:lnTo>
                  <a:lnTo>
                    <a:pt x="65392" y="279920"/>
                  </a:lnTo>
                  <a:lnTo>
                    <a:pt x="70027" y="286766"/>
                  </a:lnTo>
                  <a:lnTo>
                    <a:pt x="76885" y="291376"/>
                  </a:lnTo>
                  <a:lnTo>
                    <a:pt x="85280" y="293077"/>
                  </a:lnTo>
                  <a:lnTo>
                    <a:pt x="208699" y="293077"/>
                  </a:lnTo>
                  <a:lnTo>
                    <a:pt x="217093" y="291376"/>
                  </a:lnTo>
                  <a:lnTo>
                    <a:pt x="223964" y="286766"/>
                  </a:lnTo>
                  <a:lnTo>
                    <a:pt x="226301" y="283298"/>
                  </a:lnTo>
                  <a:lnTo>
                    <a:pt x="228600" y="279920"/>
                  </a:lnTo>
                  <a:lnTo>
                    <a:pt x="230289" y="271551"/>
                  </a:lnTo>
                  <a:lnTo>
                    <a:pt x="230289" y="234454"/>
                  </a:lnTo>
                  <a:lnTo>
                    <a:pt x="230289" y="224688"/>
                  </a:lnTo>
                  <a:lnTo>
                    <a:pt x="230289" y="39077"/>
                  </a:lnTo>
                  <a:lnTo>
                    <a:pt x="230289" y="29311"/>
                  </a:lnTo>
                  <a:lnTo>
                    <a:pt x="230289" y="21513"/>
                  </a:lnTo>
                  <a:close/>
                </a:path>
                <a:path w="294005" h="293370">
                  <a:moveTo>
                    <a:pt x="269024" y="63004"/>
                  </a:moveTo>
                  <a:lnTo>
                    <a:pt x="254838" y="31521"/>
                  </a:lnTo>
                  <a:lnTo>
                    <a:pt x="251752" y="31521"/>
                  </a:lnTo>
                  <a:lnTo>
                    <a:pt x="247916" y="35344"/>
                  </a:lnTo>
                  <a:lnTo>
                    <a:pt x="247916" y="38430"/>
                  </a:lnTo>
                  <a:lnTo>
                    <a:pt x="255892" y="46380"/>
                  </a:lnTo>
                  <a:lnTo>
                    <a:pt x="259232" y="54432"/>
                  </a:lnTo>
                  <a:lnTo>
                    <a:pt x="259232" y="71564"/>
                  </a:lnTo>
                  <a:lnTo>
                    <a:pt x="255892" y="79616"/>
                  </a:lnTo>
                  <a:lnTo>
                    <a:pt x="247916" y="87566"/>
                  </a:lnTo>
                  <a:lnTo>
                    <a:pt x="247916" y="90652"/>
                  </a:lnTo>
                  <a:lnTo>
                    <a:pt x="250786" y="93510"/>
                  </a:lnTo>
                  <a:lnTo>
                    <a:pt x="252044" y="93992"/>
                  </a:lnTo>
                  <a:lnTo>
                    <a:pt x="254546" y="93992"/>
                  </a:lnTo>
                  <a:lnTo>
                    <a:pt x="268224" y="71221"/>
                  </a:lnTo>
                  <a:lnTo>
                    <a:pt x="269024" y="63004"/>
                  </a:lnTo>
                  <a:close/>
                </a:path>
                <a:path w="294005" h="293370">
                  <a:moveTo>
                    <a:pt x="293992" y="62318"/>
                  </a:moveTo>
                  <a:lnTo>
                    <a:pt x="289839" y="41021"/>
                  </a:lnTo>
                  <a:lnTo>
                    <a:pt x="277393" y="22313"/>
                  </a:lnTo>
                  <a:lnTo>
                    <a:pt x="275475" y="20408"/>
                  </a:lnTo>
                  <a:lnTo>
                    <a:pt x="272376" y="20408"/>
                  </a:lnTo>
                  <a:lnTo>
                    <a:pt x="268541" y="24231"/>
                  </a:lnTo>
                  <a:lnTo>
                    <a:pt x="268541" y="27317"/>
                  </a:lnTo>
                  <a:lnTo>
                    <a:pt x="270459" y="29222"/>
                  </a:lnTo>
                  <a:lnTo>
                    <a:pt x="280758" y="44704"/>
                  </a:lnTo>
                  <a:lnTo>
                    <a:pt x="284200" y="62318"/>
                  </a:lnTo>
                  <a:lnTo>
                    <a:pt x="280758" y="79946"/>
                  </a:lnTo>
                  <a:lnTo>
                    <a:pt x="270459" y="95415"/>
                  </a:lnTo>
                  <a:lnTo>
                    <a:pt x="268541" y="97332"/>
                  </a:lnTo>
                  <a:lnTo>
                    <a:pt x="268541" y="100418"/>
                  </a:lnTo>
                  <a:lnTo>
                    <a:pt x="271424" y="103276"/>
                  </a:lnTo>
                  <a:lnTo>
                    <a:pt x="272669" y="103759"/>
                  </a:lnTo>
                  <a:lnTo>
                    <a:pt x="275183" y="103759"/>
                  </a:lnTo>
                  <a:lnTo>
                    <a:pt x="276440" y="103276"/>
                  </a:lnTo>
                  <a:lnTo>
                    <a:pt x="277393" y="102323"/>
                  </a:lnTo>
                  <a:lnTo>
                    <a:pt x="289839" y="83616"/>
                  </a:lnTo>
                  <a:lnTo>
                    <a:pt x="293992" y="62318"/>
                  </a:lnTo>
                  <a:close/>
                </a:path>
              </a:pathLst>
            </a:custGeom>
            <a:solidFill>
              <a:srgbClr val="374D8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 descr=""/>
          <p:cNvGrpSpPr/>
          <p:nvPr/>
        </p:nvGrpSpPr>
        <p:grpSpPr>
          <a:xfrm>
            <a:off x="2324100" y="1953767"/>
            <a:ext cx="8408035" cy="265430"/>
            <a:chOff x="2324100" y="1953767"/>
            <a:chExt cx="8408035" cy="265430"/>
          </a:xfrm>
        </p:grpSpPr>
        <p:pic>
          <p:nvPicPr>
            <p:cNvPr id="56" name="object 5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4100" y="1953767"/>
              <a:ext cx="278892" cy="265175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55592" y="1953767"/>
              <a:ext cx="280415" cy="265175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88608" y="1953767"/>
              <a:ext cx="278891" cy="265175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20100" y="1953767"/>
              <a:ext cx="278892" cy="26517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51592" y="1953767"/>
              <a:ext cx="280416" cy="265175"/>
            </a:xfrm>
            <a:prstGeom prst="rect">
              <a:avLst/>
            </a:prstGeom>
          </p:spPr>
        </p:pic>
      </p:grpSp>
      <p:sp>
        <p:nvSpPr>
          <p:cNvPr id="61" name="object 61" descr=""/>
          <p:cNvSpPr txBox="1"/>
          <p:nvPr/>
        </p:nvSpPr>
        <p:spPr>
          <a:xfrm>
            <a:off x="9673717" y="5365191"/>
            <a:ext cx="1885314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080" indent="1905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Partnership</a:t>
            </a:r>
            <a:r>
              <a:rPr dirty="0" sz="12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with</a:t>
            </a:r>
            <a:r>
              <a:rPr dirty="0" sz="1200" spc="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Vodafone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on</a:t>
            </a:r>
            <a:r>
              <a:rPr dirty="0" sz="12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4G</a:t>
            </a:r>
            <a:r>
              <a:rPr dirty="0" sz="12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LTE</a:t>
            </a:r>
            <a:r>
              <a:rPr dirty="0" sz="12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connectivity</a:t>
            </a:r>
            <a:r>
              <a:rPr dirty="0" sz="12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with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FordPass</a:t>
            </a:r>
            <a:r>
              <a:rPr dirty="0" sz="12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Connect </a:t>
            </a:r>
            <a:r>
              <a:rPr dirty="0" sz="1200">
                <a:solidFill>
                  <a:srgbClr val="232852"/>
                </a:solidFill>
                <a:latin typeface="Arial MT"/>
                <a:cs typeface="Arial MT"/>
              </a:rPr>
              <a:t>modem</a:t>
            </a:r>
            <a:r>
              <a:rPr dirty="0" sz="12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232852"/>
                </a:solidFill>
                <a:latin typeface="Arial MT"/>
                <a:cs typeface="Arial MT"/>
              </a:rPr>
              <a:t>(2017)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2324100" y="5138928"/>
            <a:ext cx="8408035" cy="265430"/>
            <a:chOff x="2324100" y="5138928"/>
            <a:chExt cx="8408035" cy="265430"/>
          </a:xfrm>
        </p:grpSpPr>
        <p:pic>
          <p:nvPicPr>
            <p:cNvPr id="63" name="object 6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4100" y="5138928"/>
              <a:ext cx="278892" cy="265176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55592" y="5138928"/>
              <a:ext cx="280415" cy="265176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88608" y="5138928"/>
              <a:ext cx="278891" cy="265176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20100" y="5138928"/>
              <a:ext cx="278892" cy="265176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51592" y="5138928"/>
              <a:ext cx="280416" cy="265176"/>
            </a:xfrm>
            <a:prstGeom prst="rect">
              <a:avLst/>
            </a:prstGeom>
          </p:spPr>
        </p:pic>
      </p:grpSp>
      <p:sp>
        <p:nvSpPr>
          <p:cNvPr id="68" name="object 68" descr=""/>
          <p:cNvSpPr txBox="1"/>
          <p:nvPr/>
        </p:nvSpPr>
        <p:spPr>
          <a:xfrm>
            <a:off x="574649" y="216154"/>
            <a:ext cx="19405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MARKET</a:t>
            </a:r>
            <a:r>
              <a:rPr dirty="0" sz="1600" spc="-9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4966AC"/>
                </a:solidFill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574649" y="6124238"/>
            <a:ext cx="115570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Xerfi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(2017)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86</a:t>
            </a:fld>
          </a:p>
        </p:txBody>
      </p:sp>
      <p:sp>
        <p:nvSpPr>
          <p:cNvPr id="71" name="object 71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74649" y="754456"/>
            <a:ext cx="724789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Tesla</a:t>
            </a:r>
            <a:r>
              <a:rPr dirty="0" sz="2000" spc="-6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trumps</a:t>
            </a:r>
            <a:r>
              <a:rPr dirty="0" sz="2000" spc="-1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Audi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Jaguar</a:t>
            </a:r>
            <a:r>
              <a:rPr dirty="0" sz="2000" spc="-6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EVs</a:t>
            </a:r>
            <a:r>
              <a:rPr dirty="0" sz="2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independent</a:t>
            </a:r>
            <a:r>
              <a:rPr dirty="0" sz="20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efficiency</a:t>
            </a:r>
            <a:r>
              <a:rPr dirty="0" sz="2000" spc="-6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test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195059" y="1565147"/>
            <a:ext cx="5399405" cy="0"/>
          </a:xfrm>
          <a:custGeom>
            <a:avLst/>
            <a:gdLst/>
            <a:ahLst/>
            <a:cxnLst/>
            <a:rect l="l" t="t" r="r" b="b"/>
            <a:pathLst>
              <a:path w="5399405" h="0">
                <a:moveTo>
                  <a:pt x="0" y="0"/>
                </a:moveTo>
                <a:lnTo>
                  <a:pt x="539902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6183248" y="1315974"/>
            <a:ext cx="39401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 b="1">
                <a:latin typeface="Arial"/>
                <a:cs typeface="Arial"/>
              </a:rPr>
              <a:t>Tesla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also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takes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lead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with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regards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range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183248" y="1565275"/>
            <a:ext cx="35058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Range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KM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at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average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speed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120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KM/H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4649" y="1316456"/>
            <a:ext cx="5424170" cy="48831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541083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Audi</a:t>
            </a:r>
            <a:r>
              <a:rPr dirty="0" u="sng" sz="1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dirty="0" u="sng" sz="14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Jaguar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consume</a:t>
            </a:r>
            <a:r>
              <a:rPr dirty="0" u="sng" sz="1400" spc="-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quarter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more</a:t>
            </a:r>
            <a:r>
              <a:rPr dirty="0" u="sng" sz="14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energy</a:t>
            </a:r>
            <a:r>
              <a:rPr dirty="0" u="sng" sz="1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than</a:t>
            </a:r>
            <a:r>
              <a:rPr dirty="0" u="sng" sz="14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Tesla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400">
                <a:latin typeface="Arial MT"/>
                <a:cs typeface="Arial MT"/>
              </a:rPr>
              <a:t>Consumption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KWH/100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KM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at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average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speed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120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KM/H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2009965" y="1939861"/>
            <a:ext cx="3736340" cy="3651885"/>
            <a:chOff x="2009965" y="1939861"/>
            <a:chExt cx="3736340" cy="3651885"/>
          </a:xfrm>
        </p:grpSpPr>
        <p:sp>
          <p:nvSpPr>
            <p:cNvPr id="13" name="object 13" descr=""/>
            <p:cNvSpPr/>
            <p:nvPr/>
          </p:nvSpPr>
          <p:spPr>
            <a:xfrm>
              <a:off x="2014727" y="2211323"/>
              <a:ext cx="2510155" cy="666115"/>
            </a:xfrm>
            <a:custGeom>
              <a:avLst/>
              <a:gdLst/>
              <a:ahLst/>
              <a:cxnLst/>
              <a:rect l="l" t="t" r="r" b="b"/>
              <a:pathLst>
                <a:path w="2510154" h="666114">
                  <a:moveTo>
                    <a:pt x="2510028" y="0"/>
                  </a:moveTo>
                  <a:lnTo>
                    <a:pt x="0" y="0"/>
                  </a:lnTo>
                  <a:lnTo>
                    <a:pt x="0" y="665988"/>
                  </a:lnTo>
                  <a:lnTo>
                    <a:pt x="2510028" y="665988"/>
                  </a:lnTo>
                  <a:lnTo>
                    <a:pt x="2510028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014728" y="3409187"/>
              <a:ext cx="3168650" cy="1865630"/>
            </a:xfrm>
            <a:custGeom>
              <a:avLst/>
              <a:gdLst/>
              <a:ahLst/>
              <a:cxnLst/>
              <a:rect l="l" t="t" r="r" b="b"/>
              <a:pathLst>
                <a:path w="3168650" h="1865629">
                  <a:moveTo>
                    <a:pt x="3087624" y="0"/>
                  </a:moveTo>
                  <a:lnTo>
                    <a:pt x="0" y="0"/>
                  </a:lnTo>
                  <a:lnTo>
                    <a:pt x="0" y="665988"/>
                  </a:lnTo>
                  <a:lnTo>
                    <a:pt x="3087624" y="665988"/>
                  </a:lnTo>
                  <a:lnTo>
                    <a:pt x="3087624" y="0"/>
                  </a:lnTo>
                  <a:close/>
                </a:path>
                <a:path w="3168650" h="1865629">
                  <a:moveTo>
                    <a:pt x="3168396" y="1199388"/>
                  </a:moveTo>
                  <a:lnTo>
                    <a:pt x="0" y="1199388"/>
                  </a:lnTo>
                  <a:lnTo>
                    <a:pt x="0" y="1865376"/>
                  </a:lnTo>
                  <a:lnTo>
                    <a:pt x="3168396" y="1865376"/>
                  </a:lnTo>
                  <a:lnTo>
                    <a:pt x="3168396" y="1199388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014727" y="1944623"/>
              <a:ext cx="3543300" cy="3642360"/>
            </a:xfrm>
            <a:custGeom>
              <a:avLst/>
              <a:gdLst/>
              <a:ahLst/>
              <a:cxnLst/>
              <a:rect l="l" t="t" r="r" b="b"/>
              <a:pathLst>
                <a:path w="3543300" h="3642360">
                  <a:moveTo>
                    <a:pt x="0" y="3595116"/>
                  </a:moveTo>
                  <a:lnTo>
                    <a:pt x="3543300" y="3595116"/>
                  </a:lnTo>
                </a:path>
                <a:path w="3543300" h="3642360">
                  <a:moveTo>
                    <a:pt x="0" y="3595116"/>
                  </a:moveTo>
                  <a:lnTo>
                    <a:pt x="0" y="3642360"/>
                  </a:lnTo>
                </a:path>
                <a:path w="3543300" h="3642360">
                  <a:moveTo>
                    <a:pt x="505968" y="3595116"/>
                  </a:moveTo>
                  <a:lnTo>
                    <a:pt x="505968" y="3642360"/>
                  </a:lnTo>
                </a:path>
                <a:path w="3543300" h="3642360">
                  <a:moveTo>
                    <a:pt x="1011936" y="3595116"/>
                  </a:moveTo>
                  <a:lnTo>
                    <a:pt x="1011936" y="3642360"/>
                  </a:lnTo>
                </a:path>
                <a:path w="3543300" h="3642360">
                  <a:moveTo>
                    <a:pt x="1517904" y="3595116"/>
                  </a:moveTo>
                  <a:lnTo>
                    <a:pt x="1517904" y="3642360"/>
                  </a:lnTo>
                </a:path>
                <a:path w="3543300" h="3642360">
                  <a:moveTo>
                    <a:pt x="2023872" y="3595116"/>
                  </a:moveTo>
                  <a:lnTo>
                    <a:pt x="2023872" y="3642360"/>
                  </a:lnTo>
                </a:path>
                <a:path w="3543300" h="3642360">
                  <a:moveTo>
                    <a:pt x="2531364" y="3595116"/>
                  </a:moveTo>
                  <a:lnTo>
                    <a:pt x="2531364" y="3642360"/>
                  </a:lnTo>
                </a:path>
                <a:path w="3543300" h="3642360">
                  <a:moveTo>
                    <a:pt x="3037332" y="3595116"/>
                  </a:moveTo>
                  <a:lnTo>
                    <a:pt x="3037332" y="3642360"/>
                  </a:lnTo>
                </a:path>
                <a:path w="3543300" h="3642360">
                  <a:moveTo>
                    <a:pt x="3543300" y="3595116"/>
                  </a:moveTo>
                  <a:lnTo>
                    <a:pt x="3543300" y="3642360"/>
                  </a:lnTo>
                </a:path>
                <a:path w="3543300" h="3642360">
                  <a:moveTo>
                    <a:pt x="0" y="0"/>
                  </a:moveTo>
                  <a:lnTo>
                    <a:pt x="0" y="359511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6212" y="3665219"/>
              <a:ext cx="152400" cy="7620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4928616" y="2543555"/>
              <a:ext cx="810895" cy="2396490"/>
            </a:xfrm>
            <a:custGeom>
              <a:avLst/>
              <a:gdLst/>
              <a:ahLst/>
              <a:cxnLst/>
              <a:rect l="l" t="t" r="r" b="b"/>
              <a:pathLst>
                <a:path w="810895" h="2396490">
                  <a:moveTo>
                    <a:pt x="0" y="0"/>
                  </a:moveTo>
                  <a:lnTo>
                    <a:pt x="728726" y="0"/>
                  </a:lnTo>
                </a:path>
                <a:path w="810895" h="2396490">
                  <a:moveTo>
                    <a:pt x="729996" y="0"/>
                  </a:moveTo>
                  <a:lnTo>
                    <a:pt x="729996" y="1160526"/>
                  </a:lnTo>
                </a:path>
                <a:path w="810895" h="2396490">
                  <a:moveTo>
                    <a:pt x="810768" y="1235964"/>
                  </a:moveTo>
                  <a:lnTo>
                    <a:pt x="810768" y="239649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6983" y="4902707"/>
              <a:ext cx="152400" cy="76200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1852929" y="5620308"/>
            <a:ext cx="39109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8795" algn="l"/>
                <a:tab pos="984250" algn="l"/>
              </a:tabLst>
            </a:pPr>
            <a:r>
              <a:rPr dirty="0" sz="1200" spc="-20">
                <a:latin typeface="Arial MT"/>
                <a:cs typeface="Arial MT"/>
              </a:rPr>
              <a:t>0.00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5.00</a:t>
            </a:r>
            <a:r>
              <a:rPr dirty="0" sz="1200">
                <a:latin typeface="Arial MT"/>
                <a:cs typeface="Arial MT"/>
              </a:rPr>
              <a:t>	10.00</a:t>
            </a:r>
            <a:r>
              <a:rPr dirty="0" sz="1200" spc="15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15.00</a:t>
            </a:r>
            <a:r>
              <a:rPr dirty="0" sz="1200" spc="15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20.00</a:t>
            </a:r>
            <a:r>
              <a:rPr dirty="0" sz="1200" spc="15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25.00</a:t>
            </a:r>
            <a:r>
              <a:rPr dirty="0" sz="1200" spc="16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30.00</a:t>
            </a:r>
            <a:r>
              <a:rPr dirty="0" sz="1200" spc="155">
                <a:latin typeface="Arial MT"/>
                <a:cs typeface="Arial MT"/>
              </a:rPr>
              <a:t>  </a:t>
            </a:r>
            <a:r>
              <a:rPr dirty="0" sz="1200" spc="-10">
                <a:latin typeface="Arial MT"/>
                <a:cs typeface="Arial MT"/>
              </a:rPr>
              <a:t>35.00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0979" y="2435733"/>
            <a:ext cx="13036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Tesla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Model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X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90D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92504" y="3634485"/>
            <a:ext cx="8324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Audi</a:t>
            </a:r>
            <a:r>
              <a:rPr dirty="0" sz="1200" spc="-10">
                <a:latin typeface="Arial MT"/>
                <a:cs typeface="Arial MT"/>
              </a:rPr>
              <a:t> E-</a:t>
            </a:r>
            <a:r>
              <a:rPr dirty="0" sz="1200" spc="-20">
                <a:latin typeface="Arial MT"/>
                <a:cs typeface="Arial MT"/>
              </a:rPr>
              <a:t>Tron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52601" y="4833366"/>
            <a:ext cx="97281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Jaguar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I-</a:t>
            </a:r>
            <a:r>
              <a:rPr dirty="0" sz="1200" spc="-20">
                <a:latin typeface="Arial MT"/>
                <a:cs typeface="Arial MT"/>
              </a:rPr>
              <a:t>Pace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561459" y="2425395"/>
            <a:ext cx="3238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24.8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137784" y="3624833"/>
            <a:ext cx="653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0080" algn="l"/>
              </a:tabLst>
            </a:pPr>
            <a:r>
              <a:rPr dirty="0" sz="1200">
                <a:latin typeface="Arial MT"/>
                <a:cs typeface="Arial MT"/>
              </a:rPr>
              <a:t>30.5 </a:t>
            </a:r>
            <a:r>
              <a:rPr dirty="0" u="sng" sz="12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218938" y="4823586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31.3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5374957" y="2989897"/>
            <a:ext cx="565785" cy="267335"/>
            <a:chOff x="5374957" y="2989897"/>
            <a:chExt cx="565785" cy="267335"/>
          </a:xfrm>
        </p:grpSpPr>
        <p:sp>
          <p:nvSpPr>
            <p:cNvPr id="27" name="object 27" descr=""/>
            <p:cNvSpPr/>
            <p:nvPr/>
          </p:nvSpPr>
          <p:spPr>
            <a:xfrm>
              <a:off x="5379720" y="2994660"/>
              <a:ext cx="556260" cy="257810"/>
            </a:xfrm>
            <a:custGeom>
              <a:avLst/>
              <a:gdLst/>
              <a:ahLst/>
              <a:cxnLst/>
              <a:rect l="l" t="t" r="r" b="b"/>
              <a:pathLst>
                <a:path w="556260" h="257810">
                  <a:moveTo>
                    <a:pt x="278129" y="0"/>
                  </a:moveTo>
                  <a:lnTo>
                    <a:pt x="214337" y="3401"/>
                  </a:lnTo>
                  <a:lnTo>
                    <a:pt x="155787" y="13089"/>
                  </a:lnTo>
                  <a:lnTo>
                    <a:pt x="104147" y="28291"/>
                  </a:lnTo>
                  <a:lnTo>
                    <a:pt x="61082" y="48234"/>
                  </a:lnTo>
                  <a:lnTo>
                    <a:pt x="28258" y="72145"/>
                  </a:lnTo>
                  <a:lnTo>
                    <a:pt x="0" y="128777"/>
                  </a:lnTo>
                  <a:lnTo>
                    <a:pt x="7342" y="158304"/>
                  </a:lnTo>
                  <a:lnTo>
                    <a:pt x="61082" y="209321"/>
                  </a:lnTo>
                  <a:lnTo>
                    <a:pt x="104147" y="229264"/>
                  </a:lnTo>
                  <a:lnTo>
                    <a:pt x="155787" y="244466"/>
                  </a:lnTo>
                  <a:lnTo>
                    <a:pt x="214337" y="254154"/>
                  </a:lnTo>
                  <a:lnTo>
                    <a:pt x="278129" y="257555"/>
                  </a:lnTo>
                  <a:lnTo>
                    <a:pt x="341922" y="254154"/>
                  </a:lnTo>
                  <a:lnTo>
                    <a:pt x="400472" y="244466"/>
                  </a:lnTo>
                  <a:lnTo>
                    <a:pt x="452112" y="229264"/>
                  </a:lnTo>
                  <a:lnTo>
                    <a:pt x="495177" y="209321"/>
                  </a:lnTo>
                  <a:lnTo>
                    <a:pt x="528001" y="185410"/>
                  </a:lnTo>
                  <a:lnTo>
                    <a:pt x="556259" y="128777"/>
                  </a:lnTo>
                  <a:lnTo>
                    <a:pt x="548917" y="99251"/>
                  </a:lnTo>
                  <a:lnTo>
                    <a:pt x="495177" y="48234"/>
                  </a:lnTo>
                  <a:lnTo>
                    <a:pt x="452112" y="28291"/>
                  </a:lnTo>
                  <a:lnTo>
                    <a:pt x="400472" y="13089"/>
                  </a:lnTo>
                  <a:lnTo>
                    <a:pt x="341922" y="3401"/>
                  </a:lnTo>
                  <a:lnTo>
                    <a:pt x="2781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379720" y="2994660"/>
              <a:ext cx="556260" cy="257810"/>
            </a:xfrm>
            <a:custGeom>
              <a:avLst/>
              <a:gdLst/>
              <a:ahLst/>
              <a:cxnLst/>
              <a:rect l="l" t="t" r="r" b="b"/>
              <a:pathLst>
                <a:path w="556260" h="257810">
                  <a:moveTo>
                    <a:pt x="0" y="128777"/>
                  </a:moveTo>
                  <a:lnTo>
                    <a:pt x="28258" y="72145"/>
                  </a:lnTo>
                  <a:lnTo>
                    <a:pt x="61082" y="48234"/>
                  </a:lnTo>
                  <a:lnTo>
                    <a:pt x="104147" y="28291"/>
                  </a:lnTo>
                  <a:lnTo>
                    <a:pt x="155787" y="13089"/>
                  </a:lnTo>
                  <a:lnTo>
                    <a:pt x="214337" y="3401"/>
                  </a:lnTo>
                  <a:lnTo>
                    <a:pt x="278129" y="0"/>
                  </a:lnTo>
                  <a:lnTo>
                    <a:pt x="341922" y="3401"/>
                  </a:lnTo>
                  <a:lnTo>
                    <a:pt x="400472" y="13089"/>
                  </a:lnTo>
                  <a:lnTo>
                    <a:pt x="452112" y="28291"/>
                  </a:lnTo>
                  <a:lnTo>
                    <a:pt x="495177" y="48234"/>
                  </a:lnTo>
                  <a:lnTo>
                    <a:pt x="528001" y="72145"/>
                  </a:lnTo>
                  <a:lnTo>
                    <a:pt x="556259" y="128777"/>
                  </a:lnTo>
                  <a:lnTo>
                    <a:pt x="548917" y="158304"/>
                  </a:lnTo>
                  <a:lnTo>
                    <a:pt x="495177" y="209321"/>
                  </a:lnTo>
                  <a:lnTo>
                    <a:pt x="452112" y="229264"/>
                  </a:lnTo>
                  <a:lnTo>
                    <a:pt x="400472" y="244466"/>
                  </a:lnTo>
                  <a:lnTo>
                    <a:pt x="341922" y="254154"/>
                  </a:lnTo>
                  <a:lnTo>
                    <a:pt x="278129" y="257555"/>
                  </a:lnTo>
                  <a:lnTo>
                    <a:pt x="214337" y="254154"/>
                  </a:lnTo>
                  <a:lnTo>
                    <a:pt x="155787" y="244466"/>
                  </a:lnTo>
                  <a:lnTo>
                    <a:pt x="104147" y="229264"/>
                  </a:lnTo>
                  <a:lnTo>
                    <a:pt x="61082" y="209321"/>
                  </a:lnTo>
                  <a:lnTo>
                    <a:pt x="28258" y="185410"/>
                  </a:lnTo>
                  <a:lnTo>
                    <a:pt x="0" y="1287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449951" y="3014929"/>
            <a:ext cx="4203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+23%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5516879" y="4226052"/>
            <a:ext cx="445134" cy="268605"/>
            <a:chOff x="5516879" y="4226052"/>
            <a:chExt cx="445134" cy="268605"/>
          </a:xfrm>
        </p:grpSpPr>
        <p:sp>
          <p:nvSpPr>
            <p:cNvPr id="31" name="object 31" descr=""/>
            <p:cNvSpPr/>
            <p:nvPr/>
          </p:nvSpPr>
          <p:spPr>
            <a:xfrm>
              <a:off x="5521451" y="4230624"/>
              <a:ext cx="436245" cy="259079"/>
            </a:xfrm>
            <a:custGeom>
              <a:avLst/>
              <a:gdLst/>
              <a:ahLst/>
              <a:cxnLst/>
              <a:rect l="l" t="t" r="r" b="b"/>
              <a:pathLst>
                <a:path w="436245" h="259079">
                  <a:moveTo>
                    <a:pt x="217932" y="0"/>
                  </a:moveTo>
                  <a:lnTo>
                    <a:pt x="159984" y="4630"/>
                  </a:lnTo>
                  <a:lnTo>
                    <a:pt x="107921" y="17695"/>
                  </a:lnTo>
                  <a:lnTo>
                    <a:pt x="63817" y="37957"/>
                  </a:lnTo>
                  <a:lnTo>
                    <a:pt x="29746" y="64177"/>
                  </a:lnTo>
                  <a:lnTo>
                    <a:pt x="0" y="129539"/>
                  </a:lnTo>
                  <a:lnTo>
                    <a:pt x="7782" y="163962"/>
                  </a:lnTo>
                  <a:lnTo>
                    <a:pt x="63817" y="221122"/>
                  </a:lnTo>
                  <a:lnTo>
                    <a:pt x="107921" y="241384"/>
                  </a:lnTo>
                  <a:lnTo>
                    <a:pt x="159984" y="254449"/>
                  </a:lnTo>
                  <a:lnTo>
                    <a:pt x="217932" y="259080"/>
                  </a:lnTo>
                  <a:lnTo>
                    <a:pt x="275879" y="254449"/>
                  </a:lnTo>
                  <a:lnTo>
                    <a:pt x="327942" y="241384"/>
                  </a:lnTo>
                  <a:lnTo>
                    <a:pt x="372046" y="221122"/>
                  </a:lnTo>
                  <a:lnTo>
                    <a:pt x="406117" y="194902"/>
                  </a:lnTo>
                  <a:lnTo>
                    <a:pt x="435863" y="129539"/>
                  </a:lnTo>
                  <a:lnTo>
                    <a:pt x="428081" y="95117"/>
                  </a:lnTo>
                  <a:lnTo>
                    <a:pt x="372046" y="37957"/>
                  </a:lnTo>
                  <a:lnTo>
                    <a:pt x="327942" y="17695"/>
                  </a:lnTo>
                  <a:lnTo>
                    <a:pt x="275879" y="4630"/>
                  </a:lnTo>
                  <a:lnTo>
                    <a:pt x="2179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521451" y="4230624"/>
              <a:ext cx="436245" cy="259079"/>
            </a:xfrm>
            <a:custGeom>
              <a:avLst/>
              <a:gdLst/>
              <a:ahLst/>
              <a:cxnLst/>
              <a:rect l="l" t="t" r="r" b="b"/>
              <a:pathLst>
                <a:path w="436245" h="259079">
                  <a:moveTo>
                    <a:pt x="0" y="129539"/>
                  </a:moveTo>
                  <a:lnTo>
                    <a:pt x="29746" y="64177"/>
                  </a:lnTo>
                  <a:lnTo>
                    <a:pt x="63817" y="37957"/>
                  </a:lnTo>
                  <a:lnTo>
                    <a:pt x="107921" y="17695"/>
                  </a:lnTo>
                  <a:lnTo>
                    <a:pt x="159984" y="4630"/>
                  </a:lnTo>
                  <a:lnTo>
                    <a:pt x="217932" y="0"/>
                  </a:lnTo>
                  <a:lnTo>
                    <a:pt x="275879" y="4630"/>
                  </a:lnTo>
                  <a:lnTo>
                    <a:pt x="327942" y="17695"/>
                  </a:lnTo>
                  <a:lnTo>
                    <a:pt x="372046" y="37957"/>
                  </a:lnTo>
                  <a:lnTo>
                    <a:pt x="406117" y="64177"/>
                  </a:lnTo>
                  <a:lnTo>
                    <a:pt x="435863" y="129539"/>
                  </a:lnTo>
                  <a:lnTo>
                    <a:pt x="428081" y="163962"/>
                  </a:lnTo>
                  <a:lnTo>
                    <a:pt x="372046" y="221122"/>
                  </a:lnTo>
                  <a:lnTo>
                    <a:pt x="327942" y="241384"/>
                  </a:lnTo>
                  <a:lnTo>
                    <a:pt x="275879" y="254449"/>
                  </a:lnTo>
                  <a:lnTo>
                    <a:pt x="217932" y="259080"/>
                  </a:lnTo>
                  <a:lnTo>
                    <a:pt x="159984" y="254449"/>
                  </a:lnTo>
                  <a:lnTo>
                    <a:pt x="107921" y="241384"/>
                  </a:lnTo>
                  <a:lnTo>
                    <a:pt x="63817" y="221122"/>
                  </a:lnTo>
                  <a:lnTo>
                    <a:pt x="29746" y="194902"/>
                  </a:lnTo>
                  <a:lnTo>
                    <a:pt x="0" y="1295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5573648" y="4252341"/>
            <a:ext cx="3346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latin typeface="Arial"/>
                <a:cs typeface="Arial"/>
              </a:rPr>
              <a:t>+3%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7603045" y="1939861"/>
            <a:ext cx="3545840" cy="3651885"/>
            <a:chOff x="7603045" y="1939861"/>
            <a:chExt cx="3545840" cy="3651885"/>
          </a:xfrm>
        </p:grpSpPr>
        <p:sp>
          <p:nvSpPr>
            <p:cNvPr id="35" name="object 35" descr=""/>
            <p:cNvSpPr/>
            <p:nvPr/>
          </p:nvSpPr>
          <p:spPr>
            <a:xfrm>
              <a:off x="7607807" y="2211323"/>
              <a:ext cx="2971800" cy="666115"/>
            </a:xfrm>
            <a:custGeom>
              <a:avLst/>
              <a:gdLst/>
              <a:ahLst/>
              <a:cxnLst/>
              <a:rect l="l" t="t" r="r" b="b"/>
              <a:pathLst>
                <a:path w="2971800" h="666114">
                  <a:moveTo>
                    <a:pt x="2971800" y="0"/>
                  </a:moveTo>
                  <a:lnTo>
                    <a:pt x="0" y="0"/>
                  </a:lnTo>
                  <a:lnTo>
                    <a:pt x="0" y="665988"/>
                  </a:lnTo>
                  <a:lnTo>
                    <a:pt x="2971800" y="665988"/>
                  </a:lnTo>
                  <a:lnTo>
                    <a:pt x="2971800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7607808" y="3409187"/>
              <a:ext cx="2402205" cy="1865630"/>
            </a:xfrm>
            <a:custGeom>
              <a:avLst/>
              <a:gdLst/>
              <a:ahLst/>
              <a:cxnLst/>
              <a:rect l="l" t="t" r="r" b="b"/>
              <a:pathLst>
                <a:path w="2402204" h="1865629">
                  <a:moveTo>
                    <a:pt x="2383536" y="1199388"/>
                  </a:moveTo>
                  <a:lnTo>
                    <a:pt x="0" y="1199388"/>
                  </a:lnTo>
                  <a:lnTo>
                    <a:pt x="0" y="1865376"/>
                  </a:lnTo>
                  <a:lnTo>
                    <a:pt x="2383536" y="1865376"/>
                  </a:lnTo>
                  <a:lnTo>
                    <a:pt x="2383536" y="1199388"/>
                  </a:lnTo>
                  <a:close/>
                </a:path>
                <a:path w="2402204" h="1865629">
                  <a:moveTo>
                    <a:pt x="2401824" y="0"/>
                  </a:moveTo>
                  <a:lnTo>
                    <a:pt x="0" y="0"/>
                  </a:lnTo>
                  <a:lnTo>
                    <a:pt x="0" y="665988"/>
                  </a:lnTo>
                  <a:lnTo>
                    <a:pt x="2401824" y="665988"/>
                  </a:lnTo>
                  <a:lnTo>
                    <a:pt x="2401824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7607807" y="1944623"/>
              <a:ext cx="3507104" cy="3642360"/>
            </a:xfrm>
            <a:custGeom>
              <a:avLst/>
              <a:gdLst/>
              <a:ahLst/>
              <a:cxnLst/>
              <a:rect l="l" t="t" r="r" b="b"/>
              <a:pathLst>
                <a:path w="3507104" h="3642360">
                  <a:moveTo>
                    <a:pt x="0" y="3595116"/>
                  </a:moveTo>
                  <a:lnTo>
                    <a:pt x="3506724" y="3595116"/>
                  </a:lnTo>
                </a:path>
                <a:path w="3507104" h="3642360">
                  <a:moveTo>
                    <a:pt x="0" y="3595116"/>
                  </a:moveTo>
                  <a:lnTo>
                    <a:pt x="0" y="3642360"/>
                  </a:lnTo>
                </a:path>
                <a:path w="3507104" h="3642360">
                  <a:moveTo>
                    <a:pt x="876300" y="3595116"/>
                  </a:moveTo>
                  <a:lnTo>
                    <a:pt x="876300" y="3642360"/>
                  </a:lnTo>
                </a:path>
                <a:path w="3507104" h="3642360">
                  <a:moveTo>
                    <a:pt x="1752600" y="3595116"/>
                  </a:moveTo>
                  <a:lnTo>
                    <a:pt x="1752600" y="3642360"/>
                  </a:lnTo>
                </a:path>
                <a:path w="3507104" h="3642360">
                  <a:moveTo>
                    <a:pt x="2628900" y="3595116"/>
                  </a:moveTo>
                  <a:lnTo>
                    <a:pt x="2628900" y="3642360"/>
                  </a:lnTo>
                </a:path>
                <a:path w="3507104" h="3642360">
                  <a:moveTo>
                    <a:pt x="3506724" y="3595116"/>
                  </a:moveTo>
                  <a:lnTo>
                    <a:pt x="3506724" y="3642360"/>
                  </a:lnTo>
                </a:path>
                <a:path w="3507104" h="3642360">
                  <a:moveTo>
                    <a:pt x="0" y="0"/>
                  </a:moveTo>
                  <a:lnTo>
                    <a:pt x="0" y="359511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1065763" y="2543555"/>
              <a:ext cx="76200" cy="1160780"/>
            </a:xfrm>
            <a:custGeom>
              <a:avLst/>
              <a:gdLst/>
              <a:ahLst/>
              <a:cxnLst/>
              <a:rect l="l" t="t" r="r" b="b"/>
              <a:pathLst>
                <a:path w="76200" h="1160779">
                  <a:moveTo>
                    <a:pt x="0" y="0"/>
                  </a:moveTo>
                  <a:lnTo>
                    <a:pt x="76200" y="0"/>
                  </a:lnTo>
                </a:path>
                <a:path w="76200" h="1160779">
                  <a:moveTo>
                    <a:pt x="76200" y="0"/>
                  </a:moveTo>
                  <a:lnTo>
                    <a:pt x="76200" y="116052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0497311" y="3665219"/>
              <a:ext cx="646430" cy="76200"/>
            </a:xfrm>
            <a:custGeom>
              <a:avLst/>
              <a:gdLst/>
              <a:ahLst/>
              <a:cxnLst/>
              <a:rect l="l" t="t" r="r" b="b"/>
              <a:pathLst>
                <a:path w="646429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646429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646429" h="76200">
                  <a:moveTo>
                    <a:pt x="646176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646176" y="44449"/>
                  </a:lnTo>
                  <a:lnTo>
                    <a:pt x="646176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0631423" y="377951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79">
                  <a:moveTo>
                    <a:pt x="0" y="0"/>
                  </a:moveTo>
                  <a:lnTo>
                    <a:pt x="0" y="1160398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9023" y="4902707"/>
              <a:ext cx="152400" cy="76200"/>
            </a:xfrm>
            <a:prstGeom prst="rect">
              <a:avLst/>
            </a:prstGeom>
          </p:spPr>
        </p:pic>
      </p:grpSp>
      <p:sp>
        <p:nvSpPr>
          <p:cNvPr id="42" name="object 42" descr=""/>
          <p:cNvSpPr txBox="1"/>
          <p:nvPr/>
        </p:nvSpPr>
        <p:spPr>
          <a:xfrm>
            <a:off x="7446391" y="5620308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0.00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0869548" y="5620308"/>
            <a:ext cx="494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400.00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8238490" y="5620308"/>
            <a:ext cx="494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100.00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9116694" y="5620308"/>
            <a:ext cx="494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200.00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9992994" y="5620308"/>
            <a:ext cx="494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300.00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546342" y="4833366"/>
            <a:ext cx="97281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Jaguar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I-</a:t>
            </a:r>
            <a:r>
              <a:rPr dirty="0" sz="1200" spc="-20">
                <a:latin typeface="Arial MT"/>
                <a:cs typeface="Arial MT"/>
              </a:rPr>
              <a:t>Pace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685915" y="3634485"/>
            <a:ext cx="83311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Audi</a:t>
            </a:r>
            <a:r>
              <a:rPr dirty="0" sz="1200" spc="-10">
                <a:latin typeface="Arial MT"/>
                <a:cs typeface="Arial MT"/>
              </a:rPr>
              <a:t> E-</a:t>
            </a:r>
            <a:r>
              <a:rPr dirty="0" sz="1200" spc="-20">
                <a:latin typeface="Arial MT"/>
                <a:cs typeface="Arial MT"/>
              </a:rPr>
              <a:t>Tron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6214364" y="2435733"/>
            <a:ext cx="13036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Tesla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Model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X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90D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8697594" y="1887728"/>
            <a:ext cx="7962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Technology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0615421" y="2425395"/>
            <a:ext cx="4089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339.0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0045445" y="3624833"/>
            <a:ext cx="6388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5475" algn="l"/>
              </a:tabLst>
            </a:pPr>
            <a:r>
              <a:rPr dirty="0" sz="1200">
                <a:latin typeface="Arial MT"/>
                <a:cs typeface="Arial MT"/>
              </a:rPr>
              <a:t>274.0 </a:t>
            </a:r>
            <a:r>
              <a:rPr dirty="0" u="sng" sz="12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0028046" y="4823586"/>
            <a:ext cx="4083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272.0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4" name="object 54" descr=""/>
          <p:cNvGrpSpPr/>
          <p:nvPr/>
        </p:nvGrpSpPr>
        <p:grpSpPr>
          <a:xfrm>
            <a:off x="10887265" y="2989897"/>
            <a:ext cx="511175" cy="267335"/>
            <a:chOff x="10887265" y="2989897"/>
            <a:chExt cx="511175" cy="267335"/>
          </a:xfrm>
        </p:grpSpPr>
        <p:sp>
          <p:nvSpPr>
            <p:cNvPr id="55" name="object 55" descr=""/>
            <p:cNvSpPr/>
            <p:nvPr/>
          </p:nvSpPr>
          <p:spPr>
            <a:xfrm>
              <a:off x="10892028" y="2994660"/>
              <a:ext cx="501650" cy="257810"/>
            </a:xfrm>
            <a:custGeom>
              <a:avLst/>
              <a:gdLst/>
              <a:ahLst/>
              <a:cxnLst/>
              <a:rect l="l" t="t" r="r" b="b"/>
              <a:pathLst>
                <a:path w="501650" h="257810">
                  <a:moveTo>
                    <a:pt x="250698" y="0"/>
                  </a:moveTo>
                  <a:lnTo>
                    <a:pt x="193223" y="3401"/>
                  </a:lnTo>
                  <a:lnTo>
                    <a:pt x="140459" y="13089"/>
                  </a:lnTo>
                  <a:lnTo>
                    <a:pt x="93910" y="28291"/>
                  </a:lnTo>
                  <a:lnTo>
                    <a:pt x="55083" y="48234"/>
                  </a:lnTo>
                  <a:lnTo>
                    <a:pt x="6622" y="99251"/>
                  </a:lnTo>
                  <a:lnTo>
                    <a:pt x="0" y="128777"/>
                  </a:lnTo>
                  <a:lnTo>
                    <a:pt x="6622" y="158304"/>
                  </a:lnTo>
                  <a:lnTo>
                    <a:pt x="55083" y="209321"/>
                  </a:lnTo>
                  <a:lnTo>
                    <a:pt x="93910" y="229264"/>
                  </a:lnTo>
                  <a:lnTo>
                    <a:pt x="140459" y="244466"/>
                  </a:lnTo>
                  <a:lnTo>
                    <a:pt x="193223" y="254154"/>
                  </a:lnTo>
                  <a:lnTo>
                    <a:pt x="250698" y="257555"/>
                  </a:lnTo>
                  <a:lnTo>
                    <a:pt x="308172" y="254154"/>
                  </a:lnTo>
                  <a:lnTo>
                    <a:pt x="360936" y="244466"/>
                  </a:lnTo>
                  <a:lnTo>
                    <a:pt x="407485" y="229264"/>
                  </a:lnTo>
                  <a:lnTo>
                    <a:pt x="446312" y="209321"/>
                  </a:lnTo>
                  <a:lnTo>
                    <a:pt x="494773" y="158304"/>
                  </a:lnTo>
                  <a:lnTo>
                    <a:pt x="501396" y="128777"/>
                  </a:lnTo>
                  <a:lnTo>
                    <a:pt x="494773" y="99251"/>
                  </a:lnTo>
                  <a:lnTo>
                    <a:pt x="446312" y="48234"/>
                  </a:lnTo>
                  <a:lnTo>
                    <a:pt x="407485" y="28291"/>
                  </a:lnTo>
                  <a:lnTo>
                    <a:pt x="360936" y="13089"/>
                  </a:lnTo>
                  <a:lnTo>
                    <a:pt x="308172" y="3401"/>
                  </a:lnTo>
                  <a:lnTo>
                    <a:pt x="2506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0892028" y="2994660"/>
              <a:ext cx="501650" cy="257810"/>
            </a:xfrm>
            <a:custGeom>
              <a:avLst/>
              <a:gdLst/>
              <a:ahLst/>
              <a:cxnLst/>
              <a:rect l="l" t="t" r="r" b="b"/>
              <a:pathLst>
                <a:path w="501650" h="257810">
                  <a:moveTo>
                    <a:pt x="0" y="128777"/>
                  </a:moveTo>
                  <a:lnTo>
                    <a:pt x="25485" y="72145"/>
                  </a:lnTo>
                  <a:lnTo>
                    <a:pt x="93910" y="28291"/>
                  </a:lnTo>
                  <a:lnTo>
                    <a:pt x="140459" y="13089"/>
                  </a:lnTo>
                  <a:lnTo>
                    <a:pt x="193223" y="3401"/>
                  </a:lnTo>
                  <a:lnTo>
                    <a:pt x="250698" y="0"/>
                  </a:lnTo>
                  <a:lnTo>
                    <a:pt x="308172" y="3401"/>
                  </a:lnTo>
                  <a:lnTo>
                    <a:pt x="360936" y="13089"/>
                  </a:lnTo>
                  <a:lnTo>
                    <a:pt x="407485" y="28291"/>
                  </a:lnTo>
                  <a:lnTo>
                    <a:pt x="446312" y="48234"/>
                  </a:lnTo>
                  <a:lnTo>
                    <a:pt x="494773" y="99251"/>
                  </a:lnTo>
                  <a:lnTo>
                    <a:pt x="501396" y="128777"/>
                  </a:lnTo>
                  <a:lnTo>
                    <a:pt x="494773" y="158304"/>
                  </a:lnTo>
                  <a:lnTo>
                    <a:pt x="446312" y="209321"/>
                  </a:lnTo>
                  <a:lnTo>
                    <a:pt x="407485" y="229264"/>
                  </a:lnTo>
                  <a:lnTo>
                    <a:pt x="360936" y="244466"/>
                  </a:lnTo>
                  <a:lnTo>
                    <a:pt x="308172" y="254154"/>
                  </a:lnTo>
                  <a:lnTo>
                    <a:pt x="250698" y="257555"/>
                  </a:lnTo>
                  <a:lnTo>
                    <a:pt x="193223" y="254154"/>
                  </a:lnTo>
                  <a:lnTo>
                    <a:pt x="140459" y="244466"/>
                  </a:lnTo>
                  <a:lnTo>
                    <a:pt x="93910" y="229264"/>
                  </a:lnTo>
                  <a:lnTo>
                    <a:pt x="55083" y="209321"/>
                  </a:lnTo>
                  <a:lnTo>
                    <a:pt x="6622" y="158304"/>
                  </a:lnTo>
                  <a:lnTo>
                    <a:pt x="0" y="1287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/>
          <p:nvPr/>
        </p:nvSpPr>
        <p:spPr>
          <a:xfrm>
            <a:off x="10954257" y="3014929"/>
            <a:ext cx="3829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-</a:t>
            </a:r>
            <a:r>
              <a:rPr dirty="0" sz="1200" spc="-25" b="1">
                <a:latin typeface="Arial"/>
                <a:cs typeface="Arial"/>
              </a:rPr>
              <a:t>19%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10436352" y="4226052"/>
            <a:ext cx="391795" cy="268605"/>
            <a:chOff x="10436352" y="4226052"/>
            <a:chExt cx="391795" cy="268605"/>
          </a:xfrm>
        </p:grpSpPr>
        <p:sp>
          <p:nvSpPr>
            <p:cNvPr id="59" name="object 59" descr=""/>
            <p:cNvSpPr/>
            <p:nvPr/>
          </p:nvSpPr>
          <p:spPr>
            <a:xfrm>
              <a:off x="10440924" y="4230624"/>
              <a:ext cx="382905" cy="259079"/>
            </a:xfrm>
            <a:custGeom>
              <a:avLst/>
              <a:gdLst/>
              <a:ahLst/>
              <a:cxnLst/>
              <a:rect l="l" t="t" r="r" b="b"/>
              <a:pathLst>
                <a:path w="382904" h="259079">
                  <a:moveTo>
                    <a:pt x="191261" y="0"/>
                  </a:moveTo>
                  <a:lnTo>
                    <a:pt x="140405" y="4630"/>
                  </a:lnTo>
                  <a:lnTo>
                    <a:pt x="94713" y="17695"/>
                  </a:lnTo>
                  <a:lnTo>
                    <a:pt x="56006" y="37957"/>
                  </a:lnTo>
                  <a:lnTo>
                    <a:pt x="26105" y="64177"/>
                  </a:lnTo>
                  <a:lnTo>
                    <a:pt x="0" y="129539"/>
                  </a:lnTo>
                  <a:lnTo>
                    <a:pt x="6829" y="163962"/>
                  </a:lnTo>
                  <a:lnTo>
                    <a:pt x="56006" y="221122"/>
                  </a:lnTo>
                  <a:lnTo>
                    <a:pt x="94713" y="241384"/>
                  </a:lnTo>
                  <a:lnTo>
                    <a:pt x="140405" y="254449"/>
                  </a:lnTo>
                  <a:lnTo>
                    <a:pt x="191261" y="259080"/>
                  </a:lnTo>
                  <a:lnTo>
                    <a:pt x="242118" y="254449"/>
                  </a:lnTo>
                  <a:lnTo>
                    <a:pt x="287810" y="241384"/>
                  </a:lnTo>
                  <a:lnTo>
                    <a:pt x="326516" y="221122"/>
                  </a:lnTo>
                  <a:lnTo>
                    <a:pt x="356418" y="194902"/>
                  </a:lnTo>
                  <a:lnTo>
                    <a:pt x="382524" y="129539"/>
                  </a:lnTo>
                  <a:lnTo>
                    <a:pt x="375694" y="95117"/>
                  </a:lnTo>
                  <a:lnTo>
                    <a:pt x="326517" y="37957"/>
                  </a:lnTo>
                  <a:lnTo>
                    <a:pt x="287810" y="17695"/>
                  </a:lnTo>
                  <a:lnTo>
                    <a:pt x="242118" y="4630"/>
                  </a:lnTo>
                  <a:lnTo>
                    <a:pt x="1912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0440924" y="4230624"/>
              <a:ext cx="382905" cy="259079"/>
            </a:xfrm>
            <a:custGeom>
              <a:avLst/>
              <a:gdLst/>
              <a:ahLst/>
              <a:cxnLst/>
              <a:rect l="l" t="t" r="r" b="b"/>
              <a:pathLst>
                <a:path w="382904" h="259079">
                  <a:moveTo>
                    <a:pt x="0" y="129539"/>
                  </a:moveTo>
                  <a:lnTo>
                    <a:pt x="26105" y="64177"/>
                  </a:lnTo>
                  <a:lnTo>
                    <a:pt x="56006" y="37957"/>
                  </a:lnTo>
                  <a:lnTo>
                    <a:pt x="94713" y="17695"/>
                  </a:lnTo>
                  <a:lnTo>
                    <a:pt x="140405" y="4630"/>
                  </a:lnTo>
                  <a:lnTo>
                    <a:pt x="191261" y="0"/>
                  </a:lnTo>
                  <a:lnTo>
                    <a:pt x="242118" y="4630"/>
                  </a:lnTo>
                  <a:lnTo>
                    <a:pt x="287810" y="17695"/>
                  </a:lnTo>
                  <a:lnTo>
                    <a:pt x="326517" y="37957"/>
                  </a:lnTo>
                  <a:lnTo>
                    <a:pt x="356418" y="64177"/>
                  </a:lnTo>
                  <a:lnTo>
                    <a:pt x="382524" y="129539"/>
                  </a:lnTo>
                  <a:lnTo>
                    <a:pt x="375694" y="163962"/>
                  </a:lnTo>
                  <a:lnTo>
                    <a:pt x="326516" y="221122"/>
                  </a:lnTo>
                  <a:lnTo>
                    <a:pt x="287810" y="241384"/>
                  </a:lnTo>
                  <a:lnTo>
                    <a:pt x="242118" y="254449"/>
                  </a:lnTo>
                  <a:lnTo>
                    <a:pt x="191261" y="259080"/>
                  </a:lnTo>
                  <a:lnTo>
                    <a:pt x="140405" y="254449"/>
                  </a:lnTo>
                  <a:lnTo>
                    <a:pt x="94713" y="241384"/>
                  </a:lnTo>
                  <a:lnTo>
                    <a:pt x="56006" y="221122"/>
                  </a:lnTo>
                  <a:lnTo>
                    <a:pt x="26105" y="194902"/>
                  </a:lnTo>
                  <a:lnTo>
                    <a:pt x="0" y="1295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/>
          <p:nvPr/>
        </p:nvSpPr>
        <p:spPr>
          <a:xfrm>
            <a:off x="10486135" y="4252341"/>
            <a:ext cx="2971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-</a:t>
            </a:r>
            <a:r>
              <a:rPr dirty="0" sz="1200" spc="-25" b="1">
                <a:latin typeface="Arial"/>
                <a:cs typeface="Arial"/>
              </a:rPr>
              <a:t>1%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574649" y="6124238"/>
            <a:ext cx="146558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NextMove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87</a:t>
            </a:fld>
          </a:p>
        </p:txBody>
      </p:sp>
      <p:sp>
        <p:nvSpPr>
          <p:cNvPr id="65" name="object 65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574649" y="216154"/>
            <a:ext cx="2435225" cy="2692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STRATEGIC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 FIT</a:t>
            </a:r>
            <a:r>
              <a:rPr dirty="0" sz="1600" spc="-3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–</a:t>
            </a:r>
            <a:r>
              <a:rPr dirty="0" sz="1600" spc="-5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TESLA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38212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In</a:t>
            </a:r>
            <a:r>
              <a:rPr dirty="0" spc="-35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end</a:t>
            </a:r>
            <a:r>
              <a:rPr dirty="0" spc="-30"/>
              <a:t> </a:t>
            </a:r>
            <a:r>
              <a:rPr dirty="0"/>
              <a:t>of</a:t>
            </a:r>
            <a:r>
              <a:rPr dirty="0" spc="-25"/>
              <a:t> </a:t>
            </a:r>
            <a:r>
              <a:rPr dirty="0"/>
              <a:t>2018,</a:t>
            </a:r>
            <a:r>
              <a:rPr dirty="0" spc="-85"/>
              <a:t> </a:t>
            </a:r>
            <a:r>
              <a:rPr dirty="0" spc="-35"/>
              <a:t>Tesla’s</a:t>
            </a:r>
            <a:r>
              <a:rPr dirty="0" spc="-30"/>
              <a:t> </a:t>
            </a:r>
            <a:r>
              <a:rPr dirty="0"/>
              <a:t>market</a:t>
            </a:r>
            <a:r>
              <a:rPr dirty="0" spc="-60"/>
              <a:t> </a:t>
            </a:r>
            <a:r>
              <a:rPr dirty="0"/>
              <a:t>capitalization</a:t>
            </a:r>
            <a:r>
              <a:rPr dirty="0" spc="-40"/>
              <a:t> </a:t>
            </a:r>
            <a:r>
              <a:rPr dirty="0"/>
              <a:t>overtook</a:t>
            </a:r>
            <a:r>
              <a:rPr dirty="0" spc="-40"/>
              <a:t> </a:t>
            </a:r>
            <a:r>
              <a:rPr dirty="0"/>
              <a:t>Daimler</a:t>
            </a:r>
            <a:r>
              <a:rPr dirty="0" spc="-30"/>
              <a:t> </a:t>
            </a:r>
            <a:r>
              <a:rPr dirty="0"/>
              <a:t>as</a:t>
            </a:r>
            <a:r>
              <a:rPr dirty="0" spc="-30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third</a:t>
            </a:r>
            <a:r>
              <a:rPr dirty="0" spc="-40"/>
              <a:t> </a:t>
            </a:r>
            <a:r>
              <a:rPr dirty="0" spc="-10"/>
              <a:t>most-</a:t>
            </a:r>
          </a:p>
          <a:p>
            <a:pPr marL="12700">
              <a:lnSpc>
                <a:spcPts val="2280"/>
              </a:lnSpc>
            </a:pPr>
            <a:r>
              <a:rPr dirty="0"/>
              <a:t>valuable</a:t>
            </a:r>
            <a:r>
              <a:rPr dirty="0" spc="-20"/>
              <a:t> </a:t>
            </a:r>
            <a:r>
              <a:rPr dirty="0" spc="-10"/>
              <a:t>automaker,</a:t>
            </a:r>
            <a:r>
              <a:rPr dirty="0" spc="-65"/>
              <a:t> </a:t>
            </a:r>
            <a:r>
              <a:rPr dirty="0"/>
              <a:t>but</a:t>
            </a:r>
            <a:r>
              <a:rPr dirty="0" spc="-30"/>
              <a:t> </a:t>
            </a:r>
            <a:r>
              <a:rPr dirty="0"/>
              <a:t>has</a:t>
            </a:r>
            <a:r>
              <a:rPr dirty="0" spc="-40"/>
              <a:t> </a:t>
            </a:r>
            <a:r>
              <a:rPr dirty="0"/>
              <a:t>now</a:t>
            </a:r>
            <a:r>
              <a:rPr dirty="0" spc="-30"/>
              <a:t> </a:t>
            </a:r>
            <a:r>
              <a:rPr dirty="0"/>
              <a:t>fallen</a:t>
            </a:r>
            <a:r>
              <a:rPr dirty="0" spc="-20"/>
              <a:t> </a:t>
            </a:r>
            <a:r>
              <a:rPr dirty="0"/>
              <a:t>back</a:t>
            </a:r>
            <a:r>
              <a:rPr dirty="0" spc="-30"/>
              <a:t> </a:t>
            </a:r>
            <a:r>
              <a:rPr dirty="0"/>
              <a:t>to</a:t>
            </a:r>
            <a:r>
              <a:rPr dirty="0" spc="-40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fourth</a:t>
            </a:r>
            <a:r>
              <a:rPr dirty="0" spc="-40"/>
              <a:t> </a:t>
            </a:r>
            <a:r>
              <a:rPr dirty="0" spc="-10"/>
              <a:t>place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574649" y="5929985"/>
            <a:ext cx="22345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Stock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values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USD,</a:t>
            </a:r>
            <a:r>
              <a:rPr dirty="0" sz="1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as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of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Jan.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86740" y="1565147"/>
            <a:ext cx="11017250" cy="0"/>
          </a:xfrm>
          <a:custGeom>
            <a:avLst/>
            <a:gdLst/>
            <a:ahLst/>
            <a:cxnLst/>
            <a:rect l="l" t="t" r="r" b="b"/>
            <a:pathLst>
              <a:path w="11017250" h="0">
                <a:moveTo>
                  <a:pt x="0" y="0"/>
                </a:moveTo>
                <a:lnTo>
                  <a:pt x="1101725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74649" y="1316456"/>
            <a:ext cx="5164455" cy="48831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00" spc="-20" b="1">
                <a:latin typeface="Arial"/>
                <a:cs typeface="Arial"/>
              </a:rPr>
              <a:t>Tesla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now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fourth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most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valuable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automaker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world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400">
                <a:latin typeface="Arial MT"/>
                <a:cs typeface="Arial MT"/>
              </a:rPr>
              <a:t>Market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caps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world’s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most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valuable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companies,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2040635" y="3212592"/>
            <a:ext cx="2313940" cy="220979"/>
          </a:xfrm>
          <a:custGeom>
            <a:avLst/>
            <a:gdLst/>
            <a:ahLst/>
            <a:cxnLst/>
            <a:rect l="l" t="t" r="r" b="b"/>
            <a:pathLst>
              <a:path w="2313940" h="220979">
                <a:moveTo>
                  <a:pt x="2313432" y="0"/>
                </a:moveTo>
                <a:lnTo>
                  <a:pt x="0" y="0"/>
                </a:lnTo>
                <a:lnTo>
                  <a:pt x="0" y="220979"/>
                </a:lnTo>
                <a:lnTo>
                  <a:pt x="2313432" y="220979"/>
                </a:lnTo>
                <a:lnTo>
                  <a:pt x="2313432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2040635" y="2017776"/>
            <a:ext cx="8074659" cy="220979"/>
          </a:xfrm>
          <a:custGeom>
            <a:avLst/>
            <a:gdLst/>
            <a:ahLst/>
            <a:cxnLst/>
            <a:rect l="l" t="t" r="r" b="b"/>
            <a:pathLst>
              <a:path w="8074659" h="220980">
                <a:moveTo>
                  <a:pt x="8074152" y="0"/>
                </a:moveTo>
                <a:lnTo>
                  <a:pt x="0" y="0"/>
                </a:lnTo>
                <a:lnTo>
                  <a:pt x="0" y="220979"/>
                </a:lnTo>
                <a:lnTo>
                  <a:pt x="8074152" y="220979"/>
                </a:lnTo>
                <a:lnTo>
                  <a:pt x="807415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2040635" y="2415539"/>
            <a:ext cx="3404870" cy="220979"/>
          </a:xfrm>
          <a:custGeom>
            <a:avLst/>
            <a:gdLst/>
            <a:ahLst/>
            <a:cxnLst/>
            <a:rect l="l" t="t" r="r" b="b"/>
            <a:pathLst>
              <a:path w="3404870" h="220980">
                <a:moveTo>
                  <a:pt x="3404616" y="0"/>
                </a:moveTo>
                <a:lnTo>
                  <a:pt x="0" y="0"/>
                </a:lnTo>
                <a:lnTo>
                  <a:pt x="0" y="220980"/>
                </a:lnTo>
                <a:lnTo>
                  <a:pt x="3404616" y="220980"/>
                </a:lnTo>
                <a:lnTo>
                  <a:pt x="3404616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2040635" y="2814827"/>
            <a:ext cx="2432685" cy="220979"/>
          </a:xfrm>
          <a:custGeom>
            <a:avLst/>
            <a:gdLst/>
            <a:ahLst/>
            <a:cxnLst/>
            <a:rect l="l" t="t" r="r" b="b"/>
            <a:pathLst>
              <a:path w="2432685" h="220980">
                <a:moveTo>
                  <a:pt x="2432304" y="0"/>
                </a:moveTo>
                <a:lnTo>
                  <a:pt x="0" y="0"/>
                </a:lnTo>
                <a:lnTo>
                  <a:pt x="0" y="220980"/>
                </a:lnTo>
                <a:lnTo>
                  <a:pt x="2432304" y="220980"/>
                </a:lnTo>
                <a:lnTo>
                  <a:pt x="2432304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2040635" y="3611879"/>
            <a:ext cx="2092960" cy="220979"/>
          </a:xfrm>
          <a:custGeom>
            <a:avLst/>
            <a:gdLst/>
            <a:ahLst/>
            <a:cxnLst/>
            <a:rect l="l" t="t" r="r" b="b"/>
            <a:pathLst>
              <a:path w="2092960" h="220979">
                <a:moveTo>
                  <a:pt x="2092452" y="0"/>
                </a:moveTo>
                <a:lnTo>
                  <a:pt x="0" y="0"/>
                </a:lnTo>
                <a:lnTo>
                  <a:pt x="0" y="220980"/>
                </a:lnTo>
                <a:lnTo>
                  <a:pt x="2092452" y="220980"/>
                </a:lnTo>
                <a:lnTo>
                  <a:pt x="209245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2040635" y="4009644"/>
            <a:ext cx="2036445" cy="220979"/>
          </a:xfrm>
          <a:custGeom>
            <a:avLst/>
            <a:gdLst/>
            <a:ahLst/>
            <a:cxnLst/>
            <a:rect l="l" t="t" r="r" b="b"/>
            <a:pathLst>
              <a:path w="2036445" h="220979">
                <a:moveTo>
                  <a:pt x="2036064" y="0"/>
                </a:moveTo>
                <a:lnTo>
                  <a:pt x="0" y="0"/>
                </a:lnTo>
                <a:lnTo>
                  <a:pt x="0" y="220979"/>
                </a:lnTo>
                <a:lnTo>
                  <a:pt x="2036064" y="220979"/>
                </a:lnTo>
                <a:lnTo>
                  <a:pt x="2036064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2040635" y="4407408"/>
            <a:ext cx="1993900" cy="222885"/>
          </a:xfrm>
          <a:custGeom>
            <a:avLst/>
            <a:gdLst/>
            <a:ahLst/>
            <a:cxnLst/>
            <a:rect l="l" t="t" r="r" b="b"/>
            <a:pathLst>
              <a:path w="1993900" h="222885">
                <a:moveTo>
                  <a:pt x="1993391" y="0"/>
                </a:moveTo>
                <a:lnTo>
                  <a:pt x="0" y="0"/>
                </a:lnTo>
                <a:lnTo>
                  <a:pt x="0" y="222504"/>
                </a:lnTo>
                <a:lnTo>
                  <a:pt x="1993391" y="222504"/>
                </a:lnTo>
                <a:lnTo>
                  <a:pt x="1993391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2040635" y="4806696"/>
            <a:ext cx="1431290" cy="220979"/>
          </a:xfrm>
          <a:custGeom>
            <a:avLst/>
            <a:gdLst/>
            <a:ahLst/>
            <a:cxnLst/>
            <a:rect l="l" t="t" r="r" b="b"/>
            <a:pathLst>
              <a:path w="1431289" h="220979">
                <a:moveTo>
                  <a:pt x="1431036" y="0"/>
                </a:moveTo>
                <a:lnTo>
                  <a:pt x="0" y="0"/>
                </a:lnTo>
                <a:lnTo>
                  <a:pt x="0" y="220979"/>
                </a:lnTo>
                <a:lnTo>
                  <a:pt x="1431036" y="220979"/>
                </a:lnTo>
                <a:lnTo>
                  <a:pt x="1431036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2040635" y="5204459"/>
            <a:ext cx="1362710" cy="222885"/>
          </a:xfrm>
          <a:custGeom>
            <a:avLst/>
            <a:gdLst/>
            <a:ahLst/>
            <a:cxnLst/>
            <a:rect l="l" t="t" r="r" b="b"/>
            <a:pathLst>
              <a:path w="1362710" h="222885">
                <a:moveTo>
                  <a:pt x="1362455" y="0"/>
                </a:moveTo>
                <a:lnTo>
                  <a:pt x="0" y="0"/>
                </a:lnTo>
                <a:lnTo>
                  <a:pt x="0" y="222503"/>
                </a:lnTo>
                <a:lnTo>
                  <a:pt x="1362455" y="222503"/>
                </a:lnTo>
                <a:lnTo>
                  <a:pt x="136245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2040635" y="5603747"/>
            <a:ext cx="1122045" cy="220979"/>
          </a:xfrm>
          <a:custGeom>
            <a:avLst/>
            <a:gdLst/>
            <a:ahLst/>
            <a:cxnLst/>
            <a:rect l="l" t="t" r="r" b="b"/>
            <a:pathLst>
              <a:path w="1122045" h="220979">
                <a:moveTo>
                  <a:pt x="1121664" y="0"/>
                </a:moveTo>
                <a:lnTo>
                  <a:pt x="0" y="0"/>
                </a:lnTo>
                <a:lnTo>
                  <a:pt x="0" y="220979"/>
                </a:lnTo>
                <a:lnTo>
                  <a:pt x="1121664" y="220979"/>
                </a:lnTo>
                <a:lnTo>
                  <a:pt x="1121664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1" name="object 21" descr=""/>
          <p:cNvGraphicFramePr>
            <a:graphicFrameLocks noGrp="1"/>
          </p:cNvGraphicFramePr>
          <p:nvPr/>
        </p:nvGraphicFramePr>
        <p:xfrm>
          <a:off x="699516" y="1929383"/>
          <a:ext cx="5333365" cy="39814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0960"/>
                <a:gridCol w="3905250"/>
              </a:tblGrid>
              <a:tr h="1233170">
                <a:tc>
                  <a:txBody>
                    <a:bodyPr/>
                    <a:lstStyle/>
                    <a:p>
                      <a:pPr algn="r" marR="10922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Toyota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algn="r" marR="110489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Volkswagen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algn="r" marR="109855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Daimler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5725"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C00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marR="158750"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15875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80,32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2484120" marR="158750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57,380,000,000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C00000"/>
                      </a:solidFill>
                      <a:prstDash val="sysDash"/>
                    </a:lnB>
                    <a:solidFill>
                      <a:srgbClr val="C0C0C0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r" marR="110489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400" spc="-20" b="1">
                          <a:latin typeface="Arial"/>
                          <a:cs typeface="Arial"/>
                        </a:rPr>
                        <a:t>Tesla</a:t>
                      </a:r>
                      <a:r>
                        <a:rPr dirty="0" sz="14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4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0" b="1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7625">
                    <a:lnL w="28575">
                      <a:solidFill>
                        <a:srgbClr val="C00000"/>
                      </a:solidFill>
                      <a:prstDash val="sysDash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C00000"/>
                      </a:solidFill>
                      <a:prstDash val="sysDash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marL="2363470" marR="1587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54,560,000,000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810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ysDash"/>
                    </a:lnR>
                    <a:lnT w="28575">
                      <a:solidFill>
                        <a:srgbClr val="C00000"/>
                      </a:solidFill>
                      <a:prstDash val="sysDash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algn="r" marR="11303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BMW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15570"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C0000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marL="2144395" marR="158750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49,370,000,000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5410">
                    <a:lnL w="952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C00000"/>
                      </a:solidFill>
                      <a:prstDash val="sysDash"/>
                    </a:lnT>
                  </a:tcPr>
                </a:tc>
              </a:tr>
              <a:tr h="398145">
                <a:tc>
                  <a:txBody>
                    <a:bodyPr/>
                    <a:lstStyle/>
                    <a:p>
                      <a:pPr algn="r" marR="10922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Honda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763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86610" marR="15875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48,030,000,000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105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398780">
                <a:tc>
                  <a:txBody>
                    <a:bodyPr/>
                    <a:lstStyle/>
                    <a:p>
                      <a:pPr algn="r" marR="11112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General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Motors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44064" marR="15875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47,040,000,000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105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398145">
                <a:tc>
                  <a:txBody>
                    <a:bodyPr/>
                    <a:lstStyle/>
                    <a:p>
                      <a:pPr algn="r" marR="11176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Nissan</a:t>
                      </a:r>
                      <a:r>
                        <a:rPr dirty="0" sz="14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Altima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763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482090" marR="15875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33,770,000,000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105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398145">
                <a:tc>
                  <a:txBody>
                    <a:bodyPr/>
                    <a:lstStyle/>
                    <a:p>
                      <a:pPr algn="r" marR="10922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400" spc="-20">
                          <a:latin typeface="Arial MT"/>
                          <a:cs typeface="Arial MT"/>
                        </a:rPr>
                        <a:t>Ford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763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320040" marR="15875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32,140,000,000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105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398780">
                <a:tc>
                  <a:txBody>
                    <a:bodyPr/>
                    <a:lstStyle/>
                    <a:p>
                      <a:pPr algn="r" marR="110489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Fiat</a:t>
                      </a:r>
                      <a:r>
                        <a:rPr dirty="0" sz="14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Chrysler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72845" marR="15875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26,460,000,000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105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25" name="object 25" descr=""/>
          <p:cNvSpPr txBox="1"/>
          <p:nvPr/>
        </p:nvSpPr>
        <p:spPr>
          <a:xfrm>
            <a:off x="574649" y="6124238"/>
            <a:ext cx="150558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Bloomberg</a:t>
            </a:r>
            <a:r>
              <a:rPr dirty="0" sz="1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88</a:t>
            </a:fld>
          </a:p>
        </p:txBody>
      </p:sp>
      <p:sp>
        <p:nvSpPr>
          <p:cNvPr id="27" name="object 27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0154793" y="1992249"/>
            <a:ext cx="13620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190,460,000,000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930597" y="2390901"/>
            <a:ext cx="8147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0,000,000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74649" y="216154"/>
            <a:ext cx="24352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STRATEGIC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 FIT</a:t>
            </a:r>
            <a:r>
              <a:rPr dirty="0" sz="1600" spc="-3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–</a:t>
            </a:r>
            <a:r>
              <a:rPr dirty="0" sz="1600" spc="-5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TESLA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1007046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In</a:t>
            </a:r>
            <a:r>
              <a:rPr dirty="0" spc="-40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second</a:t>
            </a:r>
            <a:r>
              <a:rPr dirty="0" spc="-35"/>
              <a:t> </a:t>
            </a:r>
            <a:r>
              <a:rPr dirty="0"/>
              <a:t>half</a:t>
            </a:r>
            <a:r>
              <a:rPr dirty="0" spc="-30"/>
              <a:t> </a:t>
            </a:r>
            <a:r>
              <a:rPr dirty="0"/>
              <a:t>of</a:t>
            </a:r>
            <a:r>
              <a:rPr dirty="0" spc="-20"/>
              <a:t> </a:t>
            </a:r>
            <a:r>
              <a:rPr dirty="0"/>
              <a:t>2018,</a:t>
            </a:r>
            <a:r>
              <a:rPr dirty="0" spc="-75"/>
              <a:t> </a:t>
            </a:r>
            <a:r>
              <a:rPr dirty="0" spc="-35"/>
              <a:t>Tesla</a:t>
            </a:r>
            <a:r>
              <a:rPr dirty="0" spc="-25"/>
              <a:t> </a:t>
            </a:r>
            <a:r>
              <a:rPr dirty="0"/>
              <a:t>became</a:t>
            </a:r>
            <a:r>
              <a:rPr dirty="0" spc="-35"/>
              <a:t> </a:t>
            </a:r>
            <a:r>
              <a:rPr dirty="0"/>
              <a:t>a</a:t>
            </a:r>
            <a:r>
              <a:rPr dirty="0" spc="-25"/>
              <a:t> </a:t>
            </a:r>
            <a:r>
              <a:rPr dirty="0"/>
              <a:t>“real</a:t>
            </a:r>
            <a:r>
              <a:rPr dirty="0" spc="-35"/>
              <a:t> </a:t>
            </a:r>
            <a:r>
              <a:rPr dirty="0"/>
              <a:t>car</a:t>
            </a:r>
            <a:r>
              <a:rPr dirty="0" spc="-35"/>
              <a:t> </a:t>
            </a:r>
            <a:r>
              <a:rPr dirty="0"/>
              <a:t>company”</a:t>
            </a:r>
            <a:r>
              <a:rPr dirty="0" spc="-50"/>
              <a:t> </a:t>
            </a:r>
            <a:r>
              <a:rPr dirty="0"/>
              <a:t>by</a:t>
            </a:r>
            <a:r>
              <a:rPr dirty="0" spc="-20"/>
              <a:t> </a:t>
            </a:r>
            <a:r>
              <a:rPr dirty="0"/>
              <a:t>breaking</a:t>
            </a:r>
            <a:r>
              <a:rPr dirty="0" spc="-35"/>
              <a:t> </a:t>
            </a:r>
            <a:r>
              <a:rPr dirty="0" spc="-10"/>
              <a:t>into</a:t>
            </a:r>
            <a:r>
              <a:rPr dirty="0" spc="-130"/>
              <a:t> </a:t>
            </a:r>
            <a:r>
              <a:rPr dirty="0" spc="-10"/>
              <a:t>America’s</a:t>
            </a:r>
          </a:p>
          <a:p>
            <a:pPr marL="12700">
              <a:lnSpc>
                <a:spcPts val="2280"/>
              </a:lnSpc>
            </a:pPr>
            <a:r>
              <a:rPr dirty="0"/>
              <a:t>top</a:t>
            </a:r>
            <a:r>
              <a:rPr dirty="0" spc="-35"/>
              <a:t> </a:t>
            </a:r>
            <a:r>
              <a:rPr dirty="0"/>
              <a:t>ten</a:t>
            </a:r>
            <a:r>
              <a:rPr dirty="0" spc="-35"/>
              <a:t> </a:t>
            </a:r>
            <a:r>
              <a:rPr dirty="0"/>
              <a:t>in</a:t>
            </a:r>
            <a:r>
              <a:rPr dirty="0" spc="-15"/>
              <a:t> </a:t>
            </a:r>
            <a:r>
              <a:rPr dirty="0"/>
              <a:t>terms</a:t>
            </a:r>
            <a:r>
              <a:rPr dirty="0" spc="-40"/>
              <a:t> </a:t>
            </a:r>
            <a:r>
              <a:rPr dirty="0"/>
              <a:t>of</a:t>
            </a:r>
            <a:r>
              <a:rPr dirty="0" spc="-35"/>
              <a:t> </a:t>
            </a:r>
            <a:r>
              <a:rPr dirty="0"/>
              <a:t>sedan</a:t>
            </a:r>
            <a:r>
              <a:rPr dirty="0" spc="-40"/>
              <a:t> </a:t>
            </a:r>
            <a:r>
              <a:rPr dirty="0" spc="-10"/>
              <a:t>sales</a:t>
            </a:r>
          </a:p>
        </p:txBody>
      </p:sp>
      <p:sp>
        <p:nvSpPr>
          <p:cNvPr id="8" name="object 8" descr=""/>
          <p:cNvSpPr/>
          <p:nvPr/>
        </p:nvSpPr>
        <p:spPr>
          <a:xfrm>
            <a:off x="586740" y="1565147"/>
            <a:ext cx="11017250" cy="0"/>
          </a:xfrm>
          <a:custGeom>
            <a:avLst/>
            <a:gdLst/>
            <a:ahLst/>
            <a:cxnLst/>
            <a:rect l="l" t="t" r="r" b="b"/>
            <a:pathLst>
              <a:path w="11017250" h="0">
                <a:moveTo>
                  <a:pt x="0" y="0"/>
                </a:moveTo>
                <a:lnTo>
                  <a:pt x="1101725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574649" y="1316456"/>
            <a:ext cx="5333365" cy="48831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second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half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2018,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Tesla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broke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into</a:t>
            </a:r>
            <a:r>
              <a:rPr dirty="0" sz="1400" spc="-9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America’s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top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ten…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400">
                <a:latin typeface="Arial MT"/>
                <a:cs typeface="Arial MT"/>
              </a:rPr>
              <a:t>US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sedan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sales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number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cars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sold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second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half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20">
                <a:latin typeface="Arial MT"/>
                <a:cs typeface="Arial MT"/>
              </a:rPr>
              <a:t> 2018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2040635" y="3611879"/>
            <a:ext cx="6364605" cy="220979"/>
          </a:xfrm>
          <a:custGeom>
            <a:avLst/>
            <a:gdLst/>
            <a:ahLst/>
            <a:cxnLst/>
            <a:rect l="l" t="t" r="r" b="b"/>
            <a:pathLst>
              <a:path w="6364605" h="220979">
                <a:moveTo>
                  <a:pt x="6364223" y="0"/>
                </a:moveTo>
                <a:lnTo>
                  <a:pt x="0" y="0"/>
                </a:lnTo>
                <a:lnTo>
                  <a:pt x="0" y="220980"/>
                </a:lnTo>
                <a:lnTo>
                  <a:pt x="6364223" y="220980"/>
                </a:lnTo>
                <a:lnTo>
                  <a:pt x="6364223" y="0"/>
                </a:lnTo>
                <a:close/>
              </a:path>
            </a:pathLst>
          </a:custGeom>
          <a:solidFill>
            <a:srgbClr val="4966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2040635" y="2017776"/>
            <a:ext cx="8804275" cy="220979"/>
          </a:xfrm>
          <a:custGeom>
            <a:avLst/>
            <a:gdLst/>
            <a:ahLst/>
            <a:cxnLst/>
            <a:rect l="l" t="t" r="r" b="b"/>
            <a:pathLst>
              <a:path w="8804275" h="220980">
                <a:moveTo>
                  <a:pt x="8804148" y="0"/>
                </a:moveTo>
                <a:lnTo>
                  <a:pt x="0" y="0"/>
                </a:lnTo>
                <a:lnTo>
                  <a:pt x="0" y="220979"/>
                </a:lnTo>
                <a:lnTo>
                  <a:pt x="8804148" y="220979"/>
                </a:lnTo>
                <a:lnTo>
                  <a:pt x="880414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2040635" y="2415539"/>
            <a:ext cx="8231505" cy="220979"/>
          </a:xfrm>
          <a:custGeom>
            <a:avLst/>
            <a:gdLst/>
            <a:ahLst/>
            <a:cxnLst/>
            <a:rect l="l" t="t" r="r" b="b"/>
            <a:pathLst>
              <a:path w="8231505" h="220980">
                <a:moveTo>
                  <a:pt x="8231123" y="0"/>
                </a:moveTo>
                <a:lnTo>
                  <a:pt x="0" y="0"/>
                </a:lnTo>
                <a:lnTo>
                  <a:pt x="0" y="220980"/>
                </a:lnTo>
                <a:lnTo>
                  <a:pt x="8231123" y="220980"/>
                </a:lnTo>
                <a:lnTo>
                  <a:pt x="8231123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2040635" y="2814827"/>
            <a:ext cx="8171815" cy="220979"/>
          </a:xfrm>
          <a:custGeom>
            <a:avLst/>
            <a:gdLst/>
            <a:ahLst/>
            <a:cxnLst/>
            <a:rect l="l" t="t" r="r" b="b"/>
            <a:pathLst>
              <a:path w="8171815" h="220980">
                <a:moveTo>
                  <a:pt x="8171688" y="0"/>
                </a:moveTo>
                <a:lnTo>
                  <a:pt x="0" y="0"/>
                </a:lnTo>
                <a:lnTo>
                  <a:pt x="0" y="220980"/>
                </a:lnTo>
                <a:lnTo>
                  <a:pt x="8171688" y="220980"/>
                </a:lnTo>
                <a:lnTo>
                  <a:pt x="817168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2040635" y="3212592"/>
            <a:ext cx="7996555" cy="220979"/>
          </a:xfrm>
          <a:custGeom>
            <a:avLst/>
            <a:gdLst/>
            <a:ahLst/>
            <a:cxnLst/>
            <a:rect l="l" t="t" r="r" b="b"/>
            <a:pathLst>
              <a:path w="7996555" h="220979">
                <a:moveTo>
                  <a:pt x="7996428" y="0"/>
                </a:moveTo>
                <a:lnTo>
                  <a:pt x="0" y="0"/>
                </a:lnTo>
                <a:lnTo>
                  <a:pt x="0" y="220980"/>
                </a:lnTo>
                <a:lnTo>
                  <a:pt x="7996428" y="220980"/>
                </a:lnTo>
                <a:lnTo>
                  <a:pt x="799642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2040635" y="4009644"/>
            <a:ext cx="5386070" cy="220979"/>
          </a:xfrm>
          <a:custGeom>
            <a:avLst/>
            <a:gdLst/>
            <a:ahLst/>
            <a:cxnLst/>
            <a:rect l="l" t="t" r="r" b="b"/>
            <a:pathLst>
              <a:path w="5386070" h="220979">
                <a:moveTo>
                  <a:pt x="5385816" y="0"/>
                </a:moveTo>
                <a:lnTo>
                  <a:pt x="0" y="0"/>
                </a:lnTo>
                <a:lnTo>
                  <a:pt x="0" y="220979"/>
                </a:lnTo>
                <a:lnTo>
                  <a:pt x="5385816" y="220979"/>
                </a:lnTo>
                <a:lnTo>
                  <a:pt x="5385816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2040635" y="4407408"/>
            <a:ext cx="5209540" cy="222885"/>
          </a:xfrm>
          <a:custGeom>
            <a:avLst/>
            <a:gdLst/>
            <a:ahLst/>
            <a:cxnLst/>
            <a:rect l="l" t="t" r="r" b="b"/>
            <a:pathLst>
              <a:path w="5209540" h="222885">
                <a:moveTo>
                  <a:pt x="5209032" y="0"/>
                </a:moveTo>
                <a:lnTo>
                  <a:pt x="0" y="0"/>
                </a:lnTo>
                <a:lnTo>
                  <a:pt x="0" y="222504"/>
                </a:lnTo>
                <a:lnTo>
                  <a:pt x="5209032" y="222504"/>
                </a:lnTo>
                <a:lnTo>
                  <a:pt x="520903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2040635" y="4806696"/>
            <a:ext cx="4631690" cy="220979"/>
          </a:xfrm>
          <a:custGeom>
            <a:avLst/>
            <a:gdLst/>
            <a:ahLst/>
            <a:cxnLst/>
            <a:rect l="l" t="t" r="r" b="b"/>
            <a:pathLst>
              <a:path w="4631690" h="220979">
                <a:moveTo>
                  <a:pt x="4631436" y="0"/>
                </a:moveTo>
                <a:lnTo>
                  <a:pt x="0" y="0"/>
                </a:lnTo>
                <a:lnTo>
                  <a:pt x="0" y="220979"/>
                </a:lnTo>
                <a:lnTo>
                  <a:pt x="4631436" y="220979"/>
                </a:lnTo>
                <a:lnTo>
                  <a:pt x="4631436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2040635" y="5204459"/>
            <a:ext cx="4567555" cy="222885"/>
          </a:xfrm>
          <a:custGeom>
            <a:avLst/>
            <a:gdLst/>
            <a:ahLst/>
            <a:cxnLst/>
            <a:rect l="l" t="t" r="r" b="b"/>
            <a:pathLst>
              <a:path w="4567555" h="222885">
                <a:moveTo>
                  <a:pt x="4567428" y="0"/>
                </a:moveTo>
                <a:lnTo>
                  <a:pt x="0" y="0"/>
                </a:lnTo>
                <a:lnTo>
                  <a:pt x="0" y="222503"/>
                </a:lnTo>
                <a:lnTo>
                  <a:pt x="4567428" y="222503"/>
                </a:lnTo>
                <a:lnTo>
                  <a:pt x="456742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2040635" y="5603747"/>
            <a:ext cx="3642360" cy="220979"/>
          </a:xfrm>
          <a:custGeom>
            <a:avLst/>
            <a:gdLst/>
            <a:ahLst/>
            <a:cxnLst/>
            <a:rect l="l" t="t" r="r" b="b"/>
            <a:pathLst>
              <a:path w="3642360" h="220979">
                <a:moveTo>
                  <a:pt x="3642360" y="0"/>
                </a:moveTo>
                <a:lnTo>
                  <a:pt x="0" y="0"/>
                </a:lnTo>
                <a:lnTo>
                  <a:pt x="0" y="220979"/>
                </a:lnTo>
                <a:lnTo>
                  <a:pt x="3642360" y="220979"/>
                </a:lnTo>
                <a:lnTo>
                  <a:pt x="364236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574649" y="5589219"/>
            <a:ext cx="3529965" cy="5181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Note: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Tesla’s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Model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3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tally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includes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some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deliveries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 in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Canada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74649" y="6124238"/>
            <a:ext cx="235521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Bloomberg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(2019),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Tesla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(2019a)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89</a:t>
            </a:fld>
          </a:p>
        </p:txBody>
      </p:sp>
      <p:sp>
        <p:nvSpPr>
          <p:cNvPr id="26" name="object 26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075544" y="1992249"/>
            <a:ext cx="1478280" cy="14351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20419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164,600</a:t>
            </a:r>
            <a:endParaRPr sz="1400">
              <a:latin typeface="Arial MT"/>
              <a:cs typeface="Arial MT"/>
            </a:endParaRPr>
          </a:p>
          <a:p>
            <a:pPr marL="247650">
              <a:lnSpc>
                <a:spcPct val="100000"/>
              </a:lnSpc>
              <a:spcBef>
                <a:spcPts val="1455"/>
              </a:spcBef>
            </a:pPr>
            <a:r>
              <a:rPr dirty="0" sz="1400" spc="-10">
                <a:latin typeface="Arial MT"/>
                <a:cs typeface="Arial MT"/>
              </a:rPr>
              <a:t>153,900</a:t>
            </a:r>
            <a:endParaRPr sz="1400">
              <a:latin typeface="Arial MT"/>
              <a:cs typeface="Arial MT"/>
            </a:endParaRPr>
          </a:p>
          <a:p>
            <a:pPr marL="188595">
              <a:lnSpc>
                <a:spcPct val="100000"/>
              </a:lnSpc>
              <a:spcBef>
                <a:spcPts val="1460"/>
              </a:spcBef>
            </a:pPr>
            <a:r>
              <a:rPr dirty="0" sz="1400" spc="-10">
                <a:latin typeface="Arial MT"/>
                <a:cs typeface="Arial MT"/>
              </a:rPr>
              <a:t>152,800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dirty="0" sz="1400" spc="-10">
                <a:latin typeface="Arial MT"/>
                <a:cs typeface="Arial MT"/>
              </a:rPr>
              <a:t>149,500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22" name="object 22" descr=""/>
          <p:cNvGraphicFramePr>
            <a:graphicFrameLocks noGrp="1"/>
          </p:cNvGraphicFramePr>
          <p:nvPr/>
        </p:nvGraphicFramePr>
        <p:xfrm>
          <a:off x="690372" y="1929383"/>
          <a:ext cx="8552815" cy="3981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0485"/>
                <a:gridCol w="4429125"/>
                <a:gridCol w="815974"/>
                <a:gridCol w="1871345"/>
              </a:tblGrid>
              <a:tr h="1626235">
                <a:tc>
                  <a:txBody>
                    <a:bodyPr/>
                    <a:lstStyle/>
                    <a:p>
                      <a:pPr algn="r" marR="107314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Toyota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Camry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algn="r" marL="102870" marR="109855" indent="-15875">
                        <a:lnSpc>
                          <a:spcPts val="3140"/>
                        </a:lnSpc>
                        <a:spcBef>
                          <a:spcPts val="345"/>
                        </a:spcBef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Toyota</a:t>
                      </a:r>
                      <a:r>
                        <a:rPr dirty="0" sz="14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Corolla Honda</a:t>
                      </a:r>
                      <a:r>
                        <a:rPr dirty="0" sz="14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Accord </a:t>
                      </a:r>
                      <a:r>
                        <a:rPr dirty="0" sz="1400">
                          <a:latin typeface="Arial MT"/>
                          <a:cs typeface="Arial MT"/>
                        </a:rPr>
                        <a:t>Honda</a:t>
                      </a:r>
                      <a:r>
                        <a:rPr dirty="0" sz="1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Civic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5725"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C00000"/>
                      </a:solidFill>
                      <a:prstDash val="sysDash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C00000"/>
                      </a:solidFill>
                      <a:prstDash val="sysDash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2105">
                <a:tc>
                  <a:txBody>
                    <a:bodyPr/>
                    <a:lstStyle/>
                    <a:p>
                      <a:pPr algn="r" marR="110489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400" spc="-20" b="1">
                          <a:latin typeface="Arial"/>
                          <a:cs typeface="Arial"/>
                        </a:rPr>
                        <a:t>Tesla</a:t>
                      </a:r>
                      <a:r>
                        <a:rPr dirty="0" sz="14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4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0" b="1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3340">
                    <a:lnL w="28575">
                      <a:solidFill>
                        <a:srgbClr val="C00000"/>
                      </a:solidFill>
                      <a:prstDash val="sysDash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C00000"/>
                      </a:solidFill>
                      <a:prstDash val="sysDash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</a:tcPr>
                </a:tc>
                <a:tc gridSpan="3"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119,000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952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ysDash"/>
                    </a:lnR>
                    <a:lnT w="28575">
                      <a:solidFill>
                        <a:srgbClr val="C00000"/>
                      </a:solidFill>
                      <a:prstDash val="sysDash"/>
                    </a:lnT>
                    <a:lnB w="28575">
                      <a:solidFill>
                        <a:srgbClr val="C00000"/>
                      </a:solidFill>
                      <a:prstDash val="sysDash"/>
                    </a:lnB>
                    <a:solidFill>
                      <a:srgbClr val="4966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29259">
                <a:tc>
                  <a:txBody>
                    <a:bodyPr/>
                    <a:lstStyle/>
                    <a:p>
                      <a:pPr algn="r" marR="110489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Hyundai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Elantra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19380"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C0000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C0000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C0000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100,700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09855">
                    <a:lnT w="28575">
                      <a:solidFill>
                        <a:srgbClr val="C00000"/>
                      </a:solidFill>
                      <a:prstDash val="sysDash"/>
                    </a:lnT>
                  </a:tcPr>
                </a:tc>
              </a:tr>
              <a:tr h="398780">
                <a:tc>
                  <a:txBody>
                    <a:bodyPr/>
                    <a:lstStyle/>
                    <a:p>
                      <a:pPr algn="r" marR="11112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Nissan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Sentra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97,400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105"/>
                </a:tc>
              </a:tr>
              <a:tr h="398145">
                <a:tc>
                  <a:txBody>
                    <a:bodyPr/>
                    <a:lstStyle/>
                    <a:p>
                      <a:pPr algn="r" marR="10922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Ford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Fusion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763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86,600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1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98145">
                <a:tc>
                  <a:txBody>
                    <a:bodyPr/>
                    <a:lstStyle/>
                    <a:p>
                      <a:pPr algn="r" marR="11112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Nissan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Altima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763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85,400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1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98780">
                <a:tc>
                  <a:txBody>
                    <a:bodyPr/>
                    <a:lstStyle/>
                    <a:p>
                      <a:pPr algn="r" marR="10985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hevrolet</a:t>
                      </a:r>
                      <a:r>
                        <a:rPr dirty="0" sz="1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10">
                          <a:latin typeface="Arial MT"/>
                          <a:cs typeface="Arial MT"/>
                        </a:rPr>
                        <a:t>Malibu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88265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8161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68,100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78105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23" name="object 23" descr=""/>
          <p:cNvSpPr txBox="1"/>
          <p:nvPr/>
        </p:nvSpPr>
        <p:spPr>
          <a:xfrm>
            <a:off x="574649" y="216154"/>
            <a:ext cx="24352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STRATEGIC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 FIT</a:t>
            </a:r>
            <a:r>
              <a:rPr dirty="0" sz="1600" spc="-3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–</a:t>
            </a:r>
            <a:r>
              <a:rPr dirty="0" sz="1600" spc="-5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TESLA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23341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823341" y="6435306"/>
          <a:ext cx="10855325" cy="39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3355"/>
                <a:gridCol w="1195705"/>
                <a:gridCol w="1443355"/>
                <a:gridCol w="243204"/>
                <a:gridCol w="1199514"/>
                <a:gridCol w="243204"/>
                <a:gridCol w="1199514"/>
                <a:gridCol w="243204"/>
                <a:gridCol w="1199515"/>
                <a:gridCol w="243204"/>
                <a:gridCol w="1199515"/>
                <a:gridCol w="921384"/>
              </a:tblGrid>
              <a:tr h="202565">
                <a:tc>
                  <a:txBody>
                    <a:bodyPr/>
                    <a:lstStyle/>
                    <a:p>
                      <a:pPr marL="30353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 marL="47688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5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155"/>
                        </a:lnSpc>
                        <a:spcBef>
                          <a:spcPts val="340"/>
                        </a:spcBef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2700">
                      <a:solidFill>
                        <a:srgbClr val="23285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|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9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6034"/>
                </a:tc>
              </a:tr>
              <a:tr h="193040">
                <a:tc>
                  <a:txBody>
                    <a:bodyPr/>
                    <a:lstStyle/>
                    <a:p>
                      <a:pPr marL="31242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34477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232852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 descr=""/>
          <p:cNvSpPr/>
          <p:nvPr/>
        </p:nvSpPr>
        <p:spPr>
          <a:xfrm>
            <a:off x="3705986" y="6435306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 h="0">
                <a:moveTo>
                  <a:pt x="0" y="0"/>
                </a:moveTo>
                <a:lnTo>
                  <a:pt x="1200023" y="0"/>
                </a:lnTo>
              </a:path>
            </a:pathLst>
          </a:custGeom>
          <a:ln w="12700">
            <a:solidFill>
              <a:srgbClr val="23285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586740" y="1565147"/>
            <a:ext cx="11017250" cy="0"/>
          </a:xfrm>
          <a:custGeom>
            <a:avLst/>
            <a:gdLst/>
            <a:ahLst/>
            <a:cxnLst/>
            <a:rect l="l" t="t" r="r" b="b"/>
            <a:pathLst>
              <a:path w="11017250" h="0">
                <a:moveTo>
                  <a:pt x="0" y="0"/>
                </a:moveTo>
                <a:lnTo>
                  <a:pt x="1101725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74649" y="1280642"/>
            <a:ext cx="8629015" cy="52451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1400" b="1">
                <a:latin typeface="Arial"/>
                <a:cs typeface="Arial"/>
              </a:rPr>
              <a:t>More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than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50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percent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automotive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industry’s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revenue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will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be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disrupted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business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areas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by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2030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400">
                <a:latin typeface="Arial MT"/>
                <a:cs typeface="Arial MT"/>
              </a:rPr>
              <a:t>Global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automotive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ecosystem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revenues,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USD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trillion,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2015-</a:t>
            </a:r>
            <a:r>
              <a:rPr dirty="0" sz="1400" spc="-10">
                <a:latin typeface="Arial MT"/>
                <a:cs typeface="Arial MT"/>
              </a:rPr>
              <a:t>2030e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980884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/>
              <a:t>By</a:t>
            </a:r>
            <a:r>
              <a:rPr dirty="0" spc="-25"/>
              <a:t> </a:t>
            </a:r>
            <a:r>
              <a:rPr dirty="0"/>
              <a:t>2030,</a:t>
            </a:r>
            <a:r>
              <a:rPr dirty="0" spc="-45"/>
              <a:t> </a:t>
            </a:r>
            <a:r>
              <a:rPr dirty="0"/>
              <a:t>more</a:t>
            </a:r>
            <a:r>
              <a:rPr dirty="0" spc="-40"/>
              <a:t> </a:t>
            </a:r>
            <a:r>
              <a:rPr dirty="0"/>
              <a:t>than</a:t>
            </a:r>
            <a:r>
              <a:rPr dirty="0" spc="-30"/>
              <a:t> </a:t>
            </a:r>
            <a:r>
              <a:rPr dirty="0"/>
              <a:t>50</a:t>
            </a:r>
            <a:r>
              <a:rPr dirty="0" spc="-30"/>
              <a:t> </a:t>
            </a:r>
            <a:r>
              <a:rPr dirty="0"/>
              <a:t>percent</a:t>
            </a:r>
            <a:r>
              <a:rPr dirty="0" spc="-60"/>
              <a:t> </a:t>
            </a:r>
            <a:r>
              <a:rPr dirty="0"/>
              <a:t>of</a:t>
            </a:r>
            <a:r>
              <a:rPr dirty="0" spc="-25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automotive</a:t>
            </a:r>
            <a:r>
              <a:rPr dirty="0" spc="-45"/>
              <a:t> </a:t>
            </a:r>
            <a:r>
              <a:rPr dirty="0"/>
              <a:t>industry’s</a:t>
            </a:r>
            <a:r>
              <a:rPr dirty="0" spc="-40"/>
              <a:t> </a:t>
            </a:r>
            <a:r>
              <a:rPr dirty="0"/>
              <a:t>revenue</a:t>
            </a:r>
            <a:r>
              <a:rPr dirty="0" spc="-45"/>
              <a:t> </a:t>
            </a:r>
            <a:r>
              <a:rPr dirty="0"/>
              <a:t>will</a:t>
            </a:r>
            <a:r>
              <a:rPr dirty="0" spc="-10"/>
              <a:t> </a:t>
            </a:r>
            <a:r>
              <a:rPr dirty="0"/>
              <a:t>be</a:t>
            </a:r>
            <a:r>
              <a:rPr dirty="0" spc="-30"/>
              <a:t> </a:t>
            </a:r>
            <a:r>
              <a:rPr dirty="0"/>
              <a:t>in</a:t>
            </a:r>
            <a:r>
              <a:rPr dirty="0" spc="-15"/>
              <a:t> </a:t>
            </a:r>
            <a:r>
              <a:rPr dirty="0" spc="-10"/>
              <a:t>disrupted</a:t>
            </a:r>
          </a:p>
          <a:p>
            <a:pPr marL="12700">
              <a:lnSpc>
                <a:spcPts val="2280"/>
              </a:lnSpc>
            </a:pPr>
            <a:r>
              <a:rPr dirty="0"/>
              <a:t>business</a:t>
            </a:r>
            <a:r>
              <a:rPr dirty="0" spc="-40"/>
              <a:t> </a:t>
            </a:r>
            <a:r>
              <a:rPr dirty="0"/>
              <a:t>areas,</a:t>
            </a:r>
            <a:r>
              <a:rPr dirty="0" spc="-40"/>
              <a:t> </a:t>
            </a:r>
            <a:r>
              <a:rPr dirty="0"/>
              <a:t>such</a:t>
            </a:r>
            <a:r>
              <a:rPr dirty="0" spc="-45"/>
              <a:t> </a:t>
            </a:r>
            <a:r>
              <a:rPr dirty="0"/>
              <a:t>as</a:t>
            </a:r>
            <a:r>
              <a:rPr dirty="0" spc="-15"/>
              <a:t> </a:t>
            </a:r>
            <a:r>
              <a:rPr dirty="0"/>
              <a:t>electric</a:t>
            </a:r>
            <a:r>
              <a:rPr dirty="0" spc="-25"/>
              <a:t> </a:t>
            </a:r>
            <a:r>
              <a:rPr dirty="0"/>
              <a:t>vehicles</a:t>
            </a:r>
            <a:r>
              <a:rPr dirty="0" spc="-15"/>
              <a:t> </a:t>
            </a:r>
            <a:r>
              <a:rPr dirty="0"/>
              <a:t>(EVs)</a:t>
            </a:r>
            <a:r>
              <a:rPr dirty="0" spc="-15"/>
              <a:t> </a:t>
            </a:r>
            <a:r>
              <a:rPr dirty="0"/>
              <a:t>and</a:t>
            </a:r>
            <a:r>
              <a:rPr dirty="0" spc="-15"/>
              <a:t> </a:t>
            </a:r>
            <a:r>
              <a:rPr dirty="0"/>
              <a:t>autonomous</a:t>
            </a:r>
            <a:r>
              <a:rPr dirty="0" spc="-55"/>
              <a:t> </a:t>
            </a:r>
            <a:r>
              <a:rPr dirty="0"/>
              <a:t>vehicles</a:t>
            </a:r>
            <a:r>
              <a:rPr dirty="0" spc="-10"/>
              <a:t> (AVs)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574649" y="6112255"/>
            <a:ext cx="51238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Dhawan,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R.,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Hensley, R.,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Padhi,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Tschiesner,</a:t>
            </a:r>
            <a:r>
              <a:rPr dirty="0" sz="1000" spc="-5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A.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(2019,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i="1">
                <a:solidFill>
                  <a:srgbClr val="232852"/>
                </a:solidFill>
                <a:latin typeface="Arial"/>
                <a:cs typeface="Arial"/>
              </a:rPr>
              <a:t>McKinsey</a:t>
            </a:r>
            <a:r>
              <a:rPr dirty="0" sz="1000" spc="-15" i="1">
                <a:solidFill>
                  <a:srgbClr val="232852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2852"/>
                </a:solidFill>
                <a:latin typeface="Arial"/>
                <a:cs typeface="Arial"/>
              </a:rPr>
              <a:t>Quarterly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581977" y="2279840"/>
            <a:ext cx="10951845" cy="3022600"/>
            <a:chOff x="581977" y="2279840"/>
            <a:chExt cx="10951845" cy="3022600"/>
          </a:xfrm>
        </p:grpSpPr>
        <p:sp>
          <p:nvSpPr>
            <p:cNvPr id="12" name="object 12" descr=""/>
            <p:cNvSpPr/>
            <p:nvPr/>
          </p:nvSpPr>
          <p:spPr>
            <a:xfrm>
              <a:off x="2714244" y="2281427"/>
              <a:ext cx="6685915" cy="1684020"/>
            </a:xfrm>
            <a:custGeom>
              <a:avLst/>
              <a:gdLst/>
              <a:ahLst/>
              <a:cxnLst/>
              <a:rect l="l" t="t" r="r" b="b"/>
              <a:pathLst>
                <a:path w="6685915" h="1684020">
                  <a:moveTo>
                    <a:pt x="0" y="862584"/>
                  </a:moveTo>
                  <a:lnTo>
                    <a:pt x="1214501" y="862584"/>
                  </a:lnTo>
                </a:path>
                <a:path w="6685915" h="1684020">
                  <a:moveTo>
                    <a:pt x="2735580" y="1684020"/>
                  </a:moveTo>
                  <a:lnTo>
                    <a:pt x="3950080" y="1684020"/>
                  </a:lnTo>
                </a:path>
                <a:path w="6685915" h="1684020">
                  <a:moveTo>
                    <a:pt x="5471159" y="0"/>
                  </a:moveTo>
                  <a:lnTo>
                    <a:pt x="6685660" y="0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194816" y="3182111"/>
              <a:ext cx="9726295" cy="2115820"/>
            </a:xfrm>
            <a:custGeom>
              <a:avLst/>
              <a:gdLst/>
              <a:ahLst/>
              <a:cxnLst/>
              <a:rect l="l" t="t" r="r" b="b"/>
              <a:pathLst>
                <a:path w="9726295" h="2115820">
                  <a:moveTo>
                    <a:pt x="1519428" y="0"/>
                  </a:moveTo>
                  <a:lnTo>
                    <a:pt x="0" y="0"/>
                  </a:lnTo>
                  <a:lnTo>
                    <a:pt x="0" y="2115312"/>
                  </a:lnTo>
                  <a:lnTo>
                    <a:pt x="1519428" y="2115312"/>
                  </a:lnTo>
                  <a:lnTo>
                    <a:pt x="1519428" y="0"/>
                  </a:lnTo>
                  <a:close/>
                </a:path>
                <a:path w="9726295" h="2115820">
                  <a:moveTo>
                    <a:pt x="9726168" y="783336"/>
                  </a:moveTo>
                  <a:lnTo>
                    <a:pt x="8206740" y="783336"/>
                  </a:lnTo>
                  <a:lnTo>
                    <a:pt x="8206740" y="2115312"/>
                  </a:lnTo>
                  <a:lnTo>
                    <a:pt x="9726168" y="2115312"/>
                  </a:lnTo>
                  <a:lnTo>
                    <a:pt x="9726168" y="783336"/>
                  </a:lnTo>
                  <a:close/>
                </a:path>
              </a:pathLst>
            </a:custGeom>
            <a:solidFill>
              <a:srgbClr val="7E8F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194816" y="2281427"/>
              <a:ext cx="9726295" cy="1684020"/>
            </a:xfrm>
            <a:custGeom>
              <a:avLst/>
              <a:gdLst/>
              <a:ahLst/>
              <a:cxnLst/>
              <a:rect l="l" t="t" r="r" b="b"/>
              <a:pathLst>
                <a:path w="9726295" h="1684020">
                  <a:moveTo>
                    <a:pt x="1519428" y="861060"/>
                  </a:moveTo>
                  <a:lnTo>
                    <a:pt x="0" y="861060"/>
                  </a:lnTo>
                  <a:lnTo>
                    <a:pt x="0" y="900684"/>
                  </a:lnTo>
                  <a:lnTo>
                    <a:pt x="1519428" y="900684"/>
                  </a:lnTo>
                  <a:lnTo>
                    <a:pt x="1519428" y="861060"/>
                  </a:lnTo>
                  <a:close/>
                </a:path>
                <a:path w="9726295" h="1684020">
                  <a:moveTo>
                    <a:pt x="6990588" y="0"/>
                  </a:moveTo>
                  <a:lnTo>
                    <a:pt x="5471160" y="0"/>
                  </a:lnTo>
                  <a:lnTo>
                    <a:pt x="5471160" y="1684020"/>
                  </a:lnTo>
                  <a:lnTo>
                    <a:pt x="6990588" y="1684020"/>
                  </a:lnTo>
                  <a:lnTo>
                    <a:pt x="6990588" y="0"/>
                  </a:lnTo>
                  <a:close/>
                </a:path>
                <a:path w="9726295" h="1684020">
                  <a:moveTo>
                    <a:pt x="9726168" y="0"/>
                  </a:moveTo>
                  <a:lnTo>
                    <a:pt x="8206740" y="0"/>
                  </a:lnTo>
                  <a:lnTo>
                    <a:pt x="8206740" y="1684020"/>
                  </a:lnTo>
                  <a:lnTo>
                    <a:pt x="9726168" y="1684020"/>
                  </a:lnTo>
                  <a:lnTo>
                    <a:pt x="9726168" y="0"/>
                  </a:lnTo>
                  <a:close/>
                </a:path>
              </a:pathLst>
            </a:custGeom>
            <a:solidFill>
              <a:srgbClr val="5A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86740" y="5297423"/>
              <a:ext cx="10942320" cy="0"/>
            </a:xfrm>
            <a:custGeom>
              <a:avLst/>
              <a:gdLst/>
              <a:ahLst/>
              <a:cxnLst/>
              <a:rect l="l" t="t" r="r" b="b"/>
              <a:pathLst>
                <a:path w="10942320" h="0">
                  <a:moveTo>
                    <a:pt x="0" y="0"/>
                  </a:moveTo>
                  <a:lnTo>
                    <a:pt x="10942319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930396" y="3142488"/>
            <a:ext cx="1519555" cy="822960"/>
          </a:xfrm>
          <a:prstGeom prst="rect">
            <a:avLst/>
          </a:prstGeom>
          <a:solidFill>
            <a:srgbClr val="7E8FA9"/>
          </a:solidFill>
        </p:spPr>
        <p:txBody>
          <a:bodyPr wrap="square" lIns="0" tIns="857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2.1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805939" y="3067811"/>
            <a:ext cx="297180" cy="192405"/>
          </a:xfrm>
          <a:prstGeom prst="rect">
            <a:avLst/>
          </a:prstGeom>
          <a:solidFill>
            <a:srgbClr val="5AA1AD"/>
          </a:solidFill>
        </p:spPr>
        <p:txBody>
          <a:bodyPr wrap="square" lIns="0" tIns="0" rIns="0" bIns="0" rtlCol="0" vert="horz">
            <a:spAutoFit/>
          </a:bodyPr>
          <a:lstStyle/>
          <a:p>
            <a:pPr marL="24130">
              <a:lnSpc>
                <a:spcPts val="1470"/>
              </a:lnSpc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0.1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830577" y="4105783"/>
            <a:ext cx="2616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5.4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236968" y="2987497"/>
            <a:ext cx="37782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+4.3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0024998" y="2987497"/>
            <a:ext cx="27368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4.3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401556" y="4067555"/>
            <a:ext cx="1519555" cy="1225550"/>
          </a:xfrm>
          <a:prstGeom prst="rect">
            <a:avLst/>
          </a:prstGeom>
          <a:solidFill>
            <a:srgbClr val="7E8FA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1400">
              <a:latin typeface="Times New Roman"/>
              <a:cs typeface="Times New Roman"/>
            </a:endParaRPr>
          </a:p>
          <a:p>
            <a:pPr algn="ctr" marL="635">
              <a:lnSpc>
                <a:spcPct val="100000"/>
              </a:lnSpc>
              <a:spcBef>
                <a:spcPts val="5"/>
              </a:spcBef>
            </a:pPr>
            <a:r>
              <a:rPr dirty="0" sz="1400" spc="-25">
                <a:solidFill>
                  <a:srgbClr val="FFFFFF"/>
                </a:solidFill>
                <a:latin typeface="Arial MT"/>
                <a:cs typeface="Arial MT"/>
              </a:rPr>
              <a:t>3.4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817877" y="2835097"/>
            <a:ext cx="27368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Arial MT"/>
                <a:cs typeface="Arial MT"/>
              </a:rPr>
              <a:t>5.5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0024998" y="2023694"/>
            <a:ext cx="27368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>
                <a:latin typeface="Arial MT"/>
                <a:cs typeface="Arial MT"/>
              </a:rPr>
              <a:t>7.7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47724" y="5280607"/>
            <a:ext cx="4582160" cy="57023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807720">
              <a:lnSpc>
                <a:spcPct val="100000"/>
              </a:lnSpc>
              <a:spcBef>
                <a:spcPts val="560"/>
              </a:spcBef>
            </a:pPr>
            <a:r>
              <a:rPr dirty="0" sz="1400" spc="-20">
                <a:latin typeface="Arial MT"/>
                <a:cs typeface="Arial MT"/>
              </a:rPr>
              <a:t>2015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dirty="0" sz="1400">
                <a:latin typeface="Arial MT"/>
                <a:cs typeface="Arial MT"/>
              </a:rPr>
              <a:t>Disrupted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business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areas,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such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EVs,</a:t>
            </a:r>
            <a:r>
              <a:rPr dirty="0" sz="1400" spc="-9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AVs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40">
                <a:latin typeface="Arial MT"/>
                <a:cs typeface="Arial MT"/>
              </a:rPr>
              <a:t>e-</a:t>
            </a:r>
            <a:r>
              <a:rPr dirty="0" sz="1400" spc="-10">
                <a:latin typeface="Arial MT"/>
                <a:cs typeface="Arial MT"/>
              </a:rPr>
              <a:t>hailing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904738" y="5280607"/>
            <a:ext cx="5565775" cy="57023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4008120">
              <a:lnSpc>
                <a:spcPct val="100000"/>
              </a:lnSpc>
              <a:spcBef>
                <a:spcPts val="560"/>
              </a:spcBef>
            </a:pPr>
            <a:r>
              <a:rPr dirty="0" sz="1400" spc="-10">
                <a:latin typeface="Arial MT"/>
                <a:cs typeface="Arial MT"/>
              </a:rPr>
              <a:t>2030e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dirty="0" sz="1400" spc="-10">
                <a:latin typeface="Arial MT"/>
                <a:cs typeface="Arial MT"/>
              </a:rPr>
              <a:t>Traditional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business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areas,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such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taxis and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nonautonomous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vehicles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658368" y="5634228"/>
            <a:ext cx="251460" cy="187960"/>
          </a:xfrm>
          <a:custGeom>
            <a:avLst/>
            <a:gdLst/>
            <a:ahLst/>
            <a:cxnLst/>
            <a:rect l="l" t="t" r="r" b="b"/>
            <a:pathLst>
              <a:path w="251459" h="187960">
                <a:moveTo>
                  <a:pt x="251459" y="0"/>
                </a:moveTo>
                <a:lnTo>
                  <a:pt x="0" y="0"/>
                </a:lnTo>
                <a:lnTo>
                  <a:pt x="0" y="187452"/>
                </a:lnTo>
                <a:lnTo>
                  <a:pt x="251459" y="187452"/>
                </a:lnTo>
                <a:lnTo>
                  <a:pt x="251459" y="0"/>
                </a:lnTo>
                <a:close/>
              </a:path>
            </a:pathLst>
          </a:custGeom>
          <a:solidFill>
            <a:srgbClr val="5AA1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5614415" y="5634228"/>
            <a:ext cx="251460" cy="187960"/>
          </a:xfrm>
          <a:custGeom>
            <a:avLst/>
            <a:gdLst/>
            <a:ahLst/>
            <a:cxnLst/>
            <a:rect l="l" t="t" r="r" b="b"/>
            <a:pathLst>
              <a:path w="251460" h="187960">
                <a:moveTo>
                  <a:pt x="251460" y="0"/>
                </a:moveTo>
                <a:lnTo>
                  <a:pt x="0" y="0"/>
                </a:lnTo>
                <a:lnTo>
                  <a:pt x="0" y="187452"/>
                </a:lnTo>
                <a:lnTo>
                  <a:pt x="251460" y="187452"/>
                </a:lnTo>
                <a:lnTo>
                  <a:pt x="251460" y="0"/>
                </a:lnTo>
                <a:close/>
              </a:path>
            </a:pathLst>
          </a:custGeom>
          <a:solidFill>
            <a:srgbClr val="7E8FA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 descr=""/>
          <p:cNvGrpSpPr/>
          <p:nvPr/>
        </p:nvGrpSpPr>
        <p:grpSpPr>
          <a:xfrm>
            <a:off x="3725989" y="2136457"/>
            <a:ext cx="2027555" cy="812800"/>
            <a:chOff x="3725989" y="2136457"/>
            <a:chExt cx="2027555" cy="812800"/>
          </a:xfrm>
        </p:grpSpPr>
        <p:sp>
          <p:nvSpPr>
            <p:cNvPr id="29" name="object 29" descr=""/>
            <p:cNvSpPr/>
            <p:nvPr/>
          </p:nvSpPr>
          <p:spPr>
            <a:xfrm>
              <a:off x="3730752" y="2141220"/>
              <a:ext cx="2018030" cy="803275"/>
            </a:xfrm>
            <a:custGeom>
              <a:avLst/>
              <a:gdLst/>
              <a:ahLst/>
              <a:cxnLst/>
              <a:rect l="l" t="t" r="r" b="b"/>
              <a:pathLst>
                <a:path w="2018029" h="803275">
                  <a:moveTo>
                    <a:pt x="840739" y="682751"/>
                  </a:moveTo>
                  <a:lnTo>
                    <a:pt x="336296" y="682751"/>
                  </a:lnTo>
                  <a:lnTo>
                    <a:pt x="552576" y="803020"/>
                  </a:lnTo>
                  <a:lnTo>
                    <a:pt x="840739" y="682751"/>
                  </a:lnTo>
                  <a:close/>
                </a:path>
                <a:path w="2018029" h="803275">
                  <a:moveTo>
                    <a:pt x="1903984" y="0"/>
                  </a:moveTo>
                  <a:lnTo>
                    <a:pt x="113792" y="0"/>
                  </a:lnTo>
                  <a:lnTo>
                    <a:pt x="69490" y="8939"/>
                  </a:lnTo>
                  <a:lnTo>
                    <a:pt x="33321" y="33321"/>
                  </a:lnTo>
                  <a:lnTo>
                    <a:pt x="8939" y="69490"/>
                  </a:lnTo>
                  <a:lnTo>
                    <a:pt x="0" y="113791"/>
                  </a:lnTo>
                  <a:lnTo>
                    <a:pt x="0" y="568959"/>
                  </a:lnTo>
                  <a:lnTo>
                    <a:pt x="8939" y="613261"/>
                  </a:lnTo>
                  <a:lnTo>
                    <a:pt x="33321" y="649430"/>
                  </a:lnTo>
                  <a:lnTo>
                    <a:pt x="69490" y="673812"/>
                  </a:lnTo>
                  <a:lnTo>
                    <a:pt x="113792" y="682751"/>
                  </a:lnTo>
                  <a:lnTo>
                    <a:pt x="1903984" y="682751"/>
                  </a:lnTo>
                  <a:lnTo>
                    <a:pt x="1948285" y="673812"/>
                  </a:lnTo>
                  <a:lnTo>
                    <a:pt x="1984454" y="649430"/>
                  </a:lnTo>
                  <a:lnTo>
                    <a:pt x="2008836" y="613261"/>
                  </a:lnTo>
                  <a:lnTo>
                    <a:pt x="2017776" y="568959"/>
                  </a:lnTo>
                  <a:lnTo>
                    <a:pt x="2017776" y="113791"/>
                  </a:lnTo>
                  <a:lnTo>
                    <a:pt x="2008836" y="69490"/>
                  </a:lnTo>
                  <a:lnTo>
                    <a:pt x="1984454" y="33321"/>
                  </a:lnTo>
                  <a:lnTo>
                    <a:pt x="1948285" y="8939"/>
                  </a:lnTo>
                  <a:lnTo>
                    <a:pt x="1903984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730752" y="2141220"/>
              <a:ext cx="2018030" cy="803275"/>
            </a:xfrm>
            <a:custGeom>
              <a:avLst/>
              <a:gdLst/>
              <a:ahLst/>
              <a:cxnLst/>
              <a:rect l="l" t="t" r="r" b="b"/>
              <a:pathLst>
                <a:path w="2018029" h="803275">
                  <a:moveTo>
                    <a:pt x="0" y="113791"/>
                  </a:moveTo>
                  <a:lnTo>
                    <a:pt x="8939" y="69490"/>
                  </a:lnTo>
                  <a:lnTo>
                    <a:pt x="33321" y="33321"/>
                  </a:lnTo>
                  <a:lnTo>
                    <a:pt x="69490" y="8939"/>
                  </a:lnTo>
                  <a:lnTo>
                    <a:pt x="113792" y="0"/>
                  </a:lnTo>
                  <a:lnTo>
                    <a:pt x="336296" y="0"/>
                  </a:lnTo>
                  <a:lnTo>
                    <a:pt x="840739" y="0"/>
                  </a:lnTo>
                  <a:lnTo>
                    <a:pt x="1903984" y="0"/>
                  </a:lnTo>
                  <a:lnTo>
                    <a:pt x="1948285" y="8939"/>
                  </a:lnTo>
                  <a:lnTo>
                    <a:pt x="1984454" y="33321"/>
                  </a:lnTo>
                  <a:lnTo>
                    <a:pt x="2008836" y="69490"/>
                  </a:lnTo>
                  <a:lnTo>
                    <a:pt x="2017776" y="113791"/>
                  </a:lnTo>
                  <a:lnTo>
                    <a:pt x="2017776" y="398271"/>
                  </a:lnTo>
                  <a:lnTo>
                    <a:pt x="2017776" y="568959"/>
                  </a:lnTo>
                  <a:lnTo>
                    <a:pt x="2008836" y="613261"/>
                  </a:lnTo>
                  <a:lnTo>
                    <a:pt x="1984454" y="649430"/>
                  </a:lnTo>
                  <a:lnTo>
                    <a:pt x="1948285" y="673812"/>
                  </a:lnTo>
                  <a:lnTo>
                    <a:pt x="1903984" y="682751"/>
                  </a:lnTo>
                  <a:lnTo>
                    <a:pt x="840739" y="682751"/>
                  </a:lnTo>
                  <a:lnTo>
                    <a:pt x="552576" y="803020"/>
                  </a:lnTo>
                  <a:lnTo>
                    <a:pt x="336296" y="682751"/>
                  </a:lnTo>
                  <a:lnTo>
                    <a:pt x="113792" y="682751"/>
                  </a:lnTo>
                  <a:lnTo>
                    <a:pt x="69490" y="673812"/>
                  </a:lnTo>
                  <a:lnTo>
                    <a:pt x="33321" y="649430"/>
                  </a:lnTo>
                  <a:lnTo>
                    <a:pt x="8939" y="613261"/>
                  </a:lnTo>
                  <a:lnTo>
                    <a:pt x="0" y="568959"/>
                  </a:lnTo>
                  <a:lnTo>
                    <a:pt x="0" y="398271"/>
                  </a:lnTo>
                  <a:lnTo>
                    <a:pt x="0" y="113791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3859529" y="2191639"/>
            <a:ext cx="17602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Revenues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traditional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dirty="0" sz="12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areas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drop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38%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disruption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6449567" y="1842516"/>
            <a:ext cx="4738370" cy="2225040"/>
            <a:chOff x="6449567" y="1842516"/>
            <a:chExt cx="4738370" cy="2225040"/>
          </a:xfrm>
        </p:grpSpPr>
        <p:sp>
          <p:nvSpPr>
            <p:cNvPr id="33" name="object 33" descr=""/>
            <p:cNvSpPr/>
            <p:nvPr/>
          </p:nvSpPr>
          <p:spPr>
            <a:xfrm>
              <a:off x="6459473" y="1962150"/>
              <a:ext cx="4718685" cy="2095500"/>
            </a:xfrm>
            <a:custGeom>
              <a:avLst/>
              <a:gdLst/>
              <a:ahLst/>
              <a:cxnLst/>
              <a:rect l="l" t="t" r="r" b="b"/>
              <a:pathLst>
                <a:path w="4718684" h="2095500">
                  <a:moveTo>
                    <a:pt x="0" y="2095500"/>
                  </a:moveTo>
                  <a:lnTo>
                    <a:pt x="4718304" y="2095500"/>
                  </a:lnTo>
                  <a:lnTo>
                    <a:pt x="4718304" y="0"/>
                  </a:lnTo>
                  <a:lnTo>
                    <a:pt x="0" y="0"/>
                  </a:lnTo>
                  <a:lnTo>
                    <a:pt x="0" y="2095500"/>
                  </a:lnTo>
                  <a:close/>
                </a:path>
              </a:pathLst>
            </a:custGeom>
            <a:ln w="19812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877555" y="1847088"/>
              <a:ext cx="1958339" cy="1043940"/>
            </a:xfrm>
            <a:custGeom>
              <a:avLst/>
              <a:gdLst/>
              <a:ahLst/>
              <a:cxnLst/>
              <a:rect l="l" t="t" r="r" b="b"/>
              <a:pathLst>
                <a:path w="1958340" h="1043939">
                  <a:moveTo>
                    <a:pt x="1545590" y="702563"/>
                  </a:moveTo>
                  <a:lnTo>
                    <a:pt x="1081913" y="702563"/>
                  </a:lnTo>
                  <a:lnTo>
                    <a:pt x="1957959" y="1043432"/>
                  </a:lnTo>
                  <a:lnTo>
                    <a:pt x="1545590" y="702563"/>
                  </a:lnTo>
                  <a:close/>
                </a:path>
                <a:path w="1958340" h="1043939">
                  <a:moveTo>
                    <a:pt x="1737614" y="0"/>
                  </a:moveTo>
                  <a:lnTo>
                    <a:pt x="117094" y="0"/>
                  </a:lnTo>
                  <a:lnTo>
                    <a:pt x="71526" y="9205"/>
                  </a:lnTo>
                  <a:lnTo>
                    <a:pt x="34305" y="34305"/>
                  </a:lnTo>
                  <a:lnTo>
                    <a:pt x="9205" y="71526"/>
                  </a:lnTo>
                  <a:lnTo>
                    <a:pt x="0" y="117094"/>
                  </a:lnTo>
                  <a:lnTo>
                    <a:pt x="0" y="585470"/>
                  </a:lnTo>
                  <a:lnTo>
                    <a:pt x="9205" y="631037"/>
                  </a:lnTo>
                  <a:lnTo>
                    <a:pt x="34305" y="668258"/>
                  </a:lnTo>
                  <a:lnTo>
                    <a:pt x="71526" y="693358"/>
                  </a:lnTo>
                  <a:lnTo>
                    <a:pt x="117094" y="702563"/>
                  </a:lnTo>
                  <a:lnTo>
                    <a:pt x="1737614" y="702563"/>
                  </a:lnTo>
                  <a:lnTo>
                    <a:pt x="1783181" y="693358"/>
                  </a:lnTo>
                  <a:lnTo>
                    <a:pt x="1820402" y="668258"/>
                  </a:lnTo>
                  <a:lnTo>
                    <a:pt x="1845502" y="631037"/>
                  </a:lnTo>
                  <a:lnTo>
                    <a:pt x="1854708" y="585470"/>
                  </a:lnTo>
                  <a:lnTo>
                    <a:pt x="1854708" y="117094"/>
                  </a:lnTo>
                  <a:lnTo>
                    <a:pt x="1845502" y="71526"/>
                  </a:lnTo>
                  <a:lnTo>
                    <a:pt x="1820402" y="34305"/>
                  </a:lnTo>
                  <a:lnTo>
                    <a:pt x="1783181" y="9205"/>
                  </a:lnTo>
                  <a:lnTo>
                    <a:pt x="1737614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7877555" y="1847088"/>
              <a:ext cx="1958339" cy="1043940"/>
            </a:xfrm>
            <a:custGeom>
              <a:avLst/>
              <a:gdLst/>
              <a:ahLst/>
              <a:cxnLst/>
              <a:rect l="l" t="t" r="r" b="b"/>
              <a:pathLst>
                <a:path w="1958340" h="1043939">
                  <a:moveTo>
                    <a:pt x="0" y="117094"/>
                  </a:moveTo>
                  <a:lnTo>
                    <a:pt x="9205" y="71526"/>
                  </a:lnTo>
                  <a:lnTo>
                    <a:pt x="34305" y="34305"/>
                  </a:lnTo>
                  <a:lnTo>
                    <a:pt x="71526" y="9205"/>
                  </a:lnTo>
                  <a:lnTo>
                    <a:pt x="117094" y="0"/>
                  </a:lnTo>
                  <a:lnTo>
                    <a:pt x="1081913" y="0"/>
                  </a:lnTo>
                  <a:lnTo>
                    <a:pt x="1545590" y="0"/>
                  </a:lnTo>
                  <a:lnTo>
                    <a:pt x="1737614" y="0"/>
                  </a:lnTo>
                  <a:lnTo>
                    <a:pt x="1783181" y="9205"/>
                  </a:lnTo>
                  <a:lnTo>
                    <a:pt x="1820402" y="34305"/>
                  </a:lnTo>
                  <a:lnTo>
                    <a:pt x="1845502" y="71526"/>
                  </a:lnTo>
                  <a:lnTo>
                    <a:pt x="1854708" y="117094"/>
                  </a:lnTo>
                  <a:lnTo>
                    <a:pt x="1854708" y="409828"/>
                  </a:lnTo>
                  <a:lnTo>
                    <a:pt x="1854708" y="585470"/>
                  </a:lnTo>
                  <a:lnTo>
                    <a:pt x="1845502" y="631037"/>
                  </a:lnTo>
                  <a:lnTo>
                    <a:pt x="1820402" y="668258"/>
                  </a:lnTo>
                  <a:lnTo>
                    <a:pt x="1783181" y="693358"/>
                  </a:lnTo>
                  <a:lnTo>
                    <a:pt x="1737614" y="702563"/>
                  </a:lnTo>
                  <a:lnTo>
                    <a:pt x="1545590" y="702563"/>
                  </a:lnTo>
                  <a:lnTo>
                    <a:pt x="1957959" y="1043432"/>
                  </a:lnTo>
                  <a:lnTo>
                    <a:pt x="1081913" y="702563"/>
                  </a:lnTo>
                  <a:lnTo>
                    <a:pt x="117094" y="702563"/>
                  </a:lnTo>
                  <a:lnTo>
                    <a:pt x="71526" y="693358"/>
                  </a:lnTo>
                  <a:lnTo>
                    <a:pt x="34305" y="668258"/>
                  </a:lnTo>
                  <a:lnTo>
                    <a:pt x="9205" y="631037"/>
                  </a:lnTo>
                  <a:lnTo>
                    <a:pt x="0" y="585470"/>
                  </a:lnTo>
                  <a:lnTo>
                    <a:pt x="0" y="409828"/>
                  </a:lnTo>
                  <a:lnTo>
                    <a:pt x="0" y="117094"/>
                  </a:lnTo>
                  <a:close/>
                </a:path>
              </a:pathLst>
            </a:custGeom>
            <a:ln w="914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8007857" y="1907540"/>
            <a:ext cx="15462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56%</a:t>
            </a:r>
            <a:r>
              <a:rPr dirty="0" sz="12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of 2030</a:t>
            </a:r>
            <a:r>
              <a:rPr dirty="0" sz="12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revenues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007857" y="2090420"/>
            <a:ext cx="13265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coming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8007857" y="2273300"/>
            <a:ext cx="15633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disrupted</a:t>
            </a:r>
            <a:r>
              <a:rPr dirty="0" sz="12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opportunities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74649" y="216154"/>
            <a:ext cx="45948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THE</a:t>
            </a:r>
            <a:r>
              <a:rPr dirty="0" sz="1600" spc="-4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FUTURE</a:t>
            </a:r>
            <a:r>
              <a:rPr dirty="0" sz="1600" spc="-4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OF</a:t>
            </a:r>
            <a:r>
              <a:rPr dirty="0" sz="1600" spc="-2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THE</a:t>
            </a:r>
            <a:r>
              <a:rPr dirty="0" sz="1600" spc="-9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AUTOMOTIVE</a:t>
            </a:r>
            <a:r>
              <a:rPr dirty="0" sz="1600" spc="1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INDUSTRY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1162811" y="2135123"/>
            <a:ext cx="10442575" cy="2757170"/>
            <a:chOff x="1162811" y="2135123"/>
            <a:chExt cx="10442575" cy="2757170"/>
          </a:xfrm>
        </p:grpSpPr>
        <p:sp>
          <p:nvSpPr>
            <p:cNvPr id="8" name="object 8" descr=""/>
            <p:cNvSpPr/>
            <p:nvPr/>
          </p:nvSpPr>
          <p:spPr>
            <a:xfrm>
              <a:off x="1418844" y="2139695"/>
              <a:ext cx="9976485" cy="2566670"/>
            </a:xfrm>
            <a:custGeom>
              <a:avLst/>
              <a:gdLst/>
              <a:ahLst/>
              <a:cxnLst/>
              <a:rect l="l" t="t" r="r" b="b"/>
              <a:pathLst>
                <a:path w="9976485" h="2566670">
                  <a:moveTo>
                    <a:pt x="524256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524256" y="94488"/>
                  </a:lnTo>
                  <a:lnTo>
                    <a:pt x="524256" y="0"/>
                  </a:lnTo>
                  <a:close/>
                </a:path>
                <a:path w="9976485" h="2566670">
                  <a:moveTo>
                    <a:pt x="1469136" y="0"/>
                  </a:moveTo>
                  <a:lnTo>
                    <a:pt x="944880" y="0"/>
                  </a:lnTo>
                  <a:lnTo>
                    <a:pt x="944880" y="64008"/>
                  </a:lnTo>
                  <a:lnTo>
                    <a:pt x="1469136" y="64008"/>
                  </a:lnTo>
                  <a:lnTo>
                    <a:pt x="1469136" y="0"/>
                  </a:lnTo>
                  <a:close/>
                </a:path>
                <a:path w="9976485" h="2566670">
                  <a:moveTo>
                    <a:pt x="2414016" y="0"/>
                  </a:moveTo>
                  <a:lnTo>
                    <a:pt x="1889747" y="0"/>
                  </a:lnTo>
                  <a:lnTo>
                    <a:pt x="1889747" y="176784"/>
                  </a:lnTo>
                  <a:lnTo>
                    <a:pt x="2414016" y="176784"/>
                  </a:lnTo>
                  <a:lnTo>
                    <a:pt x="2414016" y="0"/>
                  </a:lnTo>
                  <a:close/>
                </a:path>
                <a:path w="9976485" h="2566670">
                  <a:moveTo>
                    <a:pt x="3360420" y="0"/>
                  </a:moveTo>
                  <a:lnTo>
                    <a:pt x="2834640" y="0"/>
                  </a:lnTo>
                  <a:lnTo>
                    <a:pt x="2834640" y="291084"/>
                  </a:lnTo>
                  <a:lnTo>
                    <a:pt x="3360420" y="291084"/>
                  </a:lnTo>
                  <a:lnTo>
                    <a:pt x="3360420" y="0"/>
                  </a:lnTo>
                  <a:close/>
                </a:path>
                <a:path w="9976485" h="2566670">
                  <a:moveTo>
                    <a:pt x="4305300" y="0"/>
                  </a:moveTo>
                  <a:lnTo>
                    <a:pt x="3779520" y="0"/>
                  </a:lnTo>
                  <a:lnTo>
                    <a:pt x="3779520" y="454152"/>
                  </a:lnTo>
                  <a:lnTo>
                    <a:pt x="4305300" y="454152"/>
                  </a:lnTo>
                  <a:lnTo>
                    <a:pt x="4305300" y="0"/>
                  </a:lnTo>
                  <a:close/>
                </a:path>
                <a:path w="9976485" h="2566670">
                  <a:moveTo>
                    <a:pt x="5250180" y="0"/>
                  </a:moveTo>
                  <a:lnTo>
                    <a:pt x="4724400" y="0"/>
                  </a:lnTo>
                  <a:lnTo>
                    <a:pt x="4724400" y="85344"/>
                  </a:lnTo>
                  <a:lnTo>
                    <a:pt x="5250180" y="85344"/>
                  </a:lnTo>
                  <a:lnTo>
                    <a:pt x="5250180" y="0"/>
                  </a:lnTo>
                  <a:close/>
                </a:path>
                <a:path w="9976485" h="2566670">
                  <a:moveTo>
                    <a:pt x="6195060" y="0"/>
                  </a:moveTo>
                  <a:lnTo>
                    <a:pt x="5670804" y="0"/>
                  </a:lnTo>
                  <a:lnTo>
                    <a:pt x="5670804" y="336804"/>
                  </a:lnTo>
                  <a:lnTo>
                    <a:pt x="6195060" y="336804"/>
                  </a:lnTo>
                  <a:lnTo>
                    <a:pt x="6195060" y="0"/>
                  </a:lnTo>
                  <a:close/>
                </a:path>
                <a:path w="9976485" h="2566670">
                  <a:moveTo>
                    <a:pt x="7139940" y="0"/>
                  </a:moveTo>
                  <a:lnTo>
                    <a:pt x="6615684" y="0"/>
                  </a:lnTo>
                  <a:lnTo>
                    <a:pt x="6615684" y="1018032"/>
                  </a:lnTo>
                  <a:lnTo>
                    <a:pt x="7139940" y="1018032"/>
                  </a:lnTo>
                  <a:lnTo>
                    <a:pt x="7139940" y="0"/>
                  </a:lnTo>
                  <a:close/>
                </a:path>
                <a:path w="9976485" h="2566670">
                  <a:moveTo>
                    <a:pt x="8084820" y="0"/>
                  </a:moveTo>
                  <a:lnTo>
                    <a:pt x="7560564" y="0"/>
                  </a:lnTo>
                  <a:lnTo>
                    <a:pt x="7560564" y="885444"/>
                  </a:lnTo>
                  <a:lnTo>
                    <a:pt x="8084820" y="885444"/>
                  </a:lnTo>
                  <a:lnTo>
                    <a:pt x="8084820" y="0"/>
                  </a:lnTo>
                  <a:close/>
                </a:path>
                <a:path w="9976485" h="2566670">
                  <a:moveTo>
                    <a:pt x="9031224" y="0"/>
                  </a:moveTo>
                  <a:lnTo>
                    <a:pt x="8505444" y="0"/>
                  </a:lnTo>
                  <a:lnTo>
                    <a:pt x="8505444" y="2566416"/>
                  </a:lnTo>
                  <a:lnTo>
                    <a:pt x="9031224" y="2566416"/>
                  </a:lnTo>
                  <a:lnTo>
                    <a:pt x="9031224" y="0"/>
                  </a:lnTo>
                  <a:close/>
                </a:path>
                <a:path w="9976485" h="2566670">
                  <a:moveTo>
                    <a:pt x="9976104" y="0"/>
                  </a:moveTo>
                  <a:lnTo>
                    <a:pt x="9450324" y="0"/>
                  </a:lnTo>
                  <a:lnTo>
                    <a:pt x="9450324" y="1216152"/>
                  </a:lnTo>
                  <a:lnTo>
                    <a:pt x="9976104" y="1216152"/>
                  </a:lnTo>
                  <a:lnTo>
                    <a:pt x="9976104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162811" y="2139695"/>
              <a:ext cx="10442575" cy="2748280"/>
            </a:xfrm>
            <a:custGeom>
              <a:avLst/>
              <a:gdLst/>
              <a:ahLst/>
              <a:cxnLst/>
              <a:rect l="l" t="t" r="r" b="b"/>
              <a:pathLst>
                <a:path w="10442575" h="2748279">
                  <a:moveTo>
                    <a:pt x="45719" y="2747772"/>
                  </a:moveTo>
                  <a:lnTo>
                    <a:pt x="45719" y="0"/>
                  </a:lnTo>
                </a:path>
                <a:path w="10442575" h="2748279">
                  <a:moveTo>
                    <a:pt x="0" y="2747772"/>
                  </a:moveTo>
                  <a:lnTo>
                    <a:pt x="45719" y="2747772"/>
                  </a:lnTo>
                </a:path>
                <a:path w="10442575" h="2748279">
                  <a:moveTo>
                    <a:pt x="0" y="2519172"/>
                  </a:moveTo>
                  <a:lnTo>
                    <a:pt x="45719" y="2519172"/>
                  </a:lnTo>
                </a:path>
                <a:path w="10442575" h="2748279">
                  <a:moveTo>
                    <a:pt x="0" y="2290572"/>
                  </a:moveTo>
                  <a:lnTo>
                    <a:pt x="45719" y="2290572"/>
                  </a:lnTo>
                </a:path>
                <a:path w="10442575" h="2748279">
                  <a:moveTo>
                    <a:pt x="0" y="2061971"/>
                  </a:moveTo>
                  <a:lnTo>
                    <a:pt x="45719" y="2061971"/>
                  </a:lnTo>
                </a:path>
                <a:path w="10442575" h="2748279">
                  <a:moveTo>
                    <a:pt x="0" y="1831847"/>
                  </a:moveTo>
                  <a:lnTo>
                    <a:pt x="45719" y="1831847"/>
                  </a:lnTo>
                </a:path>
                <a:path w="10442575" h="2748279">
                  <a:moveTo>
                    <a:pt x="0" y="1603247"/>
                  </a:moveTo>
                  <a:lnTo>
                    <a:pt x="45719" y="1603247"/>
                  </a:lnTo>
                </a:path>
                <a:path w="10442575" h="2748279">
                  <a:moveTo>
                    <a:pt x="0" y="1374648"/>
                  </a:moveTo>
                  <a:lnTo>
                    <a:pt x="45719" y="1374648"/>
                  </a:lnTo>
                </a:path>
                <a:path w="10442575" h="2748279">
                  <a:moveTo>
                    <a:pt x="0" y="1144524"/>
                  </a:moveTo>
                  <a:lnTo>
                    <a:pt x="45719" y="1144524"/>
                  </a:lnTo>
                </a:path>
                <a:path w="10442575" h="2748279">
                  <a:moveTo>
                    <a:pt x="0" y="915924"/>
                  </a:moveTo>
                  <a:lnTo>
                    <a:pt x="45719" y="915924"/>
                  </a:lnTo>
                </a:path>
                <a:path w="10442575" h="2748279">
                  <a:moveTo>
                    <a:pt x="0" y="687324"/>
                  </a:moveTo>
                  <a:lnTo>
                    <a:pt x="45719" y="687324"/>
                  </a:lnTo>
                </a:path>
                <a:path w="10442575" h="2748279">
                  <a:moveTo>
                    <a:pt x="0" y="458724"/>
                  </a:moveTo>
                  <a:lnTo>
                    <a:pt x="45719" y="458724"/>
                  </a:lnTo>
                </a:path>
                <a:path w="10442575" h="2748279">
                  <a:moveTo>
                    <a:pt x="0" y="228600"/>
                  </a:moveTo>
                  <a:lnTo>
                    <a:pt x="45719" y="228600"/>
                  </a:lnTo>
                </a:path>
                <a:path w="10442575" h="2748279">
                  <a:moveTo>
                    <a:pt x="0" y="0"/>
                  </a:moveTo>
                  <a:lnTo>
                    <a:pt x="45719" y="0"/>
                  </a:lnTo>
                </a:path>
                <a:path w="10442575" h="2748279">
                  <a:moveTo>
                    <a:pt x="45719" y="0"/>
                  </a:moveTo>
                  <a:lnTo>
                    <a:pt x="1044244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08177" y="1981580"/>
            <a:ext cx="460375" cy="300291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algn="r" marR="5715">
              <a:lnSpc>
                <a:spcPct val="100000"/>
              </a:lnSpc>
              <a:spcBef>
                <a:spcPts val="459"/>
              </a:spcBef>
            </a:pPr>
            <a:r>
              <a:rPr dirty="0" sz="1200" spc="-50">
                <a:latin typeface="Arial MT"/>
                <a:cs typeface="Arial MT"/>
              </a:rPr>
              <a:t>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36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5">
                <a:latin typeface="Arial MT"/>
                <a:cs typeface="Arial MT"/>
              </a:rPr>
              <a:t>200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37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5">
                <a:latin typeface="Arial MT"/>
                <a:cs typeface="Arial MT"/>
              </a:rPr>
              <a:t>400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365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5">
                <a:latin typeface="Arial MT"/>
                <a:cs typeface="Arial MT"/>
              </a:rPr>
              <a:t>600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359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5">
                <a:latin typeface="Arial MT"/>
                <a:cs typeface="Arial MT"/>
              </a:rPr>
              <a:t>800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59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0">
                <a:latin typeface="Arial MT"/>
                <a:cs typeface="Arial MT"/>
              </a:rPr>
              <a:t>1,000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7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0">
                <a:latin typeface="Arial MT"/>
                <a:cs typeface="Arial MT"/>
              </a:rPr>
              <a:t>1,200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6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0">
                <a:latin typeface="Arial MT"/>
                <a:cs typeface="Arial MT"/>
              </a:rPr>
              <a:t>1,400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60"/>
              </a:spcBef>
            </a:pPr>
            <a:r>
              <a:rPr dirty="0" sz="1200" spc="-10">
                <a:latin typeface="Arial MT"/>
                <a:cs typeface="Arial MT"/>
              </a:rPr>
              <a:t>-1,600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6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0">
                <a:latin typeface="Arial MT"/>
                <a:cs typeface="Arial MT"/>
              </a:rPr>
              <a:t>1,800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75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0">
                <a:latin typeface="Arial MT"/>
                <a:cs typeface="Arial MT"/>
              </a:rPr>
              <a:t>2,000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6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0">
                <a:latin typeface="Arial MT"/>
                <a:cs typeface="Arial MT"/>
              </a:rPr>
              <a:t>2,200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6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0">
                <a:latin typeface="Arial MT"/>
                <a:cs typeface="Arial MT"/>
              </a:rPr>
              <a:t>2,400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386454" y="4929962"/>
            <a:ext cx="3670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350511" y="2420873"/>
            <a:ext cx="3321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5">
                <a:latin typeface="Arial MT"/>
                <a:cs typeface="Arial MT"/>
              </a:rPr>
              <a:t>254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95425" y="4929962"/>
            <a:ext cx="3670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2008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41829" y="4929962"/>
            <a:ext cx="3670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2009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338954" y="4929962"/>
            <a:ext cx="3556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959720" y="4645431"/>
            <a:ext cx="459105" cy="49339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0">
                <a:latin typeface="Arial MT"/>
                <a:cs typeface="Arial MT"/>
              </a:rPr>
              <a:t>2,241</a:t>
            </a:r>
            <a:endParaRPr sz="1200">
              <a:latin typeface="Arial MT"/>
              <a:cs typeface="Arial MT"/>
            </a:endParaRPr>
          </a:p>
          <a:p>
            <a:pPr marL="56515">
              <a:lnSpc>
                <a:spcPct val="100000"/>
              </a:lnSpc>
              <a:spcBef>
                <a:spcPts val="400"/>
              </a:spcBef>
            </a:pPr>
            <a:r>
              <a:rPr dirty="0" sz="1200" spc="-20">
                <a:latin typeface="Arial MT"/>
                <a:cs typeface="Arial MT"/>
              </a:rPr>
              <a:t>2017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221984" y="4929962"/>
            <a:ext cx="3670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168388" y="4929962"/>
            <a:ext cx="3670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113014" y="4929962"/>
            <a:ext cx="3670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057893" y="4929962"/>
            <a:ext cx="3670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948796" y="4929962"/>
            <a:ext cx="3670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557655" y="2225421"/>
            <a:ext cx="2463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5">
                <a:latin typeface="Arial MT"/>
                <a:cs typeface="Arial MT"/>
              </a:rPr>
              <a:t>83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503677" y="2193797"/>
            <a:ext cx="2463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5">
                <a:latin typeface="Arial MT"/>
                <a:cs typeface="Arial MT"/>
              </a:rPr>
              <a:t>56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405632" y="2306573"/>
            <a:ext cx="3321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5">
                <a:latin typeface="Arial MT"/>
                <a:cs typeface="Arial MT"/>
              </a:rPr>
              <a:t>154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296661" y="2584450"/>
            <a:ext cx="3321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5">
                <a:latin typeface="Arial MT"/>
                <a:cs typeface="Arial MT"/>
              </a:rPr>
              <a:t>396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284214" y="2214498"/>
            <a:ext cx="24637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5">
                <a:latin typeface="Arial MT"/>
                <a:cs typeface="Arial MT"/>
              </a:rPr>
              <a:t>74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187565" y="2466847"/>
            <a:ext cx="3321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5">
                <a:latin typeface="Arial MT"/>
                <a:cs typeface="Arial MT"/>
              </a:rPr>
              <a:t>294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132191" y="3148076"/>
            <a:ext cx="332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5">
                <a:latin typeface="Arial MT"/>
                <a:cs typeface="Arial MT"/>
              </a:rPr>
              <a:t>889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077070" y="3015818"/>
            <a:ext cx="33210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5">
                <a:latin typeface="Arial MT"/>
                <a:cs typeface="Arial MT"/>
              </a:rPr>
              <a:t>773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0904346" y="3346450"/>
            <a:ext cx="4591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-</a:t>
            </a:r>
            <a:r>
              <a:rPr dirty="0" sz="1200" spc="-20">
                <a:latin typeface="Arial MT"/>
                <a:cs typeface="Arial MT"/>
              </a:rPr>
              <a:t>1,063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277358" y="4929962"/>
            <a:ext cx="3670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586740" y="1565147"/>
            <a:ext cx="11017250" cy="0"/>
          </a:xfrm>
          <a:custGeom>
            <a:avLst/>
            <a:gdLst/>
            <a:ahLst/>
            <a:cxnLst/>
            <a:rect l="l" t="t" r="r" b="b"/>
            <a:pathLst>
              <a:path w="11017250" h="0">
                <a:moveTo>
                  <a:pt x="0" y="0"/>
                </a:moveTo>
                <a:lnTo>
                  <a:pt x="1101725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574649" y="754456"/>
            <a:ext cx="6584315" cy="1050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Tesla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has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made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net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losses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2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every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year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that</a:t>
            </a:r>
            <a:r>
              <a:rPr dirty="0" sz="2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it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has</a:t>
            </a:r>
            <a:r>
              <a:rPr dirty="0" sz="2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232852"/>
                </a:solidFill>
                <a:latin typeface="Arial MT"/>
                <a:cs typeface="Arial MT"/>
              </a:rPr>
              <a:t>existed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dirty="0" sz="1400" spc="-20" b="1">
                <a:latin typeface="Arial"/>
                <a:cs typeface="Arial"/>
              </a:rPr>
              <a:t>Tesla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has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made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net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losses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every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year</a:t>
            </a:r>
            <a:r>
              <a:rPr dirty="0" sz="1400" spc="1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that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it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has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existed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400" spc="-25">
                <a:latin typeface="Arial MT"/>
                <a:cs typeface="Arial MT"/>
              </a:rPr>
              <a:t>Tesla’s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net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loss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million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dollars,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FY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2008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FY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74649" y="6124238"/>
            <a:ext cx="302006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Tesla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(2011,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2015,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2016,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2017,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2018,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2019a)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90</a:t>
            </a:fld>
          </a:p>
        </p:txBody>
      </p:sp>
      <p:sp>
        <p:nvSpPr>
          <p:cNvPr id="37" name="object 37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574649" y="216154"/>
            <a:ext cx="2435225" cy="2692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STRATEGIC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 FIT</a:t>
            </a:r>
            <a:r>
              <a:rPr dirty="0" sz="1600" spc="-3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–</a:t>
            </a:r>
            <a:r>
              <a:rPr dirty="0" sz="1600" spc="-5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TESLA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23849" y="754456"/>
            <a:ext cx="7992745" cy="1050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</a:pP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Tesla’s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brand</a:t>
            </a:r>
            <a:r>
              <a:rPr dirty="0" sz="2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is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8</a:t>
            </a:r>
            <a:r>
              <a:rPr dirty="0" baseline="25641" sz="1950">
                <a:solidFill>
                  <a:srgbClr val="232852"/>
                </a:solidFill>
                <a:latin typeface="Arial MT"/>
                <a:cs typeface="Arial MT"/>
              </a:rPr>
              <a:t>th</a:t>
            </a:r>
            <a:r>
              <a:rPr dirty="0" baseline="25641" sz="1950" spc="247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most</a:t>
            </a:r>
            <a:r>
              <a:rPr dirty="0" sz="2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valuable</a:t>
            </a:r>
            <a:r>
              <a:rPr dirty="0" sz="2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globally</a:t>
            </a:r>
            <a:r>
              <a:rPr dirty="0" sz="2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in</a:t>
            </a:r>
            <a:r>
              <a:rPr dirty="0" sz="2000" spc="-1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automotive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232852"/>
                </a:solidFill>
                <a:latin typeface="Arial MT"/>
                <a:cs typeface="Arial MT"/>
              </a:rPr>
              <a:t>sector</a:t>
            </a:r>
            <a:endParaRPr sz="2000">
              <a:latin typeface="Arial MT"/>
              <a:cs typeface="Arial MT"/>
            </a:endParaRPr>
          </a:p>
          <a:p>
            <a:pPr marL="63500">
              <a:lnSpc>
                <a:spcPct val="100000"/>
              </a:lnSpc>
              <a:spcBef>
                <a:spcPts val="2160"/>
              </a:spcBef>
            </a:pPr>
            <a:r>
              <a:rPr dirty="0" sz="1400" spc="-20" b="1">
                <a:latin typeface="Arial"/>
                <a:cs typeface="Arial"/>
              </a:rPr>
              <a:t>Tesla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is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8</a:t>
            </a:r>
            <a:r>
              <a:rPr dirty="0" baseline="24691" sz="1350" b="1">
                <a:latin typeface="Arial"/>
                <a:cs typeface="Arial"/>
              </a:rPr>
              <a:t>th</a:t>
            </a:r>
            <a:r>
              <a:rPr dirty="0" baseline="24691" sz="1350" spc="179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most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valuable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brand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the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automotive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sector</a:t>
            </a:r>
            <a:endParaRPr sz="14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40"/>
              </a:spcBef>
            </a:pPr>
            <a:r>
              <a:rPr dirty="0" sz="1400">
                <a:latin typeface="Arial MT"/>
                <a:cs typeface="Arial MT"/>
              </a:rPr>
              <a:t>Most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valuable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global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brands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for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carmakers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billion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dollars,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788985" y="1886521"/>
            <a:ext cx="9068435" cy="4031615"/>
            <a:chOff x="1788985" y="1886521"/>
            <a:chExt cx="9068435" cy="4031615"/>
          </a:xfrm>
        </p:grpSpPr>
        <p:sp>
          <p:nvSpPr>
            <p:cNvPr id="9" name="object 9" descr=""/>
            <p:cNvSpPr/>
            <p:nvPr/>
          </p:nvSpPr>
          <p:spPr>
            <a:xfrm>
              <a:off x="1793748" y="4796027"/>
              <a:ext cx="2847340" cy="224154"/>
            </a:xfrm>
            <a:custGeom>
              <a:avLst/>
              <a:gdLst/>
              <a:ahLst/>
              <a:cxnLst/>
              <a:rect l="l" t="t" r="r" b="b"/>
              <a:pathLst>
                <a:path w="2847340" h="224154">
                  <a:moveTo>
                    <a:pt x="2846831" y="0"/>
                  </a:moveTo>
                  <a:lnTo>
                    <a:pt x="0" y="0"/>
                  </a:lnTo>
                  <a:lnTo>
                    <a:pt x="0" y="224028"/>
                  </a:lnTo>
                  <a:lnTo>
                    <a:pt x="2846831" y="224028"/>
                  </a:lnTo>
                  <a:lnTo>
                    <a:pt x="2846831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793748" y="1979675"/>
              <a:ext cx="9063355" cy="3845560"/>
            </a:xfrm>
            <a:custGeom>
              <a:avLst/>
              <a:gdLst/>
              <a:ahLst/>
              <a:cxnLst/>
              <a:rect l="l" t="t" r="r" b="b"/>
              <a:pathLst>
                <a:path w="9063355" h="3845560">
                  <a:moveTo>
                    <a:pt x="1810512" y="3621024"/>
                  </a:moveTo>
                  <a:lnTo>
                    <a:pt x="0" y="3621024"/>
                  </a:lnTo>
                  <a:lnTo>
                    <a:pt x="0" y="3845052"/>
                  </a:lnTo>
                  <a:lnTo>
                    <a:pt x="1810512" y="3845052"/>
                  </a:lnTo>
                  <a:lnTo>
                    <a:pt x="1810512" y="3621024"/>
                  </a:lnTo>
                  <a:close/>
                </a:path>
                <a:path w="9063355" h="3845560">
                  <a:moveTo>
                    <a:pt x="1927860" y="3218688"/>
                  </a:moveTo>
                  <a:lnTo>
                    <a:pt x="0" y="3218688"/>
                  </a:lnTo>
                  <a:lnTo>
                    <a:pt x="0" y="3442716"/>
                  </a:lnTo>
                  <a:lnTo>
                    <a:pt x="1927860" y="3442716"/>
                  </a:lnTo>
                  <a:lnTo>
                    <a:pt x="1927860" y="3218688"/>
                  </a:lnTo>
                  <a:close/>
                </a:path>
                <a:path w="9063355" h="3845560">
                  <a:moveTo>
                    <a:pt x="2910840" y="2414016"/>
                  </a:moveTo>
                  <a:lnTo>
                    <a:pt x="0" y="2414016"/>
                  </a:lnTo>
                  <a:lnTo>
                    <a:pt x="0" y="2638044"/>
                  </a:lnTo>
                  <a:lnTo>
                    <a:pt x="2910840" y="2638044"/>
                  </a:lnTo>
                  <a:lnTo>
                    <a:pt x="2910840" y="2414016"/>
                  </a:lnTo>
                  <a:close/>
                </a:path>
                <a:path w="9063355" h="3845560">
                  <a:moveTo>
                    <a:pt x="3454908" y="2011680"/>
                  </a:moveTo>
                  <a:lnTo>
                    <a:pt x="0" y="2011680"/>
                  </a:lnTo>
                  <a:lnTo>
                    <a:pt x="0" y="2235708"/>
                  </a:lnTo>
                  <a:lnTo>
                    <a:pt x="3454908" y="2235708"/>
                  </a:lnTo>
                  <a:lnTo>
                    <a:pt x="3454908" y="2011680"/>
                  </a:lnTo>
                  <a:close/>
                </a:path>
                <a:path w="9063355" h="3845560">
                  <a:moveTo>
                    <a:pt x="3837432" y="1609356"/>
                  </a:moveTo>
                  <a:lnTo>
                    <a:pt x="0" y="1609356"/>
                  </a:lnTo>
                  <a:lnTo>
                    <a:pt x="0" y="1833372"/>
                  </a:lnTo>
                  <a:lnTo>
                    <a:pt x="3837432" y="1833372"/>
                  </a:lnTo>
                  <a:lnTo>
                    <a:pt x="3837432" y="1609356"/>
                  </a:lnTo>
                  <a:close/>
                </a:path>
                <a:path w="9063355" h="3845560">
                  <a:moveTo>
                    <a:pt x="3849624" y="1207008"/>
                  </a:moveTo>
                  <a:lnTo>
                    <a:pt x="0" y="1207008"/>
                  </a:lnTo>
                  <a:lnTo>
                    <a:pt x="0" y="1431036"/>
                  </a:lnTo>
                  <a:lnTo>
                    <a:pt x="3849624" y="1431036"/>
                  </a:lnTo>
                  <a:lnTo>
                    <a:pt x="3849624" y="1207008"/>
                  </a:lnTo>
                  <a:close/>
                </a:path>
                <a:path w="9063355" h="3845560">
                  <a:moveTo>
                    <a:pt x="7741920" y="804672"/>
                  </a:moveTo>
                  <a:lnTo>
                    <a:pt x="0" y="804672"/>
                  </a:lnTo>
                  <a:lnTo>
                    <a:pt x="0" y="1028700"/>
                  </a:lnTo>
                  <a:lnTo>
                    <a:pt x="7741920" y="1028700"/>
                  </a:lnTo>
                  <a:lnTo>
                    <a:pt x="7741920" y="804672"/>
                  </a:lnTo>
                  <a:close/>
                </a:path>
                <a:path w="9063355" h="3845560">
                  <a:moveTo>
                    <a:pt x="7760208" y="402336"/>
                  </a:moveTo>
                  <a:lnTo>
                    <a:pt x="0" y="402336"/>
                  </a:lnTo>
                  <a:lnTo>
                    <a:pt x="0" y="626364"/>
                  </a:lnTo>
                  <a:lnTo>
                    <a:pt x="7760208" y="626364"/>
                  </a:lnTo>
                  <a:lnTo>
                    <a:pt x="7760208" y="402336"/>
                  </a:lnTo>
                  <a:close/>
                </a:path>
                <a:path w="9063355" h="3845560">
                  <a:moveTo>
                    <a:pt x="9063228" y="0"/>
                  </a:moveTo>
                  <a:lnTo>
                    <a:pt x="0" y="0"/>
                  </a:lnTo>
                  <a:lnTo>
                    <a:pt x="0" y="224028"/>
                  </a:lnTo>
                  <a:lnTo>
                    <a:pt x="9063228" y="224028"/>
                  </a:lnTo>
                  <a:lnTo>
                    <a:pt x="9063228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793748" y="1891283"/>
              <a:ext cx="0" cy="4022090"/>
            </a:xfrm>
            <a:custGeom>
              <a:avLst/>
              <a:gdLst/>
              <a:ahLst/>
              <a:cxnLst/>
              <a:rect l="l" t="t" r="r" b="b"/>
              <a:pathLst>
                <a:path w="0" h="4022090">
                  <a:moveTo>
                    <a:pt x="0" y="0"/>
                  </a:moveTo>
                  <a:lnTo>
                    <a:pt x="0" y="402183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13054" y="2386710"/>
            <a:ext cx="10934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Mercedes-</a:t>
            </a:r>
            <a:r>
              <a:rPr dirty="0" sz="1200" spc="-20">
                <a:latin typeface="Arial MT"/>
                <a:cs typeface="Arial MT"/>
              </a:rPr>
              <a:t>Benz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559557" y="5595010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#10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659507" y="5193283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#9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29055" y="1982800"/>
            <a:ext cx="4762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Toyota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227190" y="1973326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#1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65428" y="5605068"/>
            <a:ext cx="8382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Volkswagen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576061" y="2376678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#2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668136" y="3583304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12.70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619880" y="3181603"/>
            <a:ext cx="1968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#4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365630" y="3191636"/>
            <a:ext cx="3390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Ford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118230" y="4790058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#8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615309" y="358330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#5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566664" y="2778378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#3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302258" y="2788411"/>
            <a:ext cx="3981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BMW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229055" y="3593338"/>
            <a:ext cx="4756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Honda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283834" y="3985005"/>
            <a:ext cx="3981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11.43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423284" y="3985005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#6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213205" y="3995166"/>
            <a:ext cx="491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Nissan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150235" y="4388357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#7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373505" y="4398391"/>
            <a:ext cx="3321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Audi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298828" y="4800092"/>
            <a:ext cx="4051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Tesla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57529" y="5203316"/>
            <a:ext cx="94741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Maruti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Suzuki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0893297" y="1973326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29.99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9591293" y="2376678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25.68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9572370" y="2778378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25.62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757929" y="5193283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6.38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5679185" y="3181603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12.74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739385" y="4388357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9.63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675759" y="4790058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latin typeface="Arial"/>
                <a:cs typeface="Arial"/>
              </a:rPr>
              <a:t>9.42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639058" y="5595010"/>
            <a:ext cx="323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5.99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586740" y="1565147"/>
            <a:ext cx="11017250" cy="0"/>
          </a:xfrm>
          <a:custGeom>
            <a:avLst/>
            <a:gdLst/>
            <a:ahLst/>
            <a:cxnLst/>
            <a:rect l="l" t="t" r="r" b="b"/>
            <a:pathLst>
              <a:path w="11017250" h="0">
                <a:moveTo>
                  <a:pt x="0" y="0"/>
                </a:moveTo>
                <a:lnTo>
                  <a:pt x="1101725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3" name="object 43" descr=""/>
          <p:cNvGrpSpPr/>
          <p:nvPr/>
        </p:nvGrpSpPr>
        <p:grpSpPr>
          <a:xfrm>
            <a:off x="1235963" y="4730496"/>
            <a:ext cx="6360160" cy="1027430"/>
            <a:chOff x="1235963" y="4730496"/>
            <a:chExt cx="6360160" cy="1027430"/>
          </a:xfrm>
        </p:grpSpPr>
        <p:sp>
          <p:nvSpPr>
            <p:cNvPr id="44" name="object 44" descr=""/>
            <p:cNvSpPr/>
            <p:nvPr/>
          </p:nvSpPr>
          <p:spPr>
            <a:xfrm>
              <a:off x="1245869" y="4740402"/>
              <a:ext cx="3823970" cy="330835"/>
            </a:xfrm>
            <a:custGeom>
              <a:avLst/>
              <a:gdLst/>
              <a:ahLst/>
              <a:cxnLst/>
              <a:rect l="l" t="t" r="r" b="b"/>
              <a:pathLst>
                <a:path w="3823970" h="330835">
                  <a:moveTo>
                    <a:pt x="0" y="330708"/>
                  </a:moveTo>
                  <a:lnTo>
                    <a:pt x="3823715" y="330708"/>
                  </a:lnTo>
                  <a:lnTo>
                    <a:pt x="3823715" y="0"/>
                  </a:lnTo>
                  <a:lnTo>
                    <a:pt x="0" y="0"/>
                  </a:lnTo>
                  <a:lnTo>
                    <a:pt x="0" y="330708"/>
                  </a:lnTo>
                  <a:close/>
                </a:path>
              </a:pathLst>
            </a:custGeom>
            <a:ln w="19812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5129529" y="4852416"/>
              <a:ext cx="2466340" cy="905510"/>
            </a:xfrm>
            <a:custGeom>
              <a:avLst/>
              <a:gdLst/>
              <a:ahLst/>
              <a:cxnLst/>
              <a:rect l="l" t="t" r="r" b="b"/>
              <a:pathLst>
                <a:path w="2466340" h="905510">
                  <a:moveTo>
                    <a:pt x="2315210" y="0"/>
                  </a:moveTo>
                  <a:lnTo>
                    <a:pt x="452882" y="0"/>
                  </a:lnTo>
                  <a:lnTo>
                    <a:pt x="405199" y="7693"/>
                  </a:lnTo>
                  <a:lnTo>
                    <a:pt x="363782" y="29114"/>
                  </a:lnTo>
                  <a:lnTo>
                    <a:pt x="331120" y="61776"/>
                  </a:lnTo>
                  <a:lnTo>
                    <a:pt x="309699" y="103193"/>
                  </a:lnTo>
                  <a:lnTo>
                    <a:pt x="302006" y="150875"/>
                  </a:lnTo>
                  <a:lnTo>
                    <a:pt x="0" y="170179"/>
                  </a:lnTo>
                  <a:lnTo>
                    <a:pt x="302006" y="377189"/>
                  </a:lnTo>
                  <a:lnTo>
                    <a:pt x="302006" y="754379"/>
                  </a:lnTo>
                  <a:lnTo>
                    <a:pt x="309699" y="802067"/>
                  </a:lnTo>
                  <a:lnTo>
                    <a:pt x="331120" y="843484"/>
                  </a:lnTo>
                  <a:lnTo>
                    <a:pt x="363782" y="876145"/>
                  </a:lnTo>
                  <a:lnTo>
                    <a:pt x="405199" y="897564"/>
                  </a:lnTo>
                  <a:lnTo>
                    <a:pt x="452882" y="905255"/>
                  </a:lnTo>
                  <a:lnTo>
                    <a:pt x="2315210" y="905255"/>
                  </a:lnTo>
                  <a:lnTo>
                    <a:pt x="2362892" y="897564"/>
                  </a:lnTo>
                  <a:lnTo>
                    <a:pt x="2404309" y="876145"/>
                  </a:lnTo>
                  <a:lnTo>
                    <a:pt x="2436971" y="843484"/>
                  </a:lnTo>
                  <a:lnTo>
                    <a:pt x="2458392" y="802067"/>
                  </a:lnTo>
                  <a:lnTo>
                    <a:pt x="2466086" y="754379"/>
                  </a:lnTo>
                  <a:lnTo>
                    <a:pt x="2466086" y="150875"/>
                  </a:lnTo>
                  <a:lnTo>
                    <a:pt x="2458392" y="103193"/>
                  </a:lnTo>
                  <a:lnTo>
                    <a:pt x="2436971" y="61776"/>
                  </a:lnTo>
                  <a:lnTo>
                    <a:pt x="2404309" y="29114"/>
                  </a:lnTo>
                  <a:lnTo>
                    <a:pt x="2362892" y="7693"/>
                  </a:lnTo>
                  <a:lnTo>
                    <a:pt x="2315210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5601970" y="4859528"/>
            <a:ext cx="1824355" cy="37338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29209" marR="5080" indent="-17145">
              <a:lnSpc>
                <a:spcPts val="1300"/>
              </a:lnSpc>
              <a:spcBef>
                <a:spcPts val="259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Tesla’s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brand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increased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by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60%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574649" y="6124238"/>
            <a:ext cx="769874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Kantar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Millward</a:t>
            </a:r>
            <a:r>
              <a:rPr dirty="0" sz="1000" spc="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Brown,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2018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BrandZ™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Top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100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Most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Valuable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Global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Brands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ranking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report,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Tesla;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FY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2010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FY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2018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91</a:t>
            </a:fld>
          </a:p>
        </p:txBody>
      </p:sp>
      <p:sp>
        <p:nvSpPr>
          <p:cNvPr id="52" name="object 52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5580634" y="5188711"/>
            <a:ext cx="1866900" cy="37338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60960" marR="5080" indent="-48895">
              <a:lnSpc>
                <a:spcPts val="1300"/>
              </a:lnSpc>
              <a:spcBef>
                <a:spcPts val="259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2018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–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makes</a:t>
            </a:r>
            <a:r>
              <a:rPr dirty="0" sz="12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Tesla #8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list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top</a:t>
            </a: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risers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35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371590" y="5517896"/>
            <a:ext cx="2870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well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574649" y="216154"/>
            <a:ext cx="2435225" cy="2692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STRATEGIC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 FIT</a:t>
            </a:r>
            <a:r>
              <a:rPr dirty="0" sz="1600" spc="-3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–</a:t>
            </a:r>
            <a:r>
              <a:rPr dirty="0" sz="1600" spc="-5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TESLA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74649" y="754456"/>
            <a:ext cx="6814820" cy="1050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5">
                <a:solidFill>
                  <a:srgbClr val="232852"/>
                </a:solidFill>
                <a:latin typeface="Arial MT"/>
                <a:cs typeface="Arial MT"/>
              </a:rPr>
              <a:t>Tesla’s</a:t>
            </a:r>
            <a:r>
              <a:rPr dirty="0" sz="2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R&amp;D</a:t>
            </a:r>
            <a:r>
              <a:rPr dirty="0" sz="2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development</a:t>
            </a:r>
            <a:r>
              <a:rPr dirty="0" sz="2000" spc="-5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expenses</a:t>
            </a:r>
            <a:r>
              <a:rPr dirty="0" sz="20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have</a:t>
            </a:r>
            <a:r>
              <a:rPr dirty="0" sz="2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32852"/>
                </a:solidFill>
                <a:latin typeface="Arial MT"/>
                <a:cs typeface="Arial MT"/>
              </a:rPr>
              <a:t>increased</a:t>
            </a:r>
            <a:r>
              <a:rPr dirty="0" sz="2000" spc="-7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232852"/>
                </a:solidFill>
                <a:latin typeface="Arial MT"/>
                <a:cs typeface="Arial MT"/>
              </a:rPr>
              <a:t>steadily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170"/>
              </a:spcBef>
            </a:pPr>
            <a:r>
              <a:rPr dirty="0" sz="1400" spc="-10" b="1">
                <a:latin typeface="Arial"/>
                <a:cs typeface="Arial"/>
              </a:rPr>
              <a:t>Tesla's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research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and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development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expenses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has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increased…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 spc="-25">
                <a:latin typeface="Arial MT"/>
                <a:cs typeface="Arial MT"/>
              </a:rPr>
              <a:t>Tesla’s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R&amp;D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expenses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million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US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dollars,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FY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2010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FY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2018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258824" y="2135123"/>
            <a:ext cx="10346690" cy="3462654"/>
            <a:chOff x="1258824" y="2135123"/>
            <a:chExt cx="10346690" cy="3462654"/>
          </a:xfrm>
        </p:grpSpPr>
        <p:sp>
          <p:nvSpPr>
            <p:cNvPr id="9" name="object 9" descr=""/>
            <p:cNvSpPr/>
            <p:nvPr/>
          </p:nvSpPr>
          <p:spPr>
            <a:xfrm>
              <a:off x="1559052" y="2231135"/>
              <a:ext cx="9791700" cy="3362325"/>
            </a:xfrm>
            <a:custGeom>
              <a:avLst/>
              <a:gdLst/>
              <a:ahLst/>
              <a:cxnLst/>
              <a:rect l="l" t="t" r="r" b="b"/>
              <a:pathLst>
                <a:path w="9791700" h="3362325">
                  <a:moveTo>
                    <a:pt x="635508" y="3147060"/>
                  </a:moveTo>
                  <a:lnTo>
                    <a:pt x="0" y="3147060"/>
                  </a:lnTo>
                  <a:lnTo>
                    <a:pt x="0" y="3361944"/>
                  </a:lnTo>
                  <a:lnTo>
                    <a:pt x="635508" y="3361944"/>
                  </a:lnTo>
                  <a:lnTo>
                    <a:pt x="635508" y="3147060"/>
                  </a:lnTo>
                  <a:close/>
                </a:path>
                <a:path w="9791700" h="3362325">
                  <a:moveTo>
                    <a:pt x="1780032" y="2880360"/>
                  </a:moveTo>
                  <a:lnTo>
                    <a:pt x="1144524" y="2880360"/>
                  </a:lnTo>
                  <a:lnTo>
                    <a:pt x="1144524" y="3361944"/>
                  </a:lnTo>
                  <a:lnTo>
                    <a:pt x="1780032" y="3361944"/>
                  </a:lnTo>
                  <a:lnTo>
                    <a:pt x="1780032" y="2880360"/>
                  </a:lnTo>
                  <a:close/>
                </a:path>
                <a:path w="9791700" h="3362325">
                  <a:moveTo>
                    <a:pt x="2924556" y="2731008"/>
                  </a:moveTo>
                  <a:lnTo>
                    <a:pt x="2289048" y="2731008"/>
                  </a:lnTo>
                  <a:lnTo>
                    <a:pt x="2289048" y="3361944"/>
                  </a:lnTo>
                  <a:lnTo>
                    <a:pt x="2924556" y="3361944"/>
                  </a:lnTo>
                  <a:lnTo>
                    <a:pt x="2924556" y="2731008"/>
                  </a:lnTo>
                  <a:close/>
                </a:path>
                <a:path w="9791700" h="3362325">
                  <a:moveTo>
                    <a:pt x="4069080" y="2827020"/>
                  </a:moveTo>
                  <a:lnTo>
                    <a:pt x="3433572" y="2827020"/>
                  </a:lnTo>
                  <a:lnTo>
                    <a:pt x="3433572" y="3361944"/>
                  </a:lnTo>
                  <a:lnTo>
                    <a:pt x="4069080" y="3361944"/>
                  </a:lnTo>
                  <a:lnTo>
                    <a:pt x="4069080" y="2827020"/>
                  </a:lnTo>
                  <a:close/>
                </a:path>
                <a:path w="9791700" h="3362325">
                  <a:moveTo>
                    <a:pt x="5213604" y="2292096"/>
                  </a:moveTo>
                  <a:lnTo>
                    <a:pt x="4578096" y="2292096"/>
                  </a:lnTo>
                  <a:lnTo>
                    <a:pt x="4578096" y="3361944"/>
                  </a:lnTo>
                  <a:lnTo>
                    <a:pt x="5213604" y="3361944"/>
                  </a:lnTo>
                  <a:lnTo>
                    <a:pt x="5213604" y="2292096"/>
                  </a:lnTo>
                  <a:close/>
                </a:path>
                <a:path w="9791700" h="3362325">
                  <a:moveTo>
                    <a:pt x="6358128" y="1708404"/>
                  </a:moveTo>
                  <a:lnTo>
                    <a:pt x="5722620" y="1708404"/>
                  </a:lnTo>
                  <a:lnTo>
                    <a:pt x="5722620" y="3361944"/>
                  </a:lnTo>
                  <a:lnTo>
                    <a:pt x="6358128" y="3361944"/>
                  </a:lnTo>
                  <a:lnTo>
                    <a:pt x="6358128" y="1708404"/>
                  </a:lnTo>
                  <a:close/>
                </a:path>
                <a:path w="9791700" h="3362325">
                  <a:moveTo>
                    <a:pt x="7502652" y="1440180"/>
                  </a:moveTo>
                  <a:lnTo>
                    <a:pt x="6867144" y="1440180"/>
                  </a:lnTo>
                  <a:lnTo>
                    <a:pt x="6867144" y="3361944"/>
                  </a:lnTo>
                  <a:lnTo>
                    <a:pt x="7502652" y="3361944"/>
                  </a:lnTo>
                  <a:lnTo>
                    <a:pt x="7502652" y="1440180"/>
                  </a:lnTo>
                  <a:close/>
                </a:path>
                <a:path w="9791700" h="3362325">
                  <a:moveTo>
                    <a:pt x="8647176" y="188976"/>
                  </a:moveTo>
                  <a:lnTo>
                    <a:pt x="8011668" y="188976"/>
                  </a:lnTo>
                  <a:lnTo>
                    <a:pt x="8011668" y="3361944"/>
                  </a:lnTo>
                  <a:lnTo>
                    <a:pt x="8647176" y="3361944"/>
                  </a:lnTo>
                  <a:lnTo>
                    <a:pt x="8647176" y="188976"/>
                  </a:lnTo>
                  <a:close/>
                </a:path>
                <a:path w="9791700" h="3362325">
                  <a:moveTo>
                    <a:pt x="9791700" y="0"/>
                  </a:moveTo>
                  <a:lnTo>
                    <a:pt x="9156192" y="0"/>
                  </a:lnTo>
                  <a:lnTo>
                    <a:pt x="9156192" y="3361944"/>
                  </a:lnTo>
                  <a:lnTo>
                    <a:pt x="9791700" y="3361956"/>
                  </a:lnTo>
                  <a:lnTo>
                    <a:pt x="9791700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58824" y="2139695"/>
              <a:ext cx="10346690" cy="3453765"/>
            </a:xfrm>
            <a:custGeom>
              <a:avLst/>
              <a:gdLst/>
              <a:ahLst/>
              <a:cxnLst/>
              <a:rect l="l" t="t" r="r" b="b"/>
              <a:pathLst>
                <a:path w="10346690" h="3453765">
                  <a:moveTo>
                    <a:pt x="45719" y="3453383"/>
                  </a:moveTo>
                  <a:lnTo>
                    <a:pt x="45719" y="0"/>
                  </a:lnTo>
                </a:path>
                <a:path w="10346690" h="3453765">
                  <a:moveTo>
                    <a:pt x="0" y="3453383"/>
                  </a:moveTo>
                  <a:lnTo>
                    <a:pt x="45719" y="3453383"/>
                  </a:lnTo>
                </a:path>
                <a:path w="10346690" h="3453765">
                  <a:moveTo>
                    <a:pt x="0" y="3223260"/>
                  </a:moveTo>
                  <a:lnTo>
                    <a:pt x="45719" y="3223260"/>
                  </a:lnTo>
                </a:path>
                <a:path w="10346690" h="3453765">
                  <a:moveTo>
                    <a:pt x="0" y="2993135"/>
                  </a:moveTo>
                  <a:lnTo>
                    <a:pt x="45719" y="2993135"/>
                  </a:lnTo>
                </a:path>
                <a:path w="10346690" h="3453765">
                  <a:moveTo>
                    <a:pt x="0" y="2763011"/>
                  </a:moveTo>
                  <a:lnTo>
                    <a:pt x="45719" y="2763011"/>
                  </a:lnTo>
                </a:path>
                <a:path w="10346690" h="3453765">
                  <a:moveTo>
                    <a:pt x="0" y="2532887"/>
                  </a:moveTo>
                  <a:lnTo>
                    <a:pt x="45719" y="2532887"/>
                  </a:lnTo>
                </a:path>
                <a:path w="10346690" h="3453765">
                  <a:moveTo>
                    <a:pt x="0" y="2302764"/>
                  </a:moveTo>
                  <a:lnTo>
                    <a:pt x="45719" y="2302764"/>
                  </a:lnTo>
                </a:path>
                <a:path w="10346690" h="3453765">
                  <a:moveTo>
                    <a:pt x="0" y="2072639"/>
                  </a:moveTo>
                  <a:lnTo>
                    <a:pt x="45719" y="2072639"/>
                  </a:lnTo>
                </a:path>
                <a:path w="10346690" h="3453765">
                  <a:moveTo>
                    <a:pt x="0" y="1842515"/>
                  </a:moveTo>
                  <a:lnTo>
                    <a:pt x="45719" y="1842515"/>
                  </a:lnTo>
                </a:path>
                <a:path w="10346690" h="3453765">
                  <a:moveTo>
                    <a:pt x="0" y="1610867"/>
                  </a:moveTo>
                  <a:lnTo>
                    <a:pt x="45719" y="1610867"/>
                  </a:lnTo>
                </a:path>
                <a:path w="10346690" h="3453765">
                  <a:moveTo>
                    <a:pt x="0" y="1380743"/>
                  </a:moveTo>
                  <a:lnTo>
                    <a:pt x="45719" y="1380743"/>
                  </a:lnTo>
                </a:path>
                <a:path w="10346690" h="3453765">
                  <a:moveTo>
                    <a:pt x="0" y="1150619"/>
                  </a:moveTo>
                  <a:lnTo>
                    <a:pt x="45719" y="1150619"/>
                  </a:lnTo>
                </a:path>
                <a:path w="10346690" h="3453765">
                  <a:moveTo>
                    <a:pt x="0" y="920495"/>
                  </a:moveTo>
                  <a:lnTo>
                    <a:pt x="45719" y="920495"/>
                  </a:lnTo>
                </a:path>
                <a:path w="10346690" h="3453765">
                  <a:moveTo>
                    <a:pt x="0" y="690371"/>
                  </a:moveTo>
                  <a:lnTo>
                    <a:pt x="45719" y="690371"/>
                  </a:lnTo>
                </a:path>
                <a:path w="10346690" h="3453765">
                  <a:moveTo>
                    <a:pt x="0" y="460248"/>
                  </a:moveTo>
                  <a:lnTo>
                    <a:pt x="45719" y="460248"/>
                  </a:lnTo>
                </a:path>
                <a:path w="10346690" h="3453765">
                  <a:moveTo>
                    <a:pt x="0" y="230124"/>
                  </a:moveTo>
                  <a:lnTo>
                    <a:pt x="45719" y="230124"/>
                  </a:lnTo>
                </a:path>
                <a:path w="10346690" h="3453765">
                  <a:moveTo>
                    <a:pt x="0" y="0"/>
                  </a:moveTo>
                  <a:lnTo>
                    <a:pt x="45719" y="0"/>
                  </a:lnTo>
                </a:path>
                <a:path w="10346690" h="3453765">
                  <a:moveTo>
                    <a:pt x="45719" y="3453383"/>
                  </a:moveTo>
                  <a:lnTo>
                    <a:pt x="10346436" y="345338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56005" y="1980057"/>
            <a:ext cx="410209" cy="370903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470"/>
              </a:spcBef>
            </a:pPr>
            <a:r>
              <a:rPr dirty="0" sz="1200" spc="-20">
                <a:latin typeface="Arial MT"/>
                <a:cs typeface="Arial MT"/>
              </a:rPr>
              <a:t>1,500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70"/>
              </a:spcBef>
            </a:pPr>
            <a:r>
              <a:rPr dirty="0" sz="1200" spc="-20">
                <a:latin typeface="Arial MT"/>
                <a:cs typeface="Arial MT"/>
              </a:rPr>
              <a:t>1,400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75"/>
              </a:spcBef>
            </a:pPr>
            <a:r>
              <a:rPr dirty="0" sz="1200" spc="-20">
                <a:latin typeface="Arial MT"/>
                <a:cs typeface="Arial MT"/>
              </a:rPr>
              <a:t>1,300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75"/>
              </a:spcBef>
            </a:pPr>
            <a:r>
              <a:rPr dirty="0" sz="1200" spc="-20">
                <a:latin typeface="Arial MT"/>
                <a:cs typeface="Arial MT"/>
              </a:rPr>
              <a:t>1,200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70"/>
              </a:spcBef>
            </a:pPr>
            <a:r>
              <a:rPr dirty="0" sz="1200" spc="-20">
                <a:latin typeface="Arial MT"/>
                <a:cs typeface="Arial MT"/>
              </a:rPr>
              <a:t>1,100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75"/>
              </a:spcBef>
            </a:pPr>
            <a:r>
              <a:rPr dirty="0" sz="1200" spc="-20">
                <a:latin typeface="Arial MT"/>
                <a:cs typeface="Arial MT"/>
              </a:rPr>
              <a:t>1,000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370"/>
              </a:spcBef>
            </a:pPr>
            <a:r>
              <a:rPr dirty="0" sz="1200" spc="-25">
                <a:latin typeface="Arial MT"/>
                <a:cs typeface="Arial MT"/>
              </a:rPr>
              <a:t>900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375"/>
              </a:spcBef>
            </a:pPr>
            <a:r>
              <a:rPr dirty="0" sz="1200" spc="-25">
                <a:latin typeface="Arial MT"/>
                <a:cs typeface="Arial MT"/>
              </a:rPr>
              <a:t>800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375"/>
              </a:spcBef>
            </a:pPr>
            <a:r>
              <a:rPr dirty="0" sz="1200" spc="-25">
                <a:latin typeface="Arial MT"/>
                <a:cs typeface="Arial MT"/>
              </a:rPr>
              <a:t>700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370"/>
              </a:spcBef>
            </a:pPr>
            <a:r>
              <a:rPr dirty="0" sz="1200" spc="-25">
                <a:latin typeface="Arial MT"/>
                <a:cs typeface="Arial MT"/>
              </a:rPr>
              <a:t>600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370"/>
              </a:spcBef>
            </a:pPr>
            <a:r>
              <a:rPr dirty="0" sz="1200" spc="-25">
                <a:latin typeface="Arial MT"/>
                <a:cs typeface="Arial MT"/>
              </a:rPr>
              <a:t>500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375"/>
              </a:spcBef>
            </a:pPr>
            <a:r>
              <a:rPr dirty="0" sz="1200" spc="-25">
                <a:latin typeface="Arial MT"/>
                <a:cs typeface="Arial MT"/>
              </a:rPr>
              <a:t>400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375"/>
              </a:spcBef>
            </a:pPr>
            <a:r>
              <a:rPr dirty="0" sz="1200" spc="-25">
                <a:latin typeface="Arial MT"/>
                <a:cs typeface="Arial MT"/>
              </a:rPr>
              <a:t>300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375"/>
              </a:spcBef>
            </a:pPr>
            <a:r>
              <a:rPr dirty="0" sz="1200" spc="-25">
                <a:latin typeface="Arial MT"/>
                <a:cs typeface="Arial MT"/>
              </a:rPr>
              <a:t>200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370"/>
              </a:spcBef>
            </a:pPr>
            <a:r>
              <a:rPr dirty="0" sz="1200" spc="-25">
                <a:latin typeface="Arial MT"/>
                <a:cs typeface="Arial MT"/>
              </a:rPr>
              <a:t>100</a:t>
            </a:r>
            <a:endParaRPr sz="12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75"/>
              </a:spcBef>
            </a:pPr>
            <a:r>
              <a:rPr dirty="0" sz="1200" spc="-50">
                <a:latin typeface="Arial MT"/>
                <a:cs typeface="Arial MT"/>
              </a:rPr>
              <a:t>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59218" y="3715257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718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845054" y="5627014"/>
            <a:ext cx="3556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171313" y="4834890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232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692401" y="5627014"/>
            <a:ext cx="3670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981703" y="5627014"/>
            <a:ext cx="3683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126482" y="5627014"/>
            <a:ext cx="3670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271386" y="5627014"/>
            <a:ext cx="3670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829925" y="2005329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1,460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414386" y="5627014"/>
            <a:ext cx="3670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559165" y="5627014"/>
            <a:ext cx="3670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704069" y="5627014"/>
            <a:ext cx="3670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0848593" y="5627014"/>
            <a:ext cx="3670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2018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603742" y="3447033"/>
            <a:ext cx="2825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834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9685146" y="2195829"/>
            <a:ext cx="408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1,378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026534" y="4737861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274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315836" y="4298060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465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881629" y="488721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209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778254" y="515391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Arial MT"/>
                <a:cs typeface="Arial MT"/>
              </a:rPr>
              <a:t>93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586740" y="1565147"/>
            <a:ext cx="11017250" cy="0"/>
          </a:xfrm>
          <a:custGeom>
            <a:avLst/>
            <a:gdLst/>
            <a:ahLst/>
            <a:cxnLst/>
            <a:rect l="l" t="t" r="r" b="b"/>
            <a:pathLst>
              <a:path w="11017250" h="0">
                <a:moveTo>
                  <a:pt x="0" y="0"/>
                </a:moveTo>
                <a:lnTo>
                  <a:pt x="1101725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74649" y="216154"/>
            <a:ext cx="2435225" cy="2692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STRATEGIC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 FIT</a:t>
            </a:r>
            <a:r>
              <a:rPr dirty="0" sz="1600" spc="-3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–</a:t>
            </a:r>
            <a:r>
              <a:rPr dirty="0" sz="1600" spc="-5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TESLA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74649" y="6124238"/>
            <a:ext cx="769874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Kantar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Millward</a:t>
            </a:r>
            <a:r>
              <a:rPr dirty="0" sz="1000" spc="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Brown,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the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2018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BrandZ™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Top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100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Most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Valuable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Global</a:t>
            </a:r>
            <a:r>
              <a:rPr dirty="0" sz="1000" spc="-2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Brands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ranking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and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report,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Tesla;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FY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2010</a:t>
            </a:r>
            <a:r>
              <a:rPr dirty="0" sz="1000" spc="-4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to</a:t>
            </a:r>
            <a:r>
              <a:rPr dirty="0" sz="1000" spc="-3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FY</a:t>
            </a:r>
            <a:r>
              <a:rPr dirty="0" sz="1000" spc="-3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232852"/>
                </a:solidFill>
                <a:latin typeface="Arial MT"/>
                <a:cs typeface="Arial MT"/>
              </a:rPr>
              <a:t>2018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35"/>
              <a:t>91</a:t>
            </a:fld>
          </a:p>
        </p:txBody>
      </p:sp>
      <p:sp>
        <p:nvSpPr>
          <p:cNvPr id="34" name="object 34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6559295" y="1261872"/>
            <a:ext cx="5046345" cy="4688205"/>
            <a:chOff x="6559295" y="1261872"/>
            <a:chExt cx="5046345" cy="46882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5035" y="4901183"/>
              <a:ext cx="1604772" cy="1039367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760463" y="4896612"/>
              <a:ext cx="1614170" cy="1049020"/>
            </a:xfrm>
            <a:custGeom>
              <a:avLst/>
              <a:gdLst/>
              <a:ahLst/>
              <a:cxnLst/>
              <a:rect l="l" t="t" r="r" b="b"/>
              <a:pathLst>
                <a:path w="1614170" h="1049020">
                  <a:moveTo>
                    <a:pt x="0" y="1048512"/>
                  </a:moveTo>
                  <a:lnTo>
                    <a:pt x="1613916" y="1048512"/>
                  </a:lnTo>
                  <a:lnTo>
                    <a:pt x="1613916" y="0"/>
                  </a:lnTo>
                  <a:lnTo>
                    <a:pt x="0" y="0"/>
                  </a:lnTo>
                  <a:lnTo>
                    <a:pt x="0" y="10485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559295" y="1261872"/>
              <a:ext cx="5046345" cy="548640"/>
            </a:xfrm>
            <a:custGeom>
              <a:avLst/>
              <a:gdLst/>
              <a:ahLst/>
              <a:cxnLst/>
              <a:rect l="l" t="t" r="r" b="b"/>
              <a:pathLst>
                <a:path w="5046345" h="548639">
                  <a:moveTo>
                    <a:pt x="5045963" y="0"/>
                  </a:moveTo>
                  <a:lnTo>
                    <a:pt x="0" y="0"/>
                  </a:lnTo>
                  <a:lnTo>
                    <a:pt x="0" y="548639"/>
                  </a:lnTo>
                  <a:lnTo>
                    <a:pt x="5045963" y="548639"/>
                  </a:lnTo>
                  <a:lnTo>
                    <a:pt x="5045963" y="0"/>
                  </a:lnTo>
                  <a:close/>
                </a:path>
              </a:pathLst>
            </a:custGeom>
            <a:solidFill>
              <a:srgbClr val="E018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574535" y="1410970"/>
            <a:ext cx="50171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1295">
              <a:lnSpc>
                <a:spcPct val="100000"/>
              </a:lnSpc>
              <a:spcBef>
                <a:spcPts val="105"/>
              </a:spcBef>
            </a:pP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Tesla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created</a:t>
            </a:r>
            <a:r>
              <a:rPr dirty="0" sz="14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following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solutions: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74649" y="480440"/>
            <a:ext cx="10039985" cy="6057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dirty="0" spc="-35"/>
              <a:t>Tesla </a:t>
            </a:r>
            <a:r>
              <a:rPr dirty="0"/>
              <a:t>is</a:t>
            </a:r>
            <a:r>
              <a:rPr dirty="0" spc="-30"/>
              <a:t> </a:t>
            </a:r>
            <a:r>
              <a:rPr dirty="0"/>
              <a:t>currently</a:t>
            </a:r>
            <a:r>
              <a:rPr dirty="0" spc="-55"/>
              <a:t> </a:t>
            </a:r>
            <a:r>
              <a:rPr dirty="0"/>
              <a:t>addressing</a:t>
            </a:r>
            <a:r>
              <a:rPr dirty="0" spc="-55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main</a:t>
            </a:r>
            <a:r>
              <a:rPr dirty="0" spc="-15"/>
              <a:t> </a:t>
            </a:r>
            <a:r>
              <a:rPr dirty="0"/>
              <a:t>concerns</a:t>
            </a:r>
            <a:r>
              <a:rPr dirty="0" spc="-65"/>
              <a:t> </a:t>
            </a:r>
            <a:r>
              <a:rPr dirty="0"/>
              <a:t>regarding</a:t>
            </a:r>
            <a:r>
              <a:rPr dirty="0" spc="-50"/>
              <a:t> </a:t>
            </a:r>
            <a:r>
              <a:rPr dirty="0"/>
              <a:t>EVs</a:t>
            </a:r>
            <a:r>
              <a:rPr dirty="0" spc="-5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/>
              <a:t>has</a:t>
            </a:r>
            <a:r>
              <a:rPr dirty="0" spc="-40"/>
              <a:t> </a:t>
            </a:r>
            <a:r>
              <a:rPr dirty="0"/>
              <a:t>been</a:t>
            </a:r>
            <a:r>
              <a:rPr dirty="0" spc="-30"/>
              <a:t> </a:t>
            </a:r>
            <a:r>
              <a:rPr dirty="0"/>
              <a:t>a</a:t>
            </a:r>
            <a:r>
              <a:rPr dirty="0" spc="-30"/>
              <a:t> </a:t>
            </a:r>
            <a:r>
              <a:rPr dirty="0"/>
              <a:t>key</a:t>
            </a:r>
            <a:r>
              <a:rPr dirty="0" spc="-30"/>
              <a:t> </a:t>
            </a:r>
            <a:r>
              <a:rPr dirty="0" spc="-10"/>
              <a:t>driver</a:t>
            </a:r>
          </a:p>
          <a:p>
            <a:pPr marL="12700">
              <a:lnSpc>
                <a:spcPts val="2280"/>
              </a:lnSpc>
            </a:pPr>
            <a:r>
              <a:rPr dirty="0"/>
              <a:t>in</a:t>
            </a:r>
            <a:r>
              <a:rPr dirty="0" spc="-15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rise</a:t>
            </a:r>
            <a:r>
              <a:rPr dirty="0" spc="-25"/>
              <a:t> </a:t>
            </a:r>
            <a:r>
              <a:rPr dirty="0"/>
              <a:t>of</a:t>
            </a:r>
            <a:r>
              <a:rPr dirty="0" spc="-30"/>
              <a:t> </a:t>
            </a:r>
            <a:r>
              <a:rPr dirty="0"/>
              <a:t>acceptance</a:t>
            </a:r>
            <a:r>
              <a:rPr dirty="0" spc="-50"/>
              <a:t> </a:t>
            </a:r>
            <a:r>
              <a:rPr dirty="0"/>
              <a:t>of</a:t>
            </a:r>
            <a:r>
              <a:rPr dirty="0" spc="-35"/>
              <a:t> </a:t>
            </a:r>
            <a:r>
              <a:rPr dirty="0" spc="-25"/>
              <a:t>EVs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574649" y="6112255"/>
            <a:ext cx="13227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Source:</a:t>
            </a:r>
            <a:r>
              <a:rPr dirty="0" sz="1000" spc="-60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232852"/>
                </a:solidFill>
                <a:latin typeface="Arial MT"/>
                <a:cs typeface="Arial MT"/>
              </a:rPr>
              <a:t>Deloitte</a:t>
            </a:r>
            <a:r>
              <a:rPr dirty="0" sz="1000" spc="-45">
                <a:solidFill>
                  <a:srgbClr val="232852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232852"/>
                </a:solidFill>
                <a:latin typeface="Arial MT"/>
                <a:cs typeface="Arial MT"/>
              </a:rPr>
              <a:t>(2018)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393179" y="1248028"/>
            <a:ext cx="5227955" cy="4801235"/>
            <a:chOff x="6393179" y="1248028"/>
            <a:chExt cx="5227955" cy="4801235"/>
          </a:xfrm>
        </p:grpSpPr>
        <p:sp>
          <p:nvSpPr>
            <p:cNvPr id="15" name="object 15" descr=""/>
            <p:cNvSpPr/>
            <p:nvPr/>
          </p:nvSpPr>
          <p:spPr>
            <a:xfrm>
              <a:off x="6560057" y="1262633"/>
              <a:ext cx="5046345" cy="4772025"/>
            </a:xfrm>
            <a:custGeom>
              <a:avLst/>
              <a:gdLst/>
              <a:ahLst/>
              <a:cxnLst/>
              <a:rect l="l" t="t" r="r" b="b"/>
              <a:pathLst>
                <a:path w="5046345" h="4772025">
                  <a:moveTo>
                    <a:pt x="0" y="4771644"/>
                  </a:moveTo>
                  <a:lnTo>
                    <a:pt x="5045963" y="4771644"/>
                  </a:lnTo>
                  <a:lnTo>
                    <a:pt x="5045963" y="0"/>
                  </a:lnTo>
                  <a:lnTo>
                    <a:pt x="0" y="0"/>
                  </a:lnTo>
                  <a:lnTo>
                    <a:pt x="0" y="4771644"/>
                  </a:lnTo>
                  <a:close/>
                </a:path>
              </a:pathLst>
            </a:custGeom>
            <a:ln w="28956">
              <a:solidFill>
                <a:srgbClr val="E0183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4908" y="1274063"/>
              <a:ext cx="501396" cy="49682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3179" y="2782823"/>
              <a:ext cx="347472" cy="32918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3179" y="3985259"/>
              <a:ext cx="347472" cy="32918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3179" y="5259324"/>
              <a:ext cx="347472" cy="32918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6559" y="2424683"/>
              <a:ext cx="1603248" cy="1045463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6761987" y="2420111"/>
              <a:ext cx="1612900" cy="1054735"/>
            </a:xfrm>
            <a:custGeom>
              <a:avLst/>
              <a:gdLst/>
              <a:ahLst/>
              <a:cxnLst/>
              <a:rect l="l" t="t" r="r" b="b"/>
              <a:pathLst>
                <a:path w="1612900" h="1054735">
                  <a:moveTo>
                    <a:pt x="0" y="1054608"/>
                  </a:moveTo>
                  <a:lnTo>
                    <a:pt x="1612392" y="1054608"/>
                  </a:lnTo>
                  <a:lnTo>
                    <a:pt x="1612392" y="0"/>
                  </a:lnTo>
                  <a:lnTo>
                    <a:pt x="0" y="0"/>
                  </a:lnTo>
                  <a:lnTo>
                    <a:pt x="0" y="10546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 descr=""/>
          <p:cNvGrpSpPr/>
          <p:nvPr/>
        </p:nvGrpSpPr>
        <p:grpSpPr>
          <a:xfrm>
            <a:off x="1856440" y="1898904"/>
            <a:ext cx="4468495" cy="436245"/>
            <a:chOff x="1856440" y="1898904"/>
            <a:chExt cx="4468495" cy="43624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6440" y="1905042"/>
              <a:ext cx="421730" cy="42358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31136" y="1898904"/>
              <a:ext cx="580644" cy="43586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4737" y="1905042"/>
              <a:ext cx="422837" cy="42358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62172" y="1898904"/>
              <a:ext cx="397763" cy="3992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34868" y="1898904"/>
              <a:ext cx="580644" cy="43586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91383" y="1898904"/>
              <a:ext cx="580644" cy="43586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50079" y="1898904"/>
              <a:ext cx="580644" cy="43586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84420" y="1898904"/>
              <a:ext cx="580644" cy="43586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09615" y="1898904"/>
              <a:ext cx="580643" cy="43586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43955" y="1898904"/>
              <a:ext cx="580644" cy="435863"/>
            </a:xfrm>
            <a:prstGeom prst="rect">
              <a:avLst/>
            </a:prstGeom>
          </p:spPr>
        </p:pic>
      </p:grpSp>
      <p:sp>
        <p:nvSpPr>
          <p:cNvPr id="33" name="object 33" descr=""/>
          <p:cNvSpPr/>
          <p:nvPr/>
        </p:nvSpPr>
        <p:spPr>
          <a:xfrm>
            <a:off x="586740" y="2423160"/>
            <a:ext cx="1190625" cy="1056640"/>
          </a:xfrm>
          <a:custGeom>
            <a:avLst/>
            <a:gdLst/>
            <a:ahLst/>
            <a:cxnLst/>
            <a:rect l="l" t="t" r="r" b="b"/>
            <a:pathLst>
              <a:path w="1190625" h="1056639">
                <a:moveTo>
                  <a:pt x="0" y="1056132"/>
                </a:moveTo>
                <a:lnTo>
                  <a:pt x="1190244" y="1056132"/>
                </a:lnTo>
                <a:lnTo>
                  <a:pt x="1190244" y="0"/>
                </a:lnTo>
                <a:lnTo>
                  <a:pt x="0" y="0"/>
                </a:lnTo>
                <a:lnTo>
                  <a:pt x="0" y="105613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892251" y="2719832"/>
            <a:ext cx="57785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0960" marR="5080" indent="-4889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 MT"/>
                <a:cs typeface="Arial MT"/>
              </a:rPr>
              <a:t>Driving range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586740" y="4892040"/>
            <a:ext cx="1190625" cy="1056640"/>
          </a:xfrm>
          <a:custGeom>
            <a:avLst/>
            <a:gdLst/>
            <a:ahLst/>
            <a:cxnLst/>
            <a:rect l="l" t="t" r="r" b="b"/>
            <a:pathLst>
              <a:path w="1190625" h="1056639">
                <a:moveTo>
                  <a:pt x="0" y="1056132"/>
                </a:moveTo>
                <a:lnTo>
                  <a:pt x="1190244" y="1056132"/>
                </a:lnTo>
                <a:lnTo>
                  <a:pt x="1190244" y="0"/>
                </a:lnTo>
                <a:lnTo>
                  <a:pt x="0" y="0"/>
                </a:lnTo>
                <a:lnTo>
                  <a:pt x="0" y="105613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834847" y="4975352"/>
            <a:ext cx="706120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080" indent="-254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Lack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of </a:t>
            </a:r>
            <a:r>
              <a:rPr dirty="0" sz="1400" spc="-10">
                <a:latin typeface="Arial MT"/>
                <a:cs typeface="Arial MT"/>
              </a:rPr>
              <a:t>charging infra- structure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37" name="object 37" descr=""/>
          <p:cNvGraphicFramePr>
            <a:graphicFrameLocks noGrp="1"/>
          </p:cNvGraphicFramePr>
          <p:nvPr/>
        </p:nvGraphicFramePr>
        <p:xfrm>
          <a:off x="1859026" y="2417191"/>
          <a:ext cx="4458970" cy="1047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6880"/>
                <a:gridCol w="436880"/>
                <a:gridCol w="436879"/>
                <a:gridCol w="436880"/>
                <a:gridCol w="436880"/>
                <a:gridCol w="436880"/>
                <a:gridCol w="436880"/>
                <a:gridCol w="436879"/>
                <a:gridCol w="436879"/>
                <a:gridCol w="436879"/>
              </a:tblGrid>
              <a:tr h="1047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31%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5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31%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D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35%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5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4%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D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26%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5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25%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5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14%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D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18%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D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10%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D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24%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D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object 38" descr=""/>
          <p:cNvGraphicFramePr>
            <a:graphicFrameLocks noGrp="1"/>
          </p:cNvGraphicFramePr>
          <p:nvPr/>
        </p:nvGraphicFramePr>
        <p:xfrm>
          <a:off x="1859026" y="3659632"/>
          <a:ext cx="4458970" cy="1047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6880"/>
                <a:gridCol w="436880"/>
                <a:gridCol w="436879"/>
                <a:gridCol w="436880"/>
                <a:gridCol w="436880"/>
                <a:gridCol w="436880"/>
                <a:gridCol w="436880"/>
                <a:gridCol w="436879"/>
                <a:gridCol w="436879"/>
                <a:gridCol w="436879"/>
              </a:tblGrid>
              <a:tr h="1047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28%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D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32%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5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22%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D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19%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D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24%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D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9%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D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14%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D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31%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5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22%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D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26%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5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object 39" descr=""/>
          <p:cNvGraphicFramePr>
            <a:graphicFrameLocks noGrp="1"/>
          </p:cNvGraphicFramePr>
          <p:nvPr/>
        </p:nvGraphicFramePr>
        <p:xfrm>
          <a:off x="1859026" y="4902834"/>
          <a:ext cx="4458970" cy="1047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6880"/>
                <a:gridCol w="422275"/>
                <a:gridCol w="451484"/>
                <a:gridCol w="436879"/>
                <a:gridCol w="436880"/>
                <a:gridCol w="436880"/>
                <a:gridCol w="436880"/>
                <a:gridCol w="436879"/>
                <a:gridCol w="436879"/>
                <a:gridCol w="436879"/>
              </a:tblGrid>
              <a:tr h="1047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20%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D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2384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16%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D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7625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20%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D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44%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5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22%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D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18%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D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25%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5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23%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D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34%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3285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1400" spc="-25">
                          <a:latin typeface="Arial MT"/>
                          <a:cs typeface="Arial MT"/>
                        </a:rPr>
                        <a:t>25%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BEDF0"/>
                    </a:solidFill>
                  </a:tcPr>
                </a:tc>
              </a:tr>
            </a:tbl>
          </a:graphicData>
        </a:graphic>
      </p:graphicFrame>
      <p:grpSp>
        <p:nvGrpSpPr>
          <p:cNvPr id="40" name="object 40" descr=""/>
          <p:cNvGrpSpPr/>
          <p:nvPr/>
        </p:nvGrpSpPr>
        <p:grpSpPr>
          <a:xfrm>
            <a:off x="579119" y="2409444"/>
            <a:ext cx="271780" cy="265430"/>
            <a:chOff x="579119" y="2409444"/>
            <a:chExt cx="271780" cy="265430"/>
          </a:xfrm>
        </p:grpSpPr>
        <p:sp>
          <p:nvSpPr>
            <p:cNvPr id="41" name="object 41" descr=""/>
            <p:cNvSpPr/>
            <p:nvPr/>
          </p:nvSpPr>
          <p:spPr>
            <a:xfrm>
              <a:off x="585215" y="2415540"/>
              <a:ext cx="259079" cy="253365"/>
            </a:xfrm>
            <a:custGeom>
              <a:avLst/>
              <a:gdLst/>
              <a:ahLst/>
              <a:cxnLst/>
              <a:rect l="l" t="t" r="r" b="b"/>
              <a:pathLst>
                <a:path w="259080" h="253364">
                  <a:moveTo>
                    <a:pt x="259079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259079" y="252984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85215" y="2415540"/>
              <a:ext cx="259079" cy="253365"/>
            </a:xfrm>
            <a:custGeom>
              <a:avLst/>
              <a:gdLst/>
              <a:ahLst/>
              <a:cxnLst/>
              <a:rect l="l" t="t" r="r" b="b"/>
              <a:pathLst>
                <a:path w="259080" h="253364">
                  <a:moveTo>
                    <a:pt x="0" y="252984"/>
                  </a:moveTo>
                  <a:lnTo>
                    <a:pt x="259079" y="252984"/>
                  </a:lnTo>
                  <a:lnTo>
                    <a:pt x="259079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12192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663346" y="2440939"/>
            <a:ext cx="10350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579119" y="3659123"/>
            <a:ext cx="271780" cy="265430"/>
            <a:chOff x="579119" y="3659123"/>
            <a:chExt cx="271780" cy="265430"/>
          </a:xfrm>
        </p:grpSpPr>
        <p:sp>
          <p:nvSpPr>
            <p:cNvPr id="45" name="object 45" descr=""/>
            <p:cNvSpPr/>
            <p:nvPr/>
          </p:nvSpPr>
          <p:spPr>
            <a:xfrm>
              <a:off x="585215" y="3665219"/>
              <a:ext cx="259079" cy="253365"/>
            </a:xfrm>
            <a:custGeom>
              <a:avLst/>
              <a:gdLst/>
              <a:ahLst/>
              <a:cxnLst/>
              <a:rect l="l" t="t" r="r" b="b"/>
              <a:pathLst>
                <a:path w="259080" h="253364">
                  <a:moveTo>
                    <a:pt x="259079" y="0"/>
                  </a:moveTo>
                  <a:lnTo>
                    <a:pt x="0" y="0"/>
                  </a:lnTo>
                  <a:lnTo>
                    <a:pt x="0" y="252983"/>
                  </a:lnTo>
                  <a:lnTo>
                    <a:pt x="259079" y="252983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85215" y="3665219"/>
              <a:ext cx="259079" cy="253365"/>
            </a:xfrm>
            <a:custGeom>
              <a:avLst/>
              <a:gdLst/>
              <a:ahLst/>
              <a:cxnLst/>
              <a:rect l="l" t="t" r="r" b="b"/>
              <a:pathLst>
                <a:path w="259080" h="253364">
                  <a:moveTo>
                    <a:pt x="0" y="252983"/>
                  </a:moveTo>
                  <a:lnTo>
                    <a:pt x="259079" y="252983"/>
                  </a:lnTo>
                  <a:lnTo>
                    <a:pt x="259079" y="0"/>
                  </a:lnTo>
                  <a:lnTo>
                    <a:pt x="0" y="0"/>
                  </a:lnTo>
                  <a:lnTo>
                    <a:pt x="0" y="252983"/>
                  </a:lnTo>
                  <a:close/>
                </a:path>
              </a:pathLst>
            </a:custGeom>
            <a:ln w="12192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586740" y="3657600"/>
            <a:ext cx="1190625" cy="105664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wrap="square" lIns="0" tIns="47625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375"/>
              </a:spcBef>
            </a:pPr>
            <a:r>
              <a:rPr dirty="0" sz="1100" spc="-5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1100">
              <a:latin typeface="Arial MT"/>
              <a:cs typeface="Arial MT"/>
            </a:endParaRPr>
          </a:p>
          <a:p>
            <a:pPr marL="247650" marR="241300" indent="142875">
              <a:lnSpc>
                <a:spcPct val="100000"/>
              </a:lnSpc>
              <a:spcBef>
                <a:spcPts val="745"/>
              </a:spcBef>
            </a:pPr>
            <a:r>
              <a:rPr dirty="0" sz="1400" spc="-10">
                <a:latin typeface="Arial MT"/>
                <a:cs typeface="Arial MT"/>
              </a:rPr>
              <a:t>Price premium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579119" y="4893564"/>
            <a:ext cx="271780" cy="265430"/>
            <a:chOff x="579119" y="4893564"/>
            <a:chExt cx="271780" cy="265430"/>
          </a:xfrm>
        </p:grpSpPr>
        <p:sp>
          <p:nvSpPr>
            <p:cNvPr id="49" name="object 49" descr=""/>
            <p:cNvSpPr/>
            <p:nvPr/>
          </p:nvSpPr>
          <p:spPr>
            <a:xfrm>
              <a:off x="585215" y="4899660"/>
              <a:ext cx="259079" cy="253365"/>
            </a:xfrm>
            <a:custGeom>
              <a:avLst/>
              <a:gdLst/>
              <a:ahLst/>
              <a:cxnLst/>
              <a:rect l="l" t="t" r="r" b="b"/>
              <a:pathLst>
                <a:path w="259080" h="253364">
                  <a:moveTo>
                    <a:pt x="259079" y="0"/>
                  </a:moveTo>
                  <a:lnTo>
                    <a:pt x="0" y="0"/>
                  </a:lnTo>
                  <a:lnTo>
                    <a:pt x="0" y="252983"/>
                  </a:lnTo>
                  <a:lnTo>
                    <a:pt x="259079" y="252983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85215" y="4899660"/>
              <a:ext cx="259079" cy="253365"/>
            </a:xfrm>
            <a:custGeom>
              <a:avLst/>
              <a:gdLst/>
              <a:ahLst/>
              <a:cxnLst/>
              <a:rect l="l" t="t" r="r" b="b"/>
              <a:pathLst>
                <a:path w="259080" h="253364">
                  <a:moveTo>
                    <a:pt x="0" y="252983"/>
                  </a:moveTo>
                  <a:lnTo>
                    <a:pt x="259079" y="252983"/>
                  </a:lnTo>
                  <a:lnTo>
                    <a:pt x="259079" y="0"/>
                  </a:lnTo>
                  <a:lnTo>
                    <a:pt x="0" y="0"/>
                  </a:lnTo>
                  <a:lnTo>
                    <a:pt x="0" y="252983"/>
                  </a:lnTo>
                  <a:close/>
                </a:path>
              </a:pathLst>
            </a:custGeom>
            <a:ln w="12192">
              <a:solidFill>
                <a:srgbClr val="34487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676046" y="4926025"/>
            <a:ext cx="9144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100" spc="-5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573786" y="1811273"/>
            <a:ext cx="5598795" cy="0"/>
          </a:xfrm>
          <a:custGeom>
            <a:avLst/>
            <a:gdLst/>
            <a:ahLst/>
            <a:cxnLst/>
            <a:rect l="l" t="t" r="r" b="b"/>
            <a:pathLst>
              <a:path w="5598795" h="0">
                <a:moveTo>
                  <a:pt x="0" y="0"/>
                </a:moveTo>
                <a:lnTo>
                  <a:pt x="5598795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652068" y="1491233"/>
            <a:ext cx="43853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 MT"/>
                <a:cs typeface="Arial MT"/>
              </a:rPr>
              <a:t>Customer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concerns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regarding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BEVs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[%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respondents]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4529709" y="6063792"/>
            <a:ext cx="162687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 MT"/>
                <a:cs typeface="Arial MT"/>
              </a:rPr>
              <a:t>Largest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concern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each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market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4181855" y="6071615"/>
            <a:ext cx="279400" cy="152400"/>
          </a:xfrm>
          <a:prstGeom prst="rect">
            <a:avLst/>
          </a:prstGeom>
          <a:solidFill>
            <a:srgbClr val="232852"/>
          </a:solidFill>
        </p:spPr>
        <p:txBody>
          <a:bodyPr wrap="square" lIns="0" tIns="3048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240"/>
              </a:spcBef>
            </a:pPr>
            <a:r>
              <a:rPr dirty="0" sz="600" spc="-25">
                <a:solidFill>
                  <a:srgbClr val="FFFFFF"/>
                </a:solidFill>
                <a:latin typeface="Arial MT"/>
                <a:cs typeface="Arial MT"/>
              </a:rPr>
              <a:t>xx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8443721" y="2415667"/>
            <a:ext cx="3044825" cy="1092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299085" algn="l"/>
              </a:tabLst>
            </a:pP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upcoming</a:t>
            </a:r>
            <a:r>
              <a:rPr dirty="0" sz="1400" spc="-75">
                <a:latin typeface="Arial MT"/>
                <a:cs typeface="Arial MT"/>
              </a:rPr>
              <a:t> </a:t>
            </a:r>
            <a:r>
              <a:rPr dirty="0" sz="1400" spc="-30">
                <a:latin typeface="Arial MT"/>
                <a:cs typeface="Arial MT"/>
              </a:rPr>
              <a:t>Tesla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Roadster </a:t>
            </a:r>
            <a:r>
              <a:rPr dirty="0" sz="1400">
                <a:latin typeface="Arial MT"/>
                <a:cs typeface="Arial MT"/>
              </a:rPr>
              <a:t>(2020)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BEV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with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 b="1">
                <a:latin typeface="Arial"/>
                <a:cs typeface="Arial"/>
              </a:rPr>
              <a:t>highest </a:t>
            </a:r>
            <a:r>
              <a:rPr dirty="0" sz="1400" b="1">
                <a:latin typeface="Arial"/>
                <a:cs typeface="Arial"/>
              </a:rPr>
              <a:t>driving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range</a:t>
            </a:r>
            <a:endParaRPr sz="1400">
              <a:latin typeface="Arial"/>
              <a:cs typeface="Arial"/>
            </a:endParaRPr>
          </a:p>
          <a:p>
            <a:pPr marL="299085" marR="7556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</a:tabLst>
            </a:pPr>
            <a:r>
              <a:rPr dirty="0" sz="1400">
                <a:latin typeface="Arial MT"/>
                <a:cs typeface="Arial MT"/>
              </a:rPr>
              <a:t>Range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to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keep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progressing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based </a:t>
            </a:r>
            <a:r>
              <a:rPr dirty="0" sz="1400">
                <a:latin typeface="Arial MT"/>
                <a:cs typeface="Arial MT"/>
              </a:rPr>
              <a:t>on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new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components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batteries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6766559" y="2782823"/>
            <a:ext cx="1603375" cy="285115"/>
          </a:xfrm>
          <a:prstGeom prst="rect">
            <a:avLst/>
          </a:prstGeom>
          <a:solidFill>
            <a:srgbClr val="FFFFFF">
              <a:alpha val="59999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1905">
              <a:lnSpc>
                <a:spcPts val="1100"/>
              </a:lnSpc>
            </a:pPr>
            <a:r>
              <a:rPr dirty="0" sz="1050" b="1">
                <a:latin typeface="Arial"/>
                <a:cs typeface="Arial"/>
              </a:rPr>
              <a:t>Tesla’s</a:t>
            </a:r>
            <a:r>
              <a:rPr dirty="0" sz="1050" spc="-3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Next</a:t>
            </a:r>
            <a:r>
              <a:rPr dirty="0" sz="1050" spc="-30" b="1">
                <a:latin typeface="Arial"/>
                <a:cs typeface="Arial"/>
              </a:rPr>
              <a:t> </a:t>
            </a:r>
            <a:r>
              <a:rPr dirty="0" sz="1050" spc="-25" b="1">
                <a:latin typeface="Arial"/>
                <a:cs typeface="Arial"/>
              </a:rPr>
              <a:t>Gen</a:t>
            </a:r>
            <a:endParaRPr sz="1050">
              <a:latin typeface="Arial"/>
              <a:cs typeface="Arial"/>
            </a:endParaRPr>
          </a:p>
          <a:p>
            <a:pPr algn="ctr" marL="1905">
              <a:lnSpc>
                <a:spcPts val="1145"/>
              </a:lnSpc>
            </a:pPr>
            <a:r>
              <a:rPr dirty="0" sz="1050" spc="-10" b="1">
                <a:latin typeface="Arial"/>
                <a:cs typeface="Arial"/>
              </a:rPr>
              <a:t>Roadster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7066533" y="4096134"/>
            <a:ext cx="1004569" cy="149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65"/>
              </a:lnSpc>
            </a:pPr>
            <a:r>
              <a:rPr dirty="0" sz="1050">
                <a:latin typeface="Arial MT"/>
                <a:cs typeface="Arial MT"/>
              </a:rPr>
              <a:t>Tesla’s</a:t>
            </a:r>
            <a:r>
              <a:rPr dirty="0" sz="1050" spc="-50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Roadster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6757416" y="3657600"/>
            <a:ext cx="1621790" cy="1064260"/>
            <a:chOff x="6757416" y="3657600"/>
            <a:chExt cx="1621790" cy="1064260"/>
          </a:xfrm>
        </p:grpSpPr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6560" y="3666744"/>
              <a:ext cx="1603248" cy="1045463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57416" y="3657600"/>
              <a:ext cx="1621536" cy="1063752"/>
            </a:xfrm>
            <a:prstGeom prst="rect">
              <a:avLst/>
            </a:prstGeom>
          </p:spPr>
        </p:pic>
      </p:grpSp>
      <p:sp>
        <p:nvSpPr>
          <p:cNvPr id="62" name="object 62" descr=""/>
          <p:cNvSpPr txBox="1"/>
          <p:nvPr/>
        </p:nvSpPr>
        <p:spPr>
          <a:xfrm>
            <a:off x="6766559" y="4043171"/>
            <a:ext cx="1603375" cy="285115"/>
          </a:xfrm>
          <a:prstGeom prst="rect">
            <a:avLst/>
          </a:prstGeom>
          <a:solidFill>
            <a:srgbClr val="FFFFFF">
              <a:alpha val="59999"/>
            </a:srgbClr>
          </a:solidFill>
        </p:spPr>
        <p:txBody>
          <a:bodyPr wrap="square" lIns="0" tIns="59690" rIns="0" bIns="0" rtlCol="0" vert="horz">
            <a:spAutoFit/>
          </a:bodyPr>
          <a:lstStyle/>
          <a:p>
            <a:pPr marL="310515">
              <a:lnSpc>
                <a:spcPct val="100000"/>
              </a:lnSpc>
              <a:spcBef>
                <a:spcPts val="470"/>
              </a:spcBef>
            </a:pPr>
            <a:r>
              <a:rPr dirty="0" sz="1050" b="1">
                <a:latin typeface="Arial"/>
                <a:cs typeface="Arial"/>
              </a:rPr>
              <a:t>Tesla’s</a:t>
            </a:r>
            <a:r>
              <a:rPr dirty="0" sz="1050" spc="-2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Model</a:t>
            </a:r>
            <a:r>
              <a:rPr dirty="0" sz="1050" spc="-45" b="1">
                <a:latin typeface="Arial"/>
                <a:cs typeface="Arial"/>
              </a:rPr>
              <a:t> </a:t>
            </a:r>
            <a:r>
              <a:rPr dirty="0" sz="1050" spc="-50" b="1">
                <a:latin typeface="Arial"/>
                <a:cs typeface="Arial"/>
              </a:rPr>
              <a:t>3</a:t>
            </a:r>
            <a:endParaRPr sz="105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1348466" y="6461347"/>
            <a:ext cx="23431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|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35">
                <a:latin typeface="Arial MT"/>
                <a:cs typeface="Arial MT"/>
              </a:rPr>
              <a:t>93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5796788" y="6478139"/>
            <a:ext cx="59880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6765035" y="5269991"/>
            <a:ext cx="1605280" cy="318770"/>
          </a:xfrm>
          <a:prstGeom prst="rect">
            <a:avLst/>
          </a:prstGeom>
          <a:solidFill>
            <a:srgbClr val="FFFFFF">
              <a:alpha val="59999"/>
            </a:srgbClr>
          </a:solidFill>
        </p:spPr>
        <p:txBody>
          <a:bodyPr wrap="square" lIns="0" tIns="59690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470"/>
              </a:spcBef>
            </a:pPr>
            <a:r>
              <a:rPr dirty="0" sz="1050" b="1">
                <a:latin typeface="Arial"/>
                <a:cs typeface="Arial"/>
              </a:rPr>
              <a:t>Tesla’s</a:t>
            </a:r>
            <a:r>
              <a:rPr dirty="0" sz="1050" spc="-45" b="1">
                <a:latin typeface="Arial"/>
                <a:cs typeface="Arial"/>
              </a:rPr>
              <a:t> </a:t>
            </a:r>
            <a:r>
              <a:rPr dirty="0" sz="1050" spc="-10" b="1">
                <a:latin typeface="Arial"/>
                <a:cs typeface="Arial"/>
              </a:rPr>
              <a:t>Supercharger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8443721" y="3648202"/>
            <a:ext cx="3073400" cy="1092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</a:tabLst>
            </a:pPr>
            <a:r>
              <a:rPr dirty="0" sz="1400">
                <a:latin typeface="Arial MT"/>
                <a:cs typeface="Arial MT"/>
              </a:rPr>
              <a:t>Premium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EV’s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model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3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released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at</a:t>
            </a:r>
            <a:endParaRPr sz="1400">
              <a:latin typeface="Arial MT"/>
              <a:cs typeface="Arial MT"/>
            </a:endParaRPr>
          </a:p>
          <a:p>
            <a:pPr marL="299085" marR="508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Arial MT"/>
                <a:cs typeface="Arial MT"/>
              </a:rPr>
              <a:t>$35,000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(with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governmental </a:t>
            </a:r>
            <a:r>
              <a:rPr dirty="0" sz="1400">
                <a:latin typeface="Arial MT"/>
                <a:cs typeface="Arial MT"/>
              </a:rPr>
              <a:t>subsidies),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the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cheapest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premium </a:t>
            </a:r>
            <a:r>
              <a:rPr dirty="0" sz="1400" b="1">
                <a:latin typeface="Arial"/>
                <a:cs typeface="Arial"/>
              </a:rPr>
              <a:t>BEV</a:t>
            </a:r>
            <a:r>
              <a:rPr dirty="0" sz="1400" spc="-1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50%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cheaper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than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the </a:t>
            </a:r>
            <a:r>
              <a:rPr dirty="0" sz="1400">
                <a:latin typeface="Arial MT"/>
                <a:cs typeface="Arial MT"/>
              </a:rPr>
              <a:t>second</a:t>
            </a:r>
            <a:r>
              <a:rPr dirty="0" sz="1400" spc="-7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cheapest</a:t>
            </a:r>
            <a:r>
              <a:rPr dirty="0" sz="1400" spc="-9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Tesla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model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8443721" y="4872938"/>
            <a:ext cx="3060700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299085" algn="l"/>
              </a:tabLst>
            </a:pPr>
            <a:r>
              <a:rPr dirty="0" sz="1400" spc="-25">
                <a:latin typeface="Arial MT"/>
                <a:cs typeface="Arial MT"/>
              </a:rPr>
              <a:t>Tesla’s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Supercharger</a:t>
            </a:r>
            <a:r>
              <a:rPr dirty="0" sz="1400" spc="-8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infrastructure </a:t>
            </a:r>
            <a:r>
              <a:rPr dirty="0" sz="1400" b="1">
                <a:latin typeface="Arial"/>
                <a:cs typeface="Arial"/>
              </a:rPr>
              <a:t>grew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ten-</a:t>
            </a:r>
            <a:r>
              <a:rPr dirty="0" sz="1400" b="1">
                <a:latin typeface="Arial"/>
                <a:cs typeface="Arial"/>
              </a:rPr>
              <a:t>fold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from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119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2014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to </a:t>
            </a:r>
            <a:r>
              <a:rPr dirty="0" sz="1400">
                <a:latin typeface="Arial MT"/>
                <a:cs typeface="Arial MT"/>
              </a:rPr>
              <a:t>1,063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station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in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2017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574649" y="216154"/>
            <a:ext cx="24352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STRATEGIC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 FIT</a:t>
            </a:r>
            <a:r>
              <a:rPr dirty="0" sz="1600" spc="-35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966AC"/>
                </a:solidFill>
                <a:latin typeface="Arial"/>
                <a:cs typeface="Arial"/>
              </a:rPr>
              <a:t>–</a:t>
            </a:r>
            <a:r>
              <a:rPr dirty="0" sz="1600" spc="-50" b="1">
                <a:solidFill>
                  <a:srgbClr val="4966AC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4966AC"/>
                </a:solidFill>
                <a:latin typeface="Arial"/>
                <a:cs typeface="Arial"/>
              </a:rPr>
              <a:t>TESLA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B1E3D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0" y="624840"/>
            <a:ext cx="12189460" cy="2164080"/>
            <a:chOff x="0" y="624840"/>
            <a:chExt cx="12189460" cy="2164080"/>
          </a:xfrm>
        </p:grpSpPr>
        <p:sp>
          <p:nvSpPr>
            <p:cNvPr id="5" name="object 5" descr=""/>
            <p:cNvSpPr/>
            <p:nvPr/>
          </p:nvSpPr>
          <p:spPr>
            <a:xfrm>
              <a:off x="0" y="624840"/>
              <a:ext cx="12189460" cy="2164080"/>
            </a:xfrm>
            <a:custGeom>
              <a:avLst/>
              <a:gdLst/>
              <a:ahLst/>
              <a:cxnLst/>
              <a:rect l="l" t="t" r="r" b="b"/>
              <a:pathLst>
                <a:path w="12189460" h="2164080">
                  <a:moveTo>
                    <a:pt x="12188952" y="0"/>
                  </a:moveTo>
                  <a:lnTo>
                    <a:pt x="0" y="0"/>
                  </a:lnTo>
                  <a:lnTo>
                    <a:pt x="0" y="2164079"/>
                  </a:lnTo>
                  <a:lnTo>
                    <a:pt x="12188952" y="2164079"/>
                  </a:lnTo>
                  <a:lnTo>
                    <a:pt x="12188952" y="0"/>
                  </a:lnTo>
                  <a:close/>
                </a:path>
              </a:pathLst>
            </a:custGeom>
            <a:solidFill>
              <a:srgbClr val="1B1E3D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274825" y="887730"/>
              <a:ext cx="1640205" cy="1640205"/>
            </a:xfrm>
            <a:custGeom>
              <a:avLst/>
              <a:gdLst/>
              <a:ahLst/>
              <a:cxnLst/>
              <a:rect l="l" t="t" r="r" b="b"/>
              <a:pathLst>
                <a:path w="1640205" h="1640205">
                  <a:moveTo>
                    <a:pt x="0" y="819912"/>
                  </a:moveTo>
                  <a:lnTo>
                    <a:pt x="1391" y="771730"/>
                  </a:lnTo>
                  <a:lnTo>
                    <a:pt x="5515" y="724282"/>
                  </a:lnTo>
                  <a:lnTo>
                    <a:pt x="12294" y="677645"/>
                  </a:lnTo>
                  <a:lnTo>
                    <a:pt x="21651" y="631895"/>
                  </a:lnTo>
                  <a:lnTo>
                    <a:pt x="33510" y="587110"/>
                  </a:lnTo>
                  <a:lnTo>
                    <a:pt x="47793" y="543366"/>
                  </a:lnTo>
                  <a:lnTo>
                    <a:pt x="64424" y="500741"/>
                  </a:lnTo>
                  <a:lnTo>
                    <a:pt x="83326" y="459310"/>
                  </a:lnTo>
                  <a:lnTo>
                    <a:pt x="104422" y="419151"/>
                  </a:lnTo>
                  <a:lnTo>
                    <a:pt x="127636" y="380341"/>
                  </a:lnTo>
                  <a:lnTo>
                    <a:pt x="152890" y="342957"/>
                  </a:lnTo>
                  <a:lnTo>
                    <a:pt x="180107" y="307074"/>
                  </a:lnTo>
                  <a:lnTo>
                    <a:pt x="209211" y="272772"/>
                  </a:lnTo>
                  <a:lnTo>
                    <a:pt x="240125" y="240125"/>
                  </a:lnTo>
                  <a:lnTo>
                    <a:pt x="272772" y="209211"/>
                  </a:lnTo>
                  <a:lnTo>
                    <a:pt x="307074" y="180107"/>
                  </a:lnTo>
                  <a:lnTo>
                    <a:pt x="342957" y="152890"/>
                  </a:lnTo>
                  <a:lnTo>
                    <a:pt x="380341" y="127636"/>
                  </a:lnTo>
                  <a:lnTo>
                    <a:pt x="419151" y="104422"/>
                  </a:lnTo>
                  <a:lnTo>
                    <a:pt x="459310" y="83326"/>
                  </a:lnTo>
                  <a:lnTo>
                    <a:pt x="500741" y="64424"/>
                  </a:lnTo>
                  <a:lnTo>
                    <a:pt x="543366" y="47793"/>
                  </a:lnTo>
                  <a:lnTo>
                    <a:pt x="587110" y="33510"/>
                  </a:lnTo>
                  <a:lnTo>
                    <a:pt x="631895" y="21651"/>
                  </a:lnTo>
                  <a:lnTo>
                    <a:pt x="677645" y="12294"/>
                  </a:lnTo>
                  <a:lnTo>
                    <a:pt x="724282" y="5515"/>
                  </a:lnTo>
                  <a:lnTo>
                    <a:pt x="771730" y="1391"/>
                  </a:lnTo>
                  <a:lnTo>
                    <a:pt x="819912" y="0"/>
                  </a:lnTo>
                  <a:lnTo>
                    <a:pt x="868093" y="1391"/>
                  </a:lnTo>
                  <a:lnTo>
                    <a:pt x="915541" y="5515"/>
                  </a:lnTo>
                  <a:lnTo>
                    <a:pt x="962178" y="12294"/>
                  </a:lnTo>
                  <a:lnTo>
                    <a:pt x="1007928" y="21651"/>
                  </a:lnTo>
                  <a:lnTo>
                    <a:pt x="1052713" y="33510"/>
                  </a:lnTo>
                  <a:lnTo>
                    <a:pt x="1096457" y="47793"/>
                  </a:lnTo>
                  <a:lnTo>
                    <a:pt x="1139082" y="64424"/>
                  </a:lnTo>
                  <a:lnTo>
                    <a:pt x="1180513" y="83326"/>
                  </a:lnTo>
                  <a:lnTo>
                    <a:pt x="1220672" y="104422"/>
                  </a:lnTo>
                  <a:lnTo>
                    <a:pt x="1259482" y="127636"/>
                  </a:lnTo>
                  <a:lnTo>
                    <a:pt x="1296866" y="152890"/>
                  </a:lnTo>
                  <a:lnTo>
                    <a:pt x="1332749" y="180107"/>
                  </a:lnTo>
                  <a:lnTo>
                    <a:pt x="1367051" y="209211"/>
                  </a:lnTo>
                  <a:lnTo>
                    <a:pt x="1399698" y="240125"/>
                  </a:lnTo>
                  <a:lnTo>
                    <a:pt x="1430612" y="272772"/>
                  </a:lnTo>
                  <a:lnTo>
                    <a:pt x="1459716" y="307074"/>
                  </a:lnTo>
                  <a:lnTo>
                    <a:pt x="1486933" y="342957"/>
                  </a:lnTo>
                  <a:lnTo>
                    <a:pt x="1512187" y="380341"/>
                  </a:lnTo>
                  <a:lnTo>
                    <a:pt x="1535401" y="419151"/>
                  </a:lnTo>
                  <a:lnTo>
                    <a:pt x="1556497" y="459310"/>
                  </a:lnTo>
                  <a:lnTo>
                    <a:pt x="1575399" y="500741"/>
                  </a:lnTo>
                  <a:lnTo>
                    <a:pt x="1592030" y="543366"/>
                  </a:lnTo>
                  <a:lnTo>
                    <a:pt x="1606313" y="587110"/>
                  </a:lnTo>
                  <a:lnTo>
                    <a:pt x="1618172" y="631895"/>
                  </a:lnTo>
                  <a:lnTo>
                    <a:pt x="1627529" y="677645"/>
                  </a:lnTo>
                  <a:lnTo>
                    <a:pt x="1634308" y="724282"/>
                  </a:lnTo>
                  <a:lnTo>
                    <a:pt x="1638432" y="771730"/>
                  </a:lnTo>
                  <a:lnTo>
                    <a:pt x="1639824" y="819912"/>
                  </a:lnTo>
                  <a:lnTo>
                    <a:pt x="1638432" y="868093"/>
                  </a:lnTo>
                  <a:lnTo>
                    <a:pt x="1634308" y="915541"/>
                  </a:lnTo>
                  <a:lnTo>
                    <a:pt x="1627529" y="962178"/>
                  </a:lnTo>
                  <a:lnTo>
                    <a:pt x="1618172" y="1007928"/>
                  </a:lnTo>
                  <a:lnTo>
                    <a:pt x="1606313" y="1052713"/>
                  </a:lnTo>
                  <a:lnTo>
                    <a:pt x="1592030" y="1096457"/>
                  </a:lnTo>
                  <a:lnTo>
                    <a:pt x="1575399" y="1139082"/>
                  </a:lnTo>
                  <a:lnTo>
                    <a:pt x="1556497" y="1180513"/>
                  </a:lnTo>
                  <a:lnTo>
                    <a:pt x="1535401" y="1220672"/>
                  </a:lnTo>
                  <a:lnTo>
                    <a:pt x="1512187" y="1259482"/>
                  </a:lnTo>
                  <a:lnTo>
                    <a:pt x="1486933" y="1296866"/>
                  </a:lnTo>
                  <a:lnTo>
                    <a:pt x="1459716" y="1332749"/>
                  </a:lnTo>
                  <a:lnTo>
                    <a:pt x="1430612" y="1367051"/>
                  </a:lnTo>
                  <a:lnTo>
                    <a:pt x="1399698" y="1399698"/>
                  </a:lnTo>
                  <a:lnTo>
                    <a:pt x="1367051" y="1430612"/>
                  </a:lnTo>
                  <a:lnTo>
                    <a:pt x="1332749" y="1459716"/>
                  </a:lnTo>
                  <a:lnTo>
                    <a:pt x="1296866" y="1486933"/>
                  </a:lnTo>
                  <a:lnTo>
                    <a:pt x="1259482" y="1512187"/>
                  </a:lnTo>
                  <a:lnTo>
                    <a:pt x="1220672" y="1535401"/>
                  </a:lnTo>
                  <a:lnTo>
                    <a:pt x="1180513" y="1556497"/>
                  </a:lnTo>
                  <a:lnTo>
                    <a:pt x="1139082" y="1575399"/>
                  </a:lnTo>
                  <a:lnTo>
                    <a:pt x="1096457" y="1592030"/>
                  </a:lnTo>
                  <a:lnTo>
                    <a:pt x="1052713" y="1606313"/>
                  </a:lnTo>
                  <a:lnTo>
                    <a:pt x="1007928" y="1618172"/>
                  </a:lnTo>
                  <a:lnTo>
                    <a:pt x="962178" y="1627529"/>
                  </a:lnTo>
                  <a:lnTo>
                    <a:pt x="915541" y="1634308"/>
                  </a:lnTo>
                  <a:lnTo>
                    <a:pt x="868093" y="1638432"/>
                  </a:lnTo>
                  <a:lnTo>
                    <a:pt x="819912" y="1639824"/>
                  </a:lnTo>
                  <a:lnTo>
                    <a:pt x="771730" y="1638432"/>
                  </a:lnTo>
                  <a:lnTo>
                    <a:pt x="724282" y="1634308"/>
                  </a:lnTo>
                  <a:lnTo>
                    <a:pt x="677645" y="1627529"/>
                  </a:lnTo>
                  <a:lnTo>
                    <a:pt x="631895" y="1618172"/>
                  </a:lnTo>
                  <a:lnTo>
                    <a:pt x="587110" y="1606313"/>
                  </a:lnTo>
                  <a:lnTo>
                    <a:pt x="543366" y="1592030"/>
                  </a:lnTo>
                  <a:lnTo>
                    <a:pt x="500741" y="1575399"/>
                  </a:lnTo>
                  <a:lnTo>
                    <a:pt x="459310" y="1556497"/>
                  </a:lnTo>
                  <a:lnTo>
                    <a:pt x="419151" y="1535401"/>
                  </a:lnTo>
                  <a:lnTo>
                    <a:pt x="380341" y="1512187"/>
                  </a:lnTo>
                  <a:lnTo>
                    <a:pt x="342957" y="1486933"/>
                  </a:lnTo>
                  <a:lnTo>
                    <a:pt x="307074" y="1459716"/>
                  </a:lnTo>
                  <a:lnTo>
                    <a:pt x="272772" y="1430612"/>
                  </a:lnTo>
                  <a:lnTo>
                    <a:pt x="240125" y="1399698"/>
                  </a:lnTo>
                  <a:lnTo>
                    <a:pt x="209211" y="1367051"/>
                  </a:lnTo>
                  <a:lnTo>
                    <a:pt x="180107" y="1332749"/>
                  </a:lnTo>
                  <a:lnTo>
                    <a:pt x="152890" y="1296866"/>
                  </a:lnTo>
                  <a:lnTo>
                    <a:pt x="127636" y="1259482"/>
                  </a:lnTo>
                  <a:lnTo>
                    <a:pt x="104422" y="1220672"/>
                  </a:lnTo>
                  <a:lnTo>
                    <a:pt x="83326" y="1180513"/>
                  </a:lnTo>
                  <a:lnTo>
                    <a:pt x="64424" y="1139082"/>
                  </a:lnTo>
                  <a:lnTo>
                    <a:pt x="47793" y="1096457"/>
                  </a:lnTo>
                  <a:lnTo>
                    <a:pt x="33510" y="1052713"/>
                  </a:lnTo>
                  <a:lnTo>
                    <a:pt x="21651" y="1007928"/>
                  </a:lnTo>
                  <a:lnTo>
                    <a:pt x="12294" y="962178"/>
                  </a:lnTo>
                  <a:lnTo>
                    <a:pt x="5515" y="915541"/>
                  </a:lnTo>
                  <a:lnTo>
                    <a:pt x="1391" y="868093"/>
                  </a:lnTo>
                  <a:lnTo>
                    <a:pt x="0" y="81991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4825746" y="3867150"/>
            <a:ext cx="254000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inspired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along</a:t>
            </a:r>
            <a:endParaRPr sz="1800">
              <a:latin typeface="Arial"/>
              <a:cs typeface="Arial"/>
            </a:endParaRPr>
          </a:p>
          <a:p>
            <a:pPr algn="ctr" marL="381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way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5346191" y="4541520"/>
            <a:ext cx="1499235" cy="76200"/>
          </a:xfrm>
          <a:custGeom>
            <a:avLst/>
            <a:gdLst/>
            <a:ahLst/>
            <a:cxnLst/>
            <a:rect l="l" t="t" r="r" b="b"/>
            <a:pathLst>
              <a:path w="1499234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099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199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921" y="44449"/>
                </a:lnTo>
                <a:lnTo>
                  <a:pt x="38100" y="44449"/>
                </a:lnTo>
                <a:lnTo>
                  <a:pt x="38100" y="31749"/>
                </a:lnTo>
                <a:lnTo>
                  <a:pt x="74921" y="31749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1499234" h="76200">
                <a:moveTo>
                  <a:pt x="1460754" y="0"/>
                </a:moveTo>
                <a:lnTo>
                  <a:pt x="1445906" y="2988"/>
                </a:lnTo>
                <a:lnTo>
                  <a:pt x="1433798" y="11144"/>
                </a:lnTo>
                <a:lnTo>
                  <a:pt x="1425642" y="23252"/>
                </a:lnTo>
                <a:lnTo>
                  <a:pt x="1422654" y="38099"/>
                </a:lnTo>
                <a:lnTo>
                  <a:pt x="1425642" y="52947"/>
                </a:lnTo>
                <a:lnTo>
                  <a:pt x="1433798" y="65055"/>
                </a:lnTo>
                <a:lnTo>
                  <a:pt x="1445906" y="73211"/>
                </a:lnTo>
                <a:lnTo>
                  <a:pt x="1460754" y="76199"/>
                </a:lnTo>
                <a:lnTo>
                  <a:pt x="1475547" y="73211"/>
                </a:lnTo>
                <a:lnTo>
                  <a:pt x="1487662" y="65055"/>
                </a:lnTo>
                <a:lnTo>
                  <a:pt x="1495847" y="52947"/>
                </a:lnTo>
                <a:lnTo>
                  <a:pt x="1497568" y="44449"/>
                </a:lnTo>
                <a:lnTo>
                  <a:pt x="1460754" y="44449"/>
                </a:lnTo>
                <a:lnTo>
                  <a:pt x="1460754" y="31749"/>
                </a:lnTo>
                <a:lnTo>
                  <a:pt x="1497568" y="31749"/>
                </a:lnTo>
                <a:lnTo>
                  <a:pt x="1495847" y="23252"/>
                </a:lnTo>
                <a:lnTo>
                  <a:pt x="1487662" y="11144"/>
                </a:lnTo>
                <a:lnTo>
                  <a:pt x="1475547" y="2988"/>
                </a:lnTo>
                <a:lnTo>
                  <a:pt x="1460754" y="0"/>
                </a:lnTo>
                <a:close/>
              </a:path>
              <a:path w="1499234" h="76200">
                <a:moveTo>
                  <a:pt x="74921" y="31749"/>
                </a:moveTo>
                <a:lnTo>
                  <a:pt x="38100" y="31749"/>
                </a:lnTo>
                <a:lnTo>
                  <a:pt x="38100" y="44449"/>
                </a:lnTo>
                <a:lnTo>
                  <a:pt x="74921" y="44449"/>
                </a:lnTo>
                <a:lnTo>
                  <a:pt x="76200" y="38099"/>
                </a:lnTo>
                <a:lnTo>
                  <a:pt x="74921" y="31749"/>
                </a:lnTo>
                <a:close/>
              </a:path>
              <a:path w="1499234" h="76200">
                <a:moveTo>
                  <a:pt x="1423932" y="31749"/>
                </a:moveTo>
                <a:lnTo>
                  <a:pt x="74921" y="31749"/>
                </a:lnTo>
                <a:lnTo>
                  <a:pt x="76200" y="38099"/>
                </a:lnTo>
                <a:lnTo>
                  <a:pt x="74921" y="44449"/>
                </a:lnTo>
                <a:lnTo>
                  <a:pt x="1423932" y="44449"/>
                </a:lnTo>
                <a:lnTo>
                  <a:pt x="1422654" y="38099"/>
                </a:lnTo>
                <a:lnTo>
                  <a:pt x="1423932" y="31749"/>
                </a:lnTo>
                <a:close/>
              </a:path>
              <a:path w="1499234" h="76200">
                <a:moveTo>
                  <a:pt x="1497568" y="31749"/>
                </a:moveTo>
                <a:lnTo>
                  <a:pt x="1460754" y="31749"/>
                </a:lnTo>
                <a:lnTo>
                  <a:pt x="1460754" y="44449"/>
                </a:lnTo>
                <a:lnTo>
                  <a:pt x="1497568" y="44449"/>
                </a:lnTo>
                <a:lnTo>
                  <a:pt x="1498854" y="38099"/>
                </a:lnTo>
                <a:lnTo>
                  <a:pt x="1497568" y="31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48739" y="1137869"/>
            <a:ext cx="492125" cy="1031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50" b="1">
                <a:solidFill>
                  <a:srgbClr val="FFFFFF"/>
                </a:solidFill>
                <a:latin typeface="Arial"/>
                <a:cs typeface="Arial"/>
              </a:rPr>
              <a:t>–</a:t>
            </a:r>
            <a:endParaRPr sz="6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358641" y="1414094"/>
            <a:ext cx="314769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BIBLIOGRAPHY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Bibliography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10" name="object 10" descr=""/>
          <p:cNvSpPr txBox="1"/>
          <p:nvPr/>
        </p:nvSpPr>
        <p:spPr>
          <a:xfrm>
            <a:off x="5697728" y="6478139"/>
            <a:ext cx="80010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Bibliography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74649" y="1245488"/>
            <a:ext cx="10993120" cy="4902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Allied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Market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Research.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(2017)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Renewable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Energy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Market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by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type.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Allied</a:t>
            </a:r>
            <a:r>
              <a:rPr dirty="0" sz="1000" spc="-1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Market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Research</a:t>
            </a:r>
            <a:r>
              <a:rPr dirty="0" sz="1000" spc="-40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Subscription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Service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9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Atlis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Motor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Vehicles.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Company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website.</a:t>
            </a:r>
            <a:r>
              <a:rPr dirty="0" sz="1000" spc="24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Atlis</a:t>
            </a:r>
            <a:r>
              <a:rPr dirty="0" sz="1000" spc="-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Motor</a:t>
            </a:r>
            <a:r>
              <a:rPr dirty="0" sz="1000" spc="-1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Vehicles</a:t>
            </a:r>
            <a:r>
              <a:rPr dirty="0" sz="1000" spc="-10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https://www.atlismotorvehicles.com/</a:t>
            </a:r>
            <a:r>
              <a:rPr dirty="0" sz="1000">
                <a:latin typeface="Arial MT"/>
                <a:cs typeface="Arial MT"/>
              </a:rPr>
              <a:t> (Accessed: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 marL="12700" marR="1287780">
              <a:lnSpc>
                <a:spcPct val="2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Backman,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(2016)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10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largest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corporate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bond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deals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all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time. </a:t>
            </a:r>
            <a:r>
              <a:rPr dirty="0" sz="1000" i="1">
                <a:latin typeface="Arial"/>
                <a:cs typeface="Arial"/>
              </a:rPr>
              <a:t>Atlas</a:t>
            </a:r>
            <a:r>
              <a:rPr dirty="0" sz="1000" spc="-10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https://www.theatlas.com/charts/NkxGaqJOx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26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 </a:t>
            </a:r>
            <a:r>
              <a:rPr dirty="0" sz="1000">
                <a:latin typeface="Arial MT"/>
                <a:cs typeface="Arial MT"/>
              </a:rPr>
              <a:t>BAIC.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Annual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report 2017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http://www.baicmotor.com/Uploads/file/20180425/20180425182120_51593.pdf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15 February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r>
              <a:rPr dirty="0" sz="1000" spc="500">
                <a:latin typeface="Arial MT"/>
                <a:cs typeface="Arial MT"/>
              </a:rPr>
              <a:t>  </a:t>
            </a:r>
            <a:r>
              <a:rPr dirty="0" sz="1000">
                <a:latin typeface="Arial MT"/>
                <a:cs typeface="Arial MT"/>
              </a:rPr>
              <a:t>Barclays.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Tesla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Inc.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Debat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shifts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Model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3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run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rate.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Thomson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Reuters,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Barclays,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31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January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Subscription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Service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18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January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  <a:hlinkClick r:id="rId7"/>
              </a:rPr>
              <a:t>Barnard,</a:t>
            </a:r>
            <a:r>
              <a:rPr dirty="0" sz="1000" spc="-2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M.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(2018)</a:t>
            </a:r>
            <a:r>
              <a:rPr dirty="0" sz="1000" spc="-1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Will</a:t>
            </a:r>
            <a:r>
              <a:rPr dirty="0" sz="1000" spc="-3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Tesla</a:t>
            </a:r>
            <a:r>
              <a:rPr dirty="0" sz="1000" spc="-3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Sales</a:t>
            </a:r>
            <a:r>
              <a:rPr dirty="0" sz="1000" spc="-1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Plummet</a:t>
            </a:r>
            <a:r>
              <a:rPr dirty="0" sz="1000" spc="-4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In</a:t>
            </a:r>
            <a:r>
              <a:rPr dirty="0" sz="1000" spc="-2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2019</a:t>
            </a:r>
            <a:r>
              <a:rPr dirty="0" sz="1000" spc="-3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With</a:t>
            </a:r>
            <a:r>
              <a:rPr dirty="0" sz="1000" spc="-3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Loss</a:t>
            </a:r>
            <a:r>
              <a:rPr dirty="0" sz="1000" spc="-2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Of</a:t>
            </a:r>
            <a:r>
              <a:rPr dirty="0" sz="1000" spc="-3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Tax</a:t>
            </a:r>
            <a:r>
              <a:rPr dirty="0" sz="1000" spc="-2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Credit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&amp;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Backlog</a:t>
            </a:r>
            <a:r>
              <a:rPr dirty="0" sz="1000" spc="-3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Filled?</a:t>
            </a:r>
            <a:r>
              <a:rPr dirty="0" sz="1000" spc="35">
                <a:latin typeface="Arial MT"/>
                <a:cs typeface="Arial MT"/>
                <a:hlinkClick r:id="rId7"/>
              </a:rPr>
              <a:t> </a:t>
            </a:r>
            <a:r>
              <a:rPr dirty="0" sz="1000" i="1">
                <a:latin typeface="Arial"/>
                <a:cs typeface="Arial"/>
                <a:hlinkClick r:id="rId7"/>
              </a:rPr>
              <a:t>CleanTechnica</a:t>
            </a:r>
            <a:r>
              <a:rPr dirty="0" sz="1000">
                <a:latin typeface="Arial MT"/>
                <a:cs typeface="Arial MT"/>
                <a:hlinkClick r:id="rId7"/>
              </a:rPr>
              <a:t>,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23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December</a:t>
            </a:r>
            <a:r>
              <a:rPr dirty="0" sz="1000" spc="-3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[online].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Available</a:t>
            </a:r>
            <a:r>
              <a:rPr dirty="0" sz="1000" spc="2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at:</a:t>
            </a:r>
            <a:r>
              <a:rPr dirty="0" sz="1000" spc="-20">
                <a:latin typeface="Arial MT"/>
                <a:cs typeface="Arial MT"/>
                <a:hlinkClick r:id="rId7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https://cleantechnica.com/2018/12/23/will-tesla-</a:t>
            </a:r>
            <a:r>
              <a:rPr dirty="0" sz="1000" spc="-10">
                <a:latin typeface="Arial MT"/>
                <a:cs typeface="Arial MT"/>
                <a:hlinkClick r:id="rId7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sales-plummet-in-2019-</a:t>
            </a:r>
            <a:r>
              <a:rPr dirty="0" u="sng" sz="10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with-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loss-of-tax-credit-backlog-filled/</a:t>
            </a:r>
            <a:r>
              <a:rPr dirty="0" sz="1000" spc="6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(Accessed:</a:t>
            </a:r>
            <a:r>
              <a:rPr dirty="0" sz="1000" spc="4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19</a:t>
            </a:r>
            <a:r>
              <a:rPr dirty="0" sz="1000" spc="7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February</a:t>
            </a:r>
            <a:r>
              <a:rPr dirty="0" sz="1000" spc="70">
                <a:latin typeface="Arial MT"/>
                <a:cs typeface="Arial MT"/>
                <a:hlinkClick r:id="rId7"/>
              </a:rPr>
              <a:t> </a:t>
            </a:r>
            <a:r>
              <a:rPr dirty="0" sz="1000" spc="-10">
                <a:latin typeface="Arial MT"/>
                <a:cs typeface="Arial MT"/>
                <a:hlinkClick r:id="rId7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20447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  <a:hlinkClick r:id="rId8"/>
              </a:rPr>
              <a:t>Bartlett,</a:t>
            </a:r>
            <a:r>
              <a:rPr dirty="0" sz="1000" spc="-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J. (2019)</a:t>
            </a:r>
            <a:r>
              <a:rPr dirty="0" sz="1000" spc="-1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Car</a:t>
            </a:r>
            <a:r>
              <a:rPr dirty="0" sz="1000" spc="1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Brands</a:t>
            </a:r>
            <a:r>
              <a:rPr dirty="0" sz="1000" spc="-1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Ranked</a:t>
            </a:r>
            <a:r>
              <a:rPr dirty="0" sz="1000" spc="-3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by</a:t>
            </a:r>
            <a:r>
              <a:rPr dirty="0" sz="1000" spc="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Owner</a:t>
            </a:r>
            <a:r>
              <a:rPr dirty="0" sz="1000" spc="1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Satisfaction. </a:t>
            </a:r>
            <a:r>
              <a:rPr dirty="0" sz="1000" i="1">
                <a:latin typeface="Arial"/>
                <a:cs typeface="Arial"/>
                <a:hlinkClick r:id="rId8"/>
              </a:rPr>
              <a:t>Consumer</a:t>
            </a:r>
            <a:r>
              <a:rPr dirty="0" sz="1000" spc="15" i="1">
                <a:latin typeface="Arial"/>
                <a:cs typeface="Arial"/>
                <a:hlinkClick r:id="rId8"/>
              </a:rPr>
              <a:t> </a:t>
            </a:r>
            <a:r>
              <a:rPr dirty="0" sz="1000" i="1">
                <a:latin typeface="Arial"/>
                <a:cs typeface="Arial"/>
                <a:hlinkClick r:id="rId8"/>
              </a:rPr>
              <a:t>Reports</a:t>
            </a:r>
            <a:r>
              <a:rPr dirty="0" sz="1000">
                <a:latin typeface="Arial MT"/>
                <a:cs typeface="Arial MT"/>
                <a:hlinkClick r:id="rId8"/>
              </a:rPr>
              <a:t>,</a:t>
            </a:r>
            <a:r>
              <a:rPr dirty="0" sz="1000" spc="-1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5 February</a:t>
            </a:r>
            <a:r>
              <a:rPr dirty="0" sz="1000" spc="-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[online].</a:t>
            </a:r>
            <a:r>
              <a:rPr dirty="0" sz="1000" spc="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Available</a:t>
            </a:r>
            <a:r>
              <a:rPr dirty="0" sz="1000" spc="2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at:</a:t>
            </a:r>
            <a:r>
              <a:rPr dirty="0" sz="1000" spc="5">
                <a:latin typeface="Arial MT"/>
                <a:cs typeface="Arial MT"/>
                <a:hlinkClick r:id="rId8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https://www.consumerreports.org/car-</a:t>
            </a:r>
            <a:r>
              <a:rPr dirty="0" u="sng" sz="10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reliability-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owner-satisfaction/car-brands-</a:t>
            </a:r>
            <a:r>
              <a:rPr dirty="0" sz="1000" spc="-10">
                <a:latin typeface="Arial MT"/>
                <a:cs typeface="Arial MT"/>
                <a:hlinkClick r:id="rId8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ranked-</a:t>
            </a:r>
            <a:r>
              <a:rPr dirty="0" u="sng" sz="1000" spc="-2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by-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owner-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satisfaction/</a:t>
            </a:r>
            <a:r>
              <a:rPr dirty="0" sz="1000" spc="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(Accessed:</a:t>
            </a:r>
            <a:r>
              <a:rPr dirty="0" sz="1000" spc="-1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13</a:t>
            </a:r>
            <a:r>
              <a:rPr dirty="0" sz="1000" spc="-10">
                <a:latin typeface="Arial MT"/>
                <a:cs typeface="Arial MT"/>
                <a:hlinkClick r:id="rId8"/>
              </a:rPr>
              <a:t> February)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25781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BCG.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(2018a)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Batteries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for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Electric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Cars: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Challenges,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Opportunities,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Outlook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2020.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BCG </a:t>
            </a:r>
            <a:r>
              <a:rPr dirty="0" sz="1000">
                <a:latin typeface="Arial MT"/>
                <a:cs typeface="Arial MT"/>
              </a:rPr>
              <a:t>[online]. Available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https://www.bcg.com/documents/file36615.pdf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February 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65405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  <a:hlinkClick r:id="rId10"/>
              </a:rPr>
              <a:t>BCG.</a:t>
            </a:r>
            <a:r>
              <a:rPr dirty="0" sz="1000" spc="-2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(2018b)</a:t>
            </a:r>
            <a:r>
              <a:rPr dirty="0" sz="1000" spc="-2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The</a:t>
            </a:r>
            <a:r>
              <a:rPr dirty="0" sz="1000" spc="-2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Future</a:t>
            </a:r>
            <a:r>
              <a:rPr dirty="0" sz="1000" spc="-2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of</a:t>
            </a:r>
            <a:r>
              <a:rPr dirty="0" sz="1000" spc="-1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Battery Production</a:t>
            </a:r>
            <a:r>
              <a:rPr dirty="0" sz="1000" spc="-2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for</a:t>
            </a:r>
            <a:r>
              <a:rPr dirty="0" sz="1000" spc="-2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Electric</a:t>
            </a:r>
            <a:r>
              <a:rPr dirty="0" sz="1000" spc="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Vehicles.</a:t>
            </a:r>
            <a:r>
              <a:rPr dirty="0" sz="1000" spc="10">
                <a:latin typeface="Arial MT"/>
                <a:cs typeface="Arial MT"/>
                <a:hlinkClick r:id="rId10"/>
              </a:rPr>
              <a:t> </a:t>
            </a:r>
            <a:r>
              <a:rPr dirty="0" sz="1000" i="1">
                <a:latin typeface="Arial"/>
                <a:cs typeface="Arial"/>
                <a:hlinkClick r:id="rId10"/>
              </a:rPr>
              <a:t>BCG</a:t>
            </a:r>
            <a:r>
              <a:rPr dirty="0" sz="1000">
                <a:latin typeface="Arial MT"/>
                <a:cs typeface="Arial MT"/>
                <a:hlinkClick r:id="rId10"/>
              </a:rPr>
              <a:t>,</a:t>
            </a:r>
            <a:r>
              <a:rPr dirty="0" sz="1000" spc="-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11</a:t>
            </a:r>
            <a:r>
              <a:rPr dirty="0" sz="1000" spc="-1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September</a:t>
            </a:r>
            <a:r>
              <a:rPr dirty="0" sz="1000" spc="-3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[online]. Available</a:t>
            </a:r>
            <a:r>
              <a:rPr dirty="0" sz="1000" spc="1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https://www.bcg.com/publications/2018/future-battery-production-electric-</a:t>
            </a:r>
            <a:r>
              <a:rPr dirty="0" sz="1000" spc="-10">
                <a:latin typeface="Arial MT"/>
                <a:cs typeface="Arial MT"/>
                <a:hlinkClick r:id="rId10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vehicles.aspx</a:t>
            </a:r>
            <a:r>
              <a:rPr dirty="0" sz="1000" spc="-3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(Accessed:</a:t>
            </a:r>
            <a:r>
              <a:rPr dirty="0" sz="1000" spc="-5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16</a:t>
            </a:r>
            <a:r>
              <a:rPr dirty="0" sz="1000" spc="-3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February</a:t>
            </a:r>
            <a:r>
              <a:rPr dirty="0" sz="1000" spc="-40">
                <a:latin typeface="Arial MT"/>
                <a:cs typeface="Arial MT"/>
                <a:hlinkClick r:id="rId10"/>
              </a:rPr>
              <a:t> </a:t>
            </a:r>
            <a:r>
              <a:rPr dirty="0" sz="1000" spc="-20">
                <a:latin typeface="Arial MT"/>
                <a:cs typeface="Arial MT"/>
                <a:hlinkClick r:id="rId10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BCG.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2018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M&amp;A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Report.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BCG</a:t>
            </a:r>
            <a:r>
              <a:rPr dirty="0" sz="1000" spc="1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http://image-src.bcg.com/Images/BCG-Synergies-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Take-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Center-Stage-Sep-2018_tcm9-202243.pdf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 17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231775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Bloomberg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(2017)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Electric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Vehicle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Outlook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2017. Bloomberg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 Available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2"/>
              </a:rPr>
              <a:t>https://data.bloomberglp.com/bnef/sites/14/2017/07/BNEF_EVO_2017_ExecutiveSummary.pdf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25">
                <a:latin typeface="Arial MT"/>
                <a:cs typeface="Arial MT"/>
              </a:rPr>
              <a:t> 25 </a:t>
            </a:r>
            <a:r>
              <a:rPr dirty="0" sz="1000" spc="-10">
                <a:latin typeface="Arial MT"/>
                <a:cs typeface="Arial MT"/>
              </a:rPr>
              <a:t>February)</a:t>
            </a:r>
            <a:endParaRPr sz="1000">
              <a:latin typeface="Arial MT"/>
              <a:cs typeface="Arial MT"/>
            </a:endParaRPr>
          </a:p>
          <a:p>
            <a:pPr marL="12700" marR="2336800">
              <a:lnSpc>
                <a:spcPct val="200000"/>
              </a:lnSpc>
            </a:pPr>
            <a:r>
              <a:rPr dirty="0" sz="1000">
                <a:latin typeface="Arial MT"/>
                <a:cs typeface="Arial MT"/>
              </a:rPr>
              <a:t>Bloomberg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Electric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Vehicle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Outlook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2018.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Bloomberg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3"/>
              </a:rPr>
              <a:t>https://bnef.turtl.co/story/evo2018?teaser=true</a:t>
            </a:r>
            <a:r>
              <a:rPr dirty="0" sz="1000" spc="2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25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February) </a:t>
            </a:r>
            <a:r>
              <a:rPr dirty="0" sz="1000">
                <a:latin typeface="Arial MT"/>
                <a:cs typeface="Arial MT"/>
              </a:rPr>
              <a:t>Bloomberg.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Bloomberg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Professional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Subscription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Service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Bollinger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Motors.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Company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website.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Bollinger</a:t>
            </a:r>
            <a:r>
              <a:rPr dirty="0" sz="1000" spc="-1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Motors</a:t>
            </a:r>
            <a:r>
              <a:rPr dirty="0" sz="1000" spc="-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4"/>
              </a:rPr>
              <a:t>https://www.bollingermotors.com/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Bibliography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10" name="object 10" descr=""/>
          <p:cNvSpPr txBox="1"/>
          <p:nvPr/>
        </p:nvSpPr>
        <p:spPr>
          <a:xfrm>
            <a:off x="5697728" y="6478139"/>
            <a:ext cx="80010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Bibliography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74649" y="1245488"/>
            <a:ext cx="10920095" cy="4902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762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  <a:hlinkClick r:id="rId4"/>
              </a:rPr>
              <a:t>Boudette,</a:t>
            </a:r>
            <a:r>
              <a:rPr dirty="0" sz="1000" spc="-2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N.</a:t>
            </a:r>
            <a:r>
              <a:rPr dirty="0" sz="1000" spc="-1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(2018)</a:t>
            </a:r>
            <a:r>
              <a:rPr dirty="0" sz="1000" spc="-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Tesla</a:t>
            </a:r>
            <a:r>
              <a:rPr dirty="0" sz="1000" spc="-2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Turns</a:t>
            </a:r>
            <a:r>
              <a:rPr dirty="0" sz="1000" spc="-2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Back</a:t>
            </a:r>
            <a:r>
              <a:rPr dirty="0" sz="1000" spc="-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Rare</a:t>
            </a:r>
            <a:r>
              <a:rPr dirty="0" sz="1000" spc="-1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Challenge</a:t>
            </a:r>
            <a:r>
              <a:rPr dirty="0" sz="1000" spc="-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From</a:t>
            </a:r>
            <a:r>
              <a:rPr dirty="0" sz="1000" spc="-1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Shareholders.</a:t>
            </a:r>
            <a:r>
              <a:rPr dirty="0" sz="1000" spc="-1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New</a:t>
            </a:r>
            <a:r>
              <a:rPr dirty="0" sz="1000" spc="-1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York</a:t>
            </a:r>
            <a:r>
              <a:rPr dirty="0" sz="1000" spc="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Times,</a:t>
            </a:r>
            <a:r>
              <a:rPr dirty="0" sz="1000" spc="-3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5</a:t>
            </a:r>
            <a:r>
              <a:rPr dirty="0" sz="1000" spc="-1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June</a:t>
            </a:r>
            <a:r>
              <a:rPr dirty="0" sz="1000" spc="-2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[online].</a:t>
            </a:r>
            <a:r>
              <a:rPr dirty="0" sz="1000" spc="-1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Available</a:t>
            </a:r>
            <a:r>
              <a:rPr dirty="0" sz="1000" spc="2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at:</a:t>
            </a:r>
            <a:r>
              <a:rPr dirty="0" sz="1000" spc="10">
                <a:latin typeface="Arial MT"/>
                <a:cs typeface="Arial MT"/>
                <a:hlinkClick r:id="rId4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https://www.nytimes.com/2018/06/05/business/tesla-once-a-</a:t>
            </a:r>
            <a:r>
              <a:rPr dirty="0" u="sng" sz="10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wall-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street-</a:t>
            </a:r>
            <a:r>
              <a:rPr dirty="0" sz="1000" spc="-10">
                <a:latin typeface="Arial MT"/>
                <a:cs typeface="Arial MT"/>
                <a:hlinkClick r:id="rId4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darling-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faces-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investor-challenge.html</a:t>
            </a:r>
            <a:r>
              <a:rPr dirty="0" sz="1000">
                <a:latin typeface="Arial MT"/>
                <a:cs typeface="Arial MT"/>
                <a:hlinkClick r:id="rId4"/>
              </a:rPr>
              <a:t> (Accessed:</a:t>
            </a:r>
            <a:r>
              <a:rPr dirty="0" sz="1000" spc="1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27</a:t>
            </a:r>
            <a:r>
              <a:rPr dirty="0" sz="1000" spc="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February</a:t>
            </a:r>
            <a:r>
              <a:rPr dirty="0" sz="1000" spc="10">
                <a:latin typeface="Arial MT"/>
                <a:cs typeface="Arial MT"/>
                <a:hlinkClick r:id="rId4"/>
              </a:rPr>
              <a:t> </a:t>
            </a:r>
            <a:r>
              <a:rPr dirty="0" sz="1000" spc="-10">
                <a:latin typeface="Arial MT"/>
                <a:cs typeface="Arial MT"/>
                <a:hlinkClick r:id="rId4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Brinkman,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Tesla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Inc.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Negative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Reaction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After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4Q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Free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Cash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Flow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Impresses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But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Aspects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2019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Outlook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CFO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Departure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Disappoint.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Thomson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Reuters,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J.P.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Morgan,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31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January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Subscription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Service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13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Businesswise.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Businesswise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https://www.businesswise.com/</a:t>
            </a:r>
            <a:r>
              <a:rPr dirty="0" sz="1000">
                <a:latin typeface="Arial MT"/>
                <a:cs typeface="Arial MT"/>
              </a:rPr>
              <a:t> (Accessed: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19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BYD.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Annual report 2017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http://www3.hkexnews.hk/listedco/listconews/sehk/2018/0327/ltn201803271463.pdf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12 February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397319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CA.GOV.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Autonomous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disengagement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report.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State</a:t>
            </a:r>
            <a:r>
              <a:rPr dirty="0" sz="1000" spc="-4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of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California,</a:t>
            </a:r>
            <a:r>
              <a:rPr dirty="0" sz="1000" spc="-1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Department</a:t>
            </a:r>
            <a:r>
              <a:rPr dirty="0" sz="1000" spc="-3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of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Motor</a:t>
            </a:r>
            <a:r>
              <a:rPr dirty="0" sz="1000" spc="-1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vehicles</a:t>
            </a:r>
            <a:r>
              <a:rPr dirty="0" sz="1000" spc="-20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https://www.dmv.ca.gov/portal/dmv/detail/vr/autonomous/disengagement_report_2018</a:t>
            </a:r>
            <a:r>
              <a:rPr dirty="0" sz="1000" spc="8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1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10</a:t>
            </a:r>
            <a:r>
              <a:rPr dirty="0" sz="1000" spc="10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February)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Campbell,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Should you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buy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electric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car?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Financial</a:t>
            </a:r>
            <a:r>
              <a:rPr dirty="0" sz="1000" spc="-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Times</a:t>
            </a:r>
            <a:r>
              <a:rPr dirty="0" sz="1000">
                <a:latin typeface="Arial MT"/>
                <a:cs typeface="Arial MT"/>
              </a:rPr>
              <a:t>, 31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August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 Available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https://www.ft.com/content/6940cbaa-a7b7-11e8-8ecf-a7ae1beff35b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10</a:t>
            </a:r>
            <a:r>
              <a:rPr dirty="0" sz="1000" spc="-10">
                <a:latin typeface="Arial MT"/>
                <a:cs typeface="Arial MT"/>
              </a:rPr>
              <a:t> February 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260350">
              <a:lnSpc>
                <a:spcPct val="100000"/>
              </a:lnSpc>
            </a:pPr>
            <a:r>
              <a:rPr dirty="0" sz="1000" spc="-10">
                <a:latin typeface="Arial MT"/>
                <a:cs typeface="Arial MT"/>
                <a:hlinkClick r:id="rId9"/>
              </a:rPr>
              <a:t>Capparella,</a:t>
            </a:r>
            <a:r>
              <a:rPr dirty="0" sz="1000" spc="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J.</a:t>
            </a:r>
            <a:r>
              <a:rPr dirty="0" sz="1000" spc="-1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(2019) The</a:t>
            </a:r>
            <a:r>
              <a:rPr dirty="0" sz="1000" spc="-30">
                <a:latin typeface="Arial MT"/>
                <a:cs typeface="Arial MT"/>
                <a:hlinkClick r:id="rId9"/>
              </a:rPr>
              <a:t> </a:t>
            </a:r>
            <a:r>
              <a:rPr dirty="0" sz="1000" spc="-10">
                <a:latin typeface="Arial MT"/>
                <a:cs typeface="Arial MT"/>
                <a:hlinkClick r:id="rId9"/>
              </a:rPr>
              <a:t>Best-</a:t>
            </a:r>
            <a:r>
              <a:rPr dirty="0" sz="1000">
                <a:latin typeface="Arial MT"/>
                <a:cs typeface="Arial MT"/>
                <a:hlinkClick r:id="rId9"/>
              </a:rPr>
              <a:t>Selling</a:t>
            </a:r>
            <a:r>
              <a:rPr dirty="0" sz="1000" spc="1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Cars,</a:t>
            </a:r>
            <a:r>
              <a:rPr dirty="0" sz="1000" spc="-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Trucks,</a:t>
            </a:r>
            <a:r>
              <a:rPr dirty="0" sz="1000" spc="-40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and</a:t>
            </a:r>
            <a:r>
              <a:rPr dirty="0" sz="1000" spc="-20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SUVs</a:t>
            </a:r>
            <a:r>
              <a:rPr dirty="0" sz="1000" spc="10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of</a:t>
            </a:r>
            <a:r>
              <a:rPr dirty="0" sz="1000" spc="-20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2018.</a:t>
            </a:r>
            <a:r>
              <a:rPr dirty="0" sz="1000" spc="10">
                <a:latin typeface="Arial MT"/>
                <a:cs typeface="Arial MT"/>
                <a:hlinkClick r:id="rId9"/>
              </a:rPr>
              <a:t> </a:t>
            </a:r>
            <a:r>
              <a:rPr dirty="0" sz="1000" i="1">
                <a:latin typeface="Arial"/>
                <a:cs typeface="Arial"/>
                <a:hlinkClick r:id="rId9"/>
              </a:rPr>
              <a:t>Car and</a:t>
            </a:r>
            <a:r>
              <a:rPr dirty="0" sz="1000" spc="-20" i="1">
                <a:latin typeface="Arial"/>
                <a:cs typeface="Arial"/>
                <a:hlinkClick r:id="rId9"/>
              </a:rPr>
              <a:t> </a:t>
            </a:r>
            <a:r>
              <a:rPr dirty="0" sz="1000" i="1">
                <a:latin typeface="Arial"/>
                <a:cs typeface="Arial"/>
                <a:hlinkClick r:id="rId9"/>
              </a:rPr>
              <a:t>Driver</a:t>
            </a:r>
            <a:r>
              <a:rPr dirty="0" sz="1000">
                <a:latin typeface="Arial MT"/>
                <a:cs typeface="Arial MT"/>
                <a:hlinkClick r:id="rId9"/>
              </a:rPr>
              <a:t>,</a:t>
            </a:r>
            <a:r>
              <a:rPr dirty="0" sz="1000" spc="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3</a:t>
            </a:r>
            <a:r>
              <a:rPr dirty="0" sz="1000" spc="-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January</a:t>
            </a:r>
            <a:r>
              <a:rPr dirty="0" sz="1000" spc="-2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[online].</a:t>
            </a:r>
            <a:r>
              <a:rPr dirty="0" sz="1000" spc="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Available</a:t>
            </a:r>
            <a:r>
              <a:rPr dirty="0" sz="1000" spc="15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at:</a:t>
            </a:r>
            <a:r>
              <a:rPr dirty="0" sz="1000" spc="5">
                <a:latin typeface="Arial MT"/>
                <a:cs typeface="Arial MT"/>
                <a:hlinkClick r:id="rId9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https://www.caranddriver.com/news/g25558401/best-selling-cars-</a:t>
            </a:r>
            <a:r>
              <a:rPr dirty="0" u="sng" sz="10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suv-</a:t>
            </a:r>
            <a:r>
              <a:rPr dirty="0" sz="1000" spc="-20">
                <a:latin typeface="Arial MT"/>
                <a:cs typeface="Arial MT"/>
                <a:hlinkClick r:id="rId9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trucks-2018/</a:t>
            </a:r>
            <a:r>
              <a:rPr dirty="0" sz="1000" spc="-60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(Accessed:</a:t>
            </a:r>
            <a:r>
              <a:rPr dirty="0" sz="1000" spc="-50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12</a:t>
            </a:r>
            <a:r>
              <a:rPr dirty="0" sz="1000" spc="-30">
                <a:latin typeface="Arial MT"/>
                <a:cs typeface="Arial MT"/>
                <a:hlinkClick r:id="rId9"/>
              </a:rPr>
              <a:t> </a:t>
            </a:r>
            <a:r>
              <a:rPr dirty="0" sz="1000">
                <a:latin typeface="Arial MT"/>
                <a:cs typeface="Arial MT"/>
                <a:hlinkClick r:id="rId9"/>
              </a:rPr>
              <a:t>February</a:t>
            </a:r>
            <a:r>
              <a:rPr dirty="0" sz="1000" spc="-30">
                <a:latin typeface="Arial MT"/>
                <a:cs typeface="Arial MT"/>
                <a:hlinkClick r:id="rId9"/>
              </a:rPr>
              <a:t> </a:t>
            </a:r>
            <a:r>
              <a:rPr dirty="0" sz="1000" spc="-10">
                <a:latin typeface="Arial MT"/>
                <a:cs typeface="Arial MT"/>
                <a:hlinkClick r:id="rId9"/>
              </a:rPr>
              <a:t>2019).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18415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Car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Driver. (2019)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Best-</a:t>
            </a:r>
            <a:r>
              <a:rPr dirty="0" sz="1000">
                <a:latin typeface="Arial MT"/>
                <a:cs typeface="Arial MT"/>
              </a:rPr>
              <a:t>Selling Luxury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Cars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SUVs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2018.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Car</a:t>
            </a:r>
            <a:r>
              <a:rPr dirty="0" sz="1000" spc="-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and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Driver</a:t>
            </a:r>
            <a:r>
              <a:rPr dirty="0" sz="1000" spc="10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https://www.caranddriver.com/news/g25741172/best-selling-luxury-cars-suv-2018/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26</a:t>
            </a:r>
            <a:r>
              <a:rPr dirty="0" sz="1000" spc="254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CarSalesBase.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US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Car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Sales Data.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CarSalesBase</a:t>
            </a:r>
            <a:r>
              <a:rPr dirty="0" sz="1000" spc="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http://carsalesbase.com/us-car-sales-data/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26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36449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Changan.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Brand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new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EV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model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EADO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EV460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Launches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Beijing.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Changan</a:t>
            </a:r>
            <a:r>
              <a:rPr dirty="0" sz="1000" spc="-4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website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24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October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2"/>
              </a:rPr>
              <a:t>http://www.globalchangan.com/article/news_content_395.html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26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February)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423545">
              <a:lnSpc>
                <a:spcPct val="100000"/>
              </a:lnSpc>
            </a:pPr>
            <a:r>
              <a:rPr dirty="0" sz="1000" spc="-10">
                <a:latin typeface="Arial MT"/>
                <a:cs typeface="Arial MT"/>
              </a:rPr>
              <a:t>Charlton,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best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electric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cars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hybrids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from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LA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Motor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Show.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Wired,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December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3"/>
              </a:rPr>
              <a:t>https://www.wired.co.uk/article/best-electric-cars-at-la-motor-</a:t>
            </a:r>
            <a:r>
              <a:rPr dirty="0" u="sng" sz="10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3"/>
              </a:rPr>
              <a:t>show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21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9906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  <a:hlinkClick r:id="rId14"/>
              </a:rPr>
              <a:t>CNBC.</a:t>
            </a:r>
            <a:r>
              <a:rPr dirty="0" sz="1000" spc="-15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(2019)</a:t>
            </a:r>
            <a:r>
              <a:rPr dirty="0" sz="1000" spc="-20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GM's</a:t>
            </a:r>
            <a:r>
              <a:rPr dirty="0" sz="1000" spc="-25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Cadillac is</a:t>
            </a:r>
            <a:r>
              <a:rPr dirty="0" sz="1000" spc="-20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said</a:t>
            </a:r>
            <a:r>
              <a:rPr dirty="0" sz="1000" spc="-25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to</a:t>
            </a:r>
            <a:r>
              <a:rPr dirty="0" sz="1000" spc="-20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plan</a:t>
            </a:r>
            <a:r>
              <a:rPr dirty="0" sz="1000" spc="-30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to</a:t>
            </a:r>
            <a:r>
              <a:rPr dirty="0" sz="1000" spc="-25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introduce</a:t>
            </a:r>
            <a:r>
              <a:rPr dirty="0" sz="1000" spc="-25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electric</a:t>
            </a:r>
            <a:r>
              <a:rPr dirty="0" sz="1000" spc="-20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vehicle</a:t>
            </a:r>
            <a:r>
              <a:rPr dirty="0" sz="1000" spc="-10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in</a:t>
            </a:r>
            <a:r>
              <a:rPr dirty="0" sz="1000" spc="-15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fight</a:t>
            </a:r>
            <a:r>
              <a:rPr dirty="0" sz="1000" spc="-30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against</a:t>
            </a:r>
            <a:r>
              <a:rPr dirty="0" sz="1000" spc="-35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Tesla.</a:t>
            </a:r>
            <a:r>
              <a:rPr dirty="0" sz="1000" spc="-5">
                <a:latin typeface="Arial MT"/>
                <a:cs typeface="Arial MT"/>
                <a:hlinkClick r:id="rId14"/>
              </a:rPr>
              <a:t> </a:t>
            </a:r>
            <a:r>
              <a:rPr dirty="0" sz="1000" i="1">
                <a:latin typeface="Arial"/>
                <a:cs typeface="Arial"/>
                <a:hlinkClick r:id="rId14"/>
              </a:rPr>
              <a:t>CNBC website</a:t>
            </a:r>
            <a:r>
              <a:rPr dirty="0" sz="1000">
                <a:latin typeface="Arial MT"/>
                <a:cs typeface="Arial MT"/>
                <a:hlinkClick r:id="rId14"/>
              </a:rPr>
              <a:t>,</a:t>
            </a:r>
            <a:r>
              <a:rPr dirty="0" sz="1000" spc="-20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10</a:t>
            </a:r>
            <a:r>
              <a:rPr dirty="0" sz="1000" spc="-40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January</a:t>
            </a:r>
            <a:r>
              <a:rPr dirty="0" sz="1000" spc="-25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[online].</a:t>
            </a:r>
            <a:r>
              <a:rPr dirty="0" sz="1000" spc="-15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Available</a:t>
            </a:r>
            <a:r>
              <a:rPr dirty="0" sz="1000" spc="-5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at:</a:t>
            </a:r>
            <a:r>
              <a:rPr dirty="0" sz="1000" spc="-15">
                <a:latin typeface="Arial MT"/>
                <a:cs typeface="Arial MT"/>
                <a:hlinkClick r:id="rId14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4"/>
              </a:rPr>
              <a:t>https://www.cnbc.com/2019/01/11/gms-cadillac-</a:t>
            </a:r>
            <a:r>
              <a:rPr dirty="0" u="sng" sz="1000" spc="-2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4"/>
              </a:rPr>
              <a:t>is-</a:t>
            </a:r>
            <a:r>
              <a:rPr dirty="0" sz="1000" spc="-25">
                <a:latin typeface="Arial MT"/>
                <a:cs typeface="Arial MT"/>
                <a:hlinkClick r:id="rId14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4"/>
              </a:rPr>
              <a:t>said-to-plan-to-introduce-ev--in-fight-against-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4"/>
              </a:rPr>
              <a:t>tesla.html</a:t>
            </a:r>
            <a:r>
              <a:rPr dirty="0" sz="1000" spc="25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(Accessed:</a:t>
            </a:r>
            <a:r>
              <a:rPr dirty="0" sz="1000" spc="5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10</a:t>
            </a:r>
            <a:r>
              <a:rPr dirty="0" sz="1000" spc="30">
                <a:latin typeface="Arial MT"/>
                <a:cs typeface="Arial MT"/>
                <a:hlinkClick r:id="rId14"/>
              </a:rPr>
              <a:t> </a:t>
            </a:r>
            <a:r>
              <a:rPr dirty="0" sz="1000">
                <a:latin typeface="Arial MT"/>
                <a:cs typeface="Arial MT"/>
                <a:hlinkClick r:id="rId14"/>
              </a:rPr>
              <a:t>February</a:t>
            </a:r>
            <a:r>
              <a:rPr dirty="0" sz="1000" spc="20">
                <a:latin typeface="Arial MT"/>
                <a:cs typeface="Arial MT"/>
                <a:hlinkClick r:id="rId14"/>
              </a:rPr>
              <a:t> </a:t>
            </a:r>
            <a:r>
              <a:rPr dirty="0" sz="1000" spc="-10">
                <a:latin typeface="Arial MT"/>
                <a:cs typeface="Arial MT"/>
                <a:hlinkClick r:id="rId14"/>
              </a:rPr>
              <a:t>2019)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Bibliography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10" name="object 10" descr=""/>
          <p:cNvSpPr txBox="1"/>
          <p:nvPr/>
        </p:nvSpPr>
        <p:spPr>
          <a:xfrm>
            <a:off x="5697728" y="6478139"/>
            <a:ext cx="80010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Bibliography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74649" y="1245488"/>
            <a:ext cx="10941685" cy="52076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  <a:hlinkClick r:id="rId4"/>
              </a:rPr>
              <a:t>Cohen,</a:t>
            </a:r>
            <a:r>
              <a:rPr dirty="0" sz="1000" spc="-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A.</a:t>
            </a:r>
            <a:r>
              <a:rPr dirty="0" sz="1000" spc="-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(2018)</a:t>
            </a:r>
            <a:r>
              <a:rPr dirty="0" sz="1000" spc="-1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GM</a:t>
            </a:r>
            <a:r>
              <a:rPr dirty="0" sz="1000" spc="-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Must</a:t>
            </a:r>
            <a:r>
              <a:rPr dirty="0" sz="1000" spc="1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Adapt</a:t>
            </a:r>
            <a:r>
              <a:rPr dirty="0" sz="1000" spc="-2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Or Die:</a:t>
            </a:r>
            <a:r>
              <a:rPr dirty="0" sz="1000" spc="1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A</a:t>
            </a:r>
            <a:r>
              <a:rPr dirty="0" sz="1000" spc="-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Lesson</a:t>
            </a:r>
            <a:r>
              <a:rPr dirty="0" sz="1000" spc="-3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For U.S.</a:t>
            </a:r>
            <a:r>
              <a:rPr dirty="0" sz="1000" spc="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Automakers.</a:t>
            </a:r>
            <a:r>
              <a:rPr dirty="0" sz="1000" spc="-15">
                <a:latin typeface="Arial MT"/>
                <a:cs typeface="Arial MT"/>
                <a:hlinkClick r:id="rId4"/>
              </a:rPr>
              <a:t> </a:t>
            </a:r>
            <a:r>
              <a:rPr dirty="0" sz="1000" i="1">
                <a:latin typeface="Arial"/>
                <a:cs typeface="Arial"/>
                <a:hlinkClick r:id="rId4"/>
              </a:rPr>
              <a:t>Forbes</a:t>
            </a:r>
            <a:r>
              <a:rPr dirty="0" sz="1000">
                <a:latin typeface="Arial MT"/>
                <a:cs typeface="Arial MT"/>
                <a:hlinkClick r:id="rId4"/>
              </a:rPr>
              <a:t>,</a:t>
            </a:r>
            <a:r>
              <a:rPr dirty="0" sz="1000" spc="-1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30</a:t>
            </a:r>
            <a:r>
              <a:rPr dirty="0" sz="1000" spc="-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November</a:t>
            </a:r>
            <a:r>
              <a:rPr dirty="0" sz="1000" spc="-1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[online].</a:t>
            </a:r>
            <a:r>
              <a:rPr dirty="0" sz="1000" spc="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Available</a:t>
            </a:r>
            <a:r>
              <a:rPr dirty="0" sz="1000" spc="2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https://www.forbes.com/sites/arielcohen/2018/11/30/gm-must-adapt-or-die-</a:t>
            </a:r>
            <a:r>
              <a:rPr dirty="0" u="sng" sz="1000" spc="-2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a-</a:t>
            </a:r>
            <a:r>
              <a:rPr dirty="0" sz="1000" spc="-25">
                <a:latin typeface="Arial MT"/>
                <a:cs typeface="Arial MT"/>
                <a:hlinkClick r:id="rId4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lesson-for-u-s-automakers/#1eb3eb932c2d</a:t>
            </a:r>
            <a:r>
              <a:rPr dirty="0" sz="1000" spc="-15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(Accessed:</a:t>
            </a:r>
            <a:r>
              <a:rPr dirty="0" sz="1000" spc="3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25</a:t>
            </a:r>
            <a:r>
              <a:rPr dirty="0" sz="1000" spc="20">
                <a:latin typeface="Arial MT"/>
                <a:cs typeface="Arial MT"/>
                <a:hlinkClick r:id="rId4"/>
              </a:rPr>
              <a:t> </a:t>
            </a:r>
            <a:r>
              <a:rPr dirty="0" sz="1000">
                <a:latin typeface="Arial MT"/>
                <a:cs typeface="Arial MT"/>
                <a:hlinkClick r:id="rId4"/>
              </a:rPr>
              <a:t>February</a:t>
            </a:r>
            <a:r>
              <a:rPr dirty="0" sz="1000" spc="35">
                <a:latin typeface="Arial MT"/>
                <a:cs typeface="Arial MT"/>
                <a:hlinkClick r:id="rId4"/>
              </a:rPr>
              <a:t> </a:t>
            </a:r>
            <a:r>
              <a:rPr dirty="0" sz="1000" spc="-10">
                <a:latin typeface="Arial MT"/>
                <a:cs typeface="Arial MT"/>
                <a:hlinkClick r:id="rId4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Cooke,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Automakers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Rankings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2018.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Environmental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Performance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Car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Companies. </a:t>
            </a:r>
            <a:r>
              <a:rPr dirty="0" sz="1000" i="1">
                <a:latin typeface="Arial"/>
                <a:cs typeface="Arial"/>
              </a:rPr>
              <a:t>Union of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Concerned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Scientists</a:t>
            </a:r>
            <a:r>
              <a:rPr dirty="0" sz="1000" spc="-5" i="1">
                <a:latin typeface="Arial"/>
                <a:cs typeface="Arial"/>
              </a:rPr>
              <a:t> </a:t>
            </a:r>
            <a:r>
              <a:rPr dirty="0" sz="1000" spc="-10">
                <a:latin typeface="Arial MT"/>
                <a:cs typeface="Arial MT"/>
              </a:rPr>
              <a:t>[online].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https://www.ucsusa.org/sites/default/files/attach/2018/06/cv-automaker-rankings-2018-report.pdf</a:t>
            </a:r>
            <a:r>
              <a:rPr dirty="0" sz="1000" spc="8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9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10</a:t>
            </a:r>
            <a:r>
              <a:rPr dirty="0" sz="1000" spc="1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1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18288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Cox Automotive.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(2017)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EV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Consumer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study.</a:t>
            </a:r>
            <a:r>
              <a:rPr dirty="0" sz="1000" spc="3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EIA</a:t>
            </a:r>
            <a:r>
              <a:rPr dirty="0" sz="1000" spc="-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Energy</a:t>
            </a:r>
            <a:r>
              <a:rPr dirty="0" sz="1000" spc="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Conference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27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June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https://www.eia.gov/conference/2017/pdf/presentations/rebecca_lindland.pdf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16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39179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Customer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Guru.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General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Motors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net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promoter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score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2019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benchmarks.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Customer</a:t>
            </a:r>
            <a:r>
              <a:rPr dirty="0" sz="1000" spc="-1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Guru</a:t>
            </a:r>
            <a:r>
              <a:rPr dirty="0" sz="1000" spc="-20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https://customer.guru/net-promoter-score/general-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motors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25">
                <a:latin typeface="Arial MT"/>
                <a:cs typeface="Arial MT"/>
              </a:rPr>
              <a:t> 26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13271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  <a:hlinkClick r:id="rId8"/>
              </a:rPr>
              <a:t>Dhawan,</a:t>
            </a:r>
            <a:r>
              <a:rPr dirty="0" sz="1000" spc="-3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R.,</a:t>
            </a:r>
            <a:r>
              <a:rPr dirty="0" sz="1000" spc="-3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Hensley,</a:t>
            </a:r>
            <a:r>
              <a:rPr dirty="0" sz="1000" spc="-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R.,</a:t>
            </a:r>
            <a:r>
              <a:rPr dirty="0" sz="1000" spc="-3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Padhi,</a:t>
            </a:r>
            <a:r>
              <a:rPr dirty="0" sz="1000" spc="-3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A.</a:t>
            </a:r>
            <a:r>
              <a:rPr dirty="0" sz="1000" spc="-2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and</a:t>
            </a:r>
            <a:r>
              <a:rPr dirty="0" sz="1000" spc="-4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Tschiesner,</a:t>
            </a:r>
            <a:r>
              <a:rPr dirty="0" sz="1000" spc="-5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A.</a:t>
            </a:r>
            <a:r>
              <a:rPr dirty="0" sz="1000" spc="-3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(2019)</a:t>
            </a:r>
            <a:r>
              <a:rPr dirty="0" sz="1000" spc="-30">
                <a:latin typeface="Arial MT"/>
                <a:cs typeface="Arial MT"/>
                <a:hlinkClick r:id="rId8"/>
              </a:rPr>
              <a:t> </a:t>
            </a:r>
            <a:r>
              <a:rPr dirty="0" sz="1000" spc="-10">
                <a:latin typeface="Arial MT"/>
                <a:cs typeface="Arial MT"/>
                <a:hlinkClick r:id="rId8"/>
              </a:rPr>
              <a:t>Mobility’s</a:t>
            </a:r>
            <a:r>
              <a:rPr dirty="0" sz="1000" spc="1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second</a:t>
            </a:r>
            <a:r>
              <a:rPr dirty="0" sz="1000" spc="-4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great</a:t>
            </a:r>
            <a:r>
              <a:rPr dirty="0" sz="1000" spc="-5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inflection</a:t>
            </a:r>
            <a:r>
              <a:rPr dirty="0" sz="1000" spc="-4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point.</a:t>
            </a:r>
            <a:r>
              <a:rPr dirty="0" sz="1000" spc="-30">
                <a:latin typeface="Arial MT"/>
                <a:cs typeface="Arial MT"/>
                <a:hlinkClick r:id="rId8"/>
              </a:rPr>
              <a:t> </a:t>
            </a:r>
            <a:r>
              <a:rPr dirty="0" sz="1000" i="1">
                <a:latin typeface="Arial"/>
                <a:cs typeface="Arial"/>
                <a:hlinkClick r:id="rId8"/>
              </a:rPr>
              <a:t>McKinsey</a:t>
            </a:r>
            <a:r>
              <a:rPr dirty="0" sz="1000" spc="-10" i="1">
                <a:latin typeface="Arial"/>
                <a:cs typeface="Arial"/>
                <a:hlinkClick r:id="rId8"/>
              </a:rPr>
              <a:t> </a:t>
            </a:r>
            <a:r>
              <a:rPr dirty="0" sz="1000" i="1">
                <a:latin typeface="Arial"/>
                <a:cs typeface="Arial"/>
                <a:hlinkClick r:id="rId8"/>
              </a:rPr>
              <a:t>Quarterly</a:t>
            </a:r>
            <a:r>
              <a:rPr dirty="0" sz="1000" spc="-35" i="1">
                <a:latin typeface="Arial"/>
                <a:cs typeface="Arial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[online].</a:t>
            </a:r>
            <a:r>
              <a:rPr dirty="0" sz="1000" spc="-2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Available</a:t>
            </a:r>
            <a:r>
              <a:rPr dirty="0" sz="1000" spc="-1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at:</a:t>
            </a:r>
            <a:r>
              <a:rPr dirty="0" sz="1000" spc="-35">
                <a:latin typeface="Arial MT"/>
                <a:cs typeface="Arial MT"/>
                <a:hlinkClick r:id="rId8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https://www.mckinsey.com/industries/automotive-</a:t>
            </a:r>
            <a:r>
              <a:rPr dirty="0" sz="1000" spc="-10">
                <a:latin typeface="Arial MT"/>
                <a:cs typeface="Arial MT"/>
                <a:hlinkClick r:id="rId8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and-assembly/our-insights/mobilitys-second-great-inflection-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point</a:t>
            </a:r>
            <a:r>
              <a:rPr dirty="0" sz="1000" spc="85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(Accessed:</a:t>
            </a:r>
            <a:r>
              <a:rPr dirty="0" sz="1000" spc="1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28</a:t>
            </a:r>
            <a:r>
              <a:rPr dirty="0" sz="1000" spc="30">
                <a:latin typeface="Arial MT"/>
                <a:cs typeface="Arial MT"/>
                <a:hlinkClick r:id="rId8"/>
              </a:rPr>
              <a:t> </a:t>
            </a:r>
            <a:r>
              <a:rPr dirty="0" sz="1000">
                <a:latin typeface="Arial MT"/>
                <a:cs typeface="Arial MT"/>
                <a:hlinkClick r:id="rId8"/>
              </a:rPr>
              <a:t>February</a:t>
            </a:r>
            <a:r>
              <a:rPr dirty="0" sz="1000" spc="45">
                <a:latin typeface="Arial MT"/>
                <a:cs typeface="Arial MT"/>
                <a:hlinkClick r:id="rId8"/>
              </a:rPr>
              <a:t> </a:t>
            </a:r>
            <a:r>
              <a:rPr dirty="0" sz="1000" spc="-10">
                <a:latin typeface="Arial MT"/>
                <a:cs typeface="Arial MT"/>
                <a:hlinkClick r:id="rId8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DOJ.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Department</a:t>
            </a:r>
            <a:r>
              <a:rPr dirty="0" sz="1000" spc="-2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of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Justice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https://www.justice.gov/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13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2286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  <a:hlinkClick r:id="rId10"/>
              </a:rPr>
              <a:t>Edelstein,</a:t>
            </a:r>
            <a:r>
              <a:rPr dirty="0" sz="1000" spc="-2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S.</a:t>
            </a:r>
            <a:r>
              <a:rPr dirty="0" sz="1000" spc="-1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(2018)</a:t>
            </a:r>
            <a:r>
              <a:rPr dirty="0" sz="1000" spc="-1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GM</a:t>
            </a:r>
            <a:r>
              <a:rPr dirty="0" sz="1000" spc="-1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to</a:t>
            </a:r>
            <a:r>
              <a:rPr dirty="0" sz="1000" spc="-1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Expand</a:t>
            </a:r>
            <a:r>
              <a:rPr dirty="0" sz="1000" spc="-3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Michigan</a:t>
            </a:r>
            <a:r>
              <a:rPr dirty="0" sz="1000" spc="-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Battery</a:t>
            </a:r>
            <a:r>
              <a:rPr dirty="0" sz="1000" spc="-1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Lab</a:t>
            </a:r>
            <a:r>
              <a:rPr dirty="0" sz="1000" spc="-3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Ahead</a:t>
            </a:r>
            <a:r>
              <a:rPr dirty="0" sz="1000" spc="-2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of</a:t>
            </a:r>
            <a:r>
              <a:rPr dirty="0" sz="1000" spc="-3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Electric Car</a:t>
            </a:r>
            <a:r>
              <a:rPr dirty="0" sz="1000" spc="-1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Push.</a:t>
            </a:r>
            <a:r>
              <a:rPr dirty="0" sz="1000" spc="10">
                <a:latin typeface="Arial MT"/>
                <a:cs typeface="Arial MT"/>
                <a:hlinkClick r:id="rId10"/>
              </a:rPr>
              <a:t> </a:t>
            </a:r>
            <a:r>
              <a:rPr dirty="0" sz="1000" i="1">
                <a:latin typeface="Arial"/>
                <a:cs typeface="Arial"/>
                <a:hlinkClick r:id="rId10"/>
              </a:rPr>
              <a:t>The</a:t>
            </a:r>
            <a:r>
              <a:rPr dirty="0" sz="1000" spc="-30" i="1">
                <a:latin typeface="Arial"/>
                <a:cs typeface="Arial"/>
                <a:hlinkClick r:id="rId10"/>
              </a:rPr>
              <a:t> </a:t>
            </a:r>
            <a:r>
              <a:rPr dirty="0" sz="1000" i="1">
                <a:latin typeface="Arial"/>
                <a:cs typeface="Arial"/>
                <a:hlinkClick r:id="rId10"/>
              </a:rPr>
              <a:t>Drive</a:t>
            </a:r>
            <a:r>
              <a:rPr dirty="0" sz="1000">
                <a:latin typeface="Arial MT"/>
                <a:cs typeface="Arial MT"/>
                <a:hlinkClick r:id="rId10"/>
              </a:rPr>
              <a:t>,</a:t>
            </a:r>
            <a:r>
              <a:rPr dirty="0" sz="1000" spc="-1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7</a:t>
            </a:r>
            <a:r>
              <a:rPr dirty="0" sz="1000" spc="-1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September</a:t>
            </a:r>
            <a:r>
              <a:rPr dirty="0" sz="1000" spc="-3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[online].</a:t>
            </a:r>
            <a:r>
              <a:rPr dirty="0" sz="1000" spc="-1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Available</a:t>
            </a:r>
            <a:r>
              <a:rPr dirty="0" sz="1000" spc="2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at:</a:t>
            </a:r>
            <a:r>
              <a:rPr dirty="0" sz="1000" spc="-25">
                <a:latin typeface="Arial MT"/>
                <a:cs typeface="Arial MT"/>
                <a:hlinkClick r:id="rId10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http://thedrive.com/tech/23424/gm-to-expand-michigan-battery-</a:t>
            </a:r>
            <a:r>
              <a:rPr dirty="0" sz="1000" spc="-10">
                <a:latin typeface="Arial MT"/>
                <a:cs typeface="Arial MT"/>
                <a:hlinkClick r:id="rId10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lab-ahead-of-electric-car-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push</a:t>
            </a:r>
            <a:r>
              <a:rPr dirty="0" sz="1000" spc="-1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(Accessed: 13</a:t>
            </a:r>
            <a:r>
              <a:rPr dirty="0" sz="1000" spc="-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February</a:t>
            </a:r>
            <a:r>
              <a:rPr dirty="0" sz="1000" spc="10">
                <a:latin typeface="Arial MT"/>
                <a:cs typeface="Arial MT"/>
                <a:hlinkClick r:id="rId10"/>
              </a:rPr>
              <a:t> </a:t>
            </a:r>
            <a:r>
              <a:rPr dirty="0" sz="1000" spc="-10">
                <a:latin typeface="Arial MT"/>
                <a:cs typeface="Arial MT"/>
                <a:hlinkClick r:id="rId10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1943735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Eisenstein,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Luxury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car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owners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trade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up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for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American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pickups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as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Ford,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GM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Ram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trucks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dominate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market.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CNBC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5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November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https://www.cnbc.com/2018/11/03/luxury-car-owners-trade-up-for-us-pickups-as-ford-gm-dominate-market.html</a:t>
            </a:r>
            <a:r>
              <a:rPr dirty="0" sz="1000" spc="9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9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22</a:t>
            </a:r>
            <a:r>
              <a:rPr dirty="0" sz="1000" spc="1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1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232283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Eisenstein,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General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Motors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is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looking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building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all-</a:t>
            </a:r>
            <a:r>
              <a:rPr dirty="0" sz="1000">
                <a:latin typeface="Arial MT"/>
                <a:cs typeface="Arial MT"/>
              </a:rPr>
              <a:t>electric line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GMC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SUVs,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Sierra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pickup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trucks.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CNBC,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24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January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2"/>
              </a:rPr>
              <a:t>https://www.cnbc.com/2019/01/23/pickups-ready-to-plug-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2"/>
              </a:rPr>
              <a:t>in.html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26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5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233679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Euromonitor.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(2016)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Evolution of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Cost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Drivers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Auto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Industry.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Euromonitor</a:t>
            </a:r>
            <a:r>
              <a:rPr dirty="0" sz="1000" spc="-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 at: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3"/>
              </a:rPr>
              <a:t>https://blog.euromonitor.com/evolution-cost-drivers-auto-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3"/>
              </a:rPr>
              <a:t>industry/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February 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12763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FactSet.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M&amp;A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News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Trends.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FactSet</a:t>
            </a:r>
            <a:r>
              <a:rPr dirty="0" sz="1000" spc="-1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Flaswhire US</a:t>
            </a:r>
            <a:r>
              <a:rPr dirty="0" sz="1000" spc="-2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monthly</a:t>
            </a:r>
            <a:r>
              <a:rPr dirty="0" sz="1000" spc="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4"/>
              </a:rPr>
              <a:t>https://www.factset.com/hubfs/mergerstat_em/monthly/US-Flashwire-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4"/>
              </a:rPr>
              <a:t>Monthly.pdf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25">
                <a:latin typeface="Arial MT"/>
                <a:cs typeface="Arial MT"/>
              </a:rPr>
              <a:t> 25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41783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Ferris,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R.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steadily </a:t>
            </a:r>
            <a:r>
              <a:rPr dirty="0" sz="1000" spc="-10">
                <a:latin typeface="Arial MT"/>
                <a:cs typeface="Arial MT"/>
              </a:rPr>
              <a:t>disappearing </a:t>
            </a:r>
            <a:r>
              <a:rPr dirty="0" sz="1000">
                <a:latin typeface="Arial MT"/>
                <a:cs typeface="Arial MT"/>
              </a:rPr>
              <a:t>American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car.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CNBC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7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April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5"/>
              </a:rPr>
              <a:t>https://www.cnbc.com/2018/04/06/the-steadily-disappearing-american-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5"/>
              </a:rPr>
              <a:t>car.html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23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Bibliography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10" name="object 10" descr=""/>
          <p:cNvSpPr txBox="1"/>
          <p:nvPr/>
        </p:nvSpPr>
        <p:spPr>
          <a:xfrm>
            <a:off x="5697728" y="6478139"/>
            <a:ext cx="80010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Bibliography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74649" y="1245488"/>
            <a:ext cx="11019155" cy="5055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623695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Ferris,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GM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is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going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'all-</a:t>
            </a:r>
            <a:r>
              <a:rPr dirty="0" sz="1000">
                <a:latin typeface="Arial MT"/>
                <a:cs typeface="Arial MT"/>
              </a:rPr>
              <a:t>electric,'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but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it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doesn't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expect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make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money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off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battery-</a:t>
            </a:r>
            <a:r>
              <a:rPr dirty="0" sz="1000">
                <a:latin typeface="Arial MT"/>
                <a:cs typeface="Arial MT"/>
              </a:rPr>
              <a:t>powered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cars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until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early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next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decade.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CNBC</a:t>
            </a:r>
            <a:r>
              <a:rPr dirty="0" sz="1000">
                <a:latin typeface="Arial MT"/>
                <a:cs typeface="Arial MT"/>
              </a:rPr>
              <a:t>, 6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https://www.cnbc.com/2019/02/06/gm-doesnt-expect-to-make-money-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off-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electric-cars-until-next-decade.html</a:t>
            </a:r>
            <a:r>
              <a:rPr dirty="0" sz="1000" spc="8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8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23</a:t>
            </a:r>
            <a:r>
              <a:rPr dirty="0" sz="1000" spc="114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11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Ferris,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LeBeau,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Elon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Musk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could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make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more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than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$50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billion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from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pay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plan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shareholders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approved...but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he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has a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lot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deliver.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CNBC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21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March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at: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https://www.cnbc.com/2018/03/21/tesla-shareholders-approve-elon-musks-multibilion-dollar-compensation-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plan.html</a:t>
            </a:r>
            <a:r>
              <a:rPr dirty="0" sz="1000" spc="8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7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16</a:t>
            </a:r>
            <a:r>
              <a:rPr dirty="0" sz="1000" spc="9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114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FTC.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(2019)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Federal</a:t>
            </a:r>
            <a:r>
              <a:rPr dirty="0" sz="1000" spc="-5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Trade</a:t>
            </a:r>
            <a:r>
              <a:rPr dirty="0" sz="1000" spc="-4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Commission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https://www.ftc.gov/</a:t>
            </a:r>
            <a:r>
              <a:rPr dirty="0" sz="1000" spc="2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13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21526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  <a:hlinkClick r:id="rId7"/>
              </a:rPr>
              <a:t>Gastelu,</a:t>
            </a:r>
            <a:r>
              <a:rPr dirty="0" sz="1000" spc="-3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G.</a:t>
            </a:r>
            <a:r>
              <a:rPr dirty="0" sz="1000" spc="-2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(2019)</a:t>
            </a:r>
            <a:r>
              <a:rPr dirty="0" sz="1000" spc="-2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The</a:t>
            </a:r>
            <a:r>
              <a:rPr dirty="0" sz="1000" spc="-3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10</a:t>
            </a:r>
            <a:r>
              <a:rPr dirty="0" sz="1000" spc="-30">
                <a:latin typeface="Arial MT"/>
                <a:cs typeface="Arial MT"/>
                <a:hlinkClick r:id="rId7"/>
              </a:rPr>
              <a:t> </a:t>
            </a:r>
            <a:r>
              <a:rPr dirty="0" sz="1000" spc="-10">
                <a:latin typeface="Arial MT"/>
                <a:cs typeface="Arial MT"/>
                <a:hlinkClick r:id="rId7"/>
              </a:rPr>
              <a:t>best-</a:t>
            </a:r>
            <a:r>
              <a:rPr dirty="0" sz="1000">
                <a:latin typeface="Arial MT"/>
                <a:cs typeface="Arial MT"/>
                <a:hlinkClick r:id="rId7"/>
              </a:rPr>
              <a:t>selling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vehicles in</a:t>
            </a:r>
            <a:r>
              <a:rPr dirty="0" sz="1000" spc="-1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the</a:t>
            </a:r>
            <a:r>
              <a:rPr dirty="0" sz="1000" spc="-3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United</a:t>
            </a:r>
            <a:r>
              <a:rPr dirty="0" sz="1000" spc="-1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States</a:t>
            </a:r>
            <a:r>
              <a:rPr dirty="0" sz="1000" spc="-3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in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2018</a:t>
            </a:r>
            <a:r>
              <a:rPr dirty="0" sz="1000" spc="-2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were</a:t>
            </a:r>
            <a:r>
              <a:rPr dirty="0" sz="1000" spc="-1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mostly</a:t>
            </a:r>
            <a:r>
              <a:rPr dirty="0" sz="1000" spc="-3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trucks</a:t>
            </a:r>
            <a:r>
              <a:rPr dirty="0" sz="1000" spc="-4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and</a:t>
            </a:r>
            <a:r>
              <a:rPr dirty="0" sz="1000" spc="-3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SUVs.</a:t>
            </a:r>
            <a:r>
              <a:rPr dirty="0" sz="1000" spc="15">
                <a:latin typeface="Arial MT"/>
                <a:cs typeface="Arial MT"/>
                <a:hlinkClick r:id="rId7"/>
              </a:rPr>
              <a:t> </a:t>
            </a:r>
            <a:r>
              <a:rPr dirty="0" sz="1000" i="1">
                <a:latin typeface="Arial"/>
                <a:cs typeface="Arial"/>
                <a:hlinkClick r:id="rId7"/>
              </a:rPr>
              <a:t>FoxNews</a:t>
            </a:r>
            <a:r>
              <a:rPr dirty="0" sz="1000">
                <a:latin typeface="Arial MT"/>
                <a:cs typeface="Arial MT"/>
                <a:hlinkClick r:id="rId7"/>
              </a:rPr>
              <a:t>,</a:t>
            </a:r>
            <a:r>
              <a:rPr dirty="0" sz="1000" spc="-2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4</a:t>
            </a:r>
            <a:r>
              <a:rPr dirty="0" sz="1000" spc="-2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January</a:t>
            </a:r>
            <a:r>
              <a:rPr dirty="0" sz="1000" spc="-2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[online].</a:t>
            </a:r>
            <a:r>
              <a:rPr dirty="0" sz="1000" spc="-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Available</a:t>
            </a:r>
            <a:r>
              <a:rPr dirty="0" sz="1000" spc="1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at:</a:t>
            </a:r>
            <a:r>
              <a:rPr dirty="0" sz="1000" spc="-25">
                <a:latin typeface="Arial MT"/>
                <a:cs typeface="Arial MT"/>
                <a:hlinkClick r:id="rId7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https://www.foxnews.com/auto/the-10-best-</a:t>
            </a:r>
            <a:r>
              <a:rPr dirty="0" sz="1000" spc="-10">
                <a:latin typeface="Arial MT"/>
                <a:cs typeface="Arial MT"/>
                <a:hlinkClick r:id="rId7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selling-vehicles-in-the-united-states-in-2018-were-mostly-trucks-and-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suvs</a:t>
            </a:r>
            <a:r>
              <a:rPr dirty="0" sz="1000" spc="10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(Accessed:</a:t>
            </a:r>
            <a:r>
              <a:rPr dirty="0" sz="1000" spc="25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15</a:t>
            </a:r>
            <a:r>
              <a:rPr dirty="0" sz="1000" spc="50">
                <a:latin typeface="Arial MT"/>
                <a:cs typeface="Arial MT"/>
                <a:hlinkClick r:id="rId7"/>
              </a:rPr>
              <a:t> </a:t>
            </a:r>
            <a:r>
              <a:rPr dirty="0" sz="1000">
                <a:latin typeface="Arial MT"/>
                <a:cs typeface="Arial MT"/>
                <a:hlinkClick r:id="rId7"/>
              </a:rPr>
              <a:t>February</a:t>
            </a:r>
            <a:r>
              <a:rPr dirty="0" sz="1000" spc="50">
                <a:latin typeface="Arial MT"/>
                <a:cs typeface="Arial MT"/>
                <a:hlinkClick r:id="rId7"/>
              </a:rPr>
              <a:t> </a:t>
            </a:r>
            <a:r>
              <a:rPr dirty="0" sz="1000" spc="-10">
                <a:latin typeface="Arial MT"/>
                <a:cs typeface="Arial MT"/>
                <a:hlinkClick r:id="rId7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Geely.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Annual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report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2017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 Available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http://www.geelyauto.com.hk/core/files/financial/en/2017-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02.pdf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14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General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Motors.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(2016)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Annual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report 2015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http://www.annualreports.com/HostedData/AnnualReportArchive/g/NYSE_GM_2015.pdf</a:t>
            </a:r>
            <a:r>
              <a:rPr dirty="0" sz="1000" spc="30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24 February</a:t>
            </a:r>
            <a:r>
              <a:rPr dirty="0" sz="1000" spc="-10">
                <a:latin typeface="Arial MT"/>
                <a:cs typeface="Arial MT"/>
              </a:rPr>
              <a:t> 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General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Motors.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(2018a)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Annual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report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2017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http://www.annualreports.com/HostedData/AnnualReports/PDF/NYSE_GM_2017.pdf</a:t>
            </a:r>
            <a:r>
              <a:rPr dirty="0" u="sng" sz="1000" spc="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24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10">
                <a:latin typeface="Arial MT"/>
                <a:cs typeface="Arial MT"/>
              </a:rPr>
              <a:t> 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312674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General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Motors.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(2018b)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General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Motors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Accelerates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Transformation.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General</a:t>
            </a:r>
            <a:r>
              <a:rPr dirty="0" sz="1000" spc="-5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Motors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26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November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https://media.gm.com/media/us/en/gm/news.detail.html/content/Pages/news/us/en/2018/nov/1126-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gm.html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</a:t>
            </a:r>
            <a:r>
              <a:rPr dirty="0" sz="1000" spc="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26</a:t>
            </a:r>
            <a:r>
              <a:rPr dirty="0" sz="1000" spc="8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7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3949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General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Motors.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(2019a)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General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motors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strengthens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core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business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future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mobility.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General</a:t>
            </a:r>
            <a:r>
              <a:rPr dirty="0" sz="1000" spc="-4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Motors</a:t>
            </a:r>
            <a:r>
              <a:rPr dirty="0" sz="1000" spc="-1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2"/>
              </a:rPr>
              <a:t>https://media.gm.com/content/dam/Media/gmcom/investor/2019/jan/Press-Release-1-11-19.pdf</a:t>
            </a:r>
            <a:r>
              <a:rPr dirty="0" sz="1000" spc="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9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26</a:t>
            </a:r>
            <a:r>
              <a:rPr dirty="0" sz="1000" spc="8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11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General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Motors. (2019b)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Annual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report 2018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3"/>
              </a:rPr>
              <a:t>https://investor.gm.com/static-files/cbb78eee-fd3b-47bc-93c8-2c73c4800042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24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3250565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General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Motors.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(2019c)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GM’s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U.S.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Crossover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Sales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Topped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million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2018.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General</a:t>
            </a:r>
            <a:r>
              <a:rPr dirty="0" sz="1000" spc="-4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Motors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3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January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4"/>
              </a:rPr>
              <a:t>https://media.gm.com/media/us/en/gm/home.detail.html/content/Pages/news/us/en/2019/jan/0103-gmsales.html</a:t>
            </a:r>
            <a:r>
              <a:rPr dirty="0" sz="1000" spc="9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9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</a:t>
            </a:r>
            <a:r>
              <a:rPr dirty="0" sz="1000" spc="1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March</a:t>
            </a:r>
            <a:r>
              <a:rPr dirty="0" sz="1000" spc="1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  <a:hlinkClick r:id="rId15"/>
              </a:rPr>
              <a:t>Gessner,</a:t>
            </a:r>
            <a:r>
              <a:rPr dirty="0" sz="1000" spc="-25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K. (2018)</a:t>
            </a:r>
            <a:r>
              <a:rPr dirty="0" sz="1000" spc="5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Tesla</a:t>
            </a:r>
            <a:r>
              <a:rPr dirty="0" sz="1000" spc="-15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faces</a:t>
            </a:r>
            <a:r>
              <a:rPr dirty="0" sz="1000" spc="-20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accelerating</a:t>
            </a:r>
            <a:r>
              <a:rPr dirty="0" sz="1000" spc="-5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rate</a:t>
            </a:r>
            <a:r>
              <a:rPr dirty="0" sz="1000" spc="-15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of</a:t>
            </a:r>
            <a:r>
              <a:rPr dirty="0" sz="1000" spc="-5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Model</a:t>
            </a:r>
            <a:r>
              <a:rPr dirty="0" sz="1000" spc="10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2 refunds.</a:t>
            </a:r>
            <a:r>
              <a:rPr dirty="0" sz="1000" spc="-10">
                <a:latin typeface="Arial MT"/>
                <a:cs typeface="Arial MT"/>
                <a:hlinkClick r:id="rId15"/>
              </a:rPr>
              <a:t> </a:t>
            </a:r>
            <a:r>
              <a:rPr dirty="0" sz="1000" i="1">
                <a:latin typeface="Arial"/>
                <a:cs typeface="Arial"/>
                <a:hlinkClick r:id="rId15"/>
              </a:rPr>
              <a:t>Second measure</a:t>
            </a:r>
            <a:r>
              <a:rPr dirty="0" sz="1000">
                <a:latin typeface="Arial MT"/>
                <a:cs typeface="Arial MT"/>
                <a:hlinkClick r:id="rId15"/>
              </a:rPr>
              <a:t>,</a:t>
            </a:r>
            <a:r>
              <a:rPr dirty="0" sz="1000" spc="-10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4 June</a:t>
            </a:r>
            <a:r>
              <a:rPr dirty="0" sz="1000" spc="-15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[online].</a:t>
            </a:r>
            <a:r>
              <a:rPr dirty="0" sz="1000" spc="15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Available</a:t>
            </a:r>
            <a:r>
              <a:rPr dirty="0" sz="1000" spc="20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at:</a:t>
            </a:r>
            <a:r>
              <a:rPr dirty="0" sz="1000" spc="5">
                <a:latin typeface="Arial MT"/>
                <a:cs typeface="Arial MT"/>
                <a:hlinkClick r:id="rId15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5"/>
              </a:rPr>
              <a:t>https://secondmeasure.com/datapoints/tesla-faces-accelerating-rate-of-model-</a:t>
            </a:r>
            <a:r>
              <a:rPr dirty="0" u="sng" sz="1000" spc="-25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5"/>
              </a:rPr>
              <a:t>3-</a:t>
            </a:r>
            <a:r>
              <a:rPr dirty="0" sz="1000" spc="-25">
                <a:latin typeface="Arial MT"/>
                <a:cs typeface="Arial MT"/>
                <a:hlinkClick r:id="rId15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5"/>
              </a:rPr>
              <a:t>refunds/</a:t>
            </a:r>
            <a:r>
              <a:rPr dirty="0" sz="1000" spc="-45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(Accessed:</a:t>
            </a:r>
            <a:r>
              <a:rPr dirty="0" sz="1000" spc="-50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14</a:t>
            </a:r>
            <a:r>
              <a:rPr dirty="0" sz="1000" spc="-25">
                <a:latin typeface="Arial MT"/>
                <a:cs typeface="Arial MT"/>
                <a:hlinkClick r:id="rId15"/>
              </a:rPr>
              <a:t> </a:t>
            </a:r>
            <a:r>
              <a:rPr dirty="0" sz="1000">
                <a:latin typeface="Arial MT"/>
                <a:cs typeface="Arial MT"/>
                <a:hlinkClick r:id="rId15"/>
              </a:rPr>
              <a:t>February</a:t>
            </a:r>
            <a:r>
              <a:rPr dirty="0" sz="1000" spc="-30">
                <a:latin typeface="Arial MT"/>
                <a:cs typeface="Arial MT"/>
                <a:hlinkClick r:id="rId15"/>
              </a:rPr>
              <a:t> </a:t>
            </a:r>
            <a:r>
              <a:rPr dirty="0" sz="1000" spc="-20">
                <a:latin typeface="Arial MT"/>
                <a:cs typeface="Arial MT"/>
                <a:hlinkClick r:id="rId15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12700" marR="27749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  <a:hlinkClick r:id="rId16"/>
              </a:rPr>
              <a:t>Gibbs,</a:t>
            </a:r>
            <a:r>
              <a:rPr dirty="0" sz="1000" spc="-20">
                <a:latin typeface="Arial MT"/>
                <a:cs typeface="Arial MT"/>
                <a:hlinkClick r:id="rId16"/>
              </a:rPr>
              <a:t> </a:t>
            </a:r>
            <a:r>
              <a:rPr dirty="0" sz="1000">
                <a:latin typeface="Arial MT"/>
                <a:cs typeface="Arial MT"/>
                <a:hlinkClick r:id="rId16"/>
              </a:rPr>
              <a:t>S. (2018)</a:t>
            </a:r>
            <a:r>
              <a:rPr dirty="0" sz="1000" spc="-20">
                <a:latin typeface="Arial MT"/>
                <a:cs typeface="Arial MT"/>
                <a:hlinkClick r:id="rId16"/>
              </a:rPr>
              <a:t> </a:t>
            </a:r>
            <a:r>
              <a:rPr dirty="0" sz="1000">
                <a:latin typeface="Arial MT"/>
                <a:cs typeface="Arial MT"/>
                <a:hlinkClick r:id="rId16"/>
              </a:rPr>
              <a:t>Tesla</a:t>
            </a:r>
            <a:r>
              <a:rPr dirty="0" sz="1000" spc="-25">
                <a:latin typeface="Arial MT"/>
                <a:cs typeface="Arial MT"/>
                <a:hlinkClick r:id="rId16"/>
              </a:rPr>
              <a:t> </a:t>
            </a:r>
            <a:r>
              <a:rPr dirty="0" sz="1000">
                <a:latin typeface="Arial MT"/>
                <a:cs typeface="Arial MT"/>
                <a:hlinkClick r:id="rId16"/>
              </a:rPr>
              <a:t>finally</a:t>
            </a:r>
            <a:r>
              <a:rPr dirty="0" sz="1000" spc="10">
                <a:latin typeface="Arial MT"/>
                <a:cs typeface="Arial MT"/>
                <a:hlinkClick r:id="rId16"/>
              </a:rPr>
              <a:t> </a:t>
            </a:r>
            <a:r>
              <a:rPr dirty="0" sz="1000">
                <a:latin typeface="Arial MT"/>
                <a:cs typeface="Arial MT"/>
                <a:hlinkClick r:id="rId16"/>
              </a:rPr>
              <a:t>hits</a:t>
            </a:r>
            <a:r>
              <a:rPr dirty="0" sz="1000" spc="-5">
                <a:latin typeface="Arial MT"/>
                <a:cs typeface="Arial MT"/>
                <a:hlinkClick r:id="rId16"/>
              </a:rPr>
              <a:t> </a:t>
            </a:r>
            <a:r>
              <a:rPr dirty="0" sz="1000">
                <a:latin typeface="Arial MT"/>
                <a:cs typeface="Arial MT"/>
                <a:hlinkClick r:id="rId16"/>
              </a:rPr>
              <a:t>weekly</a:t>
            </a:r>
            <a:r>
              <a:rPr dirty="0" sz="1000" spc="-5">
                <a:latin typeface="Arial MT"/>
                <a:cs typeface="Arial MT"/>
                <a:hlinkClick r:id="rId16"/>
              </a:rPr>
              <a:t> </a:t>
            </a:r>
            <a:r>
              <a:rPr dirty="0" sz="1000">
                <a:latin typeface="Arial MT"/>
                <a:cs typeface="Arial MT"/>
                <a:hlinkClick r:id="rId16"/>
              </a:rPr>
              <a:t>production</a:t>
            </a:r>
            <a:r>
              <a:rPr dirty="0" sz="1000" spc="-25">
                <a:latin typeface="Arial MT"/>
                <a:cs typeface="Arial MT"/>
                <a:hlinkClick r:id="rId16"/>
              </a:rPr>
              <a:t> </a:t>
            </a:r>
            <a:r>
              <a:rPr dirty="0" sz="1000">
                <a:latin typeface="Arial MT"/>
                <a:cs typeface="Arial MT"/>
                <a:hlinkClick r:id="rId16"/>
              </a:rPr>
              <a:t>target</a:t>
            </a:r>
            <a:r>
              <a:rPr dirty="0" sz="1000" spc="-25">
                <a:latin typeface="Arial MT"/>
                <a:cs typeface="Arial MT"/>
                <a:hlinkClick r:id="rId16"/>
              </a:rPr>
              <a:t> </a:t>
            </a:r>
            <a:r>
              <a:rPr dirty="0" sz="1000">
                <a:latin typeface="Arial MT"/>
                <a:cs typeface="Arial MT"/>
                <a:hlinkClick r:id="rId16"/>
              </a:rPr>
              <a:t>for</a:t>
            </a:r>
            <a:r>
              <a:rPr dirty="0" sz="1000" spc="-20">
                <a:latin typeface="Arial MT"/>
                <a:cs typeface="Arial MT"/>
                <a:hlinkClick r:id="rId16"/>
              </a:rPr>
              <a:t> </a:t>
            </a:r>
            <a:r>
              <a:rPr dirty="0" sz="1000">
                <a:latin typeface="Arial MT"/>
                <a:cs typeface="Arial MT"/>
                <a:hlinkClick r:id="rId16"/>
              </a:rPr>
              <a:t>Model 3</a:t>
            </a:r>
            <a:r>
              <a:rPr dirty="0" sz="1000" spc="-10">
                <a:latin typeface="Arial MT"/>
                <a:cs typeface="Arial MT"/>
                <a:hlinkClick r:id="rId16"/>
              </a:rPr>
              <a:t> </a:t>
            </a:r>
            <a:r>
              <a:rPr dirty="0" sz="1000">
                <a:latin typeface="Arial MT"/>
                <a:cs typeface="Arial MT"/>
                <a:hlinkClick r:id="rId16"/>
              </a:rPr>
              <a:t>cars. </a:t>
            </a:r>
            <a:r>
              <a:rPr dirty="0" sz="1000" i="1">
                <a:latin typeface="Arial"/>
                <a:cs typeface="Arial"/>
                <a:hlinkClick r:id="rId16"/>
              </a:rPr>
              <a:t>Guardian</a:t>
            </a:r>
            <a:r>
              <a:rPr dirty="0" sz="1000">
                <a:latin typeface="Arial MT"/>
                <a:cs typeface="Arial MT"/>
                <a:hlinkClick r:id="rId16"/>
              </a:rPr>
              <a:t>,</a:t>
            </a:r>
            <a:r>
              <a:rPr dirty="0" sz="1000" spc="-10">
                <a:latin typeface="Arial MT"/>
                <a:cs typeface="Arial MT"/>
                <a:hlinkClick r:id="rId16"/>
              </a:rPr>
              <a:t> </a:t>
            </a:r>
            <a:r>
              <a:rPr dirty="0" sz="1000">
                <a:latin typeface="Arial MT"/>
                <a:cs typeface="Arial MT"/>
                <a:hlinkClick r:id="rId16"/>
              </a:rPr>
              <a:t>2</a:t>
            </a:r>
            <a:r>
              <a:rPr dirty="0" sz="1000" spc="-25">
                <a:latin typeface="Arial MT"/>
                <a:cs typeface="Arial MT"/>
                <a:hlinkClick r:id="rId16"/>
              </a:rPr>
              <a:t> </a:t>
            </a:r>
            <a:r>
              <a:rPr dirty="0" sz="1000">
                <a:latin typeface="Arial MT"/>
                <a:cs typeface="Arial MT"/>
                <a:hlinkClick r:id="rId16"/>
              </a:rPr>
              <a:t>July</a:t>
            </a:r>
            <a:r>
              <a:rPr dirty="0" sz="1000" spc="-5">
                <a:latin typeface="Arial MT"/>
                <a:cs typeface="Arial MT"/>
                <a:hlinkClick r:id="rId16"/>
              </a:rPr>
              <a:t> </a:t>
            </a:r>
            <a:r>
              <a:rPr dirty="0" sz="1000">
                <a:latin typeface="Arial MT"/>
                <a:cs typeface="Arial MT"/>
                <a:hlinkClick r:id="rId16"/>
              </a:rPr>
              <a:t>[online]. Available</a:t>
            </a:r>
            <a:r>
              <a:rPr dirty="0" sz="1000" spc="10">
                <a:latin typeface="Arial MT"/>
                <a:cs typeface="Arial MT"/>
                <a:hlinkClick r:id="rId16"/>
              </a:rPr>
              <a:t> </a:t>
            </a:r>
            <a:r>
              <a:rPr dirty="0" sz="1000">
                <a:latin typeface="Arial MT"/>
                <a:cs typeface="Arial MT"/>
                <a:hlinkClick r:id="rId16"/>
              </a:rPr>
              <a:t>at:</a:t>
            </a:r>
            <a:r>
              <a:rPr dirty="0" sz="1000" spc="-5">
                <a:latin typeface="Arial MT"/>
                <a:cs typeface="Arial MT"/>
                <a:hlinkClick r:id="rId16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6"/>
              </a:rPr>
              <a:t>https://www.theguardian.com/technology/2018/jul/02/tesla-</a:t>
            </a:r>
            <a:r>
              <a:rPr dirty="0" u="sng" sz="10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6"/>
              </a:rPr>
              <a:t>finally-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6"/>
              </a:rPr>
              <a:t>hits-weekly-</a:t>
            </a:r>
            <a:r>
              <a:rPr dirty="0" sz="1000" spc="-10">
                <a:latin typeface="Arial MT"/>
                <a:cs typeface="Arial MT"/>
                <a:hlinkClick r:id="rId16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6"/>
              </a:rPr>
              <a:t>production-target-for-model-3-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6"/>
              </a:rPr>
              <a:t>cars</a:t>
            </a:r>
            <a:r>
              <a:rPr dirty="0" sz="1000" spc="10">
                <a:latin typeface="Arial MT"/>
                <a:cs typeface="Arial MT"/>
                <a:hlinkClick r:id="rId16"/>
              </a:rPr>
              <a:t> </a:t>
            </a:r>
            <a:r>
              <a:rPr dirty="0" sz="1000">
                <a:latin typeface="Arial MT"/>
                <a:cs typeface="Arial MT"/>
                <a:hlinkClick r:id="rId16"/>
              </a:rPr>
              <a:t>(Accessed: 27</a:t>
            </a:r>
            <a:r>
              <a:rPr dirty="0" sz="1000" spc="10">
                <a:latin typeface="Arial MT"/>
                <a:cs typeface="Arial MT"/>
                <a:hlinkClick r:id="rId16"/>
              </a:rPr>
              <a:t> </a:t>
            </a:r>
            <a:r>
              <a:rPr dirty="0" sz="1000">
                <a:latin typeface="Arial MT"/>
                <a:cs typeface="Arial MT"/>
                <a:hlinkClick r:id="rId16"/>
              </a:rPr>
              <a:t>February</a:t>
            </a:r>
            <a:r>
              <a:rPr dirty="0" sz="1000" spc="30">
                <a:latin typeface="Arial MT"/>
                <a:cs typeface="Arial MT"/>
                <a:hlinkClick r:id="rId16"/>
              </a:rPr>
              <a:t> </a:t>
            </a:r>
            <a:r>
              <a:rPr dirty="0" sz="1000" spc="-10">
                <a:latin typeface="Arial MT"/>
                <a:cs typeface="Arial MT"/>
                <a:hlinkClick r:id="rId16"/>
              </a:rPr>
              <a:t>2019)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96052" y="6428956"/>
            <a:ext cx="1200150" cy="250190"/>
            <a:chOff x="5496052" y="6428956"/>
            <a:chExt cx="1200150" cy="250190"/>
          </a:xfrm>
        </p:grpSpPr>
        <p:sp>
          <p:nvSpPr>
            <p:cNvPr id="3" name="object 3" descr=""/>
            <p:cNvSpPr/>
            <p:nvPr/>
          </p:nvSpPr>
          <p:spPr>
            <a:xfrm>
              <a:off x="5496052" y="6435306"/>
              <a:ext cx="1200150" cy="243840"/>
            </a:xfrm>
            <a:custGeom>
              <a:avLst/>
              <a:gdLst/>
              <a:ahLst/>
              <a:cxnLst/>
              <a:rect l="l" t="t" r="r" b="b"/>
              <a:pathLst>
                <a:path w="1200150" h="243840">
                  <a:moveTo>
                    <a:pt x="1199997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199997" y="243840"/>
                  </a:lnTo>
                  <a:lnTo>
                    <a:pt x="1199997" y="0"/>
                  </a:lnTo>
                  <a:close/>
                </a:path>
              </a:pathLst>
            </a:custGeom>
            <a:solidFill>
              <a:srgbClr val="3447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96052" y="6428956"/>
              <a:ext cx="1200150" cy="12700"/>
            </a:xfrm>
            <a:custGeom>
              <a:avLst/>
              <a:gdLst/>
              <a:ahLst/>
              <a:cxnLst/>
              <a:rect l="l" t="t" r="r" b="b"/>
              <a:pathLst>
                <a:path w="1200150" h="12700">
                  <a:moveTo>
                    <a:pt x="0" y="12700"/>
                  </a:moveTo>
                  <a:lnTo>
                    <a:pt x="1199896" y="12700"/>
                  </a:lnTo>
                  <a:lnTo>
                    <a:pt x="1199896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3285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1819" y="262127"/>
            <a:ext cx="862583" cy="864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6495" y="6373366"/>
            <a:ext cx="420623" cy="3901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Bibliography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|</a:t>
            </a:r>
            <a:r>
              <a:rPr dirty="0" spc="-10"/>
              <a:t> </a:t>
            </a:r>
            <a:fld id="{81D60167-4931-47E6-BA6A-407CBD079E47}" type="slidenum">
              <a:rPr dirty="0" spc="-25"/>
              <a:t>100</a:t>
            </a:fld>
          </a:p>
        </p:txBody>
      </p:sp>
      <p:sp>
        <p:nvSpPr>
          <p:cNvPr id="10" name="object 10" descr=""/>
          <p:cNvSpPr txBox="1"/>
          <p:nvPr/>
        </p:nvSpPr>
        <p:spPr>
          <a:xfrm>
            <a:off x="5697728" y="6478139"/>
            <a:ext cx="80010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Bibliography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11149" y="1245488"/>
            <a:ext cx="11083290" cy="4902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6200" marR="65024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GM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Authority.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(2019a)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Chevrolet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Bolt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EV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Sales Numbers.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GM</a:t>
            </a:r>
            <a:r>
              <a:rPr dirty="0" sz="1000" spc="-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Authority</a:t>
            </a:r>
            <a:r>
              <a:rPr dirty="0" sz="1000" spc="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4"/>
              </a:rPr>
              <a:t>http://gmauthority.com/blog/gm/chevrolet/chevrolet-bolt-ev/chevrolet-bolt-ev-sales-numbers/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(Accessed;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24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GM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Authority.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(2019b)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Chevrolet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Volt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Sales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Numbers.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GM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Authority</a:t>
            </a:r>
            <a:r>
              <a:rPr dirty="0" sz="1000" spc="-1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http://gmauthority.com/blog/gm/chevrolet/volt/chevrolet-volt-sales-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5"/>
              </a:rPr>
              <a:t>numbers/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(Accessed;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24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76200" marR="129794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Goldman,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GM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is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reinventing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itself.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It's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cutting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15%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its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salaried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workers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shutting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5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plants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North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America. </a:t>
            </a:r>
            <a:r>
              <a:rPr dirty="0" sz="1000" i="1">
                <a:latin typeface="Arial"/>
                <a:cs typeface="Arial"/>
              </a:rPr>
              <a:t>CNN</a:t>
            </a:r>
            <a:r>
              <a:rPr dirty="0" sz="1000" spc="-2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Business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26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November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6"/>
              </a:rPr>
              <a:t>https://edition.cnn.com/2018/11/26/business/gm-oshawa-plant/index.html</a:t>
            </a:r>
            <a:r>
              <a:rPr dirty="0" sz="1000" spc="8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9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12</a:t>
            </a:r>
            <a:r>
              <a:rPr dirty="0" sz="1000" spc="1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February)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76200" marR="191198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Goodall,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W.,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Dovey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Fishman,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T.,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Bornstein,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J.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Bonthron,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B.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(2017)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rise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mobility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as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service.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Deloitte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Review</a:t>
            </a:r>
            <a:r>
              <a:rPr dirty="0" sz="1000" spc="-1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https://www2.deloitte.com/content/dam/Deloitte/nl/Documents/consumer-business/deloitte-nl-cb-ths-rise-of-</a:t>
            </a:r>
            <a:r>
              <a:rPr dirty="0" u="sng" sz="10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mobility-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as-a-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7"/>
              </a:rPr>
              <a:t>service.pdf</a:t>
            </a:r>
            <a:r>
              <a:rPr dirty="0" sz="1000" spc="1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7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10</a:t>
            </a:r>
            <a:r>
              <a:rPr dirty="0" sz="1000" spc="114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11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Grand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View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Research.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ADAS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market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report.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Market</a:t>
            </a:r>
            <a:r>
              <a:rPr dirty="0" sz="1000" spc="-2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Research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Reports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</a:t>
            </a:r>
            <a:r>
              <a:rPr dirty="0" sz="1000" i="1">
                <a:latin typeface="Arial"/>
                <a:cs typeface="Arial"/>
              </a:rPr>
              <a:t>.</a:t>
            </a:r>
            <a:r>
              <a:rPr dirty="0" sz="1000" spc="-20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at: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Subscription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Service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10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 MT"/>
              <a:cs typeface="Arial MT"/>
            </a:endParaRPr>
          </a:p>
          <a:p>
            <a:pPr marL="76200" marR="2305685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latin typeface="Arial MT"/>
                <a:cs typeface="Arial MT"/>
              </a:rPr>
              <a:t>Greenwood,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M.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(2018)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Honda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GM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Partnering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on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Next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Gen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Battery.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 spc="-10" i="1">
                <a:latin typeface="Arial"/>
                <a:cs typeface="Arial"/>
              </a:rPr>
              <a:t>Engineering.com</a:t>
            </a:r>
            <a:r>
              <a:rPr dirty="0" sz="1000" spc="-10">
                <a:latin typeface="Arial MT"/>
                <a:cs typeface="Arial MT"/>
              </a:rPr>
              <a:t>,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27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June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https://www.engineering.com/AdvancedManufacturing/ArticleID/17078/Honda-and-GM-Partnering-on-Next-Gen-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8"/>
              </a:rPr>
              <a:t>Battery.aspx</a:t>
            </a:r>
            <a:r>
              <a:rPr dirty="0" sz="1000" spc="1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13</a:t>
            </a:r>
            <a:r>
              <a:rPr dirty="0" sz="1000" spc="9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8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76200" marR="1817370">
              <a:lnSpc>
                <a:spcPct val="100000"/>
              </a:lnSpc>
            </a:pPr>
            <a:r>
              <a:rPr dirty="0" sz="1000" spc="-10">
                <a:latin typeface="Arial MT"/>
                <a:cs typeface="Arial MT"/>
              </a:rPr>
              <a:t>Grosse-</a:t>
            </a:r>
            <a:r>
              <a:rPr dirty="0" sz="1000">
                <a:latin typeface="Arial MT"/>
                <a:cs typeface="Arial MT"/>
              </a:rPr>
              <a:t>Ophoff,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A.,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Hausler,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S.,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Heineke,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K.,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Möller,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T.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(2017)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How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shared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mobility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will change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automotive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industry.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McKinsey</a:t>
            </a:r>
            <a:r>
              <a:rPr dirty="0" sz="1000" spc="-15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https://www.mckinsey.com/industries/automotive-and-assembly/our-insights/how-shared-mobility-will-change-the-automotive-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9"/>
              </a:rPr>
              <a:t>industry</a:t>
            </a:r>
            <a:r>
              <a:rPr dirty="0" sz="1000" spc="1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9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11</a:t>
            </a:r>
            <a:r>
              <a:rPr dirty="0" sz="1000" spc="8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114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76200" marR="311785">
              <a:lnSpc>
                <a:spcPct val="100000"/>
              </a:lnSpc>
            </a:pPr>
            <a:r>
              <a:rPr dirty="0" sz="1000">
                <a:latin typeface="Arial MT"/>
                <a:cs typeface="Arial MT"/>
                <a:hlinkClick r:id="rId10"/>
              </a:rPr>
              <a:t>Hancock,</a:t>
            </a:r>
            <a:r>
              <a:rPr dirty="0" sz="1000" spc="-4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T.</a:t>
            </a:r>
            <a:r>
              <a:rPr dirty="0" sz="1000" spc="-2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(2019)</a:t>
            </a:r>
            <a:r>
              <a:rPr dirty="0" sz="1000" spc="-2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Carmakers</a:t>
            </a:r>
            <a:r>
              <a:rPr dirty="0" sz="1000" spc="-4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face</a:t>
            </a:r>
            <a:r>
              <a:rPr dirty="0" sz="1000" spc="-2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cuts</a:t>
            </a:r>
            <a:r>
              <a:rPr dirty="0" sz="1000" spc="-2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and</a:t>
            </a:r>
            <a:r>
              <a:rPr dirty="0" sz="1000" spc="-3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gloom</a:t>
            </a:r>
            <a:r>
              <a:rPr dirty="0" sz="1000" spc="-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as</a:t>
            </a:r>
            <a:r>
              <a:rPr dirty="0" sz="1000" spc="-2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China</a:t>
            </a:r>
            <a:r>
              <a:rPr dirty="0" sz="1000" spc="-1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sales</a:t>
            </a:r>
            <a:r>
              <a:rPr dirty="0" sz="1000" spc="-1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shift</a:t>
            </a:r>
            <a:r>
              <a:rPr dirty="0" sz="1000" spc="-2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into</a:t>
            </a:r>
            <a:r>
              <a:rPr dirty="0" sz="1000" spc="-2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reverse.</a:t>
            </a:r>
            <a:r>
              <a:rPr dirty="0" sz="1000" spc="15">
                <a:latin typeface="Arial MT"/>
                <a:cs typeface="Arial MT"/>
                <a:hlinkClick r:id="rId10"/>
              </a:rPr>
              <a:t> </a:t>
            </a:r>
            <a:r>
              <a:rPr dirty="0" sz="1000" i="1">
                <a:latin typeface="Arial"/>
                <a:cs typeface="Arial"/>
                <a:hlinkClick r:id="rId10"/>
              </a:rPr>
              <a:t>Financial</a:t>
            </a:r>
            <a:r>
              <a:rPr dirty="0" sz="1000" spc="-10" i="1">
                <a:latin typeface="Arial"/>
                <a:cs typeface="Arial"/>
                <a:hlinkClick r:id="rId10"/>
              </a:rPr>
              <a:t> </a:t>
            </a:r>
            <a:r>
              <a:rPr dirty="0" sz="1000" i="1">
                <a:latin typeface="Arial"/>
                <a:cs typeface="Arial"/>
                <a:hlinkClick r:id="rId10"/>
              </a:rPr>
              <a:t>Times</a:t>
            </a:r>
            <a:r>
              <a:rPr dirty="0" sz="1000">
                <a:latin typeface="Arial MT"/>
                <a:cs typeface="Arial MT"/>
                <a:hlinkClick r:id="rId10"/>
              </a:rPr>
              <a:t>,</a:t>
            </a:r>
            <a:r>
              <a:rPr dirty="0" sz="1000" spc="-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16</a:t>
            </a:r>
            <a:r>
              <a:rPr dirty="0" sz="1000" spc="-3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January</a:t>
            </a:r>
            <a:r>
              <a:rPr dirty="0" sz="1000" spc="-20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[online].</a:t>
            </a:r>
            <a:r>
              <a:rPr dirty="0" sz="1000" spc="-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Available</a:t>
            </a:r>
            <a:r>
              <a:rPr dirty="0" sz="1000" spc="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at:</a:t>
            </a:r>
            <a:r>
              <a:rPr dirty="0" sz="1000" spc="-5">
                <a:latin typeface="Arial MT"/>
                <a:cs typeface="Arial MT"/>
                <a:hlinkClick r:id="rId10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https://www.ft.com/content/bcb902e4-1895-11e9-9e64-</a:t>
            </a:r>
            <a:r>
              <a:rPr dirty="0" sz="1000" spc="-10">
                <a:latin typeface="Arial MT"/>
                <a:cs typeface="Arial MT"/>
                <a:hlinkClick r:id="rId10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0"/>
              </a:rPr>
              <a:t>d150b3105d21</a:t>
            </a:r>
            <a:r>
              <a:rPr dirty="0" sz="1000" spc="-1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(Accessed:</a:t>
            </a:r>
            <a:r>
              <a:rPr dirty="0" sz="1000" spc="-15">
                <a:latin typeface="Arial MT"/>
                <a:cs typeface="Arial MT"/>
                <a:hlinkClick r:id="rId10"/>
              </a:rPr>
              <a:t> </a:t>
            </a:r>
            <a:r>
              <a:rPr dirty="0" sz="1000">
                <a:latin typeface="Arial MT"/>
                <a:cs typeface="Arial MT"/>
                <a:hlinkClick r:id="rId10"/>
              </a:rPr>
              <a:t>10</a:t>
            </a:r>
            <a:r>
              <a:rPr dirty="0" sz="1000" spc="10">
                <a:latin typeface="Arial MT"/>
                <a:cs typeface="Arial MT"/>
                <a:hlinkClick r:id="rId10"/>
              </a:rPr>
              <a:t> </a:t>
            </a:r>
            <a:r>
              <a:rPr dirty="0" sz="1000" spc="-10">
                <a:latin typeface="Arial MT"/>
                <a:cs typeface="Arial MT"/>
                <a:hlinkClick r:id="rId10"/>
              </a:rPr>
              <a:t>February)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Harper,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(2014)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The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role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of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business</a:t>
            </a:r>
            <a:r>
              <a:rPr dirty="0" sz="1000" spc="-3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model</a:t>
            </a:r>
            <a:r>
              <a:rPr dirty="0" sz="1000" spc="-2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innovation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in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spc="-10" i="1">
                <a:latin typeface="Arial"/>
                <a:cs typeface="Arial"/>
              </a:rPr>
              <a:t>transitioning</a:t>
            </a:r>
            <a:r>
              <a:rPr dirty="0" sz="1000" spc="-2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ULEVs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to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market</a:t>
            </a:r>
            <a:r>
              <a:rPr dirty="0" sz="1000" spc="-10" i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(Doctoral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dissertation,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Cardiff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University)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76200" marR="1521460">
              <a:lnSpc>
                <a:spcPct val="100000"/>
              </a:lnSpc>
            </a:pPr>
            <a:r>
              <a:rPr dirty="0" sz="1000">
                <a:latin typeface="Arial MT"/>
                <a:cs typeface="Arial MT"/>
              </a:rPr>
              <a:t>Henke,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J.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(2017)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17</a:t>
            </a:r>
            <a:r>
              <a:rPr dirty="0" baseline="25641" sz="975">
                <a:latin typeface="Arial MT"/>
                <a:cs typeface="Arial MT"/>
              </a:rPr>
              <a:t>th</a:t>
            </a:r>
            <a:r>
              <a:rPr dirty="0" baseline="25641" sz="975" spc="89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Annual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North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American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Automotive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OEM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–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Tier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Supplier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Working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Relations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Index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Study.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i="1">
                <a:latin typeface="Arial"/>
                <a:cs typeface="Arial"/>
              </a:rPr>
              <a:t>Planning</a:t>
            </a:r>
            <a:r>
              <a:rPr dirty="0" sz="1000" spc="-3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Perspectives</a:t>
            </a:r>
            <a:r>
              <a:rPr dirty="0" sz="1000" spc="-4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Inc.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16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May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at: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1"/>
              </a:rPr>
              <a:t>https://societyofautomotiveanalysts.wildapricot.org/resources/Documents/SAA%20-Presentation-5-16-17_Henke.pdf</a:t>
            </a:r>
            <a:r>
              <a:rPr dirty="0" sz="1000" spc="9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1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9</a:t>
            </a:r>
            <a:r>
              <a:rPr dirty="0" sz="1000" spc="1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February</a:t>
            </a:r>
            <a:r>
              <a:rPr dirty="0" sz="1000" spc="1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76200" marR="205104">
              <a:lnSpc>
                <a:spcPct val="100000"/>
              </a:lnSpc>
            </a:pPr>
            <a:r>
              <a:rPr dirty="0" sz="1000">
                <a:latin typeface="Arial MT"/>
                <a:cs typeface="Arial MT"/>
                <a:hlinkClick r:id="rId12"/>
              </a:rPr>
              <a:t>Hershorn,</a:t>
            </a:r>
            <a:r>
              <a:rPr dirty="0" sz="1000" spc="-4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G.</a:t>
            </a:r>
            <a:r>
              <a:rPr dirty="0" sz="1000" spc="-3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(2018)</a:t>
            </a:r>
            <a:r>
              <a:rPr dirty="0" sz="1000" spc="-3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Merger</a:t>
            </a:r>
            <a:r>
              <a:rPr dirty="0" sz="1000" spc="-1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&amp;</a:t>
            </a:r>
            <a:r>
              <a:rPr dirty="0" sz="1000" spc="-30">
                <a:latin typeface="Arial MT"/>
                <a:cs typeface="Arial MT"/>
                <a:hlinkClick r:id="rId12"/>
              </a:rPr>
              <a:t> </a:t>
            </a:r>
            <a:r>
              <a:rPr dirty="0" sz="1000" spc="-10">
                <a:latin typeface="Arial MT"/>
                <a:cs typeface="Arial MT"/>
                <a:hlinkClick r:id="rId12"/>
              </a:rPr>
              <a:t>Acquisition</a:t>
            </a:r>
            <a:r>
              <a:rPr dirty="0" sz="1000" spc="-2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Review. Full</a:t>
            </a:r>
            <a:r>
              <a:rPr dirty="0" sz="1000" spc="-2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Year</a:t>
            </a:r>
            <a:r>
              <a:rPr dirty="0" sz="1000" spc="-1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2017.</a:t>
            </a:r>
            <a:r>
              <a:rPr dirty="0" sz="1000" spc="-4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Thomson</a:t>
            </a:r>
            <a:r>
              <a:rPr dirty="0" sz="1000" spc="-6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Reuters</a:t>
            </a:r>
            <a:r>
              <a:rPr dirty="0" sz="1000" spc="-3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[online].</a:t>
            </a:r>
            <a:r>
              <a:rPr dirty="0" sz="1000" spc="-2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Available</a:t>
            </a:r>
            <a:r>
              <a:rPr dirty="0" sz="1000" spc="-1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at:</a:t>
            </a:r>
            <a:r>
              <a:rPr dirty="0" sz="1000" spc="-5">
                <a:latin typeface="Arial MT"/>
                <a:cs typeface="Arial MT"/>
                <a:hlinkClick r:id="rId12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2"/>
              </a:rPr>
              <a:t>https://www.thomsonreuters.co.jp/content/dam/openweb/documents/pdf/japan/market-</a:t>
            </a:r>
            <a:r>
              <a:rPr dirty="0" sz="1000" spc="-10">
                <a:latin typeface="Arial MT"/>
                <a:cs typeface="Arial MT"/>
                <a:hlinkClick r:id="rId12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2"/>
              </a:rPr>
              <a:t>review/2017/ma-4q-2017-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2"/>
              </a:rPr>
              <a:t>e.pdf</a:t>
            </a:r>
            <a:r>
              <a:rPr dirty="0" sz="1000" spc="-10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(Accessed:</a:t>
            </a:r>
            <a:r>
              <a:rPr dirty="0" sz="1000" spc="-2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13</a:t>
            </a:r>
            <a:r>
              <a:rPr dirty="0" sz="1000" spc="5">
                <a:latin typeface="Arial MT"/>
                <a:cs typeface="Arial MT"/>
                <a:hlinkClick r:id="rId12"/>
              </a:rPr>
              <a:t> </a:t>
            </a:r>
            <a:r>
              <a:rPr dirty="0" sz="1000">
                <a:latin typeface="Arial MT"/>
                <a:cs typeface="Arial MT"/>
                <a:hlinkClick r:id="rId12"/>
              </a:rPr>
              <a:t>February </a:t>
            </a:r>
            <a:r>
              <a:rPr dirty="0" sz="1000" spc="-10">
                <a:latin typeface="Arial MT"/>
                <a:cs typeface="Arial MT"/>
                <a:hlinkClick r:id="rId12"/>
              </a:rPr>
              <a:t>2019)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 MT"/>
              <a:cs typeface="Arial MT"/>
            </a:endParaRPr>
          </a:p>
          <a:p>
            <a:pPr marL="76200" marR="15811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Hevi,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X.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(2017)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Inauguration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speech</a:t>
            </a:r>
            <a:r>
              <a:rPr dirty="0" sz="1000" i="1">
                <a:latin typeface="Arial"/>
                <a:cs typeface="Arial"/>
              </a:rPr>
              <a:t>.</a:t>
            </a:r>
            <a:r>
              <a:rPr dirty="0" sz="1000" spc="-2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New</a:t>
            </a:r>
            <a:r>
              <a:rPr dirty="0" sz="1000" spc="-1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Energy</a:t>
            </a:r>
            <a:r>
              <a:rPr dirty="0" sz="1000" spc="-1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Vehicle</a:t>
            </a:r>
            <a:r>
              <a:rPr dirty="0" sz="1000" spc="-1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Technology</a:t>
            </a:r>
            <a:r>
              <a:rPr dirty="0" sz="1000" spc="-2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Innovation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Centre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Beijing,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4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September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[online].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Available at: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13"/>
              </a:rPr>
              <a:t>http://sse.cuhk.edu.cn/en/news/3848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(Accessed: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15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February 2018)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Mathias Bohn</dc:creator>
  <dc:title>The Cash Cows - General Motors and Tesla</dc:title>
  <dcterms:created xsi:type="dcterms:W3CDTF">2025-08-27T13:50:23Z</dcterms:created>
  <dcterms:modified xsi:type="dcterms:W3CDTF">2025-08-27T13:50:23Z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2019-03-01T00:00:00Z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2025-08-27T00:00:00Z</vt:filetime>
  </property>
  <property fmtid="{D5CDD505-2E9C-101B-9397-08002B2CF9AE}" pid="5" name="Producer">
    <vt:lpwstr>Microsoft® PowerPoint® for Office 365</vt:lpwstr>
  </property>
</Properties>
</file>